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13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17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851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572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59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27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040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72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04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5466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17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2EF04-FFA9-45B9-9FA3-A15B2C20A2D4}" type="datetimeFigureOut">
              <a:rPr lang="es-ES" smtClean="0"/>
              <a:t>19/02/2020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E3DBC-AFBB-4C8F-BD68-09AFA19A96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84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8.jpeg"/><Relationship Id="rId9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190843"/>
            <a:ext cx="4951562" cy="82127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LEARNING BY DOING: COMPETENCES TRAINING IN HIGHER EDUCATION</a:t>
            </a:r>
            <a:endParaRPr lang="es-ES" sz="1400" dirty="0"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38693" y="1722143"/>
            <a:ext cx="77120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Training </a:t>
            </a:r>
            <a:r>
              <a:rPr lang="en-US" sz="32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Entrepreneurial </a:t>
            </a:r>
            <a:r>
              <a:rPr lang="en-US" sz="32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Competences </a:t>
            </a:r>
            <a:endParaRPr lang="en-US" sz="24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with </a:t>
            </a:r>
            <a:r>
              <a:rPr lang="en-US" sz="32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Open Innovation </a:t>
            </a:r>
            <a:r>
              <a:rPr lang="en-US" sz="24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Paradigm </a:t>
            </a:r>
            <a:endParaRPr lang="en-US" sz="24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in </a:t>
            </a:r>
            <a:r>
              <a:rPr lang="en-US" sz="28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Higher </a:t>
            </a:r>
            <a:r>
              <a:rPr lang="en-US" sz="28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Education</a:t>
            </a:r>
            <a:endParaRPr lang="es-ES" sz="2800" dirty="0">
              <a:latin typeface="Century Gothic" panose="020B0502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37051" y="5794075"/>
            <a:ext cx="6715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>
                <a:latin typeface="Century Gothic" panose="020B0502020202020204" pitchFamily="34" charset="0"/>
              </a:rPr>
              <a:t>Iglesias-Sánchez, P.P.; Jambrino-Maldonado, C. &amp; de las Heras-Pedrosa, C. </a:t>
            </a:r>
          </a:p>
        </p:txBody>
      </p:sp>
      <p:pic>
        <p:nvPicPr>
          <p:cNvPr id="1026" name="Picture 2" descr="Resultado de imagen de mente creat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861" y="3159187"/>
            <a:ext cx="2562582" cy="256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483743" y="6360648"/>
            <a:ext cx="58659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Century Gothic" panose="020B0502020202020204" pitchFamily="34" charset="0"/>
              </a:rPr>
              <a:t>This </a:t>
            </a:r>
            <a:r>
              <a:rPr lang="en-US" sz="1000" dirty="0">
                <a:latin typeface="Century Gothic" panose="020B0502020202020204" pitchFamily="34" charset="0"/>
              </a:rPr>
              <a:t>research has received funds from a </a:t>
            </a:r>
            <a:r>
              <a:rPr lang="en-US" sz="1000" dirty="0" err="1">
                <a:latin typeface="Century Gothic" panose="020B0502020202020204" pitchFamily="34" charset="0"/>
              </a:rPr>
              <a:t>Programme</a:t>
            </a:r>
            <a:r>
              <a:rPr lang="en-US" sz="1000" dirty="0">
                <a:latin typeface="Century Gothic" panose="020B0502020202020204" pitchFamily="34" charset="0"/>
              </a:rPr>
              <a:t> of Educational Innovation of 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1000" dirty="0" smtClean="0">
                <a:latin typeface="Century Gothic" panose="020B0502020202020204" pitchFamily="34" charset="0"/>
              </a:rPr>
              <a:t>University </a:t>
            </a:r>
            <a:r>
              <a:rPr lang="en-US" sz="1000" dirty="0">
                <a:latin typeface="Century Gothic" panose="020B0502020202020204" pitchFamily="34" charset="0"/>
              </a:rPr>
              <a:t>of </a:t>
            </a:r>
            <a:r>
              <a:rPr lang="en-US" sz="1000" dirty="0" smtClean="0">
                <a:latin typeface="Century Gothic" panose="020B0502020202020204" pitchFamily="34" charset="0"/>
              </a:rPr>
              <a:t>Malaga - </a:t>
            </a:r>
            <a:r>
              <a:rPr lang="en-US" sz="1000" dirty="0">
                <a:latin typeface="Century Gothic" panose="020B0502020202020204" pitchFamily="34" charset="0"/>
              </a:rPr>
              <a:t>PIE 17/088</a:t>
            </a:r>
            <a:endParaRPr lang="es-ES" sz="1000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228174"/>
            <a:ext cx="4951562" cy="7466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latin typeface="Century Gothic" panose="020B0502020202020204" pitchFamily="34" charset="0"/>
              </a:rPr>
              <a:t>SUMMARY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44792" y="1244958"/>
            <a:ext cx="6357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Key ideas: </a:t>
            </a:r>
          </a:p>
          <a:p>
            <a:pPr marL="1257300" algn="just"/>
            <a:r>
              <a:rPr lang="en-US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The effect of training entrepreneurial competences on entrepreneurial intention and employability.</a:t>
            </a:r>
          </a:p>
          <a:p>
            <a:pPr marL="1257300" algn="just"/>
            <a:endParaRPr lang="en-US" sz="16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marL="1257300" algn="just"/>
            <a:endParaRPr lang="en-US" sz="1600" b="1" dirty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n-US" sz="16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Main question:</a:t>
            </a:r>
            <a:endParaRPr lang="en-US" sz="1600" b="1" dirty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marL="1257300" algn="just"/>
            <a:r>
              <a:rPr lang="en-US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What are the most effective teaching method for training competences? </a:t>
            </a:r>
            <a:endParaRPr lang="en-US" sz="12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00002" y="3531976"/>
            <a:ext cx="867817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Method: </a:t>
            </a:r>
          </a:p>
          <a:p>
            <a:pPr marL="1257300" algn="just"/>
            <a:r>
              <a:rPr lang="en-US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Mixed-method. </a:t>
            </a:r>
            <a:endParaRPr lang="en-US" sz="1600" dirty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marL="1257300" algn="just"/>
            <a:r>
              <a:rPr lang="en-US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Quantitative: linear regression</a:t>
            </a:r>
          </a:p>
          <a:p>
            <a:pPr marL="1257300" algn="just"/>
            <a:r>
              <a:rPr lang="en-US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Qualitative: focus group with Lecturers, students and entrepreneurs</a:t>
            </a:r>
          </a:p>
          <a:p>
            <a:pPr marL="1257300" algn="just"/>
            <a:endParaRPr lang="en-US" sz="1600" dirty="0">
              <a:solidFill>
                <a:srgbClr val="222222"/>
              </a:solidFill>
              <a:latin typeface="Century Gothic" panose="020B0502020202020204" pitchFamily="34" charset="0"/>
            </a:endParaRPr>
          </a:p>
          <a:p>
            <a:pPr marL="1257300" algn="just"/>
            <a:endParaRPr lang="en-US" sz="12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0002" y="5269587"/>
            <a:ext cx="8455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Originality:</a:t>
            </a:r>
          </a:p>
          <a:p>
            <a:pPr marL="1258888" algn="just"/>
            <a:r>
              <a:rPr lang="en-GB" sz="16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A </a:t>
            </a:r>
            <a:r>
              <a:rPr lang="en-GB" sz="1600" dirty="0">
                <a:solidFill>
                  <a:srgbClr val="222222"/>
                </a:solidFill>
                <a:latin typeface="Century Gothic" panose="020B0502020202020204" pitchFamily="34" charset="0"/>
              </a:rPr>
              <a:t>new approach to training entrepreneurial competences that demonstrates the main role of Open Innovation enhancing the main stakeholders’ motivation and improving their skills.</a:t>
            </a:r>
            <a:endParaRPr lang="es-ES" sz="1600" dirty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52" name="Picture 4" descr="Resultado de imagen de resear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452"/>
            <a:ext cx="2347941" cy="113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9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de entrepreneurial spir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0567"/>
            <a:ext cx="9118122" cy="592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0" y="228174"/>
            <a:ext cx="4951562" cy="7466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latin typeface="Century Gothic" panose="020B0502020202020204" pitchFamily="34" charset="0"/>
              </a:rPr>
              <a:t>FINDINGS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32913" y="1722143"/>
            <a:ext cx="8678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Training Entrepreneurial </a:t>
            </a:r>
            <a:r>
              <a:rPr lang="en-US" sz="2000" b="1" dirty="0">
                <a:solidFill>
                  <a:srgbClr val="222222"/>
                </a:solidFill>
                <a:latin typeface="Century Gothic" panose="020B0502020202020204" pitchFamily="34" charset="0"/>
              </a:rPr>
              <a:t>Competences </a:t>
            </a:r>
            <a:endParaRPr lang="en-US" sz="16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Flecha abajo 1"/>
          <p:cNvSpPr/>
          <p:nvPr/>
        </p:nvSpPr>
        <p:spPr>
          <a:xfrm rot="2986638">
            <a:off x="3010618" y="2188591"/>
            <a:ext cx="353683" cy="655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abajo 8"/>
          <p:cNvSpPr/>
          <p:nvPr/>
        </p:nvSpPr>
        <p:spPr>
          <a:xfrm rot="19173397">
            <a:off x="5268601" y="2221835"/>
            <a:ext cx="353683" cy="655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1237051" y="2906503"/>
            <a:ext cx="2806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Entrepreneurial Intention</a:t>
            </a:r>
            <a:endParaRPr lang="en-US" sz="16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951562" y="2922103"/>
            <a:ext cx="24878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Employability</a:t>
            </a:r>
            <a:endParaRPr lang="en-US" sz="16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228174"/>
            <a:ext cx="4951562" cy="7466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latin typeface="Century Gothic" panose="020B0502020202020204" pitchFamily="34" charset="0"/>
              </a:rPr>
              <a:t>FINDINGS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5660" y="1246132"/>
            <a:ext cx="5098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22222"/>
                </a:solidFill>
                <a:latin typeface="Century Gothic" panose="020B0502020202020204" pitchFamily="34" charset="0"/>
              </a:rPr>
              <a:t>E</a:t>
            </a:r>
            <a:r>
              <a:rPr lang="en-GB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ntrepreneurial competences measured </a:t>
            </a:r>
            <a:endParaRPr lang="en-US" sz="14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616612" y="2301959"/>
            <a:ext cx="2806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Creativity</a:t>
            </a:r>
            <a:endParaRPr lang="en-US" sz="16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45454" y="3751169"/>
            <a:ext cx="1586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Proactivity</a:t>
            </a:r>
            <a:endParaRPr lang="en-US" sz="14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891575" y="5342449"/>
            <a:ext cx="2806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Risk aversion</a:t>
            </a:r>
            <a:endParaRPr lang="en-US" sz="14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37" y="1855923"/>
            <a:ext cx="1780996" cy="1408806"/>
          </a:xfrm>
          <a:prstGeom prst="rect">
            <a:avLst/>
          </a:prstGeom>
        </p:spPr>
      </p:pic>
      <p:pic>
        <p:nvPicPr>
          <p:cNvPr id="4098" name="Picture 2" descr="Resultado de imagen de proactiv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751" y="3229982"/>
            <a:ext cx="1395915" cy="13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de ris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51" y="4949066"/>
            <a:ext cx="1791800" cy="125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18"/>
          <p:cNvSpPr/>
          <p:nvPr/>
        </p:nvSpPr>
        <p:spPr>
          <a:xfrm>
            <a:off x="3602966" y="6243667"/>
            <a:ext cx="5098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Training activities</a:t>
            </a:r>
            <a:endParaRPr lang="en-US" sz="1400" b="1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" name="Conector recto 16"/>
          <p:cNvCxnSpPr/>
          <p:nvPr/>
        </p:nvCxnSpPr>
        <p:spPr>
          <a:xfrm>
            <a:off x="4951562" y="1323766"/>
            <a:ext cx="0" cy="5249559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72273" y="1110524"/>
            <a:ext cx="1082631" cy="1672544"/>
          </a:xfrm>
          <a:prstGeom prst="rect">
            <a:avLst/>
          </a:prstGeom>
        </p:spPr>
      </p:pic>
      <p:pic>
        <p:nvPicPr>
          <p:cNvPr id="23" name="Imagen 2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209" y="2874630"/>
            <a:ext cx="1670650" cy="1008003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6398095" y="3194875"/>
            <a:ext cx="2806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Hackathon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6823981" y="1667812"/>
            <a:ext cx="2315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Practical case with an entrepreneur</a:t>
            </a:r>
            <a:endParaRPr lang="en-US" sz="1100" dirty="0" smtClean="0">
              <a:solidFill>
                <a:srgbClr val="2222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6" t="39855" r="19155"/>
          <a:stretch/>
        </p:blipFill>
        <p:spPr>
          <a:xfrm>
            <a:off x="5205089" y="4108336"/>
            <a:ext cx="1618892" cy="1075114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6481484" y="4284125"/>
            <a:ext cx="2806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Teambuilding</a:t>
            </a:r>
          </a:p>
        </p:txBody>
      </p:sp>
      <p:pic>
        <p:nvPicPr>
          <p:cNvPr id="4102" name="Picture 6" descr="Resultado de imagen de role playi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257" y="5221598"/>
            <a:ext cx="1705601" cy="89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ángulo 28"/>
          <p:cNvSpPr/>
          <p:nvPr/>
        </p:nvSpPr>
        <p:spPr>
          <a:xfrm>
            <a:off x="6481483" y="5489389"/>
            <a:ext cx="2806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222222"/>
                </a:solidFill>
                <a:latin typeface="Century Gothic" panose="020B0502020202020204" pitchFamily="34" charset="0"/>
              </a:rPr>
              <a:t>Role Playing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1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228174"/>
            <a:ext cx="4951562" cy="7466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latin typeface="Century Gothic" panose="020B0502020202020204" pitchFamily="34" charset="0"/>
              </a:rPr>
              <a:t>FINDINGS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85004" y="1582341"/>
            <a:ext cx="7901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Key factors for the most influential activities for training competences:</a:t>
            </a:r>
          </a:p>
          <a:p>
            <a:endParaRPr lang="en-GB" dirty="0" smtClean="0"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9511"/>
            <a:ext cx="4139600" cy="276298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036498" y="2850947"/>
            <a:ext cx="61075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7913">
              <a:buAutoNum type="arabicParenBoth"/>
            </a:pPr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Based upon real problems </a:t>
            </a:r>
          </a:p>
          <a:p>
            <a:pPr marL="1077913">
              <a:buAutoNum type="arabicParenBoth"/>
            </a:pPr>
            <a:endParaRPr lang="en-GB" dirty="0"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077913">
              <a:buAutoNum type="arabicParenBoth"/>
            </a:pPr>
            <a:endParaRPr lang="en-GB" dirty="0"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077913"/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(2) Teamwork</a:t>
            </a:r>
          </a:p>
          <a:p>
            <a:pPr marL="1077913"/>
            <a:endParaRPr lang="en-GB" dirty="0">
              <a:latin typeface="Century Gothic" panose="020B0502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077913"/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1077913"/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(3) The participation of an entrepreneur</a:t>
            </a:r>
            <a:endParaRPr lang="es-ES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6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228174"/>
            <a:ext cx="4951562" cy="7466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latin typeface="Century Gothic" panose="020B0502020202020204" pitchFamily="34" charset="0"/>
              </a:rPr>
              <a:t>PRACTICAL IMPLICATIONS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85004" y="1470200"/>
            <a:ext cx="79017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 global vision of entrepreneurship should be considered to design effective learning processes that </a:t>
            </a:r>
            <a:r>
              <a:rPr lang="en-GB" dirty="0" smtClean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allow </a:t>
            </a:r>
            <a:r>
              <a:rPr lang="en-GB" dirty="0">
                <a:latin typeface="Century Gothic" panose="020B0502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university students to gain the knowledge and skills to be successful if they create an enterprise or enter the labour market. 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3525"/>
            <a:ext cx="9144000" cy="394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212" y="301498"/>
            <a:ext cx="1802428" cy="59996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5" y="186194"/>
            <a:ext cx="1100359" cy="7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222</Words>
  <Application>Microsoft Office PowerPoint</Application>
  <PresentationFormat>Presentación en pantalla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SimSun</vt:lpstr>
      <vt:lpstr>Arial</vt:lpstr>
      <vt:lpstr>Calibri</vt:lpstr>
      <vt:lpstr>Calibri Light</vt:lpstr>
      <vt:lpstr>Century Gothic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Patricia P. Iglesias</dc:creator>
  <cp:lastModifiedBy>Patricia P. Iglesias</cp:lastModifiedBy>
  <cp:revision>11</cp:revision>
  <dcterms:created xsi:type="dcterms:W3CDTF">2019-10-02T10:24:41Z</dcterms:created>
  <dcterms:modified xsi:type="dcterms:W3CDTF">2020-02-19T22:04:56Z</dcterms:modified>
</cp:coreProperties>
</file>