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8160325" cy="50399950"/>
  <p:notesSz cx="6858000" cy="9144000"/>
  <p:defaultTextStyle>
    <a:defPPr>
      <a:defRPr lang="en-US"/>
    </a:defPPr>
    <a:lvl1pPr marL="0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1pPr>
    <a:lvl2pPr marL="2553439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2pPr>
    <a:lvl3pPr marL="5106878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3pPr>
    <a:lvl4pPr marL="7660317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4pPr>
    <a:lvl5pPr marL="10213755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5pPr>
    <a:lvl6pPr marL="12767195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6pPr>
    <a:lvl7pPr marL="15320634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7pPr>
    <a:lvl8pPr marL="17874073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8pPr>
    <a:lvl9pPr marL="20427512" algn="l" defTabSz="2553439" rtl="0" eaLnBrk="1" latinLnBrk="0" hangingPunct="1">
      <a:defRPr sz="100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9" userDrawn="1">
          <p15:clr>
            <a:srgbClr val="A4A3A4"/>
          </p15:clr>
        </p15:guide>
        <p15:guide id="2" pos="120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  <a:srgbClr val="2B6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4" autoAdjust="0"/>
    <p:restoredTop sz="96797" autoAdjust="0"/>
  </p:normalViewPr>
  <p:slideViewPr>
    <p:cSldViewPr snapToGrid="0" snapToObjects="1">
      <p:cViewPr>
        <p:scale>
          <a:sx n="24" d="100"/>
          <a:sy n="24" d="100"/>
        </p:scale>
        <p:origin x="426" y="18"/>
      </p:cViewPr>
      <p:guideLst>
        <p:guide orient="horz" pos="15879"/>
        <p:guide pos="12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C806C-2F1F-4094-8298-38E21F9558B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62188" y="1143000"/>
            <a:ext cx="2333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5F196-2040-46C3-80B1-7525044FDBE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896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1pPr>
    <a:lvl2pPr marL="540456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2pPr>
    <a:lvl3pPr marL="1080912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3pPr>
    <a:lvl4pPr marL="1621368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4pPr>
    <a:lvl5pPr marL="2161824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5pPr>
    <a:lvl6pPr marL="2702281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6pPr>
    <a:lvl7pPr marL="3242737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7pPr>
    <a:lvl8pPr marL="3783193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8pPr>
    <a:lvl9pPr marL="4323649" algn="l" defTabSz="1080912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60600" y="1143000"/>
            <a:ext cx="2336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5F196-2040-46C3-80B1-7525044FDBE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23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032" y="15656662"/>
            <a:ext cx="32436277" cy="10803318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55" y="28559968"/>
            <a:ext cx="26712227" cy="12879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11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23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934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246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557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869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180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492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374976" y="11130023"/>
            <a:ext cx="35490430" cy="23703143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90447" y="11130023"/>
            <a:ext cx="105848525" cy="23703143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4410" y="32386637"/>
            <a:ext cx="32436277" cy="10009988"/>
          </a:xfrm>
        </p:spPr>
        <p:txBody>
          <a:bodyPr anchor="t"/>
          <a:lstStyle>
            <a:lvl1pPr algn="l">
              <a:defRPr sz="20226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4410" y="21361652"/>
            <a:ext cx="32436277" cy="11024984"/>
          </a:xfrm>
        </p:spPr>
        <p:txBody>
          <a:bodyPr anchor="b"/>
          <a:lstStyle>
            <a:lvl1pPr marL="0" indent="0">
              <a:buNone/>
              <a:defRPr sz="10059">
                <a:solidFill>
                  <a:schemeClr val="tx1">
                    <a:tint val="75000"/>
                  </a:schemeClr>
                </a:solidFill>
              </a:defRPr>
            </a:lvl1pPr>
            <a:lvl2pPr marL="2311565" indent="0">
              <a:buNone/>
              <a:defRPr sz="9096">
                <a:solidFill>
                  <a:schemeClr val="tx1">
                    <a:tint val="75000"/>
                  </a:schemeClr>
                </a:solidFill>
              </a:defRPr>
            </a:lvl2pPr>
            <a:lvl3pPr marL="4623141" indent="0">
              <a:buNone/>
              <a:defRPr sz="8133">
                <a:solidFill>
                  <a:schemeClr val="tx1">
                    <a:tint val="75000"/>
                  </a:schemeClr>
                </a:solidFill>
              </a:defRPr>
            </a:lvl3pPr>
            <a:lvl4pPr marL="693470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9246269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1557844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3869408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6180984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8492539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90449" y="64819940"/>
            <a:ext cx="70669476" cy="183341492"/>
          </a:xfrm>
        </p:spPr>
        <p:txBody>
          <a:bodyPr/>
          <a:lstStyle>
            <a:lvl1pPr>
              <a:defRPr sz="14126"/>
            </a:lvl1pPr>
            <a:lvl2pPr>
              <a:defRPr sz="12092"/>
            </a:lvl2pPr>
            <a:lvl3pPr>
              <a:defRPr sz="10059"/>
            </a:lvl3pPr>
            <a:lvl4pPr>
              <a:defRPr sz="9096"/>
            </a:lvl4pPr>
            <a:lvl5pPr>
              <a:defRPr sz="9096"/>
            </a:lvl5pPr>
            <a:lvl6pPr>
              <a:defRPr sz="9096"/>
            </a:lvl6pPr>
            <a:lvl7pPr>
              <a:defRPr sz="9096"/>
            </a:lvl7pPr>
            <a:lvl8pPr>
              <a:defRPr sz="9096"/>
            </a:lvl8pPr>
            <a:lvl9pPr>
              <a:defRPr sz="909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195935" y="64819940"/>
            <a:ext cx="70669479" cy="183341492"/>
          </a:xfrm>
        </p:spPr>
        <p:txBody>
          <a:bodyPr/>
          <a:lstStyle>
            <a:lvl1pPr>
              <a:defRPr sz="14126"/>
            </a:lvl1pPr>
            <a:lvl2pPr>
              <a:defRPr sz="12092"/>
            </a:lvl2pPr>
            <a:lvl3pPr>
              <a:defRPr sz="10059"/>
            </a:lvl3pPr>
            <a:lvl4pPr>
              <a:defRPr sz="9096"/>
            </a:lvl4pPr>
            <a:lvl5pPr>
              <a:defRPr sz="9096"/>
            </a:lvl5pPr>
            <a:lvl6pPr>
              <a:defRPr sz="9096"/>
            </a:lvl6pPr>
            <a:lvl7pPr>
              <a:defRPr sz="9096"/>
            </a:lvl7pPr>
            <a:lvl8pPr>
              <a:defRPr sz="9096"/>
            </a:lvl8pPr>
            <a:lvl9pPr>
              <a:defRPr sz="9096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019" y="2018333"/>
            <a:ext cx="34344294" cy="839999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8023" y="11281658"/>
            <a:ext cx="16860771" cy="4701663"/>
          </a:xfrm>
        </p:spPr>
        <p:txBody>
          <a:bodyPr anchor="b"/>
          <a:lstStyle>
            <a:lvl1pPr marL="0" indent="0">
              <a:buNone/>
              <a:defRPr sz="12092" b="1"/>
            </a:lvl1pPr>
            <a:lvl2pPr marL="2311565" indent="0">
              <a:buNone/>
              <a:defRPr sz="10059" b="1"/>
            </a:lvl2pPr>
            <a:lvl3pPr marL="4623141" indent="0">
              <a:buNone/>
              <a:defRPr sz="9096" b="1"/>
            </a:lvl3pPr>
            <a:lvl4pPr marL="6934705" indent="0">
              <a:buNone/>
              <a:defRPr sz="8133" b="1"/>
            </a:lvl4pPr>
            <a:lvl5pPr marL="9246269" indent="0">
              <a:buNone/>
              <a:defRPr sz="8133" b="1"/>
            </a:lvl5pPr>
            <a:lvl6pPr marL="11557844" indent="0">
              <a:buNone/>
              <a:defRPr sz="8133" b="1"/>
            </a:lvl6pPr>
            <a:lvl7pPr marL="13869408" indent="0">
              <a:buNone/>
              <a:defRPr sz="8133" b="1"/>
            </a:lvl7pPr>
            <a:lvl8pPr marL="16180984" indent="0">
              <a:buNone/>
              <a:defRPr sz="8133" b="1"/>
            </a:lvl8pPr>
            <a:lvl9pPr marL="18492539" indent="0">
              <a:buNone/>
              <a:defRPr sz="81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8023" y="15983321"/>
            <a:ext cx="16860771" cy="29038308"/>
          </a:xfrm>
        </p:spPr>
        <p:txBody>
          <a:bodyPr/>
          <a:lstStyle>
            <a:lvl1pPr>
              <a:defRPr sz="12092"/>
            </a:lvl1pPr>
            <a:lvl2pPr>
              <a:defRPr sz="10059"/>
            </a:lvl2pPr>
            <a:lvl3pPr>
              <a:defRPr sz="9096"/>
            </a:lvl3pPr>
            <a:lvl4pPr>
              <a:defRPr sz="8133"/>
            </a:lvl4pPr>
            <a:lvl5pPr>
              <a:defRPr sz="8133"/>
            </a:lvl5pPr>
            <a:lvl6pPr>
              <a:defRPr sz="8133"/>
            </a:lvl6pPr>
            <a:lvl7pPr>
              <a:defRPr sz="8133"/>
            </a:lvl7pPr>
            <a:lvl8pPr>
              <a:defRPr sz="8133"/>
            </a:lvl8pPr>
            <a:lvl9pPr>
              <a:defRPr sz="81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84922" y="11281658"/>
            <a:ext cx="16867395" cy="4701663"/>
          </a:xfrm>
        </p:spPr>
        <p:txBody>
          <a:bodyPr anchor="b"/>
          <a:lstStyle>
            <a:lvl1pPr marL="0" indent="0">
              <a:buNone/>
              <a:defRPr sz="12092" b="1"/>
            </a:lvl1pPr>
            <a:lvl2pPr marL="2311565" indent="0">
              <a:buNone/>
              <a:defRPr sz="10059" b="1"/>
            </a:lvl2pPr>
            <a:lvl3pPr marL="4623141" indent="0">
              <a:buNone/>
              <a:defRPr sz="9096" b="1"/>
            </a:lvl3pPr>
            <a:lvl4pPr marL="6934705" indent="0">
              <a:buNone/>
              <a:defRPr sz="8133" b="1"/>
            </a:lvl4pPr>
            <a:lvl5pPr marL="9246269" indent="0">
              <a:buNone/>
              <a:defRPr sz="8133" b="1"/>
            </a:lvl5pPr>
            <a:lvl6pPr marL="11557844" indent="0">
              <a:buNone/>
              <a:defRPr sz="8133" b="1"/>
            </a:lvl6pPr>
            <a:lvl7pPr marL="13869408" indent="0">
              <a:buNone/>
              <a:defRPr sz="8133" b="1"/>
            </a:lvl7pPr>
            <a:lvl8pPr marL="16180984" indent="0">
              <a:buNone/>
              <a:defRPr sz="8133" b="1"/>
            </a:lvl8pPr>
            <a:lvl9pPr marL="18492539" indent="0">
              <a:buNone/>
              <a:defRPr sz="8133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84922" y="15983321"/>
            <a:ext cx="16867395" cy="29038308"/>
          </a:xfrm>
        </p:spPr>
        <p:txBody>
          <a:bodyPr/>
          <a:lstStyle>
            <a:lvl1pPr>
              <a:defRPr sz="12092"/>
            </a:lvl1pPr>
            <a:lvl2pPr>
              <a:defRPr sz="10059"/>
            </a:lvl2pPr>
            <a:lvl3pPr>
              <a:defRPr sz="9096"/>
            </a:lvl3pPr>
            <a:lvl4pPr>
              <a:defRPr sz="8133"/>
            </a:lvl4pPr>
            <a:lvl5pPr>
              <a:defRPr sz="8133"/>
            </a:lvl5pPr>
            <a:lvl6pPr>
              <a:defRPr sz="8133"/>
            </a:lvl6pPr>
            <a:lvl7pPr>
              <a:defRPr sz="8133"/>
            </a:lvl7pPr>
            <a:lvl8pPr>
              <a:defRPr sz="8133"/>
            </a:lvl8pPr>
            <a:lvl9pPr>
              <a:defRPr sz="8133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025" y="2006678"/>
            <a:ext cx="12554485" cy="8539991"/>
          </a:xfrm>
        </p:spPr>
        <p:txBody>
          <a:bodyPr anchor="b"/>
          <a:lstStyle>
            <a:lvl1pPr algn="l">
              <a:defRPr sz="10059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9633" y="2006663"/>
            <a:ext cx="21332682" cy="43014966"/>
          </a:xfrm>
        </p:spPr>
        <p:txBody>
          <a:bodyPr/>
          <a:lstStyle>
            <a:lvl1pPr>
              <a:defRPr sz="16159"/>
            </a:lvl1pPr>
            <a:lvl2pPr>
              <a:defRPr sz="14126"/>
            </a:lvl2pPr>
            <a:lvl3pPr>
              <a:defRPr sz="12092"/>
            </a:lvl3pPr>
            <a:lvl4pPr>
              <a:defRPr sz="10059"/>
            </a:lvl4pPr>
            <a:lvl5pPr>
              <a:defRPr sz="10059"/>
            </a:lvl5pPr>
            <a:lvl6pPr>
              <a:defRPr sz="10059"/>
            </a:lvl6pPr>
            <a:lvl7pPr>
              <a:defRPr sz="10059"/>
            </a:lvl7pPr>
            <a:lvl8pPr>
              <a:defRPr sz="10059"/>
            </a:lvl8pPr>
            <a:lvl9pPr>
              <a:defRPr sz="10059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025" y="10546664"/>
            <a:ext cx="12554485" cy="34474965"/>
          </a:xfrm>
        </p:spPr>
        <p:txBody>
          <a:bodyPr/>
          <a:lstStyle>
            <a:lvl1pPr marL="0" indent="0">
              <a:buNone/>
              <a:defRPr sz="7063"/>
            </a:lvl1pPr>
            <a:lvl2pPr marL="2311565" indent="0">
              <a:buNone/>
              <a:defRPr sz="6100"/>
            </a:lvl2pPr>
            <a:lvl3pPr marL="4623141" indent="0">
              <a:buNone/>
              <a:defRPr sz="5030"/>
            </a:lvl3pPr>
            <a:lvl4pPr marL="6934705" indent="0">
              <a:buNone/>
              <a:defRPr sz="4597"/>
            </a:lvl4pPr>
            <a:lvl5pPr marL="9246269" indent="0">
              <a:buNone/>
              <a:defRPr sz="4597"/>
            </a:lvl5pPr>
            <a:lvl6pPr marL="11557844" indent="0">
              <a:buNone/>
              <a:defRPr sz="4597"/>
            </a:lvl6pPr>
            <a:lvl7pPr marL="13869408" indent="0">
              <a:buNone/>
              <a:defRPr sz="4597"/>
            </a:lvl7pPr>
            <a:lvl8pPr marL="16180984" indent="0">
              <a:buNone/>
              <a:defRPr sz="4597"/>
            </a:lvl8pPr>
            <a:lvl9pPr marL="18492539" indent="0">
              <a:buNone/>
              <a:defRPr sz="4597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9701" y="35279964"/>
            <a:ext cx="22896195" cy="4164997"/>
          </a:xfrm>
        </p:spPr>
        <p:txBody>
          <a:bodyPr anchor="b"/>
          <a:lstStyle>
            <a:lvl1pPr algn="l">
              <a:defRPr sz="10059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79701" y="4503336"/>
            <a:ext cx="22896195" cy="30239972"/>
          </a:xfrm>
        </p:spPr>
        <p:txBody>
          <a:bodyPr/>
          <a:lstStyle>
            <a:lvl1pPr marL="0" indent="0">
              <a:buNone/>
              <a:defRPr sz="16159"/>
            </a:lvl1pPr>
            <a:lvl2pPr marL="2311565" indent="0">
              <a:buNone/>
              <a:defRPr sz="14126"/>
            </a:lvl2pPr>
            <a:lvl3pPr marL="4623141" indent="0">
              <a:buNone/>
              <a:defRPr sz="12092"/>
            </a:lvl3pPr>
            <a:lvl4pPr marL="6934705" indent="0">
              <a:buNone/>
              <a:defRPr sz="10059"/>
            </a:lvl4pPr>
            <a:lvl5pPr marL="9246269" indent="0">
              <a:buNone/>
              <a:defRPr sz="10059"/>
            </a:lvl5pPr>
            <a:lvl6pPr marL="11557844" indent="0">
              <a:buNone/>
              <a:defRPr sz="10059"/>
            </a:lvl6pPr>
            <a:lvl7pPr marL="13869408" indent="0">
              <a:buNone/>
              <a:defRPr sz="10059"/>
            </a:lvl7pPr>
            <a:lvl8pPr marL="16180984" indent="0">
              <a:buNone/>
              <a:defRPr sz="10059"/>
            </a:lvl8pPr>
            <a:lvl9pPr marL="18492539" indent="0">
              <a:buNone/>
              <a:defRPr sz="1005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9701" y="39444971"/>
            <a:ext cx="22896195" cy="5914987"/>
          </a:xfrm>
        </p:spPr>
        <p:txBody>
          <a:bodyPr/>
          <a:lstStyle>
            <a:lvl1pPr marL="0" indent="0">
              <a:buNone/>
              <a:defRPr sz="7063"/>
            </a:lvl1pPr>
            <a:lvl2pPr marL="2311565" indent="0">
              <a:buNone/>
              <a:defRPr sz="6100"/>
            </a:lvl2pPr>
            <a:lvl3pPr marL="4623141" indent="0">
              <a:buNone/>
              <a:defRPr sz="5030"/>
            </a:lvl3pPr>
            <a:lvl4pPr marL="6934705" indent="0">
              <a:buNone/>
              <a:defRPr sz="4597"/>
            </a:lvl4pPr>
            <a:lvl5pPr marL="9246269" indent="0">
              <a:buNone/>
              <a:defRPr sz="4597"/>
            </a:lvl5pPr>
            <a:lvl6pPr marL="11557844" indent="0">
              <a:buNone/>
              <a:defRPr sz="4597"/>
            </a:lvl6pPr>
            <a:lvl7pPr marL="13869408" indent="0">
              <a:buNone/>
              <a:defRPr sz="4597"/>
            </a:lvl7pPr>
            <a:lvl8pPr marL="16180984" indent="0">
              <a:buNone/>
              <a:defRPr sz="4597"/>
            </a:lvl8pPr>
            <a:lvl9pPr marL="18492539" indent="0">
              <a:buNone/>
              <a:defRPr sz="4597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019" y="2018333"/>
            <a:ext cx="34344294" cy="8399990"/>
          </a:xfrm>
          <a:prstGeom prst="rect">
            <a:avLst/>
          </a:prstGeom>
        </p:spPr>
        <p:txBody>
          <a:bodyPr vert="horz" lIns="432017" tIns="216009" rIns="432017" bIns="216009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8019" y="11759988"/>
            <a:ext cx="34344294" cy="33261641"/>
          </a:xfrm>
          <a:prstGeom prst="rect">
            <a:avLst/>
          </a:prstGeom>
        </p:spPr>
        <p:txBody>
          <a:bodyPr vert="horz" lIns="432017" tIns="216009" rIns="432017" bIns="216009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08019" y="46713292"/>
            <a:ext cx="8904077" cy="2683331"/>
          </a:xfrm>
          <a:prstGeom prst="rect">
            <a:avLst/>
          </a:prstGeom>
        </p:spPr>
        <p:txBody>
          <a:bodyPr vert="horz" lIns="432017" tIns="216009" rIns="432017" bIns="216009" rtlCol="0" anchor="ctr"/>
          <a:lstStyle>
            <a:lvl1pPr algn="l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3FC83-0419-DA43-985A-8223838EDD98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38122" y="46713292"/>
            <a:ext cx="12084103" cy="2683331"/>
          </a:xfrm>
          <a:prstGeom prst="rect">
            <a:avLst/>
          </a:prstGeom>
        </p:spPr>
        <p:txBody>
          <a:bodyPr vert="horz" lIns="432017" tIns="216009" rIns="432017" bIns="216009" rtlCol="0" anchor="ctr"/>
          <a:lstStyle>
            <a:lvl1pPr algn="ct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348236" y="46713292"/>
            <a:ext cx="8904077" cy="2683331"/>
          </a:xfrm>
          <a:prstGeom prst="rect">
            <a:avLst/>
          </a:prstGeom>
        </p:spPr>
        <p:txBody>
          <a:bodyPr vert="horz" lIns="432017" tIns="216009" rIns="432017" bIns="216009" rtlCol="0" anchor="ctr"/>
          <a:lstStyle>
            <a:lvl1pPr algn="r">
              <a:defRPr sz="6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F6CA3-517B-8742-B3B0-D63F6E6F2A1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11565" rtl="0" eaLnBrk="1" latinLnBrk="0" hangingPunct="1">
        <a:spcBef>
          <a:spcPct val="0"/>
        </a:spcBef>
        <a:buNone/>
        <a:defRPr sz="222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33678" indent="-1733678" algn="l" defTabSz="2311565" rtl="0" eaLnBrk="1" latinLnBrk="0" hangingPunct="1">
        <a:spcBef>
          <a:spcPct val="20000"/>
        </a:spcBef>
        <a:buFont typeface="Arial"/>
        <a:buChar char="•"/>
        <a:defRPr sz="16159" kern="1200">
          <a:solidFill>
            <a:schemeClr val="tx1"/>
          </a:solidFill>
          <a:latin typeface="+mn-lt"/>
          <a:ea typeface="+mn-ea"/>
          <a:cs typeface="+mn-cs"/>
        </a:defRPr>
      </a:lvl1pPr>
      <a:lvl2pPr marL="3756295" indent="-1444720" algn="l" defTabSz="2311565" rtl="0" eaLnBrk="1" latinLnBrk="0" hangingPunct="1">
        <a:spcBef>
          <a:spcPct val="20000"/>
        </a:spcBef>
        <a:buFont typeface="Arial"/>
        <a:buChar char="–"/>
        <a:defRPr sz="14126" kern="1200">
          <a:solidFill>
            <a:schemeClr val="tx1"/>
          </a:solidFill>
          <a:latin typeface="+mn-lt"/>
          <a:ea typeface="+mn-ea"/>
          <a:cs typeface="+mn-cs"/>
        </a:defRPr>
      </a:lvl2pPr>
      <a:lvl3pPr marL="5778922" indent="-1155783" algn="l" defTabSz="2311565" rtl="0" eaLnBrk="1" latinLnBrk="0" hangingPunct="1">
        <a:spcBef>
          <a:spcPct val="20000"/>
        </a:spcBef>
        <a:buFont typeface="Arial"/>
        <a:buChar char="•"/>
        <a:defRPr sz="12092" kern="1200">
          <a:solidFill>
            <a:schemeClr val="tx1"/>
          </a:solidFill>
          <a:latin typeface="+mn-lt"/>
          <a:ea typeface="+mn-ea"/>
          <a:cs typeface="+mn-cs"/>
        </a:defRPr>
      </a:lvl3pPr>
      <a:lvl4pPr marL="8090486" indent="-1155783" algn="l" defTabSz="2311565" rtl="0" eaLnBrk="1" latinLnBrk="0" hangingPunct="1">
        <a:spcBef>
          <a:spcPct val="20000"/>
        </a:spcBef>
        <a:buFont typeface="Arial"/>
        <a:buChar char="–"/>
        <a:defRPr sz="10059" kern="1200">
          <a:solidFill>
            <a:schemeClr val="tx1"/>
          </a:solidFill>
          <a:latin typeface="+mn-lt"/>
          <a:ea typeface="+mn-ea"/>
          <a:cs typeface="+mn-cs"/>
        </a:defRPr>
      </a:lvl4pPr>
      <a:lvl5pPr marL="10402063" indent="-1155783" algn="l" defTabSz="2311565" rtl="0" eaLnBrk="1" latinLnBrk="0" hangingPunct="1">
        <a:spcBef>
          <a:spcPct val="20000"/>
        </a:spcBef>
        <a:buFont typeface="Arial"/>
        <a:buChar char="»"/>
        <a:defRPr sz="10059" kern="1200">
          <a:solidFill>
            <a:schemeClr val="tx1"/>
          </a:solidFill>
          <a:latin typeface="+mn-lt"/>
          <a:ea typeface="+mn-ea"/>
          <a:cs typeface="+mn-cs"/>
        </a:defRPr>
      </a:lvl5pPr>
      <a:lvl6pPr marL="12713627" indent="-1155783" algn="l" defTabSz="2311565" rtl="0" eaLnBrk="1" latinLnBrk="0" hangingPunct="1">
        <a:spcBef>
          <a:spcPct val="20000"/>
        </a:spcBef>
        <a:buFont typeface="Arial"/>
        <a:buChar char="•"/>
        <a:defRPr sz="10059" kern="1200">
          <a:solidFill>
            <a:schemeClr val="tx1"/>
          </a:solidFill>
          <a:latin typeface="+mn-lt"/>
          <a:ea typeface="+mn-ea"/>
          <a:cs typeface="+mn-cs"/>
        </a:defRPr>
      </a:lvl6pPr>
      <a:lvl7pPr marL="15025181" indent="-1155783" algn="l" defTabSz="2311565" rtl="0" eaLnBrk="1" latinLnBrk="0" hangingPunct="1">
        <a:spcBef>
          <a:spcPct val="20000"/>
        </a:spcBef>
        <a:buFont typeface="Arial"/>
        <a:buChar char="•"/>
        <a:defRPr sz="10059" kern="1200">
          <a:solidFill>
            <a:schemeClr val="tx1"/>
          </a:solidFill>
          <a:latin typeface="+mn-lt"/>
          <a:ea typeface="+mn-ea"/>
          <a:cs typeface="+mn-cs"/>
        </a:defRPr>
      </a:lvl7pPr>
      <a:lvl8pPr marL="17336756" indent="-1155783" algn="l" defTabSz="2311565" rtl="0" eaLnBrk="1" latinLnBrk="0" hangingPunct="1">
        <a:spcBef>
          <a:spcPct val="20000"/>
        </a:spcBef>
        <a:buFont typeface="Arial"/>
        <a:buChar char="•"/>
        <a:defRPr sz="10059" kern="1200">
          <a:solidFill>
            <a:schemeClr val="tx1"/>
          </a:solidFill>
          <a:latin typeface="+mn-lt"/>
          <a:ea typeface="+mn-ea"/>
          <a:cs typeface="+mn-cs"/>
        </a:defRPr>
      </a:lvl8pPr>
      <a:lvl9pPr marL="19648332" indent="-1155783" algn="l" defTabSz="2311565" rtl="0" eaLnBrk="1" latinLnBrk="0" hangingPunct="1">
        <a:spcBef>
          <a:spcPct val="20000"/>
        </a:spcBef>
        <a:buFont typeface="Arial"/>
        <a:buChar char="•"/>
        <a:defRPr sz="100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1pPr>
      <a:lvl2pPr marL="2311565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2pPr>
      <a:lvl3pPr marL="4623141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3pPr>
      <a:lvl4pPr marL="6934705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4pPr>
      <a:lvl5pPr marL="9246269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5pPr>
      <a:lvl6pPr marL="11557844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6pPr>
      <a:lvl7pPr marL="13869408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7pPr>
      <a:lvl8pPr marL="16180984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8pPr>
      <a:lvl9pPr marL="18492539" algn="l" defTabSz="2311565" rtl="0" eaLnBrk="1" latinLnBrk="0" hangingPunct="1">
        <a:defRPr sz="90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jpe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ángulo 89"/>
          <p:cNvSpPr/>
          <p:nvPr/>
        </p:nvSpPr>
        <p:spPr>
          <a:xfrm>
            <a:off x="1087085" y="4964523"/>
            <a:ext cx="36404484" cy="496355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70" name="Rectángulo 69"/>
          <p:cNvSpPr/>
          <p:nvPr/>
        </p:nvSpPr>
        <p:spPr>
          <a:xfrm>
            <a:off x="980385" y="15137716"/>
            <a:ext cx="36495046" cy="1153000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 dirty="0"/>
          </a:p>
        </p:txBody>
      </p:sp>
      <p:sp>
        <p:nvSpPr>
          <p:cNvPr id="22" name="Rectángulo redondeado 21"/>
          <p:cNvSpPr/>
          <p:nvPr/>
        </p:nvSpPr>
        <p:spPr>
          <a:xfrm>
            <a:off x="27830772" y="16574959"/>
            <a:ext cx="8424030" cy="235782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69" name="Rectángulo 68"/>
          <p:cNvSpPr/>
          <p:nvPr/>
        </p:nvSpPr>
        <p:spPr>
          <a:xfrm>
            <a:off x="25301170" y="37872690"/>
            <a:ext cx="12198291" cy="118758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65" name="Rectángulo 64"/>
          <p:cNvSpPr/>
          <p:nvPr/>
        </p:nvSpPr>
        <p:spPr>
          <a:xfrm>
            <a:off x="1013167" y="10157458"/>
            <a:ext cx="36519089" cy="468434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55" name="Rectángulo 54"/>
          <p:cNvSpPr/>
          <p:nvPr/>
        </p:nvSpPr>
        <p:spPr>
          <a:xfrm>
            <a:off x="926066" y="37871395"/>
            <a:ext cx="24211817" cy="1187719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53" name="Rectángulo 52"/>
          <p:cNvSpPr/>
          <p:nvPr/>
        </p:nvSpPr>
        <p:spPr>
          <a:xfrm>
            <a:off x="29839303" y="26763066"/>
            <a:ext cx="7660175" cy="110690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650" name="Rectángulo 649"/>
          <p:cNvSpPr/>
          <p:nvPr/>
        </p:nvSpPr>
        <p:spPr>
          <a:xfrm>
            <a:off x="16430005" y="26740575"/>
            <a:ext cx="13264557" cy="110915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1052" name="Rectángulo 1051"/>
          <p:cNvSpPr/>
          <p:nvPr/>
        </p:nvSpPr>
        <p:spPr>
          <a:xfrm>
            <a:off x="980369" y="26766816"/>
            <a:ext cx="15340943" cy="1100922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5" name="TextBox 4"/>
          <p:cNvSpPr txBox="1"/>
          <p:nvPr/>
        </p:nvSpPr>
        <p:spPr>
          <a:xfrm>
            <a:off x="2595814" y="5584873"/>
            <a:ext cx="33387027" cy="411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44"/>
              </a:spcAft>
            </a:pPr>
            <a:r>
              <a:rPr lang="en-GB" sz="3819" b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Tabata Rosas-</a:t>
            </a:r>
            <a:r>
              <a:rPr lang="en-GB" sz="3819" b="1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Diaz</a:t>
            </a:r>
            <a:r>
              <a:rPr lang="en-GB" sz="3819" b="1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a,h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Dan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Pengfei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Fan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Liping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Xue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Yuli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Jiang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Tamara Jimenez-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Gongora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Laura Medina-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Puche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Xinyan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Zhao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Zhengyan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Feng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Guiping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a,b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Xiaokun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Eduardo R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Bejarano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Li Tan</a:t>
            </a:r>
            <a:r>
              <a:rPr lang="en-GB" sz="3819" baseline="300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Zhang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Jian-Kang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a,e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Weiman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Xing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Christine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Faulkner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c,f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Shingo 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Nagawa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3819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Rosa Lozano-</a:t>
            </a:r>
            <a:r>
              <a:rPr lang="en-GB" sz="3819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Duran</a:t>
            </a:r>
            <a:r>
              <a:rPr lang="en-GB" sz="3819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a,f</a:t>
            </a:r>
            <a:endParaRPr lang="en-GB" sz="2650" dirty="0"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844"/>
              </a:spcAft>
            </a:pPr>
            <a:r>
              <a:rPr lang="en-GB" sz="2650" b="1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Author affiliation: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2650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Center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for Plant Stress Biology, Chinese Academy of Sciences, Shanghai 201602, China; 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Center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for Excellence in Molecular Plant Science, Chinese Academy of Sciences. </a:t>
            </a:r>
            <a:r>
              <a:rPr lang="en-GB" sz="2650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University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of the Chinese Academy of Sciences, Beijing 100049, China. </a:t>
            </a:r>
            <a:r>
              <a:rPr lang="en-GB" sz="2650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Innes Centre, Norwich, United Kingdom. </a:t>
            </a:r>
            <a:r>
              <a:rPr lang="en-GB" sz="2650" baseline="300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Instituto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Hortofruticultura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Subtropical y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Mediterránea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“La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Mayora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” (IHSM-UMA-CSIC), Area de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Genética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Facultad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Ciencias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, Universidad de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Málaga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, Campus de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Teatinos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s/n, E-29071 </a:t>
            </a:r>
            <a:r>
              <a:rPr lang="en-US" sz="2650" dirty="0" err="1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Málaga</a:t>
            </a:r>
            <a:r>
              <a:rPr lang="en-US" sz="2650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, Spain.</a:t>
            </a:r>
            <a:r>
              <a:rPr lang="en-US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2650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Department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of Horticulture and Landscape Architecture, Purdue University, West Lafayette, 47907, IN, USA. </a:t>
            </a:r>
            <a:r>
              <a:rPr lang="en-GB" sz="2650" baseline="300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GB" sz="265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CAS</a:t>
            </a:r>
            <a:r>
              <a:rPr lang="en-GB" sz="265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-JIC Centre of Excellence for Plant and Microbial Science (CEPAMS), Shanghai Institutes for Biological Sciences, Chinese Academy of Sciences (CAS), Shanghai 200032, China. </a:t>
            </a:r>
            <a:r>
              <a:rPr lang="en-GB" sz="3029" baseline="30000" dirty="0">
                <a:ea typeface="SimSun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Present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addrres:Instituto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Hortofruticultura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 Subtropical y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Mediterránea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 “La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Mayora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” (IHSM-UMA-CSIC), Area de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Genética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Facultad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 de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Ciencias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, Universidad de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Málaga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, Campus de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Teatinos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 s/n, E-29071 </a:t>
            </a:r>
            <a:r>
              <a:rPr lang="en-US" sz="3029" dirty="0" err="1">
                <a:ea typeface="Cambria" panose="02040503050406030204" pitchFamily="18" charset="0"/>
                <a:cs typeface="Times New Roman" panose="02020603050405020304" pitchFamily="18" charset="0"/>
              </a:rPr>
              <a:t>Málaga</a:t>
            </a:r>
            <a:r>
              <a:rPr lang="en-US" sz="3029" dirty="0">
                <a:ea typeface="Cambria" panose="02040503050406030204" pitchFamily="18" charset="0"/>
                <a:cs typeface="Times New Roman" panose="02020603050405020304" pitchFamily="18" charset="0"/>
              </a:rPr>
              <a:t>, Spain</a:t>
            </a:r>
            <a:endParaRPr lang="en-GB" sz="2963" b="1" baseline="30000" dirty="0">
              <a:latin typeface="+mj-lt"/>
              <a:cs typeface="Arial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1438555" y="10236296"/>
            <a:ext cx="14369921" cy="80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61" b="1" dirty="0">
                <a:latin typeface="Century Gothic" panose="020B0502020202020204" pitchFamily="34" charset="0"/>
                <a:cs typeface="Arial"/>
              </a:rPr>
              <a:t>Abstract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23200721" y="38266093"/>
            <a:ext cx="8086188" cy="81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4" b="1" dirty="0">
                <a:latin typeface="Century Gothic" panose="020B0502020202020204" pitchFamily="34" charset="0"/>
                <a:cs typeface="Arial"/>
              </a:rPr>
              <a:t>Conclusions 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512196" y="11185809"/>
            <a:ext cx="3543252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800" dirty="0"/>
              <a:t>RNA interference (RNAi) in plants can move from cell to cell, allowing for systemic spread of an anti-viral immune response. How this cell-to-cell spread of silencing is regulated is currently unknown. Here, we describe that the C4 protein from </a:t>
            </a:r>
            <a:r>
              <a:rPr lang="en-GB" sz="3800" i="1" dirty="0"/>
              <a:t>Tomato yellow leaf curl virus</a:t>
            </a:r>
            <a:r>
              <a:rPr lang="en-GB" sz="3800" dirty="0"/>
              <a:t> can inhibit the intercellular spread of RNAi. Using this viral protein as a probe, we have identified the receptor-like kinase (RLK) BARELY ANY MERISTEM 1 (BAM1) as a positive regulator of the cell-to-cell movement of RNAi, and determined that BAM1 and its closest homologue, BAM2, play a redundant role in this process. C4 interacts with the intracellular domain of BAM1 and BAM2 at the plasma membrane and </a:t>
            </a:r>
            <a:r>
              <a:rPr lang="en-GB" sz="3800" dirty="0" err="1"/>
              <a:t>plasmodesmata</a:t>
            </a:r>
            <a:r>
              <a:rPr lang="en-GB" sz="3800" dirty="0"/>
              <a:t>, the cytoplasmic connections between plant cells, interfering with the function of these RLKs in the cell-to-cell spread of RNAi. Our results identify BAM1 as an element required for the cell-to-cell spread of RNAi and highlight that signalling components have been co-opted to play multiple functions in plants.</a:t>
            </a:r>
            <a:endParaRPr lang="en-US" sz="3800" dirty="0">
              <a:latin typeface="Century Gothic" panose="020B0502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78714" y="26848524"/>
            <a:ext cx="16189345" cy="8431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879" b="1" dirty="0">
                <a:latin typeface="+mj-lt"/>
                <a:cs typeface="Arial"/>
              </a:rPr>
              <a:t>C4 from TYLCV interacts with the receptor kinase BAM1</a:t>
            </a:r>
          </a:p>
        </p:txBody>
      </p:sp>
      <p:pic>
        <p:nvPicPr>
          <p:cNvPr id="438" name="Imagen 437"/>
          <p:cNvPicPr>
            <a:picLocks noChangeAspect="1"/>
          </p:cNvPicPr>
          <p:nvPr/>
        </p:nvPicPr>
        <p:blipFill rotWithShape="1">
          <a:blip r:embed="rId3"/>
          <a:srcRect t="72609"/>
          <a:stretch/>
        </p:blipFill>
        <p:spPr>
          <a:xfrm>
            <a:off x="643616" y="21112623"/>
            <a:ext cx="7083509" cy="2618852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4"/>
          <a:srcRect l="7710" t="1" r="10062" b="67128"/>
          <a:stretch/>
        </p:blipFill>
        <p:spPr>
          <a:xfrm>
            <a:off x="8179585" y="19887782"/>
            <a:ext cx="8551386" cy="4683990"/>
          </a:xfrm>
          <a:prstGeom prst="rect">
            <a:avLst/>
          </a:prstGeom>
        </p:spPr>
      </p:pic>
      <p:pic>
        <p:nvPicPr>
          <p:cNvPr id="554" name="Imagen 553"/>
          <p:cNvPicPr>
            <a:picLocks noChangeAspect="1"/>
          </p:cNvPicPr>
          <p:nvPr/>
        </p:nvPicPr>
        <p:blipFill rotWithShape="1">
          <a:blip r:embed="rId4"/>
          <a:srcRect l="7710" t="54543" r="8329" b="25725"/>
          <a:stretch/>
        </p:blipFill>
        <p:spPr>
          <a:xfrm>
            <a:off x="27789218" y="19174193"/>
            <a:ext cx="8465584" cy="272597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b="70260"/>
          <a:stretch/>
        </p:blipFill>
        <p:spPr>
          <a:xfrm>
            <a:off x="28179240" y="17584068"/>
            <a:ext cx="3625415" cy="811066"/>
          </a:xfrm>
          <a:prstGeom prst="rect">
            <a:avLst/>
          </a:prstGeom>
        </p:spPr>
      </p:pic>
      <p:pic>
        <p:nvPicPr>
          <p:cNvPr id="555" name="Imagen 554"/>
          <p:cNvPicPr>
            <a:picLocks noChangeAspect="1"/>
          </p:cNvPicPr>
          <p:nvPr/>
        </p:nvPicPr>
        <p:blipFill rotWithShape="1">
          <a:blip r:embed="rId5"/>
          <a:srcRect t="35446"/>
          <a:stretch/>
        </p:blipFill>
        <p:spPr>
          <a:xfrm>
            <a:off x="32213579" y="17093479"/>
            <a:ext cx="3625415" cy="1760466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18293" y="20151859"/>
            <a:ext cx="4891794" cy="3032740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8313837" y="16490342"/>
            <a:ext cx="9394986" cy="2732992"/>
            <a:chOff x="7838080" y="12511493"/>
            <a:chExt cx="8863054" cy="2578257"/>
          </a:xfrm>
        </p:grpSpPr>
        <p:pic>
          <p:nvPicPr>
            <p:cNvPr id="36" name="Imagen 35"/>
            <p:cNvPicPr>
              <a:picLocks noChangeAspect="1"/>
            </p:cNvPicPr>
            <p:nvPr/>
          </p:nvPicPr>
          <p:blipFill rotWithShape="1">
            <a:blip r:embed="rId7"/>
            <a:srcRect l="61128"/>
            <a:stretch/>
          </p:blipFill>
          <p:spPr>
            <a:xfrm>
              <a:off x="13245936" y="12565787"/>
              <a:ext cx="3455198" cy="2523963"/>
            </a:xfrm>
            <a:prstGeom prst="rect">
              <a:avLst/>
            </a:prstGeom>
          </p:spPr>
        </p:pic>
        <p:grpSp>
          <p:nvGrpSpPr>
            <p:cNvPr id="16" name="Grupo 15"/>
            <p:cNvGrpSpPr/>
            <p:nvPr/>
          </p:nvGrpSpPr>
          <p:grpSpPr>
            <a:xfrm>
              <a:off x="7838080" y="12511493"/>
              <a:ext cx="5429254" cy="2304175"/>
              <a:chOff x="8041975" y="12511493"/>
              <a:chExt cx="5429254" cy="2304175"/>
            </a:xfrm>
          </p:grpSpPr>
          <p:pic>
            <p:nvPicPr>
              <p:cNvPr id="35" name="Imagen 34"/>
              <p:cNvPicPr>
                <a:picLocks noChangeAspect="1"/>
              </p:cNvPicPr>
              <p:nvPr/>
            </p:nvPicPr>
            <p:blipFill rotWithShape="1">
              <a:blip r:embed="rId8"/>
              <a:srcRect l="-1" t="54367" r="45914" b="9187"/>
              <a:stretch/>
            </p:blipFill>
            <p:spPr>
              <a:xfrm>
                <a:off x="8087912" y="12799438"/>
                <a:ext cx="5383317" cy="2016230"/>
              </a:xfrm>
              <a:prstGeom prst="rect">
                <a:avLst/>
              </a:prstGeom>
            </p:spPr>
          </p:pic>
          <p:pic>
            <p:nvPicPr>
              <p:cNvPr id="38" name="Imagen 37"/>
              <p:cNvPicPr>
                <a:picLocks noChangeAspect="1"/>
              </p:cNvPicPr>
              <p:nvPr/>
            </p:nvPicPr>
            <p:blipFill rotWithShape="1">
              <a:blip r:embed="rId9"/>
              <a:srcRect t="80272" b="8190"/>
              <a:stretch/>
            </p:blipFill>
            <p:spPr>
              <a:xfrm>
                <a:off x="8041975" y="12511493"/>
                <a:ext cx="5383235" cy="291213"/>
              </a:xfrm>
              <a:prstGeom prst="rect">
                <a:avLst/>
              </a:prstGeom>
            </p:spPr>
          </p:pic>
        </p:grpSp>
      </p:grpSp>
      <p:sp>
        <p:nvSpPr>
          <p:cNvPr id="40" name="Rectángulo 39"/>
          <p:cNvSpPr/>
          <p:nvPr/>
        </p:nvSpPr>
        <p:spPr>
          <a:xfrm>
            <a:off x="3026086" y="15256977"/>
            <a:ext cx="29555755" cy="9079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5300" b="1" dirty="0">
                <a:solidFill>
                  <a:schemeClr val="tx1"/>
                </a:solidFill>
                <a:latin typeface="+mj-lt"/>
                <a:cs typeface="Arial"/>
              </a:rPr>
              <a:t>C4 from TYLCV is a plasma membrane/</a:t>
            </a:r>
            <a:r>
              <a:rPr lang="en-GB" sz="5300" b="1" dirty="0" err="1">
                <a:solidFill>
                  <a:schemeClr val="tx1"/>
                </a:solidFill>
                <a:latin typeface="+mj-lt"/>
                <a:cs typeface="Arial"/>
              </a:rPr>
              <a:t>plasmodesmal</a:t>
            </a:r>
            <a:r>
              <a:rPr lang="en-GB" sz="5300" b="1" dirty="0">
                <a:solidFill>
                  <a:schemeClr val="tx1"/>
                </a:solidFill>
                <a:latin typeface="+mj-lt"/>
                <a:cs typeface="Arial"/>
              </a:rPr>
              <a:t> protein and suppresses cell-to-cell spread of RNAi </a:t>
            </a:r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29777" y="30266893"/>
            <a:ext cx="4886916" cy="4916270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 rotWithShape="1">
          <a:blip r:embed="rId11"/>
          <a:srcRect l="17520" t="18583"/>
          <a:stretch/>
        </p:blipFill>
        <p:spPr>
          <a:xfrm>
            <a:off x="8817060" y="27828429"/>
            <a:ext cx="7394366" cy="2491864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 rotWithShape="1">
          <a:blip r:embed="rId12"/>
          <a:srcRect l="31900" t="9626"/>
          <a:stretch/>
        </p:blipFill>
        <p:spPr>
          <a:xfrm>
            <a:off x="8387399" y="30442052"/>
            <a:ext cx="7591440" cy="5384475"/>
          </a:xfrm>
          <a:prstGeom prst="rect">
            <a:avLst/>
          </a:prstGeom>
        </p:spPr>
      </p:pic>
      <p:pic>
        <p:nvPicPr>
          <p:cNvPr id="60" name="Imagen 59"/>
          <p:cNvPicPr>
            <a:picLocks noChangeAspect="1"/>
          </p:cNvPicPr>
          <p:nvPr/>
        </p:nvPicPr>
        <p:blipFill rotWithShape="1">
          <a:blip r:embed="rId13"/>
          <a:srcRect l="4219" r="53754" b="77624"/>
          <a:stretch/>
        </p:blipFill>
        <p:spPr>
          <a:xfrm>
            <a:off x="1363225" y="27651028"/>
            <a:ext cx="7569657" cy="3346940"/>
          </a:xfrm>
          <a:prstGeom prst="rect">
            <a:avLst/>
          </a:prstGeom>
        </p:spPr>
      </p:pic>
      <p:pic>
        <p:nvPicPr>
          <p:cNvPr id="1025" name="Imagen 1024"/>
          <p:cNvPicPr>
            <a:picLocks noChangeAspect="1"/>
          </p:cNvPicPr>
          <p:nvPr/>
        </p:nvPicPr>
        <p:blipFill rotWithShape="1">
          <a:blip r:embed="rId14"/>
          <a:srcRect l="3643" r="56699" b="54985"/>
          <a:stretch/>
        </p:blipFill>
        <p:spPr>
          <a:xfrm>
            <a:off x="16935144" y="27651010"/>
            <a:ext cx="6774014" cy="4110439"/>
          </a:xfrm>
          <a:prstGeom prst="rect">
            <a:avLst/>
          </a:prstGeom>
        </p:spPr>
      </p:pic>
      <p:pic>
        <p:nvPicPr>
          <p:cNvPr id="1036" name="Imagen 1035"/>
          <p:cNvPicPr>
            <a:picLocks noChangeAspect="1"/>
          </p:cNvPicPr>
          <p:nvPr/>
        </p:nvPicPr>
        <p:blipFill rotWithShape="1">
          <a:blip r:embed="rId15"/>
          <a:srcRect l="10108" b="29255"/>
          <a:stretch/>
        </p:blipFill>
        <p:spPr>
          <a:xfrm>
            <a:off x="23485612" y="27961053"/>
            <a:ext cx="5165456" cy="4746873"/>
          </a:xfrm>
          <a:prstGeom prst="rect">
            <a:avLst/>
          </a:prstGeom>
        </p:spPr>
      </p:pic>
      <p:pic>
        <p:nvPicPr>
          <p:cNvPr id="1038" name="Imagen 1037"/>
          <p:cNvPicPr>
            <a:picLocks noChangeAspect="1"/>
          </p:cNvPicPr>
          <p:nvPr/>
        </p:nvPicPr>
        <p:blipFill rotWithShape="1">
          <a:blip r:embed="rId14"/>
          <a:srcRect l="46879" t="6134" r="12964" b="53376"/>
          <a:stretch/>
        </p:blipFill>
        <p:spPr>
          <a:xfrm>
            <a:off x="24424999" y="33065742"/>
            <a:ext cx="5016976" cy="2704178"/>
          </a:xfrm>
          <a:prstGeom prst="rect">
            <a:avLst/>
          </a:prstGeom>
        </p:spPr>
      </p:pic>
      <p:pic>
        <p:nvPicPr>
          <p:cNvPr id="1041" name="Imagen 1040"/>
          <p:cNvPicPr>
            <a:picLocks noChangeAspect="1"/>
          </p:cNvPicPr>
          <p:nvPr/>
        </p:nvPicPr>
        <p:blipFill rotWithShape="1">
          <a:blip r:embed="rId16"/>
          <a:srcRect b="43824"/>
          <a:stretch/>
        </p:blipFill>
        <p:spPr>
          <a:xfrm>
            <a:off x="29925949" y="28142363"/>
            <a:ext cx="3381215" cy="1061053"/>
          </a:xfrm>
          <a:prstGeom prst="rect">
            <a:avLst/>
          </a:prstGeom>
        </p:spPr>
      </p:pic>
      <p:sp>
        <p:nvSpPr>
          <p:cNvPr id="1048" name="Rectángulo 1047"/>
          <p:cNvSpPr/>
          <p:nvPr/>
        </p:nvSpPr>
        <p:spPr>
          <a:xfrm>
            <a:off x="16568044" y="26848521"/>
            <a:ext cx="19079317" cy="8431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879" b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BAM1 promotes the cell-to-cell spread of RNAi</a:t>
            </a:r>
            <a:endParaRPr lang="en-GB" sz="4879" dirty="0">
              <a:latin typeface="+mj-lt"/>
            </a:endParaRPr>
          </a:p>
        </p:txBody>
      </p:sp>
      <p:grpSp>
        <p:nvGrpSpPr>
          <p:cNvPr id="41" name="Group 74"/>
          <p:cNvGrpSpPr/>
          <p:nvPr/>
        </p:nvGrpSpPr>
        <p:grpSpPr>
          <a:xfrm>
            <a:off x="1207475" y="10718285"/>
            <a:ext cx="7905056" cy="634823"/>
            <a:chOff x="3514702" y="1231956"/>
            <a:chExt cx="7457481" cy="598876"/>
          </a:xfrm>
        </p:grpSpPr>
        <p:sp>
          <p:nvSpPr>
            <p:cNvPr id="42" name="Rectangle 77"/>
            <p:cNvSpPr/>
            <p:nvPr/>
          </p:nvSpPr>
          <p:spPr>
            <a:xfrm>
              <a:off x="3514702" y="1452421"/>
              <a:ext cx="6498316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653"/>
            </a:p>
          </p:txBody>
        </p:sp>
        <p:pic>
          <p:nvPicPr>
            <p:cNvPr id="43" name="Picture 78"/>
            <p:cNvPicPr>
              <a:picLocks noChangeAspect="1"/>
            </p:cNvPicPr>
            <p:nvPr/>
          </p:nvPicPr>
          <p:blipFill>
            <a:blip r:embed="rId17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10207354" y="1066003"/>
              <a:ext cx="598876" cy="930782"/>
            </a:xfrm>
            <a:prstGeom prst="rect">
              <a:avLst/>
            </a:prstGeom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8"/>
          <a:srcRect b="10399"/>
          <a:stretch/>
        </p:blipFill>
        <p:spPr>
          <a:xfrm>
            <a:off x="32698848" y="27972301"/>
            <a:ext cx="5225147" cy="652150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258822" y="38097225"/>
            <a:ext cx="21266727" cy="84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79" b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BAM1 and its homologue BAM2 are required for the cell-to-cell spread of RNAi</a:t>
            </a:r>
            <a:endParaRPr lang="en-GB" sz="4879" dirty="0"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19"/>
          <a:srcRect l="4167" t="3971" r="24826" b="66155"/>
          <a:stretch/>
        </p:blipFill>
        <p:spPr>
          <a:xfrm>
            <a:off x="3813865" y="39364266"/>
            <a:ext cx="4573560" cy="1556892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 rotWithShape="1">
          <a:blip r:embed="rId19"/>
          <a:srcRect l="4167" t="36912" r="33734" b="-2"/>
          <a:stretch/>
        </p:blipFill>
        <p:spPr>
          <a:xfrm>
            <a:off x="3994825" y="40780968"/>
            <a:ext cx="4291354" cy="352760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350403" y="39291470"/>
            <a:ext cx="5749757" cy="786379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1"/>
          <a:srcRect r="31042" b="32197"/>
          <a:stretch/>
        </p:blipFill>
        <p:spPr>
          <a:xfrm>
            <a:off x="1102301" y="44221100"/>
            <a:ext cx="4548532" cy="290404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831898" y="39577337"/>
            <a:ext cx="5097240" cy="6605602"/>
          </a:xfrm>
          <a:prstGeom prst="rect">
            <a:avLst/>
          </a:prstGeom>
        </p:spPr>
      </p:pic>
      <p:sp>
        <p:nvSpPr>
          <p:cNvPr id="54" name="6 Rectángulo"/>
          <p:cNvSpPr/>
          <p:nvPr/>
        </p:nvSpPr>
        <p:spPr>
          <a:xfrm>
            <a:off x="29038814" y="26848522"/>
            <a:ext cx="9022436" cy="84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79" b="1" dirty="0"/>
              <a:t>BAM1 has two homologues</a:t>
            </a:r>
            <a:endParaRPr lang="en-US" sz="4879" b="1" dirty="0">
              <a:latin typeface="+mj-lt"/>
              <a:cs typeface="Arial"/>
            </a:endParaRPr>
          </a:p>
        </p:txBody>
      </p:sp>
      <p:grpSp>
        <p:nvGrpSpPr>
          <p:cNvPr id="59" name="Group 74"/>
          <p:cNvGrpSpPr/>
          <p:nvPr/>
        </p:nvGrpSpPr>
        <p:grpSpPr>
          <a:xfrm>
            <a:off x="25301164" y="38889050"/>
            <a:ext cx="7905056" cy="634823"/>
            <a:chOff x="3514702" y="1231956"/>
            <a:chExt cx="7457481" cy="598876"/>
          </a:xfrm>
        </p:grpSpPr>
        <p:sp>
          <p:nvSpPr>
            <p:cNvPr id="61" name="Rectangle 77"/>
            <p:cNvSpPr/>
            <p:nvPr/>
          </p:nvSpPr>
          <p:spPr>
            <a:xfrm>
              <a:off x="3514702" y="1452421"/>
              <a:ext cx="6498316" cy="4571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653"/>
            </a:p>
          </p:txBody>
        </p:sp>
        <p:pic>
          <p:nvPicPr>
            <p:cNvPr id="62" name="Picture 78"/>
            <p:cNvPicPr>
              <a:picLocks noChangeAspect="1"/>
            </p:cNvPicPr>
            <p:nvPr/>
          </p:nvPicPr>
          <p:blipFill>
            <a:blip r:embed="rId17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200000">
              <a:off x="10207354" y="1066003"/>
              <a:ext cx="598876" cy="930782"/>
            </a:xfrm>
            <a:prstGeom prst="rect">
              <a:avLst/>
            </a:prstGeom>
          </p:spPr>
        </p:pic>
      </p:grpSp>
      <p:sp>
        <p:nvSpPr>
          <p:cNvPr id="63" name="TextBox 48"/>
          <p:cNvSpPr txBox="1"/>
          <p:nvPr/>
        </p:nvSpPr>
        <p:spPr>
          <a:xfrm>
            <a:off x="26914385" y="43352662"/>
            <a:ext cx="8375024" cy="14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3041" indent="-303041">
              <a:buFont typeface="Arial" panose="020B0604020202020204" pitchFamily="34" charset="0"/>
              <a:buChar char="•"/>
            </a:pPr>
            <a:r>
              <a:rPr lang="en-US" sz="2963" dirty="0">
                <a:latin typeface="Calibri Light" panose="020F0302020204030204"/>
              </a:rPr>
              <a:t>BAM1 promotes the cell-to-cell spread of RNAi</a:t>
            </a:r>
          </a:p>
          <a:p>
            <a:pPr marL="303041" indent="-303041">
              <a:buFont typeface="Arial" panose="020B0604020202020204" pitchFamily="34" charset="0"/>
              <a:buChar char="•"/>
            </a:pPr>
            <a:r>
              <a:rPr lang="en-US" sz="2963" dirty="0">
                <a:latin typeface="Calibri Light" panose="020F0302020204030204"/>
              </a:rPr>
              <a:t>BAM1 and BAM2 act redundantly</a:t>
            </a:r>
          </a:p>
          <a:p>
            <a:pPr marL="303041" indent="-303041">
              <a:buFont typeface="Arial" panose="020B0604020202020204" pitchFamily="34" charset="0"/>
              <a:buChar char="•"/>
            </a:pPr>
            <a:r>
              <a:rPr lang="en-US" sz="2963" dirty="0">
                <a:latin typeface="Calibri Light" panose="020F0302020204030204"/>
              </a:rPr>
              <a:t>C4 targets BAM1/2 and suppresses their activity</a:t>
            </a:r>
          </a:p>
        </p:txBody>
      </p:sp>
      <p:sp>
        <p:nvSpPr>
          <p:cNvPr id="64" name="Rectangle 8"/>
          <p:cNvSpPr/>
          <p:nvPr/>
        </p:nvSpPr>
        <p:spPr>
          <a:xfrm>
            <a:off x="25965233" y="45431400"/>
            <a:ext cx="10921583" cy="2828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963" b="1" dirty="0">
                <a:latin typeface="Calibri Light" panose="020F0302020204030204"/>
              </a:rPr>
              <a:t>This  is the first description of an element (BAM1/BAM2) required for the cell-to-cell spread of RNAi.</a:t>
            </a:r>
          </a:p>
          <a:p>
            <a:pPr algn="just"/>
            <a:endParaRPr lang="en-GB" sz="2963" b="1" dirty="0">
              <a:latin typeface="Calibri Light" panose="020F0302020204030204"/>
            </a:endParaRPr>
          </a:p>
          <a:p>
            <a:pPr algn="just"/>
            <a:r>
              <a:rPr lang="en-GB" sz="2963" b="1" dirty="0">
                <a:latin typeface="Calibri Light" panose="020F0302020204030204"/>
              </a:rPr>
              <a:t>Our work identifies a novel function of the RLKs BAM1/BAM2 in the cell-to-cell spread of RNAi; however, the underlying molecular mechanism is still elusive. </a:t>
            </a:r>
          </a:p>
        </p:txBody>
      </p:sp>
      <p:grpSp>
        <p:nvGrpSpPr>
          <p:cNvPr id="66" name="13 Grupo"/>
          <p:cNvGrpSpPr/>
          <p:nvPr/>
        </p:nvGrpSpPr>
        <p:grpSpPr>
          <a:xfrm>
            <a:off x="1862348" y="16679614"/>
            <a:ext cx="5277863" cy="4429202"/>
            <a:chOff x="2522455" y="8269345"/>
            <a:chExt cx="2544281" cy="2244190"/>
          </a:xfrm>
        </p:grpSpPr>
        <p:pic>
          <p:nvPicPr>
            <p:cNvPr id="67" name="Picture 2" descr="http://www.nature.com/nrmicro/journal/v11/n11/images/nrmicro3117-i1.jpg"/>
            <p:cNvPicPr>
              <a:picLocks noChangeAspect="1" noChangeArrowheads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1" t="35263" r="50000" b="36478"/>
            <a:stretch/>
          </p:blipFill>
          <p:spPr bwMode="auto">
            <a:xfrm>
              <a:off x="2522455" y="8269345"/>
              <a:ext cx="2505010" cy="2244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TextBox 351"/>
            <p:cNvSpPr txBox="1"/>
            <p:nvPr/>
          </p:nvSpPr>
          <p:spPr>
            <a:xfrm>
              <a:off x="3447845" y="9270657"/>
              <a:ext cx="1618891" cy="277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PE" sz="2963" b="1" dirty="0">
                  <a:latin typeface="Century Gothic" panose="020B0502020202020204" pitchFamily="34" charset="0"/>
                  <a:cs typeface="Arial"/>
                </a:rPr>
                <a:t>TYLCV</a:t>
              </a:r>
              <a:endParaRPr lang="en-US" sz="2963" b="1" dirty="0">
                <a:latin typeface="Century Gothic" panose="020B0502020202020204" pitchFamily="34" charset="0"/>
                <a:cs typeface="Arial"/>
              </a:endParaRPr>
            </a:p>
          </p:txBody>
        </p:sp>
      </p:grp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4"/>
          <a:srcRect t="61253" r="9510" b="1"/>
          <a:stretch/>
        </p:blipFill>
        <p:spPr>
          <a:xfrm>
            <a:off x="18011827" y="16488791"/>
            <a:ext cx="9212957" cy="317329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8184977" y="19887769"/>
            <a:ext cx="4340588" cy="5125188"/>
          </a:xfrm>
          <a:prstGeom prst="rect">
            <a:avLst/>
          </a:prstGeom>
        </p:spPr>
      </p:pic>
      <p:sp>
        <p:nvSpPr>
          <p:cNvPr id="71" name="Rectángulo 70"/>
          <p:cNvSpPr/>
          <p:nvPr/>
        </p:nvSpPr>
        <p:spPr>
          <a:xfrm>
            <a:off x="28179258" y="16502283"/>
            <a:ext cx="7860310" cy="1267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3819" b="1" i="1" dirty="0">
                <a:solidFill>
                  <a:schemeClr val="tx1"/>
                </a:solidFill>
                <a:latin typeface="+mj-lt"/>
                <a:cs typeface="Arial"/>
              </a:rPr>
              <a:t>SUC-SUL</a:t>
            </a:r>
            <a:r>
              <a:rPr lang="en-GB" sz="3819" b="1" dirty="0">
                <a:solidFill>
                  <a:schemeClr val="tx1"/>
                </a:solidFill>
                <a:latin typeface="+mj-lt"/>
                <a:cs typeface="Arial"/>
              </a:rPr>
              <a:t> silencing reporter system                             (S-S)</a:t>
            </a:r>
          </a:p>
        </p:txBody>
      </p:sp>
      <p:sp>
        <p:nvSpPr>
          <p:cNvPr id="72" name="Rectángulo 71"/>
          <p:cNvSpPr/>
          <p:nvPr/>
        </p:nvSpPr>
        <p:spPr>
          <a:xfrm>
            <a:off x="1363232" y="23841810"/>
            <a:ext cx="6363901" cy="14951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844"/>
              </a:spcAft>
            </a:pPr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GB" sz="254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Genomic organization of </a:t>
            </a:r>
            <a:r>
              <a:rPr lang="en-GB" sz="2541" i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Tomato yellow leaf curl virus</a:t>
            </a:r>
            <a:r>
              <a:rPr lang="en-GB" sz="254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(TYLCV) and localization motifs in its C4 protein.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8147444" y="18957194"/>
            <a:ext cx="9197187" cy="1104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A mutant TYLCV in C4 protein  displays severely compromised infectivity in tomato </a:t>
            </a:r>
          </a:p>
        </p:txBody>
      </p:sp>
      <p:sp>
        <p:nvSpPr>
          <p:cNvPr id="73" name="Rectángulo 72"/>
          <p:cNvSpPr/>
          <p:nvPr/>
        </p:nvSpPr>
        <p:spPr>
          <a:xfrm>
            <a:off x="8005192" y="24678914"/>
            <a:ext cx="9770111" cy="1495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GB" sz="2541" dirty="0">
                <a:latin typeface="+mj-lt"/>
              </a:rPr>
              <a:t>C4 localizes to different compartments in the plant cell, mainly the plasma membrane, </a:t>
            </a:r>
            <a:r>
              <a:rPr lang="en-GB" sz="2541" dirty="0" err="1">
                <a:latin typeface="+mj-lt"/>
              </a:rPr>
              <a:t>plasmodesmata</a:t>
            </a:r>
            <a:r>
              <a:rPr lang="en-GB" sz="2541" dirty="0">
                <a:latin typeface="+mj-lt"/>
              </a:rPr>
              <a:t> and chloroplasts.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Empty arrowheads indicate </a:t>
            </a:r>
            <a:r>
              <a:rPr lang="en-GB" sz="2541" dirty="0" err="1">
                <a:latin typeface="+mj-lt"/>
                <a:ea typeface="SimSun" panose="02010600030101010101" pitchFamily="2" charset="-122"/>
              </a:rPr>
              <a:t>plasmodesmata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; filled arrowheads indicate chloroplasts.</a:t>
            </a:r>
            <a:endParaRPr lang="en-GB" sz="2541" dirty="0">
              <a:latin typeface="+mj-lt"/>
            </a:endParaRPr>
          </a:p>
        </p:txBody>
      </p:sp>
      <p:sp>
        <p:nvSpPr>
          <p:cNvPr id="74" name="Rectángulo 73"/>
          <p:cNvSpPr/>
          <p:nvPr/>
        </p:nvSpPr>
        <p:spPr>
          <a:xfrm>
            <a:off x="22961654" y="23234702"/>
            <a:ext cx="5004689" cy="1886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GB" sz="2541" dirty="0">
                <a:latin typeface="+mj-lt"/>
              </a:rPr>
              <a:t>C4, expressed in Arabidopsis, causes strong developmental alterations, which also requires </a:t>
            </a:r>
            <a:r>
              <a:rPr lang="en-GB" sz="2541" dirty="0" err="1">
                <a:latin typeface="+mj-lt"/>
              </a:rPr>
              <a:t>myristoylation</a:t>
            </a:r>
            <a:r>
              <a:rPr lang="en-GB" sz="2541" dirty="0">
                <a:latin typeface="+mj-lt"/>
              </a:rPr>
              <a:t>.</a:t>
            </a:r>
            <a:endParaRPr lang="en-GB" sz="2541" dirty="0">
              <a:latin typeface="+mj-lt"/>
              <a:ea typeface="SimSun" panose="02010600030101010101" pitchFamily="2" charset="-122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7525205" y="24003678"/>
            <a:ext cx="9982371" cy="1886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Expression of wild type C4, but not of the non-</a:t>
            </a:r>
            <a:r>
              <a:rPr lang="en-GB" sz="2541" dirty="0" err="1">
                <a:latin typeface="+mj-lt"/>
                <a:ea typeface="SimSun" panose="02010600030101010101" pitchFamily="2" charset="-122"/>
              </a:rPr>
              <a:t>myristoylable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mutant C4</a:t>
            </a:r>
            <a:r>
              <a:rPr lang="en-GB" sz="2541" baseline="-25000" dirty="0">
                <a:latin typeface="+mj-lt"/>
                <a:ea typeface="SimSun" panose="02010600030101010101" pitchFamily="2" charset="-122"/>
              </a:rPr>
              <a:t>G2A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, greatly diminishes the spread of the silencing phenotype, suggesting that PM/PD-localized C4 may interfere with the cell-to-cell movement of silencing from the vasculature.</a:t>
            </a:r>
            <a:endParaRPr lang="en-GB" sz="2541" dirty="0">
              <a:latin typeface="+mj-lt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26"/>
          <a:srcRect t="51871" r="34010"/>
          <a:stretch/>
        </p:blipFill>
        <p:spPr>
          <a:xfrm>
            <a:off x="29420331" y="21827916"/>
            <a:ext cx="5111787" cy="2517486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27"/>
          <a:srcRect t="48870"/>
          <a:stretch/>
        </p:blipFill>
        <p:spPr>
          <a:xfrm>
            <a:off x="17065250" y="31657806"/>
            <a:ext cx="4394234" cy="3029323"/>
          </a:xfrm>
          <a:prstGeom prst="rect">
            <a:avLst/>
          </a:prstGeom>
        </p:spPr>
      </p:pic>
      <p:sp>
        <p:nvSpPr>
          <p:cNvPr id="78" name="Rectángulo 77"/>
          <p:cNvSpPr/>
          <p:nvPr/>
        </p:nvSpPr>
        <p:spPr>
          <a:xfrm>
            <a:off x="1103896" y="35478019"/>
            <a:ext cx="14846336" cy="1886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T</a:t>
            </a:r>
            <a:r>
              <a:rPr lang="en-GB" sz="2541" dirty="0">
                <a:latin typeface="+mj-lt"/>
              </a:rPr>
              <a:t>he interaction between C4 and the receptor-like kinase (RLK) BARELY ANY MERISTEM 1 (BAM1)  occurs through the kinase domain of BAM1, as shown by mapping of this interaction in yeast. This interaction was confirmed by </a:t>
            </a:r>
            <a:r>
              <a:rPr lang="en-GB" sz="2541" dirty="0" err="1">
                <a:latin typeface="+mj-lt"/>
              </a:rPr>
              <a:t>BiFC</a:t>
            </a:r>
            <a:r>
              <a:rPr lang="en-GB" sz="2541" dirty="0">
                <a:latin typeface="+mj-lt"/>
              </a:rPr>
              <a:t>, Co-IP, FRET-FLIM, and gel filtration. The signal peptide (SP), leucine-rich repeats (LRR), transmembrane domain (TM), and kinase domain (KD) are shown. Arrowheads indicate </a:t>
            </a:r>
            <a:r>
              <a:rPr lang="en-GB" sz="2541" dirty="0" err="1">
                <a:latin typeface="+mj-lt"/>
              </a:rPr>
              <a:t>plasmodesmata</a:t>
            </a:r>
            <a:r>
              <a:rPr lang="en-GB" sz="2541" dirty="0">
                <a:latin typeface="+mj-lt"/>
              </a:rPr>
              <a:t>.</a:t>
            </a:r>
          </a:p>
        </p:txBody>
      </p:sp>
      <p:sp>
        <p:nvSpPr>
          <p:cNvPr id="79" name="Rectángulo 78"/>
          <p:cNvSpPr/>
          <p:nvPr/>
        </p:nvSpPr>
        <p:spPr>
          <a:xfrm>
            <a:off x="16768630" y="34807709"/>
            <a:ext cx="6793450" cy="2668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Overexpression of BAM1 results in an extended spread of silencing from the vasculature, suggesting that BAM1 promotes cell-to-cell movement of the silencing signal.  BAM1 kinase, using a kinase-dead mutant, activity does not seem to be required for this function.</a:t>
            </a:r>
            <a:endParaRPr lang="en-GB" sz="2541" dirty="0">
              <a:latin typeface="+mj-lt"/>
            </a:endParaRPr>
          </a:p>
        </p:txBody>
      </p:sp>
      <p:sp>
        <p:nvSpPr>
          <p:cNvPr id="80" name="Rectángulo 79"/>
          <p:cNvSpPr/>
          <p:nvPr/>
        </p:nvSpPr>
        <p:spPr>
          <a:xfrm>
            <a:off x="23445775" y="35678679"/>
            <a:ext cx="6035057" cy="1886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GB" sz="2541" dirty="0">
                <a:latin typeface="+mj-lt"/>
              </a:rPr>
              <a:t>A mutation in the </a:t>
            </a:r>
            <a:r>
              <a:rPr lang="en-GB" sz="2541" i="1" dirty="0">
                <a:latin typeface="+mj-lt"/>
              </a:rPr>
              <a:t>BAM1</a:t>
            </a:r>
            <a:r>
              <a:rPr lang="en-GB" sz="2541" dirty="0">
                <a:latin typeface="+mj-lt"/>
              </a:rPr>
              <a:t> gene alone did not affect the silencing phenotype of the SUC:</a:t>
            </a:r>
            <a:r>
              <a:rPr lang="en-GB" sz="2541" i="1" dirty="0">
                <a:latin typeface="+mj-lt"/>
              </a:rPr>
              <a:t>SUL</a:t>
            </a:r>
            <a:r>
              <a:rPr lang="en-GB" sz="2541" dirty="0">
                <a:latin typeface="+mj-lt"/>
              </a:rPr>
              <a:t> plants, which suggests functional redundancy.</a:t>
            </a:r>
          </a:p>
        </p:txBody>
      </p:sp>
      <p:sp>
        <p:nvSpPr>
          <p:cNvPr id="81" name="Rectángulo 80"/>
          <p:cNvSpPr/>
          <p:nvPr/>
        </p:nvSpPr>
        <p:spPr>
          <a:xfrm>
            <a:off x="30080853" y="35135103"/>
            <a:ext cx="7082643" cy="2277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GB" sz="2541" dirty="0">
                <a:latin typeface="+mj-lt"/>
              </a:rPr>
              <a:t>The kinase domains of BAM1 and BAM2 are 94% identical at the protein level, whereas those of BAM1 and BAM3 are 73% identical. Consistent with this, C4 can also interact with BAM2 and, more weakly, with BAM3.</a:t>
            </a:r>
          </a:p>
        </p:txBody>
      </p:sp>
      <p:pic>
        <p:nvPicPr>
          <p:cNvPr id="82" name="Picture 1"/>
          <p:cNvPicPr>
            <a:picLocks noChangeAspect="1"/>
          </p:cNvPicPr>
          <p:nvPr/>
        </p:nvPicPr>
        <p:blipFill rotWithShape="1">
          <a:blip r:embed="rId28"/>
          <a:srcRect r="54950"/>
          <a:stretch/>
        </p:blipFill>
        <p:spPr>
          <a:xfrm>
            <a:off x="29991964" y="29807800"/>
            <a:ext cx="2589877" cy="2380624"/>
          </a:xfrm>
          <a:prstGeom prst="rect">
            <a:avLst/>
          </a:prstGeom>
        </p:spPr>
      </p:pic>
      <p:pic>
        <p:nvPicPr>
          <p:cNvPr id="83" name="Picture 1"/>
          <p:cNvPicPr>
            <a:picLocks noChangeAspect="1"/>
          </p:cNvPicPr>
          <p:nvPr/>
        </p:nvPicPr>
        <p:blipFill rotWithShape="1">
          <a:blip r:embed="rId28"/>
          <a:srcRect l="43516"/>
          <a:stretch/>
        </p:blipFill>
        <p:spPr>
          <a:xfrm>
            <a:off x="29820651" y="32166186"/>
            <a:ext cx="3247261" cy="2380624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18064050" y="46706929"/>
            <a:ext cx="6721092" cy="2244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819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SimSun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Expression of the endogenous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SUC2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gene and the SUC: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SUL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transgene and accumulation of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SUL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</a:t>
            </a:r>
            <a:r>
              <a:rPr lang="en-GB" sz="2541" dirty="0" err="1">
                <a:latin typeface="+mj-lt"/>
                <a:ea typeface="SimSun" panose="02010600030101010101" pitchFamily="2" charset="-122"/>
              </a:rPr>
              <a:t>sRNAs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in SUC: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SUL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transgenic plants expressing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C4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, overexpressing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BAM1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, or mutated in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BAM1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and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BAM2.</a:t>
            </a:r>
            <a:endParaRPr lang="en-GB" sz="2541" dirty="0">
              <a:latin typeface="+mj-lt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10892832" y="46651208"/>
            <a:ext cx="6816001" cy="1462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819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SimSun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Spread of silencing and venation pattern in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SUC:SUL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lines expressing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C4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, overexpressing BAM1, or mutated in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BAM1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and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BAM2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.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1052254" y="47067420"/>
            <a:ext cx="4858924" cy="2244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819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SimSun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Similar developmental phenotypes in the transgenic Arabidopsis lines expressing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C4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and the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bam1-3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single or </a:t>
            </a:r>
            <a:r>
              <a:rPr lang="en-GB" sz="2541" i="1" dirty="0">
                <a:latin typeface="+mj-lt"/>
                <a:ea typeface="SimSun" panose="02010600030101010101" pitchFamily="2" charset="-122"/>
              </a:rPr>
              <a:t>bam1-3 bam2-3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 double mutant.</a:t>
            </a:r>
            <a:endParaRPr lang="en-GB" sz="2541" dirty="0">
              <a:latin typeface="+mj-lt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596018" y="39475813"/>
            <a:ext cx="2306871" cy="423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34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SimSun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GB" sz="2541" i="1" kern="1600" dirty="0">
                <a:latin typeface="+mj-lt"/>
                <a:ea typeface="SimSun" panose="02010600030101010101" pitchFamily="2" charset="-122"/>
              </a:rPr>
              <a:t>BAM1</a:t>
            </a:r>
            <a:r>
              <a:rPr lang="en-GB" sz="2541" kern="1600" dirty="0">
                <a:latin typeface="+mj-lt"/>
                <a:ea typeface="SimSun" panose="02010600030101010101" pitchFamily="2" charset="-122"/>
              </a:rPr>
              <a:t> is strongly expressed in the vasculature, and its expression pattern overlaps with that of </a:t>
            </a:r>
            <a:r>
              <a:rPr lang="en-GB" sz="2541" i="1" kern="1600" dirty="0">
                <a:latin typeface="+mj-lt"/>
                <a:ea typeface="SimSun" panose="02010600030101010101" pitchFamily="2" charset="-122"/>
              </a:rPr>
              <a:t>BAM2</a:t>
            </a:r>
            <a:r>
              <a:rPr lang="en-GB" sz="2541" kern="1600" dirty="0">
                <a:latin typeface="+mj-lt"/>
                <a:ea typeface="SimSun" panose="02010600030101010101" pitchFamily="2" charset="-122"/>
              </a:rPr>
              <a:t> in roots.</a:t>
            </a:r>
            <a:endParaRPr lang="en-GB" sz="2541" dirty="0">
              <a:latin typeface="+mj-lt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5974186" y="46275757"/>
            <a:ext cx="2691860" cy="2635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3819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ea typeface="SimSun" panose="02010600030101010101" pitchFamily="2" charset="-122"/>
                <a:cs typeface="Times New Roman" panose="02020603050405020304" pitchFamily="18" charset="0"/>
              </a:rPr>
              <a:t>12.  </a:t>
            </a:r>
            <a:r>
              <a:rPr lang="en-GB" sz="2541" dirty="0">
                <a:latin typeface="+mj-lt"/>
                <a:ea typeface="SimSun" panose="02010600030101010101" pitchFamily="2" charset="-122"/>
              </a:rPr>
              <a:t>C4 impairs a subset of all activities of BAM1. For example, the response to CLV3p is not affected.</a:t>
            </a:r>
            <a:endParaRPr lang="en-GB" sz="2541" dirty="0">
              <a:latin typeface="+mj-lt"/>
            </a:endParaRPr>
          </a:p>
        </p:txBody>
      </p:sp>
      <p:pic>
        <p:nvPicPr>
          <p:cNvPr id="47" name="Imagen 46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839678" y="44454825"/>
            <a:ext cx="2960924" cy="176261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7256707" y="39639212"/>
            <a:ext cx="8032704" cy="3452210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10962792" y="39566213"/>
            <a:ext cx="57237" cy="3854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sp>
        <p:nvSpPr>
          <p:cNvPr id="87" name="Rectángulo 86"/>
          <p:cNvSpPr/>
          <p:nvPr/>
        </p:nvSpPr>
        <p:spPr>
          <a:xfrm>
            <a:off x="10930421" y="43953676"/>
            <a:ext cx="57237" cy="3854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653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1"/>
          <a:srcRect l="41014" r="19934"/>
          <a:stretch/>
        </p:blipFill>
        <p:spPr>
          <a:xfrm>
            <a:off x="9114355" y="43514685"/>
            <a:ext cx="3575392" cy="4324688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 rotWithShape="1">
          <a:blip r:embed="rId31"/>
          <a:srcRect r="59162"/>
          <a:stretch/>
        </p:blipFill>
        <p:spPr>
          <a:xfrm>
            <a:off x="9093405" y="39105071"/>
            <a:ext cx="3738818" cy="4324688"/>
          </a:xfrm>
          <a:prstGeom prst="rect">
            <a:avLst/>
          </a:prstGeom>
        </p:spPr>
      </p:pic>
      <p:sp>
        <p:nvSpPr>
          <p:cNvPr id="50" name="Rectángulo 49"/>
          <p:cNvSpPr/>
          <p:nvPr/>
        </p:nvSpPr>
        <p:spPr>
          <a:xfrm>
            <a:off x="1052254" y="609252"/>
            <a:ext cx="36480298" cy="396465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5394" tIns="57692" rIns="115394" bIns="5769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687"/>
          </a:p>
        </p:txBody>
      </p:sp>
      <p:sp>
        <p:nvSpPr>
          <p:cNvPr id="4" name="CuadroTexto 5"/>
          <p:cNvSpPr txBox="1"/>
          <p:nvPr/>
        </p:nvSpPr>
        <p:spPr>
          <a:xfrm>
            <a:off x="5148053" y="1354815"/>
            <a:ext cx="27231141" cy="2810898"/>
          </a:xfrm>
          <a:prstGeom prst="rect">
            <a:avLst/>
          </a:prstGeom>
          <a:noFill/>
          <a:ln w="25400">
            <a:noFill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833" b="1" cap="all" dirty="0"/>
              <a:t>A virus-targeted plant receptor-like kinase promotes cell-to-cell spread of RNA</a:t>
            </a:r>
            <a:r>
              <a:rPr lang="en-GB" sz="8833" b="1" dirty="0"/>
              <a:t>i</a:t>
            </a:r>
            <a:endParaRPr lang="en-GB" sz="8833" b="1" dirty="0">
              <a:latin typeface="Arial"/>
              <a:cs typeface="Arial"/>
            </a:endParaRPr>
          </a:p>
        </p:txBody>
      </p:sp>
      <p:pic>
        <p:nvPicPr>
          <p:cNvPr id="86" name="Picture 337" descr="PSCLogo.jpeg"/>
          <p:cNvPicPr>
            <a:picLocks noChangeAspect="1"/>
          </p:cNvPicPr>
          <p:nvPr/>
        </p:nvPicPr>
        <p:blipFill>
          <a:blip r:embed="rId3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00" y="824380"/>
            <a:ext cx="3257177" cy="28270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87" y="1156888"/>
            <a:ext cx="2217080" cy="218910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6390" y="999747"/>
            <a:ext cx="4784790" cy="3204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7302</TotalTime>
  <Words>999</Words>
  <Application>Microsoft Office PowerPoint</Application>
  <PresentationFormat>Personalizado</PresentationFormat>
  <Paragraphs>34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SimSun</vt:lpstr>
      <vt:lpstr>Arial</vt:lpstr>
      <vt:lpstr>Calibri</vt:lpstr>
      <vt:lpstr>Calibri Light</vt:lpstr>
      <vt:lpstr>Cambria</vt:lpstr>
      <vt:lpstr>Century Gothic</vt:lpstr>
      <vt:lpstr>Times New Roman</vt:lpstr>
      <vt:lpstr>Office Theme</vt:lpstr>
      <vt:lpstr>Presentación de PowerPoint</vt:lpstr>
    </vt:vector>
  </TitlesOfParts>
  <Company>tsl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Alberto</dc:creator>
  <cp:lastModifiedBy>Tabata Rosas</cp:lastModifiedBy>
  <cp:revision>331</cp:revision>
  <cp:lastPrinted>2014-08-20T13:07:25Z</cp:lastPrinted>
  <dcterms:created xsi:type="dcterms:W3CDTF">2012-07-11T14:54:19Z</dcterms:created>
  <dcterms:modified xsi:type="dcterms:W3CDTF">2019-04-30T08:51:12Z</dcterms:modified>
</cp:coreProperties>
</file>