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8" r:id="rId11"/>
    <p:sldId id="330" r:id="rId12"/>
    <p:sldId id="332" r:id="rId13"/>
    <p:sldId id="269" r:id="rId14"/>
    <p:sldId id="270" r:id="rId15"/>
    <p:sldId id="271" r:id="rId16"/>
    <p:sldId id="265" r:id="rId17"/>
    <p:sldId id="266" r:id="rId18"/>
    <p:sldId id="267"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310" r:id="rId37"/>
    <p:sldId id="289" r:id="rId38"/>
    <p:sldId id="290" r:id="rId39"/>
    <p:sldId id="291" r:id="rId40"/>
    <p:sldId id="311" r:id="rId41"/>
    <p:sldId id="292" r:id="rId42"/>
    <p:sldId id="293" r:id="rId43"/>
    <p:sldId id="312" r:id="rId44"/>
    <p:sldId id="294" r:id="rId45"/>
    <p:sldId id="314" r:id="rId46"/>
    <p:sldId id="316" r:id="rId47"/>
    <p:sldId id="317" r:id="rId48"/>
    <p:sldId id="318" r:id="rId49"/>
    <p:sldId id="319" r:id="rId50"/>
    <p:sldId id="320" r:id="rId51"/>
    <p:sldId id="295" r:id="rId52"/>
    <p:sldId id="296" r:id="rId53"/>
    <p:sldId id="313" r:id="rId54"/>
    <p:sldId id="297" r:id="rId55"/>
    <p:sldId id="315" r:id="rId56"/>
    <p:sldId id="299" r:id="rId57"/>
    <p:sldId id="300" r:id="rId58"/>
    <p:sldId id="301" r:id="rId59"/>
    <p:sldId id="298" r:id="rId60"/>
    <p:sldId id="302" r:id="rId61"/>
    <p:sldId id="303" r:id="rId62"/>
    <p:sldId id="304" r:id="rId63"/>
    <p:sldId id="307" r:id="rId64"/>
    <p:sldId id="328" r:id="rId65"/>
    <p:sldId id="308" r:id="rId66"/>
    <p:sldId id="329" r:id="rId67"/>
    <p:sldId id="305" r:id="rId68"/>
    <p:sldId id="321" r:id="rId69"/>
    <p:sldId id="322" r:id="rId70"/>
    <p:sldId id="323" r:id="rId71"/>
    <p:sldId id="326" r:id="rId72"/>
    <p:sldId id="324" r:id="rId73"/>
    <p:sldId id="327" r:id="rId74"/>
    <p:sldId id="309" r:id="rId75"/>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p:scale>
          <a:sx n="33" d="100"/>
          <a:sy n="33" d="100"/>
        </p:scale>
        <p:origin x="1416" y="38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BE20E9F-4DEC-401E-BF30-E608C49E1944}"/>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p>
        </p:txBody>
      </p:sp>
      <p:sp>
        <p:nvSpPr>
          <p:cNvPr id="3" name="Subtítulo 2">
            <a:extLst>
              <a:ext uri="{FF2B5EF4-FFF2-40B4-BE49-F238E27FC236}">
                <a16:creationId xmlns:a16="http://schemas.microsoft.com/office/drawing/2014/main" id="{7B2B1F49-4AC9-4359-84FD-D63CFA0E267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p>
        </p:txBody>
      </p:sp>
      <p:sp>
        <p:nvSpPr>
          <p:cNvPr id="4" name="Marcador de fecha 3">
            <a:extLst>
              <a:ext uri="{FF2B5EF4-FFF2-40B4-BE49-F238E27FC236}">
                <a16:creationId xmlns:a16="http://schemas.microsoft.com/office/drawing/2014/main" id="{A9F954BD-0065-4B24-9B3C-44C08149C58A}"/>
              </a:ext>
            </a:extLst>
          </p:cNvPr>
          <p:cNvSpPr>
            <a:spLocks noGrp="1"/>
          </p:cNvSpPr>
          <p:nvPr>
            <p:ph type="dt" sz="half" idx="10"/>
          </p:nvPr>
        </p:nvSpPr>
        <p:spPr/>
        <p:txBody>
          <a:bodyPr/>
          <a:lstStyle/>
          <a:p>
            <a:fld id="{EFBEC780-22DE-4349-BC55-F31DE99F6D02}" type="datetimeFigureOut">
              <a:rPr lang="es-ES" smtClean="0"/>
              <a:t>25/03/2021</a:t>
            </a:fld>
            <a:endParaRPr lang="es-ES"/>
          </a:p>
        </p:txBody>
      </p:sp>
      <p:sp>
        <p:nvSpPr>
          <p:cNvPr id="5" name="Marcador de pie de página 4">
            <a:extLst>
              <a:ext uri="{FF2B5EF4-FFF2-40B4-BE49-F238E27FC236}">
                <a16:creationId xmlns:a16="http://schemas.microsoft.com/office/drawing/2014/main" id="{7E3DFD0D-4FDC-4773-9308-F49AC3FACCFF}"/>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DBD09FE7-AF31-4A7F-9C1C-91BB79DA8466}"/>
              </a:ext>
            </a:extLst>
          </p:cNvPr>
          <p:cNvSpPr>
            <a:spLocks noGrp="1"/>
          </p:cNvSpPr>
          <p:nvPr>
            <p:ph type="sldNum" sz="quarter" idx="12"/>
          </p:nvPr>
        </p:nvSpPr>
        <p:spPr/>
        <p:txBody>
          <a:bodyPr/>
          <a:lstStyle/>
          <a:p>
            <a:fld id="{D1C2DF34-E41F-4261-A55D-1B70BF594D3D}" type="slidenum">
              <a:rPr lang="es-ES" smtClean="0"/>
              <a:t>‹Nº›</a:t>
            </a:fld>
            <a:endParaRPr lang="es-ES"/>
          </a:p>
        </p:txBody>
      </p:sp>
    </p:spTree>
    <p:extLst>
      <p:ext uri="{BB962C8B-B14F-4D97-AF65-F5344CB8AC3E}">
        <p14:creationId xmlns:p14="http://schemas.microsoft.com/office/powerpoint/2010/main" val="12383485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586D1EB-5825-4821-814E-0094EDD8A0D7}"/>
              </a:ext>
            </a:extLst>
          </p:cNvPr>
          <p:cNvSpPr>
            <a:spLocks noGrp="1"/>
          </p:cNvSpPr>
          <p:nvPr>
            <p:ph type="title"/>
          </p:nvPr>
        </p:nvSpPr>
        <p:spPr/>
        <p:txBody>
          <a:bodyPr/>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F3D767CD-53A1-4456-A683-739BCC991947}"/>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58362D1C-DC15-43F1-A8E2-60F337E3B183}"/>
              </a:ext>
            </a:extLst>
          </p:cNvPr>
          <p:cNvSpPr>
            <a:spLocks noGrp="1"/>
          </p:cNvSpPr>
          <p:nvPr>
            <p:ph type="dt" sz="half" idx="10"/>
          </p:nvPr>
        </p:nvSpPr>
        <p:spPr/>
        <p:txBody>
          <a:bodyPr/>
          <a:lstStyle/>
          <a:p>
            <a:fld id="{EFBEC780-22DE-4349-BC55-F31DE99F6D02}" type="datetimeFigureOut">
              <a:rPr lang="es-ES" smtClean="0"/>
              <a:t>25/03/2021</a:t>
            </a:fld>
            <a:endParaRPr lang="es-ES"/>
          </a:p>
        </p:txBody>
      </p:sp>
      <p:sp>
        <p:nvSpPr>
          <p:cNvPr id="5" name="Marcador de pie de página 4">
            <a:extLst>
              <a:ext uri="{FF2B5EF4-FFF2-40B4-BE49-F238E27FC236}">
                <a16:creationId xmlns:a16="http://schemas.microsoft.com/office/drawing/2014/main" id="{51718081-0870-4AFA-BCE8-BBEC04174B6D}"/>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5AB6E551-F891-42AF-89F5-4757EBEBC02D}"/>
              </a:ext>
            </a:extLst>
          </p:cNvPr>
          <p:cNvSpPr>
            <a:spLocks noGrp="1"/>
          </p:cNvSpPr>
          <p:nvPr>
            <p:ph type="sldNum" sz="quarter" idx="12"/>
          </p:nvPr>
        </p:nvSpPr>
        <p:spPr/>
        <p:txBody>
          <a:bodyPr/>
          <a:lstStyle/>
          <a:p>
            <a:fld id="{D1C2DF34-E41F-4261-A55D-1B70BF594D3D}" type="slidenum">
              <a:rPr lang="es-ES" smtClean="0"/>
              <a:t>‹Nº›</a:t>
            </a:fld>
            <a:endParaRPr lang="es-ES"/>
          </a:p>
        </p:txBody>
      </p:sp>
    </p:spTree>
    <p:extLst>
      <p:ext uri="{BB962C8B-B14F-4D97-AF65-F5344CB8AC3E}">
        <p14:creationId xmlns:p14="http://schemas.microsoft.com/office/powerpoint/2010/main" val="10202161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DD7B3A92-CF9B-4168-A6B1-C91102451355}"/>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58BEB597-2333-4C8E-9A0C-319DE1354904}"/>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BC574B81-FD4C-4BF4-A86F-F868CAE28576}"/>
              </a:ext>
            </a:extLst>
          </p:cNvPr>
          <p:cNvSpPr>
            <a:spLocks noGrp="1"/>
          </p:cNvSpPr>
          <p:nvPr>
            <p:ph type="dt" sz="half" idx="10"/>
          </p:nvPr>
        </p:nvSpPr>
        <p:spPr/>
        <p:txBody>
          <a:bodyPr/>
          <a:lstStyle/>
          <a:p>
            <a:fld id="{EFBEC780-22DE-4349-BC55-F31DE99F6D02}" type="datetimeFigureOut">
              <a:rPr lang="es-ES" smtClean="0"/>
              <a:t>25/03/2021</a:t>
            </a:fld>
            <a:endParaRPr lang="es-ES"/>
          </a:p>
        </p:txBody>
      </p:sp>
      <p:sp>
        <p:nvSpPr>
          <p:cNvPr id="5" name="Marcador de pie de página 4">
            <a:extLst>
              <a:ext uri="{FF2B5EF4-FFF2-40B4-BE49-F238E27FC236}">
                <a16:creationId xmlns:a16="http://schemas.microsoft.com/office/drawing/2014/main" id="{F4F0B506-319D-411F-B812-C30E9A714667}"/>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A98D0B78-D5F2-4990-AB3D-6800D8567434}"/>
              </a:ext>
            </a:extLst>
          </p:cNvPr>
          <p:cNvSpPr>
            <a:spLocks noGrp="1"/>
          </p:cNvSpPr>
          <p:nvPr>
            <p:ph type="sldNum" sz="quarter" idx="12"/>
          </p:nvPr>
        </p:nvSpPr>
        <p:spPr/>
        <p:txBody>
          <a:bodyPr/>
          <a:lstStyle/>
          <a:p>
            <a:fld id="{D1C2DF34-E41F-4261-A55D-1B70BF594D3D}" type="slidenum">
              <a:rPr lang="es-ES" smtClean="0"/>
              <a:t>‹Nº›</a:t>
            </a:fld>
            <a:endParaRPr lang="es-ES"/>
          </a:p>
        </p:txBody>
      </p:sp>
    </p:spTree>
    <p:extLst>
      <p:ext uri="{BB962C8B-B14F-4D97-AF65-F5344CB8AC3E}">
        <p14:creationId xmlns:p14="http://schemas.microsoft.com/office/powerpoint/2010/main" val="13102718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F3D4C2F-6EB1-450E-865A-6F9422CF01A4}"/>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7A9EA4A9-2356-4DF8-BBCF-83F2A4B35695}"/>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43C19CA8-5FC7-4517-8366-7A0607373BB2}"/>
              </a:ext>
            </a:extLst>
          </p:cNvPr>
          <p:cNvSpPr>
            <a:spLocks noGrp="1"/>
          </p:cNvSpPr>
          <p:nvPr>
            <p:ph type="dt" sz="half" idx="10"/>
          </p:nvPr>
        </p:nvSpPr>
        <p:spPr/>
        <p:txBody>
          <a:bodyPr/>
          <a:lstStyle/>
          <a:p>
            <a:fld id="{EFBEC780-22DE-4349-BC55-F31DE99F6D02}" type="datetimeFigureOut">
              <a:rPr lang="es-ES" smtClean="0"/>
              <a:t>25/03/2021</a:t>
            </a:fld>
            <a:endParaRPr lang="es-ES"/>
          </a:p>
        </p:txBody>
      </p:sp>
      <p:sp>
        <p:nvSpPr>
          <p:cNvPr id="5" name="Marcador de pie de página 4">
            <a:extLst>
              <a:ext uri="{FF2B5EF4-FFF2-40B4-BE49-F238E27FC236}">
                <a16:creationId xmlns:a16="http://schemas.microsoft.com/office/drawing/2014/main" id="{9E9D7D57-E496-4171-A9E3-F9F13545211C}"/>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7208FAE9-D1FF-44F9-A9C7-E147FC5CBE32}"/>
              </a:ext>
            </a:extLst>
          </p:cNvPr>
          <p:cNvSpPr>
            <a:spLocks noGrp="1"/>
          </p:cNvSpPr>
          <p:nvPr>
            <p:ph type="sldNum" sz="quarter" idx="12"/>
          </p:nvPr>
        </p:nvSpPr>
        <p:spPr/>
        <p:txBody>
          <a:bodyPr/>
          <a:lstStyle/>
          <a:p>
            <a:fld id="{D1C2DF34-E41F-4261-A55D-1B70BF594D3D}" type="slidenum">
              <a:rPr lang="es-ES" smtClean="0"/>
              <a:t>‹Nº›</a:t>
            </a:fld>
            <a:endParaRPr lang="es-ES"/>
          </a:p>
        </p:txBody>
      </p:sp>
    </p:spTree>
    <p:extLst>
      <p:ext uri="{BB962C8B-B14F-4D97-AF65-F5344CB8AC3E}">
        <p14:creationId xmlns:p14="http://schemas.microsoft.com/office/powerpoint/2010/main" val="3148859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45A2D8B-217B-4019-97AF-221852EE727D}"/>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p>
        </p:txBody>
      </p:sp>
      <p:sp>
        <p:nvSpPr>
          <p:cNvPr id="3" name="Marcador de texto 2">
            <a:extLst>
              <a:ext uri="{FF2B5EF4-FFF2-40B4-BE49-F238E27FC236}">
                <a16:creationId xmlns:a16="http://schemas.microsoft.com/office/drawing/2014/main" id="{EA624B56-47C3-4190-AF21-7E58A6EDF47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FE0EB64F-4C60-4A27-BFAE-3300EF39FB92}"/>
              </a:ext>
            </a:extLst>
          </p:cNvPr>
          <p:cNvSpPr>
            <a:spLocks noGrp="1"/>
          </p:cNvSpPr>
          <p:nvPr>
            <p:ph type="dt" sz="half" idx="10"/>
          </p:nvPr>
        </p:nvSpPr>
        <p:spPr/>
        <p:txBody>
          <a:bodyPr/>
          <a:lstStyle/>
          <a:p>
            <a:fld id="{EFBEC780-22DE-4349-BC55-F31DE99F6D02}" type="datetimeFigureOut">
              <a:rPr lang="es-ES" smtClean="0"/>
              <a:t>25/03/2021</a:t>
            </a:fld>
            <a:endParaRPr lang="es-ES"/>
          </a:p>
        </p:txBody>
      </p:sp>
      <p:sp>
        <p:nvSpPr>
          <p:cNvPr id="5" name="Marcador de pie de página 4">
            <a:extLst>
              <a:ext uri="{FF2B5EF4-FFF2-40B4-BE49-F238E27FC236}">
                <a16:creationId xmlns:a16="http://schemas.microsoft.com/office/drawing/2014/main" id="{C488D005-7554-460A-BBAA-101FB89CD6D5}"/>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D236B1E5-BB18-4492-8C6F-4636843654A2}"/>
              </a:ext>
            </a:extLst>
          </p:cNvPr>
          <p:cNvSpPr>
            <a:spLocks noGrp="1"/>
          </p:cNvSpPr>
          <p:nvPr>
            <p:ph type="sldNum" sz="quarter" idx="12"/>
          </p:nvPr>
        </p:nvSpPr>
        <p:spPr/>
        <p:txBody>
          <a:bodyPr/>
          <a:lstStyle/>
          <a:p>
            <a:fld id="{D1C2DF34-E41F-4261-A55D-1B70BF594D3D}" type="slidenum">
              <a:rPr lang="es-ES" smtClean="0"/>
              <a:t>‹Nº›</a:t>
            </a:fld>
            <a:endParaRPr lang="es-ES"/>
          </a:p>
        </p:txBody>
      </p:sp>
    </p:spTree>
    <p:extLst>
      <p:ext uri="{BB962C8B-B14F-4D97-AF65-F5344CB8AC3E}">
        <p14:creationId xmlns:p14="http://schemas.microsoft.com/office/powerpoint/2010/main" val="41988097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5BDD21D-DBB9-484D-A6F6-DDBF063E9652}"/>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2FF593FB-B65C-413D-AD0D-AE6EF46DDAA9}"/>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a:extLst>
              <a:ext uri="{FF2B5EF4-FFF2-40B4-BE49-F238E27FC236}">
                <a16:creationId xmlns:a16="http://schemas.microsoft.com/office/drawing/2014/main" id="{A60F5665-1F9C-4BA1-9543-ADADFD531FE9}"/>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a:extLst>
              <a:ext uri="{FF2B5EF4-FFF2-40B4-BE49-F238E27FC236}">
                <a16:creationId xmlns:a16="http://schemas.microsoft.com/office/drawing/2014/main" id="{1D147275-1D72-4C49-B909-E2E04AF9C4DB}"/>
              </a:ext>
            </a:extLst>
          </p:cNvPr>
          <p:cNvSpPr>
            <a:spLocks noGrp="1"/>
          </p:cNvSpPr>
          <p:nvPr>
            <p:ph type="dt" sz="half" idx="10"/>
          </p:nvPr>
        </p:nvSpPr>
        <p:spPr/>
        <p:txBody>
          <a:bodyPr/>
          <a:lstStyle/>
          <a:p>
            <a:fld id="{EFBEC780-22DE-4349-BC55-F31DE99F6D02}" type="datetimeFigureOut">
              <a:rPr lang="es-ES" smtClean="0"/>
              <a:t>25/03/2021</a:t>
            </a:fld>
            <a:endParaRPr lang="es-ES"/>
          </a:p>
        </p:txBody>
      </p:sp>
      <p:sp>
        <p:nvSpPr>
          <p:cNvPr id="6" name="Marcador de pie de página 5">
            <a:extLst>
              <a:ext uri="{FF2B5EF4-FFF2-40B4-BE49-F238E27FC236}">
                <a16:creationId xmlns:a16="http://schemas.microsoft.com/office/drawing/2014/main" id="{F7565F9C-EE14-4054-9C3E-A6F6DA0B0CAA}"/>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54C26E25-F2A2-4ADF-A337-C47549290600}"/>
              </a:ext>
            </a:extLst>
          </p:cNvPr>
          <p:cNvSpPr>
            <a:spLocks noGrp="1"/>
          </p:cNvSpPr>
          <p:nvPr>
            <p:ph type="sldNum" sz="quarter" idx="12"/>
          </p:nvPr>
        </p:nvSpPr>
        <p:spPr/>
        <p:txBody>
          <a:bodyPr/>
          <a:lstStyle/>
          <a:p>
            <a:fld id="{D1C2DF34-E41F-4261-A55D-1B70BF594D3D}" type="slidenum">
              <a:rPr lang="es-ES" smtClean="0"/>
              <a:t>‹Nº›</a:t>
            </a:fld>
            <a:endParaRPr lang="es-ES"/>
          </a:p>
        </p:txBody>
      </p:sp>
    </p:spTree>
    <p:extLst>
      <p:ext uri="{BB962C8B-B14F-4D97-AF65-F5344CB8AC3E}">
        <p14:creationId xmlns:p14="http://schemas.microsoft.com/office/powerpoint/2010/main" val="13933584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A622B18-AD47-40BE-BC2A-5803ABADCDCD}"/>
              </a:ext>
            </a:extLst>
          </p:cNvPr>
          <p:cNvSpPr>
            <a:spLocks noGrp="1"/>
          </p:cNvSpPr>
          <p:nvPr>
            <p:ph type="title"/>
          </p:nvPr>
        </p:nvSpPr>
        <p:spPr>
          <a:xfrm>
            <a:off x="839788" y="365125"/>
            <a:ext cx="10515600" cy="1325563"/>
          </a:xfrm>
        </p:spPr>
        <p:txBody>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A1CC8F3D-95AD-435E-90C8-427781C5169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063B9070-1438-4113-A34A-49BE68B277E0}"/>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a:extLst>
              <a:ext uri="{FF2B5EF4-FFF2-40B4-BE49-F238E27FC236}">
                <a16:creationId xmlns:a16="http://schemas.microsoft.com/office/drawing/2014/main" id="{11E28048-A166-4FCE-B8C4-17C9621C8DA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6FBA4ABF-45E1-4B07-934B-EAA65FB03D01}"/>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a:extLst>
              <a:ext uri="{FF2B5EF4-FFF2-40B4-BE49-F238E27FC236}">
                <a16:creationId xmlns:a16="http://schemas.microsoft.com/office/drawing/2014/main" id="{B9F49E4B-2A25-47E2-BB3A-C847328F2247}"/>
              </a:ext>
            </a:extLst>
          </p:cNvPr>
          <p:cNvSpPr>
            <a:spLocks noGrp="1"/>
          </p:cNvSpPr>
          <p:nvPr>
            <p:ph type="dt" sz="half" idx="10"/>
          </p:nvPr>
        </p:nvSpPr>
        <p:spPr/>
        <p:txBody>
          <a:bodyPr/>
          <a:lstStyle/>
          <a:p>
            <a:fld id="{EFBEC780-22DE-4349-BC55-F31DE99F6D02}" type="datetimeFigureOut">
              <a:rPr lang="es-ES" smtClean="0"/>
              <a:t>25/03/2021</a:t>
            </a:fld>
            <a:endParaRPr lang="es-ES"/>
          </a:p>
        </p:txBody>
      </p:sp>
      <p:sp>
        <p:nvSpPr>
          <p:cNvPr id="8" name="Marcador de pie de página 7">
            <a:extLst>
              <a:ext uri="{FF2B5EF4-FFF2-40B4-BE49-F238E27FC236}">
                <a16:creationId xmlns:a16="http://schemas.microsoft.com/office/drawing/2014/main" id="{5357C85A-6372-413E-9923-29169DA6A947}"/>
              </a:ext>
            </a:extLst>
          </p:cNvPr>
          <p:cNvSpPr>
            <a:spLocks noGrp="1"/>
          </p:cNvSpPr>
          <p:nvPr>
            <p:ph type="ftr" sz="quarter" idx="11"/>
          </p:nvPr>
        </p:nvSpPr>
        <p:spPr/>
        <p:txBody>
          <a:bodyPr/>
          <a:lstStyle/>
          <a:p>
            <a:endParaRPr lang="es-ES"/>
          </a:p>
        </p:txBody>
      </p:sp>
      <p:sp>
        <p:nvSpPr>
          <p:cNvPr id="9" name="Marcador de número de diapositiva 8">
            <a:extLst>
              <a:ext uri="{FF2B5EF4-FFF2-40B4-BE49-F238E27FC236}">
                <a16:creationId xmlns:a16="http://schemas.microsoft.com/office/drawing/2014/main" id="{BF96AE64-D7D4-43AD-8210-162965DAF4A1}"/>
              </a:ext>
            </a:extLst>
          </p:cNvPr>
          <p:cNvSpPr>
            <a:spLocks noGrp="1"/>
          </p:cNvSpPr>
          <p:nvPr>
            <p:ph type="sldNum" sz="quarter" idx="12"/>
          </p:nvPr>
        </p:nvSpPr>
        <p:spPr/>
        <p:txBody>
          <a:bodyPr/>
          <a:lstStyle/>
          <a:p>
            <a:fld id="{D1C2DF34-E41F-4261-A55D-1B70BF594D3D}" type="slidenum">
              <a:rPr lang="es-ES" smtClean="0"/>
              <a:t>‹Nº›</a:t>
            </a:fld>
            <a:endParaRPr lang="es-ES"/>
          </a:p>
        </p:txBody>
      </p:sp>
    </p:spTree>
    <p:extLst>
      <p:ext uri="{BB962C8B-B14F-4D97-AF65-F5344CB8AC3E}">
        <p14:creationId xmlns:p14="http://schemas.microsoft.com/office/powerpoint/2010/main" val="25977337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0267D11-916E-4C78-AB12-D6DEC2302AF8}"/>
              </a:ext>
            </a:extLst>
          </p:cNvPr>
          <p:cNvSpPr>
            <a:spLocks noGrp="1"/>
          </p:cNvSpPr>
          <p:nvPr>
            <p:ph type="title"/>
          </p:nvPr>
        </p:nvSpPr>
        <p:spPr/>
        <p:txBody>
          <a:bodyPr/>
          <a:lstStyle/>
          <a:p>
            <a:r>
              <a:rPr lang="es-ES"/>
              <a:t>Haga clic para modificar el estilo de título del patrón</a:t>
            </a:r>
          </a:p>
        </p:txBody>
      </p:sp>
      <p:sp>
        <p:nvSpPr>
          <p:cNvPr id="3" name="Marcador de fecha 2">
            <a:extLst>
              <a:ext uri="{FF2B5EF4-FFF2-40B4-BE49-F238E27FC236}">
                <a16:creationId xmlns:a16="http://schemas.microsoft.com/office/drawing/2014/main" id="{E8562CAB-79DA-4A73-91DB-0A2EA5A03D4F}"/>
              </a:ext>
            </a:extLst>
          </p:cNvPr>
          <p:cNvSpPr>
            <a:spLocks noGrp="1"/>
          </p:cNvSpPr>
          <p:nvPr>
            <p:ph type="dt" sz="half" idx="10"/>
          </p:nvPr>
        </p:nvSpPr>
        <p:spPr/>
        <p:txBody>
          <a:bodyPr/>
          <a:lstStyle/>
          <a:p>
            <a:fld id="{EFBEC780-22DE-4349-BC55-F31DE99F6D02}" type="datetimeFigureOut">
              <a:rPr lang="es-ES" smtClean="0"/>
              <a:t>25/03/2021</a:t>
            </a:fld>
            <a:endParaRPr lang="es-ES"/>
          </a:p>
        </p:txBody>
      </p:sp>
      <p:sp>
        <p:nvSpPr>
          <p:cNvPr id="4" name="Marcador de pie de página 3">
            <a:extLst>
              <a:ext uri="{FF2B5EF4-FFF2-40B4-BE49-F238E27FC236}">
                <a16:creationId xmlns:a16="http://schemas.microsoft.com/office/drawing/2014/main" id="{85AD851D-C114-4FF6-9BA1-C9F112E89E78}"/>
              </a:ext>
            </a:extLst>
          </p:cNvPr>
          <p:cNvSpPr>
            <a:spLocks noGrp="1"/>
          </p:cNvSpPr>
          <p:nvPr>
            <p:ph type="ftr" sz="quarter" idx="11"/>
          </p:nvPr>
        </p:nvSpPr>
        <p:spPr/>
        <p:txBody>
          <a:bodyPr/>
          <a:lstStyle/>
          <a:p>
            <a:endParaRPr lang="es-ES"/>
          </a:p>
        </p:txBody>
      </p:sp>
      <p:sp>
        <p:nvSpPr>
          <p:cNvPr id="5" name="Marcador de número de diapositiva 4">
            <a:extLst>
              <a:ext uri="{FF2B5EF4-FFF2-40B4-BE49-F238E27FC236}">
                <a16:creationId xmlns:a16="http://schemas.microsoft.com/office/drawing/2014/main" id="{B177F2DA-10AF-4C84-A407-52DFDEF26FE7}"/>
              </a:ext>
            </a:extLst>
          </p:cNvPr>
          <p:cNvSpPr>
            <a:spLocks noGrp="1"/>
          </p:cNvSpPr>
          <p:nvPr>
            <p:ph type="sldNum" sz="quarter" idx="12"/>
          </p:nvPr>
        </p:nvSpPr>
        <p:spPr/>
        <p:txBody>
          <a:bodyPr/>
          <a:lstStyle/>
          <a:p>
            <a:fld id="{D1C2DF34-E41F-4261-A55D-1B70BF594D3D}" type="slidenum">
              <a:rPr lang="es-ES" smtClean="0"/>
              <a:t>‹Nº›</a:t>
            </a:fld>
            <a:endParaRPr lang="es-ES"/>
          </a:p>
        </p:txBody>
      </p:sp>
    </p:spTree>
    <p:extLst>
      <p:ext uri="{BB962C8B-B14F-4D97-AF65-F5344CB8AC3E}">
        <p14:creationId xmlns:p14="http://schemas.microsoft.com/office/powerpoint/2010/main" val="34338270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578DB417-149E-4203-9748-6597EB8181C0}"/>
              </a:ext>
            </a:extLst>
          </p:cNvPr>
          <p:cNvSpPr>
            <a:spLocks noGrp="1"/>
          </p:cNvSpPr>
          <p:nvPr>
            <p:ph type="dt" sz="half" idx="10"/>
          </p:nvPr>
        </p:nvSpPr>
        <p:spPr/>
        <p:txBody>
          <a:bodyPr/>
          <a:lstStyle/>
          <a:p>
            <a:fld id="{EFBEC780-22DE-4349-BC55-F31DE99F6D02}" type="datetimeFigureOut">
              <a:rPr lang="es-ES" smtClean="0"/>
              <a:t>25/03/2021</a:t>
            </a:fld>
            <a:endParaRPr lang="es-ES"/>
          </a:p>
        </p:txBody>
      </p:sp>
      <p:sp>
        <p:nvSpPr>
          <p:cNvPr id="3" name="Marcador de pie de página 2">
            <a:extLst>
              <a:ext uri="{FF2B5EF4-FFF2-40B4-BE49-F238E27FC236}">
                <a16:creationId xmlns:a16="http://schemas.microsoft.com/office/drawing/2014/main" id="{ED2B0A74-FC37-478E-9305-37B719890413}"/>
              </a:ext>
            </a:extLst>
          </p:cNvPr>
          <p:cNvSpPr>
            <a:spLocks noGrp="1"/>
          </p:cNvSpPr>
          <p:nvPr>
            <p:ph type="ftr" sz="quarter" idx="11"/>
          </p:nvPr>
        </p:nvSpPr>
        <p:spPr/>
        <p:txBody>
          <a:bodyPr/>
          <a:lstStyle/>
          <a:p>
            <a:endParaRPr lang="es-ES"/>
          </a:p>
        </p:txBody>
      </p:sp>
      <p:sp>
        <p:nvSpPr>
          <p:cNvPr id="4" name="Marcador de número de diapositiva 3">
            <a:extLst>
              <a:ext uri="{FF2B5EF4-FFF2-40B4-BE49-F238E27FC236}">
                <a16:creationId xmlns:a16="http://schemas.microsoft.com/office/drawing/2014/main" id="{7437E0CB-9D59-42DB-B8F0-881F8F7538B1}"/>
              </a:ext>
            </a:extLst>
          </p:cNvPr>
          <p:cNvSpPr>
            <a:spLocks noGrp="1"/>
          </p:cNvSpPr>
          <p:nvPr>
            <p:ph type="sldNum" sz="quarter" idx="12"/>
          </p:nvPr>
        </p:nvSpPr>
        <p:spPr/>
        <p:txBody>
          <a:bodyPr/>
          <a:lstStyle/>
          <a:p>
            <a:fld id="{D1C2DF34-E41F-4261-A55D-1B70BF594D3D}" type="slidenum">
              <a:rPr lang="es-ES" smtClean="0"/>
              <a:t>‹Nº›</a:t>
            </a:fld>
            <a:endParaRPr lang="es-ES"/>
          </a:p>
        </p:txBody>
      </p:sp>
    </p:spTree>
    <p:extLst>
      <p:ext uri="{BB962C8B-B14F-4D97-AF65-F5344CB8AC3E}">
        <p14:creationId xmlns:p14="http://schemas.microsoft.com/office/powerpoint/2010/main" val="38716310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FDF3DE0-8A5F-4619-8374-DF5390CC01D6}"/>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0379DE90-028A-4E8D-9069-40A37801E40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a:extLst>
              <a:ext uri="{FF2B5EF4-FFF2-40B4-BE49-F238E27FC236}">
                <a16:creationId xmlns:a16="http://schemas.microsoft.com/office/drawing/2014/main" id="{9C60928C-EA7A-4745-A88E-595F88A54F0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F26577CE-9075-403B-87CA-5BF57AB1E3EC}"/>
              </a:ext>
            </a:extLst>
          </p:cNvPr>
          <p:cNvSpPr>
            <a:spLocks noGrp="1"/>
          </p:cNvSpPr>
          <p:nvPr>
            <p:ph type="dt" sz="half" idx="10"/>
          </p:nvPr>
        </p:nvSpPr>
        <p:spPr/>
        <p:txBody>
          <a:bodyPr/>
          <a:lstStyle/>
          <a:p>
            <a:fld id="{EFBEC780-22DE-4349-BC55-F31DE99F6D02}" type="datetimeFigureOut">
              <a:rPr lang="es-ES" smtClean="0"/>
              <a:t>25/03/2021</a:t>
            </a:fld>
            <a:endParaRPr lang="es-ES"/>
          </a:p>
        </p:txBody>
      </p:sp>
      <p:sp>
        <p:nvSpPr>
          <p:cNvPr id="6" name="Marcador de pie de página 5">
            <a:extLst>
              <a:ext uri="{FF2B5EF4-FFF2-40B4-BE49-F238E27FC236}">
                <a16:creationId xmlns:a16="http://schemas.microsoft.com/office/drawing/2014/main" id="{5386EEEF-78B1-43DF-97DF-110B7889CC12}"/>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92023CBB-95E3-470A-839D-4CA7D9BBFDF6}"/>
              </a:ext>
            </a:extLst>
          </p:cNvPr>
          <p:cNvSpPr>
            <a:spLocks noGrp="1"/>
          </p:cNvSpPr>
          <p:nvPr>
            <p:ph type="sldNum" sz="quarter" idx="12"/>
          </p:nvPr>
        </p:nvSpPr>
        <p:spPr/>
        <p:txBody>
          <a:bodyPr/>
          <a:lstStyle/>
          <a:p>
            <a:fld id="{D1C2DF34-E41F-4261-A55D-1B70BF594D3D}" type="slidenum">
              <a:rPr lang="es-ES" smtClean="0"/>
              <a:t>‹Nº›</a:t>
            </a:fld>
            <a:endParaRPr lang="es-ES"/>
          </a:p>
        </p:txBody>
      </p:sp>
    </p:spTree>
    <p:extLst>
      <p:ext uri="{BB962C8B-B14F-4D97-AF65-F5344CB8AC3E}">
        <p14:creationId xmlns:p14="http://schemas.microsoft.com/office/powerpoint/2010/main" val="9316866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DE624E8-456F-4C51-8F84-FA2ADCE3D02D}"/>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posición de imagen 2">
            <a:extLst>
              <a:ext uri="{FF2B5EF4-FFF2-40B4-BE49-F238E27FC236}">
                <a16:creationId xmlns:a16="http://schemas.microsoft.com/office/drawing/2014/main" id="{78E558A0-FD86-40CB-9464-C8EB66A0B09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a:extLst>
              <a:ext uri="{FF2B5EF4-FFF2-40B4-BE49-F238E27FC236}">
                <a16:creationId xmlns:a16="http://schemas.microsoft.com/office/drawing/2014/main" id="{1CC0A90D-C2CF-413A-A355-6718963050C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DCE1CBDD-8EB5-4062-B548-83153CC6CFA9}"/>
              </a:ext>
            </a:extLst>
          </p:cNvPr>
          <p:cNvSpPr>
            <a:spLocks noGrp="1"/>
          </p:cNvSpPr>
          <p:nvPr>
            <p:ph type="dt" sz="half" idx="10"/>
          </p:nvPr>
        </p:nvSpPr>
        <p:spPr/>
        <p:txBody>
          <a:bodyPr/>
          <a:lstStyle/>
          <a:p>
            <a:fld id="{EFBEC780-22DE-4349-BC55-F31DE99F6D02}" type="datetimeFigureOut">
              <a:rPr lang="es-ES" smtClean="0"/>
              <a:t>25/03/2021</a:t>
            </a:fld>
            <a:endParaRPr lang="es-ES"/>
          </a:p>
        </p:txBody>
      </p:sp>
      <p:sp>
        <p:nvSpPr>
          <p:cNvPr id="6" name="Marcador de pie de página 5">
            <a:extLst>
              <a:ext uri="{FF2B5EF4-FFF2-40B4-BE49-F238E27FC236}">
                <a16:creationId xmlns:a16="http://schemas.microsoft.com/office/drawing/2014/main" id="{8E65D9B0-A81D-420D-92FA-6BC84ADEB919}"/>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ECAAD545-32AA-4418-A16E-DD1766577A8A}"/>
              </a:ext>
            </a:extLst>
          </p:cNvPr>
          <p:cNvSpPr>
            <a:spLocks noGrp="1"/>
          </p:cNvSpPr>
          <p:nvPr>
            <p:ph type="sldNum" sz="quarter" idx="12"/>
          </p:nvPr>
        </p:nvSpPr>
        <p:spPr/>
        <p:txBody>
          <a:bodyPr/>
          <a:lstStyle/>
          <a:p>
            <a:fld id="{D1C2DF34-E41F-4261-A55D-1B70BF594D3D}" type="slidenum">
              <a:rPr lang="es-ES" smtClean="0"/>
              <a:t>‹Nº›</a:t>
            </a:fld>
            <a:endParaRPr lang="es-ES"/>
          </a:p>
        </p:txBody>
      </p:sp>
    </p:spTree>
    <p:extLst>
      <p:ext uri="{BB962C8B-B14F-4D97-AF65-F5344CB8AC3E}">
        <p14:creationId xmlns:p14="http://schemas.microsoft.com/office/powerpoint/2010/main" val="19198675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AD4DCA40-FC10-44B8-A76A-51F5D177FD0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B46B2672-862D-4664-8D46-60DC2A6259D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A935F8B2-34ED-4FDF-A2EC-B46CD0E5823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FBEC780-22DE-4349-BC55-F31DE99F6D02}" type="datetimeFigureOut">
              <a:rPr lang="es-ES" smtClean="0"/>
              <a:t>25/03/2021</a:t>
            </a:fld>
            <a:endParaRPr lang="es-ES"/>
          </a:p>
        </p:txBody>
      </p:sp>
      <p:sp>
        <p:nvSpPr>
          <p:cNvPr id="5" name="Marcador de pie de página 4">
            <a:extLst>
              <a:ext uri="{FF2B5EF4-FFF2-40B4-BE49-F238E27FC236}">
                <a16:creationId xmlns:a16="http://schemas.microsoft.com/office/drawing/2014/main" id="{5A991332-617E-4AA5-BDE2-5CEF04CB6EA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a:extLst>
              <a:ext uri="{FF2B5EF4-FFF2-40B4-BE49-F238E27FC236}">
                <a16:creationId xmlns:a16="http://schemas.microsoft.com/office/drawing/2014/main" id="{F94EEEB1-2140-4C48-B6E0-99025721B38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1C2DF34-E41F-4261-A55D-1B70BF594D3D}" type="slidenum">
              <a:rPr lang="es-ES" smtClean="0"/>
              <a:t>‹Nº›</a:t>
            </a:fld>
            <a:endParaRPr lang="es-ES"/>
          </a:p>
        </p:txBody>
      </p:sp>
    </p:spTree>
    <p:extLst>
      <p:ext uri="{BB962C8B-B14F-4D97-AF65-F5344CB8AC3E}">
        <p14:creationId xmlns:p14="http://schemas.microsoft.com/office/powerpoint/2010/main" val="8081391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png"/><Relationship Id="rId1" Type="http://schemas.openxmlformats.org/officeDocument/2006/relationships/slideLayout" Target="../slideLayouts/slideLayout7.xml"/><Relationship Id="rId5" Type="http://schemas.openxmlformats.org/officeDocument/2006/relationships/image" Target="../media/image40.jpg"/><Relationship Id="rId4" Type="http://schemas.openxmlformats.org/officeDocument/2006/relationships/image" Target="../media/image39.jpeg"/></Relationships>
</file>

<file path=ppt/slides/_rels/slide34.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hyperlink" Target="https://www.elsevier.es/es-revista-revista-medica-clinica-las-condes-202-articulo-respuesta-inmune-alergia-vacunas-S0716864020300377#bib0005" TargetMode="Externa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hyperlink" Target="https://www.elsevier.es/es-revista-revista-medica-clinica-las-condes-202-articulo-respuesta-inmune-alergia-vacunas-S0716864020300377#bib0115" TargetMode="Externa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2" Type="http://schemas.openxmlformats.org/officeDocument/2006/relationships/image" Target="../media/image72.jpeg"/><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55DE8140-1C5A-43B0-93E1-283FE6A1F082}"/>
              </a:ext>
            </a:extLst>
          </p:cNvPr>
          <p:cNvPicPr>
            <a:picLocks noChangeAspect="1"/>
          </p:cNvPicPr>
          <p:nvPr/>
        </p:nvPicPr>
        <p:blipFill rotWithShape="1">
          <a:blip r:embed="rId2"/>
          <a:srcRect b="4970"/>
          <a:stretch/>
        </p:blipFill>
        <p:spPr>
          <a:xfrm>
            <a:off x="0" y="1"/>
            <a:ext cx="12192000" cy="6517178"/>
          </a:xfrm>
          <a:prstGeom prst="rect">
            <a:avLst/>
          </a:prstGeom>
        </p:spPr>
      </p:pic>
    </p:spTree>
    <p:extLst>
      <p:ext uri="{BB962C8B-B14F-4D97-AF65-F5344CB8AC3E}">
        <p14:creationId xmlns:p14="http://schemas.microsoft.com/office/powerpoint/2010/main" val="11498745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D3AE8F44-C588-4C23-8638-938CF46FD9FB}"/>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32331163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11BA981C-2598-44E2-A779-831398A28F11}"/>
              </a:ext>
            </a:extLst>
          </p:cNvPr>
          <p:cNvPicPr>
            <a:picLocks noChangeAspect="1"/>
          </p:cNvPicPr>
          <p:nvPr/>
        </p:nvPicPr>
        <p:blipFill>
          <a:blip r:embed="rId2"/>
          <a:stretch>
            <a:fillRect/>
          </a:stretch>
        </p:blipFill>
        <p:spPr>
          <a:xfrm>
            <a:off x="0" y="135773"/>
            <a:ext cx="12192000" cy="6858000"/>
          </a:xfrm>
          <a:prstGeom prst="rect">
            <a:avLst/>
          </a:prstGeom>
        </p:spPr>
      </p:pic>
    </p:spTree>
    <p:extLst>
      <p:ext uri="{BB962C8B-B14F-4D97-AF65-F5344CB8AC3E}">
        <p14:creationId xmlns:p14="http://schemas.microsoft.com/office/powerpoint/2010/main" val="39533201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36F402B7-14AA-4FD2-8104-DD6289F90993}"/>
              </a:ext>
            </a:extLst>
          </p:cNvPr>
          <p:cNvPicPr>
            <a:picLocks noChangeAspect="1"/>
          </p:cNvPicPr>
          <p:nvPr/>
        </p:nvPicPr>
        <p:blipFill rotWithShape="1">
          <a:blip r:embed="rId2"/>
          <a:srcRect l="11455" t="-81" r="14773" b="9658"/>
          <a:stretch/>
        </p:blipFill>
        <p:spPr>
          <a:xfrm>
            <a:off x="1396538" y="349135"/>
            <a:ext cx="8994371" cy="6201294"/>
          </a:xfrm>
          <a:prstGeom prst="rect">
            <a:avLst/>
          </a:prstGeom>
        </p:spPr>
      </p:pic>
    </p:spTree>
    <p:extLst>
      <p:ext uri="{BB962C8B-B14F-4D97-AF65-F5344CB8AC3E}">
        <p14:creationId xmlns:p14="http://schemas.microsoft.com/office/powerpoint/2010/main" val="11610847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33B42040-C1D9-4453-A275-A806FE783D8E}"/>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252368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DBC681CF-9877-436D-B3F0-87C4F68BF936}"/>
              </a:ext>
            </a:extLst>
          </p:cNvPr>
          <p:cNvPicPr>
            <a:picLocks noChangeAspect="1"/>
          </p:cNvPicPr>
          <p:nvPr/>
        </p:nvPicPr>
        <p:blipFill rotWithShape="1">
          <a:blip r:embed="rId2"/>
          <a:srcRect b="9333"/>
          <a:stretch/>
        </p:blipFill>
        <p:spPr>
          <a:xfrm>
            <a:off x="0" y="0"/>
            <a:ext cx="12192000" cy="6217920"/>
          </a:xfrm>
          <a:prstGeom prst="rect">
            <a:avLst/>
          </a:prstGeom>
        </p:spPr>
      </p:pic>
    </p:spTree>
    <p:extLst>
      <p:ext uri="{BB962C8B-B14F-4D97-AF65-F5344CB8AC3E}">
        <p14:creationId xmlns:p14="http://schemas.microsoft.com/office/powerpoint/2010/main" val="13705944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22EA2BA3-0663-4E06-BCC2-A70545EF8F05}"/>
              </a:ext>
            </a:extLst>
          </p:cNvPr>
          <p:cNvPicPr>
            <a:picLocks noChangeAspect="1"/>
          </p:cNvPicPr>
          <p:nvPr/>
        </p:nvPicPr>
        <p:blipFill rotWithShape="1">
          <a:blip r:embed="rId2"/>
          <a:srcRect b="7151"/>
          <a:stretch/>
        </p:blipFill>
        <p:spPr>
          <a:xfrm>
            <a:off x="0" y="0"/>
            <a:ext cx="12192000" cy="6367549"/>
          </a:xfrm>
          <a:prstGeom prst="rect">
            <a:avLst/>
          </a:prstGeom>
        </p:spPr>
      </p:pic>
    </p:spTree>
    <p:extLst>
      <p:ext uri="{BB962C8B-B14F-4D97-AF65-F5344CB8AC3E}">
        <p14:creationId xmlns:p14="http://schemas.microsoft.com/office/powerpoint/2010/main" val="11498379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7B50B36F-8E08-49DD-994D-31CCEB0AA355}"/>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8396795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065D21EA-5457-4012-AB4A-37ECCA9EFF84}"/>
              </a:ext>
            </a:extLst>
          </p:cNvPr>
          <p:cNvPicPr>
            <a:picLocks noChangeAspect="1"/>
          </p:cNvPicPr>
          <p:nvPr/>
        </p:nvPicPr>
        <p:blipFill rotWithShape="1">
          <a:blip r:embed="rId2"/>
          <a:srcRect b="5455"/>
          <a:stretch/>
        </p:blipFill>
        <p:spPr>
          <a:xfrm>
            <a:off x="0" y="0"/>
            <a:ext cx="12192000" cy="6483927"/>
          </a:xfrm>
          <a:prstGeom prst="rect">
            <a:avLst/>
          </a:prstGeom>
        </p:spPr>
      </p:pic>
    </p:spTree>
    <p:extLst>
      <p:ext uri="{BB962C8B-B14F-4D97-AF65-F5344CB8AC3E}">
        <p14:creationId xmlns:p14="http://schemas.microsoft.com/office/powerpoint/2010/main" val="1796885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FFFCDEB6-73CA-4A3C-AFCD-6890967E9244}"/>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40864687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0E37DFA1-DDC3-405F-BC63-88BE8CD330F6}"/>
              </a:ext>
            </a:extLst>
          </p:cNvPr>
          <p:cNvPicPr>
            <a:picLocks noChangeAspect="1"/>
          </p:cNvPicPr>
          <p:nvPr/>
        </p:nvPicPr>
        <p:blipFill>
          <a:blip r:embed="rId2"/>
          <a:stretch>
            <a:fillRect/>
          </a:stretch>
        </p:blipFill>
        <p:spPr>
          <a:xfrm>
            <a:off x="0" y="0"/>
            <a:ext cx="12192000" cy="6858000"/>
          </a:xfrm>
          <a:prstGeom prst="rect">
            <a:avLst/>
          </a:prstGeom>
        </p:spPr>
      </p:pic>
      <p:pic>
        <p:nvPicPr>
          <p:cNvPr id="3" name="Imagen 2">
            <a:extLst>
              <a:ext uri="{FF2B5EF4-FFF2-40B4-BE49-F238E27FC236}">
                <a16:creationId xmlns:a16="http://schemas.microsoft.com/office/drawing/2014/main" id="{48ABA42E-6CA2-4CFA-8CCC-AF4A16E6A877}"/>
              </a:ext>
            </a:extLst>
          </p:cNvPr>
          <p:cNvPicPr>
            <a:picLocks noChangeAspect="1"/>
          </p:cNvPicPr>
          <p:nvPr/>
        </p:nvPicPr>
        <p:blipFill>
          <a:blip r:embed="rId3"/>
          <a:stretch>
            <a:fillRect/>
          </a:stretch>
        </p:blipFill>
        <p:spPr>
          <a:xfrm>
            <a:off x="152400" y="152400"/>
            <a:ext cx="12192000" cy="6858000"/>
          </a:xfrm>
          <a:prstGeom prst="rect">
            <a:avLst/>
          </a:prstGeom>
        </p:spPr>
      </p:pic>
    </p:spTree>
    <p:extLst>
      <p:ext uri="{BB962C8B-B14F-4D97-AF65-F5344CB8AC3E}">
        <p14:creationId xmlns:p14="http://schemas.microsoft.com/office/powerpoint/2010/main" val="9757733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848E4C2B-DFC9-4364-AC07-DB17830F009C}"/>
              </a:ext>
            </a:extLst>
          </p:cNvPr>
          <p:cNvPicPr>
            <a:picLocks noChangeAspect="1"/>
          </p:cNvPicPr>
          <p:nvPr/>
        </p:nvPicPr>
        <p:blipFill rotWithShape="1">
          <a:blip r:embed="rId2"/>
          <a:srcRect b="4727"/>
          <a:stretch/>
        </p:blipFill>
        <p:spPr>
          <a:xfrm>
            <a:off x="0" y="0"/>
            <a:ext cx="12192000" cy="6533804"/>
          </a:xfrm>
          <a:prstGeom prst="rect">
            <a:avLst/>
          </a:prstGeom>
        </p:spPr>
      </p:pic>
    </p:spTree>
    <p:extLst>
      <p:ext uri="{BB962C8B-B14F-4D97-AF65-F5344CB8AC3E}">
        <p14:creationId xmlns:p14="http://schemas.microsoft.com/office/powerpoint/2010/main" val="3520482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A39DBDF5-6553-4073-91E4-B310BCC06483}"/>
              </a:ext>
            </a:extLst>
          </p:cNvPr>
          <p:cNvPicPr>
            <a:picLocks noChangeAspect="1"/>
          </p:cNvPicPr>
          <p:nvPr/>
        </p:nvPicPr>
        <p:blipFill rotWithShape="1">
          <a:blip r:embed="rId2"/>
          <a:srcRect b="7151"/>
          <a:stretch/>
        </p:blipFill>
        <p:spPr>
          <a:xfrm>
            <a:off x="0" y="0"/>
            <a:ext cx="12192000" cy="6367549"/>
          </a:xfrm>
          <a:prstGeom prst="rect">
            <a:avLst/>
          </a:prstGeom>
        </p:spPr>
      </p:pic>
    </p:spTree>
    <p:extLst>
      <p:ext uri="{BB962C8B-B14F-4D97-AF65-F5344CB8AC3E}">
        <p14:creationId xmlns:p14="http://schemas.microsoft.com/office/powerpoint/2010/main" val="19946779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C9B29A05-56F8-479D-93D4-286D97DD6442}"/>
              </a:ext>
            </a:extLst>
          </p:cNvPr>
          <p:cNvPicPr>
            <a:picLocks noChangeAspect="1"/>
          </p:cNvPicPr>
          <p:nvPr/>
        </p:nvPicPr>
        <p:blipFill>
          <a:blip r:embed="rId2"/>
          <a:stretch>
            <a:fillRect/>
          </a:stretch>
        </p:blipFill>
        <p:spPr>
          <a:xfrm>
            <a:off x="0" y="0"/>
            <a:ext cx="12192000" cy="6858000"/>
          </a:xfrm>
          <a:prstGeom prst="rect">
            <a:avLst/>
          </a:prstGeom>
        </p:spPr>
      </p:pic>
      <p:pic>
        <p:nvPicPr>
          <p:cNvPr id="3" name="Imagen 2">
            <a:extLst>
              <a:ext uri="{FF2B5EF4-FFF2-40B4-BE49-F238E27FC236}">
                <a16:creationId xmlns:a16="http://schemas.microsoft.com/office/drawing/2014/main" id="{56886A28-39AE-49EC-B248-BE1DE633D0DD}"/>
              </a:ext>
            </a:extLst>
          </p:cNvPr>
          <p:cNvPicPr>
            <a:picLocks noChangeAspect="1"/>
          </p:cNvPicPr>
          <p:nvPr/>
        </p:nvPicPr>
        <p:blipFill>
          <a:blip r:embed="rId3"/>
          <a:stretch>
            <a:fillRect/>
          </a:stretch>
        </p:blipFill>
        <p:spPr>
          <a:xfrm>
            <a:off x="152400" y="152400"/>
            <a:ext cx="12192000" cy="6858000"/>
          </a:xfrm>
          <a:prstGeom prst="rect">
            <a:avLst/>
          </a:prstGeom>
        </p:spPr>
      </p:pic>
    </p:spTree>
    <p:extLst>
      <p:ext uri="{BB962C8B-B14F-4D97-AF65-F5344CB8AC3E}">
        <p14:creationId xmlns:p14="http://schemas.microsoft.com/office/powerpoint/2010/main" val="257775633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A2F3DE64-2F96-4B94-A660-1E297041FD0F}"/>
              </a:ext>
            </a:extLst>
          </p:cNvPr>
          <p:cNvPicPr>
            <a:picLocks noChangeAspect="1"/>
          </p:cNvPicPr>
          <p:nvPr/>
        </p:nvPicPr>
        <p:blipFill rotWithShape="1">
          <a:blip r:embed="rId2"/>
          <a:srcRect b="6666"/>
          <a:stretch/>
        </p:blipFill>
        <p:spPr>
          <a:xfrm>
            <a:off x="0" y="0"/>
            <a:ext cx="12192000" cy="6400800"/>
          </a:xfrm>
          <a:prstGeom prst="rect">
            <a:avLst/>
          </a:prstGeom>
        </p:spPr>
      </p:pic>
    </p:spTree>
    <p:extLst>
      <p:ext uri="{BB962C8B-B14F-4D97-AF65-F5344CB8AC3E}">
        <p14:creationId xmlns:p14="http://schemas.microsoft.com/office/powerpoint/2010/main" val="381896859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FAA277F6-E250-45CA-B4ED-410460F3D6B7}"/>
              </a:ext>
            </a:extLst>
          </p:cNvPr>
          <p:cNvPicPr>
            <a:picLocks noChangeAspect="1"/>
          </p:cNvPicPr>
          <p:nvPr/>
        </p:nvPicPr>
        <p:blipFill rotWithShape="1">
          <a:blip r:embed="rId2"/>
          <a:srcRect b="7637"/>
          <a:stretch/>
        </p:blipFill>
        <p:spPr>
          <a:xfrm>
            <a:off x="0" y="261851"/>
            <a:ext cx="12192000" cy="6334298"/>
          </a:xfrm>
          <a:prstGeom prst="rect">
            <a:avLst/>
          </a:prstGeom>
        </p:spPr>
      </p:pic>
    </p:spTree>
    <p:extLst>
      <p:ext uri="{BB962C8B-B14F-4D97-AF65-F5344CB8AC3E}">
        <p14:creationId xmlns:p14="http://schemas.microsoft.com/office/powerpoint/2010/main" val="343868475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584A1109-DCB6-4B5F-ACA5-B545DD61DA88}"/>
              </a:ext>
            </a:extLst>
          </p:cNvPr>
          <p:cNvPicPr>
            <a:picLocks noChangeAspect="1"/>
          </p:cNvPicPr>
          <p:nvPr/>
        </p:nvPicPr>
        <p:blipFill rotWithShape="1">
          <a:blip r:embed="rId2"/>
          <a:srcRect b="8122"/>
          <a:stretch/>
        </p:blipFill>
        <p:spPr>
          <a:xfrm>
            <a:off x="0" y="0"/>
            <a:ext cx="12192000" cy="6301047"/>
          </a:xfrm>
          <a:prstGeom prst="rect">
            <a:avLst/>
          </a:prstGeom>
        </p:spPr>
      </p:pic>
    </p:spTree>
    <p:extLst>
      <p:ext uri="{BB962C8B-B14F-4D97-AF65-F5344CB8AC3E}">
        <p14:creationId xmlns:p14="http://schemas.microsoft.com/office/powerpoint/2010/main" val="212170788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39FFCCAA-DE60-4581-A4CA-24D2D65F15F1}"/>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392577934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0D150063-9914-49B3-B477-E294666875B6}"/>
              </a:ext>
            </a:extLst>
          </p:cNvPr>
          <p:cNvPicPr>
            <a:picLocks noChangeAspect="1"/>
          </p:cNvPicPr>
          <p:nvPr/>
        </p:nvPicPr>
        <p:blipFill rotWithShape="1">
          <a:blip r:embed="rId2"/>
          <a:srcRect b="8363"/>
          <a:stretch/>
        </p:blipFill>
        <p:spPr>
          <a:xfrm>
            <a:off x="0" y="0"/>
            <a:ext cx="12192000" cy="6284422"/>
          </a:xfrm>
          <a:prstGeom prst="rect">
            <a:avLst/>
          </a:prstGeom>
        </p:spPr>
      </p:pic>
    </p:spTree>
    <p:extLst>
      <p:ext uri="{BB962C8B-B14F-4D97-AF65-F5344CB8AC3E}">
        <p14:creationId xmlns:p14="http://schemas.microsoft.com/office/powerpoint/2010/main" val="400581721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6EA3AEAD-4225-4044-9614-9CC88BE2DF07}"/>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355703824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8C51F6FF-5208-44E5-A62E-319E235C2B1B}"/>
              </a:ext>
            </a:extLst>
          </p:cNvPr>
          <p:cNvPicPr>
            <a:picLocks noChangeAspect="1"/>
          </p:cNvPicPr>
          <p:nvPr/>
        </p:nvPicPr>
        <p:blipFill rotWithShape="1">
          <a:blip r:embed="rId2"/>
          <a:srcRect b="7394"/>
          <a:stretch/>
        </p:blipFill>
        <p:spPr>
          <a:xfrm>
            <a:off x="0" y="0"/>
            <a:ext cx="12192000" cy="6350924"/>
          </a:xfrm>
          <a:prstGeom prst="rect">
            <a:avLst/>
          </a:prstGeom>
        </p:spPr>
      </p:pic>
    </p:spTree>
    <p:extLst>
      <p:ext uri="{BB962C8B-B14F-4D97-AF65-F5344CB8AC3E}">
        <p14:creationId xmlns:p14="http://schemas.microsoft.com/office/powerpoint/2010/main" val="106612714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8D040D17-D5D3-4B7E-B595-CAC9091B31A4}"/>
              </a:ext>
            </a:extLst>
          </p:cNvPr>
          <p:cNvPicPr>
            <a:picLocks noChangeAspect="1"/>
          </p:cNvPicPr>
          <p:nvPr/>
        </p:nvPicPr>
        <p:blipFill rotWithShape="1">
          <a:blip r:embed="rId2"/>
          <a:srcRect r="2091" b="26151"/>
          <a:stretch/>
        </p:blipFill>
        <p:spPr>
          <a:xfrm>
            <a:off x="234178" y="89209"/>
            <a:ext cx="11485755" cy="4873083"/>
          </a:xfrm>
          <a:prstGeom prst="rect">
            <a:avLst/>
          </a:prstGeom>
        </p:spPr>
      </p:pic>
      <p:sp>
        <p:nvSpPr>
          <p:cNvPr id="4" name="CuadroTexto 3">
            <a:extLst>
              <a:ext uri="{FF2B5EF4-FFF2-40B4-BE49-F238E27FC236}">
                <a16:creationId xmlns:a16="http://schemas.microsoft.com/office/drawing/2014/main" id="{7392A3A5-3CE3-4C85-9650-3D056911BE04}"/>
              </a:ext>
            </a:extLst>
          </p:cNvPr>
          <p:cNvSpPr txBox="1"/>
          <p:nvPr/>
        </p:nvSpPr>
        <p:spPr>
          <a:xfrm>
            <a:off x="6096000" y="5126877"/>
            <a:ext cx="6093228" cy="369332"/>
          </a:xfrm>
          <a:prstGeom prst="rect">
            <a:avLst/>
          </a:prstGeom>
          <a:noFill/>
        </p:spPr>
        <p:txBody>
          <a:bodyPr wrap="square">
            <a:spAutoFit/>
          </a:bodyPr>
          <a:lstStyle/>
          <a:p>
            <a:r>
              <a:rPr lang="en-US" b="0" i="0" dirty="0">
                <a:effectLst/>
                <a:latin typeface="Roboto"/>
              </a:rPr>
              <a:t>Carbohydrate Structure and Metabolism, an Overview, Animation.</a:t>
            </a:r>
          </a:p>
          <a:p>
            <a:r>
              <a:rPr lang="es-ES" dirty="0"/>
              <a:t>https://www.youtube.com/watch?v=VzAjOPzUIP4</a:t>
            </a:r>
          </a:p>
        </p:txBody>
      </p:sp>
      <p:sp>
        <p:nvSpPr>
          <p:cNvPr id="6" name="CuadroTexto 5">
            <a:extLst>
              <a:ext uri="{FF2B5EF4-FFF2-40B4-BE49-F238E27FC236}">
                <a16:creationId xmlns:a16="http://schemas.microsoft.com/office/drawing/2014/main" id="{D665F057-1A5C-4FA2-AFBC-3E921B5ECB1E}"/>
              </a:ext>
            </a:extLst>
          </p:cNvPr>
          <p:cNvSpPr txBox="1"/>
          <p:nvPr/>
        </p:nvSpPr>
        <p:spPr>
          <a:xfrm>
            <a:off x="234178" y="5199129"/>
            <a:ext cx="6093228" cy="923330"/>
          </a:xfrm>
          <a:prstGeom prst="rect">
            <a:avLst/>
          </a:prstGeom>
          <a:noFill/>
        </p:spPr>
        <p:txBody>
          <a:bodyPr wrap="square">
            <a:spAutoFit/>
          </a:bodyPr>
          <a:lstStyle/>
          <a:p>
            <a:r>
              <a:rPr lang="es-ES" b="0" i="0" dirty="0">
                <a:effectLst/>
                <a:latin typeface="Roboto"/>
              </a:rPr>
              <a:t>Absorción intestinal de carbohidratos HD</a:t>
            </a:r>
          </a:p>
          <a:p>
            <a:endParaRPr lang="es-ES" dirty="0"/>
          </a:p>
          <a:p>
            <a:r>
              <a:rPr lang="es-ES" dirty="0"/>
              <a:t>https://www.youtube.com/watch?v=M-SUKKbgSaE</a:t>
            </a:r>
          </a:p>
        </p:txBody>
      </p:sp>
    </p:spTree>
    <p:extLst>
      <p:ext uri="{BB962C8B-B14F-4D97-AF65-F5344CB8AC3E}">
        <p14:creationId xmlns:p14="http://schemas.microsoft.com/office/powerpoint/2010/main" val="922122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6AE9CAA6-298F-470E-BF78-96A36C8E6898}"/>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378535167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B34C58BB-11DF-4544-9424-485B4E342744}"/>
              </a:ext>
            </a:extLst>
          </p:cNvPr>
          <p:cNvPicPr>
            <a:picLocks noChangeAspect="1"/>
          </p:cNvPicPr>
          <p:nvPr/>
        </p:nvPicPr>
        <p:blipFill rotWithShape="1">
          <a:blip r:embed="rId2"/>
          <a:srcRect b="5691"/>
          <a:stretch/>
        </p:blipFill>
        <p:spPr>
          <a:xfrm>
            <a:off x="0" y="289932"/>
            <a:ext cx="12192000" cy="6467707"/>
          </a:xfrm>
          <a:prstGeom prst="rect">
            <a:avLst/>
          </a:prstGeom>
        </p:spPr>
      </p:pic>
    </p:spTree>
    <p:extLst>
      <p:ext uri="{BB962C8B-B14F-4D97-AF65-F5344CB8AC3E}">
        <p14:creationId xmlns:p14="http://schemas.microsoft.com/office/powerpoint/2010/main" val="188316938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98D5EAE2-B7EB-4B04-B3AA-C5C2E6F1FAFB}"/>
              </a:ext>
            </a:extLst>
          </p:cNvPr>
          <p:cNvPicPr>
            <a:picLocks noChangeAspect="1"/>
          </p:cNvPicPr>
          <p:nvPr/>
        </p:nvPicPr>
        <p:blipFill rotWithShape="1">
          <a:blip r:embed="rId2"/>
          <a:srcRect b="8943"/>
          <a:stretch/>
        </p:blipFill>
        <p:spPr>
          <a:xfrm>
            <a:off x="0" y="306658"/>
            <a:ext cx="12192000" cy="6244683"/>
          </a:xfrm>
          <a:prstGeom prst="rect">
            <a:avLst/>
          </a:prstGeom>
        </p:spPr>
      </p:pic>
    </p:spTree>
    <p:extLst>
      <p:ext uri="{BB962C8B-B14F-4D97-AF65-F5344CB8AC3E}">
        <p14:creationId xmlns:p14="http://schemas.microsoft.com/office/powerpoint/2010/main" val="286435655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06CE4541-FAD5-4A41-B6C3-1390F3A2898F}"/>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227835755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6D3D0752-32DE-4178-97B4-EE886B6326C6}"/>
              </a:ext>
            </a:extLst>
          </p:cNvPr>
          <p:cNvPicPr>
            <a:picLocks noChangeAspect="1"/>
          </p:cNvPicPr>
          <p:nvPr/>
        </p:nvPicPr>
        <p:blipFill rotWithShape="1">
          <a:blip r:embed="rId2"/>
          <a:srcRect b="10732"/>
          <a:stretch/>
        </p:blipFill>
        <p:spPr>
          <a:xfrm>
            <a:off x="0" y="0"/>
            <a:ext cx="12192000" cy="6122020"/>
          </a:xfrm>
          <a:prstGeom prst="rect">
            <a:avLst/>
          </a:prstGeom>
        </p:spPr>
      </p:pic>
      <p:pic>
        <p:nvPicPr>
          <p:cNvPr id="4" name="Imagen 3" descr="Diagrama&#10;&#10;Descripción generada automáticamente">
            <a:extLst>
              <a:ext uri="{FF2B5EF4-FFF2-40B4-BE49-F238E27FC236}">
                <a16:creationId xmlns:a16="http://schemas.microsoft.com/office/drawing/2014/main" id="{E4D89D4A-1603-4C79-A44C-62A59C26902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29376" y="1333280"/>
            <a:ext cx="3878644" cy="5251282"/>
          </a:xfrm>
          <a:prstGeom prst="rect">
            <a:avLst/>
          </a:prstGeom>
        </p:spPr>
      </p:pic>
      <p:pic>
        <p:nvPicPr>
          <p:cNvPr id="6" name="Imagen 5" descr="Diagrama&#10;&#10;Descripción generada automáticamente">
            <a:extLst>
              <a:ext uri="{FF2B5EF4-FFF2-40B4-BE49-F238E27FC236}">
                <a16:creationId xmlns:a16="http://schemas.microsoft.com/office/drawing/2014/main" id="{966CB8B7-B646-471B-9B01-E01CB4BC393B}"/>
              </a:ext>
            </a:extLst>
          </p:cNvPr>
          <p:cNvPicPr>
            <a:picLocks noChangeAspect="1"/>
          </p:cNvPicPr>
          <p:nvPr/>
        </p:nvPicPr>
        <p:blipFill rotWithShape="1">
          <a:blip r:embed="rId4">
            <a:extLst>
              <a:ext uri="{28A0092B-C50C-407E-A947-70E740481C1C}">
                <a14:useLocalDpi xmlns:a14="http://schemas.microsoft.com/office/drawing/2010/main" val="0"/>
              </a:ext>
            </a:extLst>
          </a:blip>
          <a:srcRect r="7313" b="1886"/>
          <a:stretch/>
        </p:blipFill>
        <p:spPr>
          <a:xfrm>
            <a:off x="8408020" y="1333281"/>
            <a:ext cx="3580306" cy="5524720"/>
          </a:xfrm>
          <a:prstGeom prst="rect">
            <a:avLst/>
          </a:prstGeom>
        </p:spPr>
      </p:pic>
      <p:pic>
        <p:nvPicPr>
          <p:cNvPr id="8" name="Imagen 7" descr="Diagrama&#10;&#10;Descripción generada automáticamente">
            <a:extLst>
              <a:ext uri="{FF2B5EF4-FFF2-40B4-BE49-F238E27FC236}">
                <a16:creationId xmlns:a16="http://schemas.microsoft.com/office/drawing/2014/main" id="{21ABE9F4-532C-44ED-B6D8-8D786F25652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9038" y="1237706"/>
            <a:ext cx="4170338" cy="5346856"/>
          </a:xfrm>
          <a:prstGeom prst="rect">
            <a:avLst/>
          </a:prstGeom>
        </p:spPr>
      </p:pic>
    </p:spTree>
    <p:extLst>
      <p:ext uri="{BB962C8B-B14F-4D97-AF65-F5344CB8AC3E}">
        <p14:creationId xmlns:p14="http://schemas.microsoft.com/office/powerpoint/2010/main" val="147785069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E8983E11-8075-4125-957E-D82FC38EBCB9}"/>
              </a:ext>
            </a:extLst>
          </p:cNvPr>
          <p:cNvPicPr>
            <a:picLocks noChangeAspect="1"/>
          </p:cNvPicPr>
          <p:nvPr/>
        </p:nvPicPr>
        <p:blipFill rotWithShape="1">
          <a:blip r:embed="rId2"/>
          <a:srcRect b="6179"/>
          <a:stretch/>
        </p:blipFill>
        <p:spPr>
          <a:xfrm>
            <a:off x="0" y="211873"/>
            <a:ext cx="12192000" cy="6434254"/>
          </a:xfrm>
          <a:prstGeom prst="rect">
            <a:avLst/>
          </a:prstGeom>
        </p:spPr>
      </p:pic>
    </p:spTree>
    <p:extLst>
      <p:ext uri="{BB962C8B-B14F-4D97-AF65-F5344CB8AC3E}">
        <p14:creationId xmlns:p14="http://schemas.microsoft.com/office/powerpoint/2010/main" val="99487031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947B17C3-F433-4B73-B311-10F459E29B47}"/>
              </a:ext>
            </a:extLst>
          </p:cNvPr>
          <p:cNvPicPr>
            <a:picLocks noChangeAspect="1"/>
          </p:cNvPicPr>
          <p:nvPr/>
        </p:nvPicPr>
        <p:blipFill rotWithShape="1">
          <a:blip r:embed="rId2"/>
          <a:srcRect b="7155"/>
          <a:stretch/>
        </p:blipFill>
        <p:spPr>
          <a:xfrm>
            <a:off x="0" y="245327"/>
            <a:ext cx="12192000" cy="6367346"/>
          </a:xfrm>
          <a:prstGeom prst="rect">
            <a:avLst/>
          </a:prstGeom>
        </p:spPr>
      </p:pic>
    </p:spTree>
    <p:extLst>
      <p:ext uri="{BB962C8B-B14F-4D97-AF65-F5344CB8AC3E}">
        <p14:creationId xmlns:p14="http://schemas.microsoft.com/office/powerpoint/2010/main" val="161222282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descr="Diagrama&#10;&#10;Descripción generada automáticamente">
            <a:extLst>
              <a:ext uri="{FF2B5EF4-FFF2-40B4-BE49-F238E27FC236}">
                <a16:creationId xmlns:a16="http://schemas.microsoft.com/office/drawing/2014/main" id="{311F32B0-CED9-4253-B9FE-2E8CD583C62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8737" y="376156"/>
            <a:ext cx="4086815" cy="6105688"/>
          </a:xfrm>
          <a:prstGeom prst="rect">
            <a:avLst/>
          </a:prstGeom>
        </p:spPr>
      </p:pic>
      <p:pic>
        <p:nvPicPr>
          <p:cNvPr id="5" name="Imagen 4" descr="Diagrama&#10;&#10;Descripción generada automáticamente">
            <a:extLst>
              <a:ext uri="{FF2B5EF4-FFF2-40B4-BE49-F238E27FC236}">
                <a16:creationId xmlns:a16="http://schemas.microsoft.com/office/drawing/2014/main" id="{356159D2-9493-404A-85FE-357FD6F3AAC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90168" y="188078"/>
            <a:ext cx="4423095" cy="6481844"/>
          </a:xfrm>
          <a:prstGeom prst="rect">
            <a:avLst/>
          </a:prstGeom>
        </p:spPr>
      </p:pic>
    </p:spTree>
    <p:extLst>
      <p:ext uri="{BB962C8B-B14F-4D97-AF65-F5344CB8AC3E}">
        <p14:creationId xmlns:p14="http://schemas.microsoft.com/office/powerpoint/2010/main" val="132930602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EE2607E5-751E-4D64-9AE4-B2B2650E2B88}"/>
              </a:ext>
            </a:extLst>
          </p:cNvPr>
          <p:cNvPicPr>
            <a:picLocks noChangeAspect="1"/>
          </p:cNvPicPr>
          <p:nvPr/>
        </p:nvPicPr>
        <p:blipFill rotWithShape="1">
          <a:blip r:embed="rId2"/>
          <a:srcRect b="10788"/>
          <a:stretch/>
        </p:blipFill>
        <p:spPr>
          <a:xfrm>
            <a:off x="0" y="0"/>
            <a:ext cx="12192000" cy="6118167"/>
          </a:xfrm>
          <a:prstGeom prst="rect">
            <a:avLst/>
          </a:prstGeom>
        </p:spPr>
      </p:pic>
    </p:spTree>
    <p:extLst>
      <p:ext uri="{BB962C8B-B14F-4D97-AF65-F5344CB8AC3E}">
        <p14:creationId xmlns:p14="http://schemas.microsoft.com/office/powerpoint/2010/main" val="417844913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B2C6F1F7-352A-4705-8207-BEE58BF24998}"/>
              </a:ext>
            </a:extLst>
          </p:cNvPr>
          <p:cNvPicPr>
            <a:picLocks noChangeAspect="1"/>
          </p:cNvPicPr>
          <p:nvPr/>
        </p:nvPicPr>
        <p:blipFill rotWithShape="1">
          <a:blip r:embed="rId2"/>
          <a:srcRect b="11030"/>
          <a:stretch/>
        </p:blipFill>
        <p:spPr>
          <a:xfrm>
            <a:off x="0" y="0"/>
            <a:ext cx="12192000" cy="6101542"/>
          </a:xfrm>
          <a:prstGeom prst="rect">
            <a:avLst/>
          </a:prstGeom>
        </p:spPr>
      </p:pic>
    </p:spTree>
    <p:extLst>
      <p:ext uri="{BB962C8B-B14F-4D97-AF65-F5344CB8AC3E}">
        <p14:creationId xmlns:p14="http://schemas.microsoft.com/office/powerpoint/2010/main" val="348577421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EA70FEE6-7556-4CC5-B7D0-E4D8CE9BA42B}"/>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36922684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804C3E0A-F247-4E00-B06E-5CF201933EF4}"/>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424683097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6985C278-9547-4224-9050-1521984DD9D3}"/>
              </a:ext>
            </a:extLst>
          </p:cNvPr>
          <p:cNvSpPr txBox="1"/>
          <p:nvPr/>
        </p:nvSpPr>
        <p:spPr>
          <a:xfrm>
            <a:off x="3249652" y="1978440"/>
            <a:ext cx="6094140" cy="2031325"/>
          </a:xfrm>
          <a:prstGeom prst="rect">
            <a:avLst/>
          </a:prstGeom>
          <a:noFill/>
        </p:spPr>
        <p:txBody>
          <a:bodyPr wrap="square">
            <a:spAutoFit/>
          </a:bodyPr>
          <a:lstStyle/>
          <a:p>
            <a:pPr algn="l"/>
            <a:br>
              <a:rPr lang="es-ES" b="0" i="0" dirty="0">
                <a:solidFill>
                  <a:srgbClr val="000000"/>
                </a:solidFill>
                <a:effectLst/>
                <a:latin typeface="OpenSans"/>
              </a:rPr>
            </a:br>
            <a:br>
              <a:rPr lang="es-ES" dirty="0"/>
            </a:br>
            <a:r>
              <a:rPr lang="es-ES" b="1" i="0" dirty="0">
                <a:solidFill>
                  <a:srgbClr val="FF00FF"/>
                </a:solidFill>
                <a:effectLst/>
                <a:latin typeface="OpenSans"/>
              </a:rPr>
              <a:t>REFLUJO - BOCANADAS-VÓMITOS </a:t>
            </a:r>
            <a:endParaRPr lang="es-ES" b="0" i="0" dirty="0">
              <a:solidFill>
                <a:srgbClr val="000000"/>
              </a:solidFill>
              <a:effectLst/>
              <a:latin typeface="OpenSans"/>
            </a:endParaRPr>
          </a:p>
          <a:p>
            <a:br>
              <a:rPr lang="es-ES" dirty="0"/>
            </a:br>
            <a:r>
              <a:rPr lang="es-ES" b="0" i="0" dirty="0">
                <a:solidFill>
                  <a:srgbClr val="000000"/>
                </a:solidFill>
                <a:effectLst/>
                <a:latin typeface="OpenSans"/>
              </a:rPr>
              <a:t>https://www.youtube.com/watch?v=Wjj7vwEf4P4</a:t>
            </a:r>
            <a:endParaRPr lang="es-ES" dirty="0"/>
          </a:p>
        </p:txBody>
      </p:sp>
    </p:spTree>
    <p:extLst>
      <p:ext uri="{BB962C8B-B14F-4D97-AF65-F5344CB8AC3E}">
        <p14:creationId xmlns:p14="http://schemas.microsoft.com/office/powerpoint/2010/main" val="248267879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5FB2420B-C175-42B6-B83F-EE5757EA6AB9}"/>
              </a:ext>
            </a:extLst>
          </p:cNvPr>
          <p:cNvPicPr>
            <a:picLocks noChangeAspect="1"/>
          </p:cNvPicPr>
          <p:nvPr/>
        </p:nvPicPr>
        <p:blipFill rotWithShape="1">
          <a:blip r:embed="rId2"/>
          <a:srcRect b="11030"/>
          <a:stretch/>
        </p:blipFill>
        <p:spPr>
          <a:xfrm>
            <a:off x="0" y="378229"/>
            <a:ext cx="12192000" cy="6101542"/>
          </a:xfrm>
          <a:prstGeom prst="rect">
            <a:avLst/>
          </a:prstGeom>
        </p:spPr>
      </p:pic>
    </p:spTree>
    <p:extLst>
      <p:ext uri="{BB962C8B-B14F-4D97-AF65-F5344CB8AC3E}">
        <p14:creationId xmlns:p14="http://schemas.microsoft.com/office/powerpoint/2010/main" val="274466732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B1969CDD-E513-437D-ADBE-411CB1853744}"/>
              </a:ext>
            </a:extLst>
          </p:cNvPr>
          <p:cNvPicPr>
            <a:picLocks noChangeAspect="1"/>
          </p:cNvPicPr>
          <p:nvPr/>
        </p:nvPicPr>
        <p:blipFill>
          <a:blip r:embed="rId2"/>
          <a:stretch>
            <a:fillRect/>
          </a:stretch>
        </p:blipFill>
        <p:spPr>
          <a:xfrm>
            <a:off x="0" y="42362"/>
            <a:ext cx="12192000" cy="6858000"/>
          </a:xfrm>
          <a:prstGeom prst="rect">
            <a:avLst/>
          </a:prstGeom>
        </p:spPr>
      </p:pic>
      <p:sp>
        <p:nvSpPr>
          <p:cNvPr id="3" name="CuadroTexto 2">
            <a:extLst>
              <a:ext uri="{FF2B5EF4-FFF2-40B4-BE49-F238E27FC236}">
                <a16:creationId xmlns:a16="http://schemas.microsoft.com/office/drawing/2014/main" id="{CC9B0B6A-DEB7-43F2-AA46-15335FA0E683}"/>
              </a:ext>
            </a:extLst>
          </p:cNvPr>
          <p:cNvSpPr txBox="1"/>
          <p:nvPr/>
        </p:nvSpPr>
        <p:spPr>
          <a:xfrm>
            <a:off x="3083312" y="5515367"/>
            <a:ext cx="9013903" cy="1384995"/>
          </a:xfrm>
          <a:prstGeom prst="rect">
            <a:avLst/>
          </a:prstGeom>
          <a:solidFill>
            <a:schemeClr val="bg1">
              <a:lumMod val="95000"/>
            </a:schemeClr>
          </a:solidFill>
        </p:spPr>
        <p:txBody>
          <a:bodyPr wrap="square" rtlCol="0">
            <a:spAutoFit/>
          </a:bodyPr>
          <a:lstStyle/>
          <a:p>
            <a:pPr algn="r"/>
            <a:r>
              <a:rPr lang="es-ES" sz="2800" b="1" dirty="0">
                <a:latin typeface="Abadi Extra Light" panose="020B0204020104020204" pitchFamily="34" charset="0"/>
              </a:rPr>
              <a:t>Causas</a:t>
            </a:r>
            <a:r>
              <a:rPr lang="es-ES" sz="2800" dirty="0">
                <a:latin typeface="Abadi Extra Light" panose="020B0204020104020204" pitchFamily="34" charset="0"/>
              </a:rPr>
              <a:t>: Mala pauta alimentación: comer con ansiedad Alteración de flora intestinal, intolerancia leche vaca, niños/as con reflujo gastroesofágico </a:t>
            </a:r>
            <a:r>
              <a:rPr lang="es-ES" sz="2800" dirty="0" err="1">
                <a:latin typeface="Abadi Extra Light" panose="020B0204020104020204" pitchFamily="34" charset="0"/>
              </a:rPr>
              <a:t>ó</a:t>
            </a:r>
            <a:r>
              <a:rPr lang="es-ES" sz="2800" dirty="0">
                <a:latin typeface="Abadi Extra Light" panose="020B0204020104020204" pitchFamily="34" charset="0"/>
              </a:rPr>
              <a:t> estreñimiento,</a:t>
            </a:r>
          </a:p>
        </p:txBody>
      </p:sp>
      <p:cxnSp>
        <p:nvCxnSpPr>
          <p:cNvPr id="5" name="Conector: angular 4">
            <a:extLst>
              <a:ext uri="{FF2B5EF4-FFF2-40B4-BE49-F238E27FC236}">
                <a16:creationId xmlns:a16="http://schemas.microsoft.com/office/drawing/2014/main" id="{2217C2E3-1CB9-445F-963F-294AAF8D44A3}"/>
              </a:ext>
            </a:extLst>
          </p:cNvPr>
          <p:cNvCxnSpPr/>
          <p:nvPr/>
        </p:nvCxnSpPr>
        <p:spPr>
          <a:xfrm flipV="1">
            <a:off x="2297151" y="5609063"/>
            <a:ext cx="1572322" cy="189571"/>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471812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DB53E303-98F5-493F-9804-8FD76D323032}"/>
              </a:ext>
            </a:extLst>
          </p:cNvPr>
          <p:cNvSpPr txBox="1"/>
          <p:nvPr/>
        </p:nvSpPr>
        <p:spPr>
          <a:xfrm>
            <a:off x="3048930" y="2844672"/>
            <a:ext cx="6094140" cy="923330"/>
          </a:xfrm>
          <a:prstGeom prst="rect">
            <a:avLst/>
          </a:prstGeom>
          <a:noFill/>
        </p:spPr>
        <p:txBody>
          <a:bodyPr wrap="square">
            <a:spAutoFit/>
          </a:bodyPr>
          <a:lstStyle/>
          <a:p>
            <a:pPr algn="l"/>
            <a:r>
              <a:rPr lang="es-ES" b="1" i="0" dirty="0">
                <a:solidFill>
                  <a:srgbClr val="98CA3E"/>
                </a:solidFill>
                <a:effectLst/>
                <a:latin typeface="OpenSans"/>
              </a:rPr>
              <a:t>cólicos de lactante </a:t>
            </a:r>
            <a:endParaRPr lang="es-ES" b="0" i="0" dirty="0">
              <a:solidFill>
                <a:srgbClr val="000000"/>
              </a:solidFill>
              <a:effectLst/>
              <a:latin typeface="OpenSans"/>
            </a:endParaRPr>
          </a:p>
          <a:p>
            <a:pPr algn="l"/>
            <a:r>
              <a:rPr lang="es-ES" b="0" i="0" dirty="0">
                <a:solidFill>
                  <a:srgbClr val="000000"/>
                </a:solidFill>
                <a:effectLst/>
                <a:latin typeface="OpenSans"/>
              </a:rPr>
              <a:t>https://www.youtube.com/watch?v=GdeSDqLq0GU</a:t>
            </a:r>
            <a:br>
              <a:rPr lang="es-ES" b="0" i="0" dirty="0">
                <a:solidFill>
                  <a:srgbClr val="000000"/>
                </a:solidFill>
                <a:effectLst/>
                <a:latin typeface="OpenSans"/>
              </a:rPr>
            </a:br>
            <a:r>
              <a:rPr lang="es-ES" b="0" i="0" dirty="0">
                <a:solidFill>
                  <a:srgbClr val="000000"/>
                </a:solidFill>
                <a:effectLst/>
                <a:latin typeface="OpenSans"/>
              </a:rPr>
              <a:t>https://www.youtube.com/watch?v=ZgVfb_kbq_c</a:t>
            </a:r>
            <a:endParaRPr lang="es-ES" dirty="0"/>
          </a:p>
        </p:txBody>
      </p:sp>
    </p:spTree>
    <p:extLst>
      <p:ext uri="{BB962C8B-B14F-4D97-AF65-F5344CB8AC3E}">
        <p14:creationId xmlns:p14="http://schemas.microsoft.com/office/powerpoint/2010/main" val="341967277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D90201F5-14BB-43D9-A0F6-C176908D0389}"/>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208562733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50" name="Picture 2" descr="Qué es la alergia? - Portal SEAIC">
            <a:extLst>
              <a:ext uri="{FF2B5EF4-FFF2-40B4-BE49-F238E27FC236}">
                <a16:creationId xmlns:a16="http://schemas.microsoft.com/office/drawing/2014/main" id="{0B92C836-29CD-4753-BD3F-F58C27A72FB3}"/>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174678" y="766130"/>
            <a:ext cx="7477942" cy="5571067"/>
          </a:xfrm>
          <a:prstGeom prst="rect">
            <a:avLst/>
          </a:prstGeom>
          <a:noFill/>
          <a:extLst>
            <a:ext uri="{909E8E84-426E-40DD-AFC4-6F175D3DCCD1}">
              <a14:hiddenFill xmlns:a14="http://schemas.microsoft.com/office/drawing/2010/main">
                <a:solidFill>
                  <a:srgbClr val="FFFFFF"/>
                </a:solidFill>
              </a14:hiddenFill>
            </a:ext>
          </a:extLst>
        </p:spPr>
      </p:pic>
      <p:sp>
        <p:nvSpPr>
          <p:cNvPr id="4" name="CuadroTexto 3">
            <a:extLst>
              <a:ext uri="{FF2B5EF4-FFF2-40B4-BE49-F238E27FC236}">
                <a16:creationId xmlns:a16="http://schemas.microsoft.com/office/drawing/2014/main" id="{0AFBEF40-7C9D-4A45-B9C5-61FEF5A231DD}"/>
              </a:ext>
            </a:extLst>
          </p:cNvPr>
          <p:cNvSpPr txBox="1"/>
          <p:nvPr/>
        </p:nvSpPr>
        <p:spPr>
          <a:xfrm>
            <a:off x="3459666" y="121993"/>
            <a:ext cx="6094140" cy="369332"/>
          </a:xfrm>
          <a:prstGeom prst="rect">
            <a:avLst/>
          </a:prstGeom>
          <a:noFill/>
        </p:spPr>
        <p:txBody>
          <a:bodyPr wrap="square">
            <a:spAutoFit/>
          </a:bodyPr>
          <a:lstStyle/>
          <a:p>
            <a:r>
              <a:rPr lang="es-ES" dirty="0"/>
              <a:t>https://www.seaic.org/pacientes/que-es-la-alergia</a:t>
            </a:r>
          </a:p>
        </p:txBody>
      </p:sp>
      <p:sp>
        <p:nvSpPr>
          <p:cNvPr id="5" name="CuadroTexto 4">
            <a:extLst>
              <a:ext uri="{FF2B5EF4-FFF2-40B4-BE49-F238E27FC236}">
                <a16:creationId xmlns:a16="http://schemas.microsoft.com/office/drawing/2014/main" id="{F0C69471-97CE-470C-932F-61DFC35BA957}"/>
              </a:ext>
            </a:extLst>
          </p:cNvPr>
          <p:cNvSpPr txBox="1"/>
          <p:nvPr/>
        </p:nvSpPr>
        <p:spPr>
          <a:xfrm>
            <a:off x="181207" y="1353973"/>
            <a:ext cx="3643661" cy="3416320"/>
          </a:xfrm>
          <a:prstGeom prst="rect">
            <a:avLst/>
          </a:prstGeom>
          <a:noFill/>
        </p:spPr>
        <p:txBody>
          <a:bodyPr wrap="square">
            <a:spAutoFit/>
          </a:bodyPr>
          <a:lstStyle/>
          <a:p>
            <a:r>
              <a:rPr lang="es-ES" b="0" i="0" dirty="0">
                <a:solidFill>
                  <a:srgbClr val="777777"/>
                </a:solidFill>
                <a:effectLst/>
                <a:latin typeface="Arial" panose="020B0604020202020204" pitchFamily="34" charset="0"/>
              </a:rPr>
              <a:t>El término </a:t>
            </a:r>
            <a:r>
              <a:rPr lang="es-ES" b="1" i="0" dirty="0">
                <a:solidFill>
                  <a:srgbClr val="777777"/>
                </a:solidFill>
                <a:effectLst/>
                <a:latin typeface="Arial" panose="020B0604020202020204" pitchFamily="34" charset="0"/>
              </a:rPr>
              <a:t>alergia</a:t>
            </a:r>
            <a:r>
              <a:rPr lang="es-ES" b="0" i="0" dirty="0">
                <a:solidFill>
                  <a:srgbClr val="777777"/>
                </a:solidFill>
                <a:effectLst/>
                <a:latin typeface="Arial" panose="020B0604020202020204" pitchFamily="34" charset="0"/>
              </a:rPr>
              <a:t> fue acuñado en 1906 por el Dr. Clemens </a:t>
            </a:r>
            <a:r>
              <a:rPr lang="es-ES" b="0" i="0" dirty="0" err="1">
                <a:solidFill>
                  <a:srgbClr val="777777"/>
                </a:solidFill>
                <a:effectLst/>
                <a:latin typeface="Arial" panose="020B0604020202020204" pitchFamily="34" charset="0"/>
              </a:rPr>
              <a:t>Von</a:t>
            </a:r>
            <a:r>
              <a:rPr lang="es-ES" b="0" i="0" dirty="0">
                <a:solidFill>
                  <a:srgbClr val="777777"/>
                </a:solidFill>
                <a:effectLst/>
                <a:latin typeface="Arial" panose="020B0604020202020204" pitchFamily="34" charset="0"/>
              </a:rPr>
              <a:t> </a:t>
            </a:r>
            <a:r>
              <a:rPr lang="es-ES" b="0" i="0" dirty="0" err="1">
                <a:solidFill>
                  <a:srgbClr val="777777"/>
                </a:solidFill>
                <a:effectLst/>
                <a:latin typeface="Arial" panose="020B0604020202020204" pitchFamily="34" charset="0"/>
              </a:rPr>
              <a:t>Pirquet</a:t>
            </a:r>
            <a:r>
              <a:rPr lang="es-ES" b="0" i="0" dirty="0">
                <a:solidFill>
                  <a:srgbClr val="777777"/>
                </a:solidFill>
                <a:effectLst/>
                <a:latin typeface="Arial" panose="020B0604020202020204" pitchFamily="34" charset="0"/>
              </a:rPr>
              <a:t> para definir un tipo especial de respuesta inmunológica o defensiva frente a sustancias que normalmente no inducen reacciones en la mayoría de las personas. El origen de una reacción alérgica no está por tanto en el agente que la produce, sino en el propio individuo. Fuente: </a:t>
            </a:r>
            <a:r>
              <a:rPr lang="es-ES" dirty="0"/>
              <a:t>https://www.seaic.org/pacientes/que-es-la-alergia</a:t>
            </a:r>
          </a:p>
          <a:p>
            <a:endParaRPr lang="es-ES" dirty="0"/>
          </a:p>
        </p:txBody>
      </p:sp>
    </p:spTree>
    <p:extLst>
      <p:ext uri="{BB962C8B-B14F-4D97-AF65-F5344CB8AC3E}">
        <p14:creationId xmlns:p14="http://schemas.microsoft.com/office/powerpoint/2010/main" val="252840314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a:extLst>
              <a:ext uri="{FF2B5EF4-FFF2-40B4-BE49-F238E27FC236}">
                <a16:creationId xmlns:a16="http://schemas.microsoft.com/office/drawing/2014/main" id="{61E8D6F6-C831-4675-AB91-BB8937E51602}"/>
              </a:ext>
            </a:extLst>
          </p:cNvPr>
          <p:cNvSpPr txBox="1"/>
          <p:nvPr/>
        </p:nvSpPr>
        <p:spPr>
          <a:xfrm>
            <a:off x="337325" y="380253"/>
            <a:ext cx="11282246" cy="646331"/>
          </a:xfrm>
          <a:prstGeom prst="rect">
            <a:avLst/>
          </a:prstGeom>
          <a:noFill/>
        </p:spPr>
        <p:txBody>
          <a:bodyPr wrap="square">
            <a:spAutoFit/>
          </a:bodyPr>
          <a:lstStyle/>
          <a:p>
            <a:r>
              <a:rPr lang="es-ES" dirty="0"/>
              <a:t>https://www.elsevier.es/es-revista-revista-medica-clinica-las-condes-202-articulo-respuesta-inmune-alergia-vacunas-S0716864020300377M</a:t>
            </a:r>
          </a:p>
        </p:txBody>
      </p:sp>
      <p:pic>
        <p:nvPicPr>
          <p:cNvPr id="3074" name="Picture 2">
            <a:extLst>
              <a:ext uri="{FF2B5EF4-FFF2-40B4-BE49-F238E27FC236}">
                <a16:creationId xmlns:a16="http://schemas.microsoft.com/office/drawing/2014/main" id="{7A5811E0-BBF6-42DC-85D3-23FCF9D3E05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3415" r="26189" b="15935"/>
          <a:stretch/>
        </p:blipFill>
        <p:spPr bwMode="auto">
          <a:xfrm>
            <a:off x="546996" y="1483111"/>
            <a:ext cx="11098007" cy="51295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385356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F513FCA0-D867-4F75-952B-84FB6FEFC8C0}"/>
              </a:ext>
            </a:extLst>
          </p:cNvPr>
          <p:cNvSpPr txBox="1"/>
          <p:nvPr/>
        </p:nvSpPr>
        <p:spPr>
          <a:xfrm>
            <a:off x="1550020" y="1318275"/>
            <a:ext cx="9389326" cy="3139321"/>
          </a:xfrm>
          <a:prstGeom prst="rect">
            <a:avLst/>
          </a:prstGeom>
          <a:noFill/>
        </p:spPr>
        <p:txBody>
          <a:bodyPr wrap="square">
            <a:spAutoFit/>
          </a:bodyPr>
          <a:lstStyle/>
          <a:p>
            <a:pPr algn="just"/>
            <a:r>
              <a:rPr lang="es-ES" b="0" i="0" dirty="0">
                <a:solidFill>
                  <a:srgbClr val="505050"/>
                </a:solidFill>
                <a:effectLst/>
                <a:latin typeface="NexusSansPro"/>
              </a:rPr>
              <a:t>El objetivo primario de la vacunación es lograr que los individuos que las reciben tengan una respuesta inmune protectora sin desarrollar la enfermedad. Incluso, a veces, esto también se puede lograr en los individuos alrededor del sujeto que recibe la inmunización.</a:t>
            </a:r>
          </a:p>
          <a:p>
            <a:pPr algn="just"/>
            <a:r>
              <a:rPr lang="es-ES" b="0" i="0" dirty="0">
                <a:solidFill>
                  <a:srgbClr val="505050"/>
                </a:solidFill>
                <a:effectLst/>
                <a:latin typeface="NexusSansPro"/>
              </a:rPr>
              <a:t>El mecanismo subyacente consta de 3 fases principales:</a:t>
            </a:r>
          </a:p>
          <a:p>
            <a:pPr algn="just"/>
            <a:endParaRPr lang="es-ES" b="0" i="0" dirty="0">
              <a:solidFill>
                <a:srgbClr val="505050"/>
              </a:solidFill>
              <a:effectLst/>
              <a:latin typeface="NexusSansPro"/>
            </a:endParaRPr>
          </a:p>
          <a:p>
            <a:pPr algn="just" fontAlgn="base">
              <a:buFont typeface="Arial" panose="020B0604020202020204" pitchFamily="34" charset="0"/>
              <a:buChar char="•"/>
            </a:pPr>
            <a:r>
              <a:rPr lang="es-ES" b="0" i="0" dirty="0">
                <a:solidFill>
                  <a:srgbClr val="505050"/>
                </a:solidFill>
                <a:effectLst/>
                <a:latin typeface="NexusSansPro"/>
              </a:rPr>
              <a:t>Fase 1: En primer lugar, lograr una respuesta innata, que posteriormente estimule el desarrollo de una respuesta inmune adaptativa específica.</a:t>
            </a:r>
          </a:p>
          <a:p>
            <a:pPr algn="just" fontAlgn="base">
              <a:buFont typeface="Arial" panose="020B0604020202020204" pitchFamily="34" charset="0"/>
              <a:buChar char="•"/>
            </a:pPr>
            <a:r>
              <a:rPr lang="es-ES" b="0" i="0" dirty="0">
                <a:solidFill>
                  <a:srgbClr val="505050"/>
                </a:solidFill>
                <a:effectLst/>
                <a:latin typeface="NexusSansPro"/>
              </a:rPr>
              <a:t>Fase 2: Este segundo nivel de respuesta, favorece la existencia de un amplio repertorio de linfocitos y anticuerpos capaces de reconocer y eliminar los patógenos incluidos en la vacuna</a:t>
            </a:r>
            <a:r>
              <a:rPr lang="es-ES" b="0" i="0" u="none" strike="noStrike" baseline="30000" dirty="0">
                <a:solidFill>
                  <a:srgbClr val="00759B"/>
                </a:solidFill>
                <a:effectLst/>
                <a:latin typeface="inherit"/>
                <a:hlinkClick r:id="rId2"/>
              </a:rPr>
              <a:t>1</a:t>
            </a:r>
            <a:r>
              <a:rPr lang="es-ES" b="0" i="0" dirty="0">
                <a:solidFill>
                  <a:srgbClr val="505050"/>
                </a:solidFill>
                <a:effectLst/>
                <a:latin typeface="NexusSansPro"/>
              </a:rPr>
              <a:t>.</a:t>
            </a:r>
          </a:p>
          <a:p>
            <a:pPr algn="just" fontAlgn="base">
              <a:buFont typeface="Arial" panose="020B0604020202020204" pitchFamily="34" charset="0"/>
              <a:buChar char="•"/>
            </a:pPr>
            <a:r>
              <a:rPr lang="es-ES" b="0" i="0" dirty="0">
                <a:solidFill>
                  <a:srgbClr val="505050"/>
                </a:solidFill>
                <a:effectLst/>
                <a:latin typeface="NexusSansPro"/>
              </a:rPr>
              <a:t>Fase 3: Finalmente, el sistema inmune logra establecer una memoria inmunológica, ya sea en base a anticuerpos persistentes o a células de memoria que se reactivan frente a un segundo encuentro con el patógeno, permitiendo así combatirlo.</a:t>
            </a:r>
          </a:p>
        </p:txBody>
      </p:sp>
      <p:sp>
        <p:nvSpPr>
          <p:cNvPr id="5" name="CuadroTexto 4">
            <a:extLst>
              <a:ext uri="{FF2B5EF4-FFF2-40B4-BE49-F238E27FC236}">
                <a16:creationId xmlns:a16="http://schemas.microsoft.com/office/drawing/2014/main" id="{26FAEA7E-B33B-487A-BB58-E22A096F1ADF}"/>
              </a:ext>
            </a:extLst>
          </p:cNvPr>
          <p:cNvSpPr txBox="1"/>
          <p:nvPr/>
        </p:nvSpPr>
        <p:spPr>
          <a:xfrm>
            <a:off x="337325" y="380253"/>
            <a:ext cx="11282246" cy="646331"/>
          </a:xfrm>
          <a:prstGeom prst="rect">
            <a:avLst/>
          </a:prstGeom>
          <a:noFill/>
        </p:spPr>
        <p:txBody>
          <a:bodyPr wrap="square">
            <a:spAutoFit/>
          </a:bodyPr>
          <a:lstStyle/>
          <a:p>
            <a:r>
              <a:rPr lang="es-ES" dirty="0"/>
              <a:t>Extraído de: </a:t>
            </a:r>
          </a:p>
          <a:p>
            <a:r>
              <a:rPr lang="es-ES" dirty="0"/>
              <a:t>https://www.elsevier.es/es-revista-revista-medica-clinica-las-condes-202-articulo-respuesta-inmune-alergia-vacunas-S0716864020300377M</a:t>
            </a:r>
          </a:p>
        </p:txBody>
      </p:sp>
    </p:spTree>
    <p:extLst>
      <p:ext uri="{BB962C8B-B14F-4D97-AF65-F5344CB8AC3E}">
        <p14:creationId xmlns:p14="http://schemas.microsoft.com/office/powerpoint/2010/main" val="227267506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a:extLst>
              <a:ext uri="{FF2B5EF4-FFF2-40B4-BE49-F238E27FC236}">
                <a16:creationId xmlns:a16="http://schemas.microsoft.com/office/drawing/2014/main" id="{D6CBB0E7-902D-449F-9FC3-32ECCEA6701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976313"/>
            <a:ext cx="9753600" cy="4905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5782282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a:extLst>
              <a:ext uri="{FF2B5EF4-FFF2-40B4-BE49-F238E27FC236}">
                <a16:creationId xmlns:a16="http://schemas.microsoft.com/office/drawing/2014/main" id="{6468F55C-5A9F-43F7-8CB8-045538969D0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2538" y="0"/>
            <a:ext cx="9686925"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CuadroTexto 1">
            <a:extLst>
              <a:ext uri="{FF2B5EF4-FFF2-40B4-BE49-F238E27FC236}">
                <a16:creationId xmlns:a16="http://schemas.microsoft.com/office/drawing/2014/main" id="{0929C9B3-1F4F-48F6-97D7-4E188F0DD174}"/>
              </a:ext>
            </a:extLst>
          </p:cNvPr>
          <p:cNvSpPr txBox="1"/>
          <p:nvPr/>
        </p:nvSpPr>
        <p:spPr>
          <a:xfrm>
            <a:off x="7761249" y="5452946"/>
            <a:ext cx="2961067" cy="646331"/>
          </a:xfrm>
          <a:prstGeom prst="rect">
            <a:avLst/>
          </a:prstGeom>
          <a:solidFill>
            <a:schemeClr val="bg1"/>
          </a:solidFill>
        </p:spPr>
        <p:txBody>
          <a:bodyPr wrap="none" rtlCol="0">
            <a:spAutoFit/>
          </a:bodyPr>
          <a:lstStyle/>
          <a:p>
            <a:r>
              <a:rPr lang="es-ES" dirty="0"/>
              <a:t>Vacunas de nueva generación</a:t>
            </a:r>
          </a:p>
          <a:p>
            <a:r>
              <a:rPr lang="es-ES" dirty="0"/>
              <a:t>Basadas en ADN recombinante</a:t>
            </a:r>
          </a:p>
        </p:txBody>
      </p:sp>
      <p:sp>
        <p:nvSpPr>
          <p:cNvPr id="3" name="CuadroTexto 2">
            <a:extLst>
              <a:ext uri="{FF2B5EF4-FFF2-40B4-BE49-F238E27FC236}">
                <a16:creationId xmlns:a16="http://schemas.microsoft.com/office/drawing/2014/main" id="{8AF74C51-7169-4E46-9087-097439D4E002}"/>
              </a:ext>
            </a:extLst>
          </p:cNvPr>
          <p:cNvSpPr txBox="1"/>
          <p:nvPr/>
        </p:nvSpPr>
        <p:spPr>
          <a:xfrm>
            <a:off x="8820615" y="334537"/>
            <a:ext cx="1779461" cy="369332"/>
          </a:xfrm>
          <a:prstGeom prst="rect">
            <a:avLst/>
          </a:prstGeom>
          <a:noFill/>
        </p:spPr>
        <p:txBody>
          <a:bodyPr wrap="none" rtlCol="0">
            <a:spAutoFit/>
          </a:bodyPr>
          <a:lstStyle/>
          <a:p>
            <a:r>
              <a:rPr lang="es-ES" dirty="0">
                <a:highlight>
                  <a:srgbClr val="FFFF00"/>
                </a:highlight>
              </a:rPr>
              <a:t>Tipos de vacunas</a:t>
            </a:r>
          </a:p>
        </p:txBody>
      </p:sp>
    </p:spTree>
    <p:extLst>
      <p:ext uri="{BB962C8B-B14F-4D97-AF65-F5344CB8AC3E}">
        <p14:creationId xmlns:p14="http://schemas.microsoft.com/office/powerpoint/2010/main" val="35852670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765F26D3-C3C1-46E3-9B29-2C2272CB3D18}"/>
              </a:ext>
            </a:extLst>
          </p:cNvPr>
          <p:cNvPicPr>
            <a:picLocks noChangeAspect="1"/>
          </p:cNvPicPr>
          <p:nvPr/>
        </p:nvPicPr>
        <p:blipFill rotWithShape="1">
          <a:blip r:embed="rId2"/>
          <a:srcRect b="6666"/>
          <a:stretch/>
        </p:blipFill>
        <p:spPr>
          <a:xfrm>
            <a:off x="0" y="0"/>
            <a:ext cx="12192000" cy="6400800"/>
          </a:xfrm>
          <a:prstGeom prst="rect">
            <a:avLst/>
          </a:prstGeom>
        </p:spPr>
      </p:pic>
    </p:spTree>
    <p:extLst>
      <p:ext uri="{BB962C8B-B14F-4D97-AF65-F5344CB8AC3E}">
        <p14:creationId xmlns:p14="http://schemas.microsoft.com/office/powerpoint/2010/main" val="331051018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B9C5ACFF-8EB8-4342-B352-B599E2EE7361}"/>
              </a:ext>
            </a:extLst>
          </p:cNvPr>
          <p:cNvSpPr txBox="1"/>
          <p:nvPr/>
        </p:nvSpPr>
        <p:spPr>
          <a:xfrm>
            <a:off x="769434" y="661013"/>
            <a:ext cx="9486899" cy="5909310"/>
          </a:xfrm>
          <a:prstGeom prst="rect">
            <a:avLst/>
          </a:prstGeom>
          <a:noFill/>
        </p:spPr>
        <p:txBody>
          <a:bodyPr wrap="square">
            <a:spAutoFit/>
          </a:bodyPr>
          <a:lstStyle/>
          <a:p>
            <a:pPr algn="just" fontAlgn="base"/>
            <a:r>
              <a:rPr lang="es-ES" b="1" i="0" dirty="0">
                <a:solidFill>
                  <a:srgbClr val="323232"/>
                </a:solidFill>
                <a:effectLst/>
                <a:latin typeface="NexusSansPro"/>
              </a:rPr>
              <a:t>ALERGIA A VACUNAS </a:t>
            </a:r>
            <a:r>
              <a:rPr lang="es-ES" b="1" i="0" dirty="0">
                <a:solidFill>
                  <a:srgbClr val="323232"/>
                </a:solidFill>
                <a:effectLst/>
                <a:latin typeface="inherit"/>
              </a:rPr>
              <a:t>Generalidades</a:t>
            </a:r>
          </a:p>
          <a:p>
            <a:pPr algn="just" fontAlgn="base"/>
            <a:endParaRPr lang="es-ES" b="1" dirty="0">
              <a:solidFill>
                <a:srgbClr val="323232"/>
              </a:solidFill>
              <a:latin typeface="inherit"/>
            </a:endParaRPr>
          </a:p>
          <a:p>
            <a:pPr algn="just" fontAlgn="base"/>
            <a:r>
              <a:rPr lang="es-ES" b="1" dirty="0">
                <a:solidFill>
                  <a:srgbClr val="323232"/>
                </a:solidFill>
                <a:latin typeface="inherit"/>
              </a:rPr>
              <a:t>Extraído de:  </a:t>
            </a:r>
            <a:r>
              <a:rPr lang="es-ES" dirty="0"/>
              <a:t>https://www.elsevier.es/es-revista-revista-medica-clinica-las-condes-202-articulo-respuesta-inmune-alergia-vacunas-S0716864020300377M</a:t>
            </a:r>
          </a:p>
          <a:p>
            <a:pPr algn="just" fontAlgn="base"/>
            <a:endParaRPr lang="es-ES" b="1" dirty="0">
              <a:solidFill>
                <a:srgbClr val="323232"/>
              </a:solidFill>
              <a:latin typeface="inherit"/>
            </a:endParaRPr>
          </a:p>
          <a:p>
            <a:pPr algn="just" fontAlgn="base"/>
            <a:r>
              <a:rPr lang="es-ES" b="0" i="0" dirty="0">
                <a:solidFill>
                  <a:srgbClr val="505050"/>
                </a:solidFill>
                <a:effectLst/>
                <a:latin typeface="NexusSansPro"/>
              </a:rPr>
              <a:t>Cualquier vacuna, como cualquier antígeno que toma contacto con nuestro sistema inmune, puede teóricamente causar una eventual reacción alérgica. Si bien las reacciones adversas asociadas a vacunas no son raras, las reacciones alérgicas sí son muy infrecuentes. La mayoría de las reacciones adversas son leves y no mediadas inmunológicamente, e incluso no reproducibles con una nueva vacunación. Existen varios tipos de reacciones a vacunas, y debemos distinguir las alérgicas de otro tipo de manifestaciones, como respuestas vaso-</a:t>
            </a:r>
            <a:r>
              <a:rPr lang="es-ES" b="0" i="0" dirty="0" err="1">
                <a:solidFill>
                  <a:srgbClr val="505050"/>
                </a:solidFill>
                <a:effectLst/>
                <a:latin typeface="NexusSansPro"/>
              </a:rPr>
              <a:t>vagales</a:t>
            </a:r>
            <a:r>
              <a:rPr lang="es-ES" b="0" i="0" dirty="0">
                <a:solidFill>
                  <a:srgbClr val="505050"/>
                </a:solidFill>
                <a:effectLst/>
                <a:latin typeface="NexusSansPro"/>
              </a:rPr>
              <a:t>, reacciones ansiosas, reacciones locales en el sitio de punción inmediatas o retardadas.</a:t>
            </a:r>
          </a:p>
          <a:p>
            <a:pPr algn="just" fontAlgn="base"/>
            <a:endParaRPr lang="es-ES" b="0" i="0" dirty="0">
              <a:solidFill>
                <a:srgbClr val="505050"/>
              </a:solidFill>
              <a:effectLst/>
              <a:latin typeface="NexusSansPro"/>
            </a:endParaRPr>
          </a:p>
          <a:p>
            <a:pPr algn="just" fontAlgn="base"/>
            <a:r>
              <a:rPr lang="es-ES" b="0" i="0" dirty="0">
                <a:solidFill>
                  <a:srgbClr val="505050"/>
                </a:solidFill>
                <a:effectLst/>
                <a:latin typeface="NexusSansPro"/>
              </a:rPr>
              <a:t>Las reacciones de hipersensibilidad, (alérgicas), se han estimado entre 1 en 50.000 y 1 en 1.000.000 de dosis. Entre ellas las anafilaxias, las más graves, se han cifrado entre 1 en 100.000 y 1 en 1.000.000 de dosis para las vacunas administradas más frecuentemente</a:t>
            </a:r>
            <a:r>
              <a:rPr lang="es-ES" b="0" i="0" u="none" strike="noStrike" baseline="30000" dirty="0">
                <a:solidFill>
                  <a:srgbClr val="00759B"/>
                </a:solidFill>
                <a:effectLst/>
                <a:latin typeface="inherit"/>
                <a:hlinkClick r:id="rId2"/>
              </a:rPr>
              <a:t>23</a:t>
            </a:r>
            <a:r>
              <a:rPr lang="es-ES" b="0" i="0" dirty="0">
                <a:solidFill>
                  <a:srgbClr val="505050"/>
                </a:solidFill>
                <a:effectLst/>
                <a:latin typeface="NexusSansPro"/>
              </a:rPr>
              <a:t>. Aunque su frecuencia sea muy baja, estas reacciones son súbitas, impredecibles y no prevenibles, además de eventualmente con riesgo vital, por lo que es de crucial importancia que todos los lugares que aplican inmunizaciones estén debidamente preparados para enfrentarlas, en todo momento. Esto implica contar con el equipamiento y medicamentos necesarios para tratarlas, además de personal entrenado para su manejo.</a:t>
            </a:r>
          </a:p>
        </p:txBody>
      </p:sp>
    </p:spTree>
    <p:extLst>
      <p:ext uri="{BB962C8B-B14F-4D97-AF65-F5344CB8AC3E}">
        <p14:creationId xmlns:p14="http://schemas.microsoft.com/office/powerpoint/2010/main" val="316802864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2E09009F-A0D8-42CE-9FD8-5181C40056F3}"/>
              </a:ext>
            </a:extLst>
          </p:cNvPr>
          <p:cNvPicPr>
            <a:picLocks noChangeAspect="1"/>
          </p:cNvPicPr>
          <p:nvPr/>
        </p:nvPicPr>
        <p:blipFill rotWithShape="1">
          <a:blip r:embed="rId2"/>
          <a:srcRect b="11757"/>
          <a:stretch/>
        </p:blipFill>
        <p:spPr>
          <a:xfrm>
            <a:off x="0" y="403167"/>
            <a:ext cx="12192000" cy="6051665"/>
          </a:xfrm>
          <a:prstGeom prst="rect">
            <a:avLst/>
          </a:prstGeom>
        </p:spPr>
      </p:pic>
    </p:spTree>
    <p:extLst>
      <p:ext uri="{BB962C8B-B14F-4D97-AF65-F5344CB8AC3E}">
        <p14:creationId xmlns:p14="http://schemas.microsoft.com/office/powerpoint/2010/main" val="222828362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02D623A0-6AF8-4B13-B6BD-F97B33E260C4}"/>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413442883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uadroTexto 8">
            <a:extLst>
              <a:ext uri="{FF2B5EF4-FFF2-40B4-BE49-F238E27FC236}">
                <a16:creationId xmlns:a16="http://schemas.microsoft.com/office/drawing/2014/main" id="{C2BD11D1-C914-4097-A279-545890249E18}"/>
              </a:ext>
            </a:extLst>
          </p:cNvPr>
          <p:cNvSpPr txBox="1"/>
          <p:nvPr/>
        </p:nvSpPr>
        <p:spPr>
          <a:xfrm>
            <a:off x="2768290" y="621555"/>
            <a:ext cx="6094140" cy="3139321"/>
          </a:xfrm>
          <a:prstGeom prst="rect">
            <a:avLst/>
          </a:prstGeom>
          <a:noFill/>
        </p:spPr>
        <p:txBody>
          <a:bodyPr wrap="square">
            <a:spAutoFit/>
          </a:bodyPr>
          <a:lstStyle/>
          <a:p>
            <a:pPr algn="l"/>
            <a:r>
              <a:rPr lang="es-ES" b="1" i="0" dirty="0">
                <a:solidFill>
                  <a:srgbClr val="0000FF"/>
                </a:solidFill>
                <a:effectLst/>
                <a:latin typeface="OpenSans"/>
              </a:rPr>
              <a:t>INTOLERANCIA A LA LACTOSA EN BEBÉS</a:t>
            </a:r>
            <a:endParaRPr lang="es-ES" b="0" i="0" dirty="0">
              <a:solidFill>
                <a:srgbClr val="000000"/>
              </a:solidFill>
              <a:effectLst/>
              <a:latin typeface="OpenSans"/>
            </a:endParaRPr>
          </a:p>
          <a:p>
            <a:pPr algn="l"/>
            <a:br>
              <a:rPr lang="es-ES" b="0" i="0" dirty="0">
                <a:solidFill>
                  <a:srgbClr val="000000"/>
                </a:solidFill>
                <a:effectLst/>
                <a:latin typeface="OpenSans"/>
              </a:rPr>
            </a:br>
            <a:r>
              <a:rPr lang="es-ES" b="0" i="0" dirty="0">
                <a:solidFill>
                  <a:srgbClr val="000000"/>
                </a:solidFill>
                <a:effectLst/>
                <a:latin typeface="OpenSans"/>
              </a:rPr>
              <a:t>https://www.youtube.com/watch?v=KkIb0wCKg84</a:t>
            </a:r>
            <a:br>
              <a:rPr lang="es-ES" b="0" i="0" dirty="0">
                <a:solidFill>
                  <a:srgbClr val="000000"/>
                </a:solidFill>
                <a:effectLst/>
                <a:latin typeface="OpenSans"/>
              </a:rPr>
            </a:br>
            <a:br>
              <a:rPr lang="es-ES" b="1" i="0" dirty="0">
                <a:solidFill>
                  <a:srgbClr val="000000"/>
                </a:solidFill>
                <a:effectLst/>
                <a:latin typeface="OpenSans"/>
              </a:rPr>
            </a:br>
            <a:r>
              <a:rPr lang="es-ES" b="1" i="0" dirty="0">
                <a:solidFill>
                  <a:srgbClr val="0000FF"/>
                </a:solidFill>
                <a:effectLst/>
                <a:latin typeface="OpenSans"/>
              </a:rPr>
              <a:t>ALERGIA LECHE VACA EN BEBÉS</a:t>
            </a:r>
            <a:endParaRPr lang="es-ES" b="0" i="0" dirty="0">
              <a:solidFill>
                <a:srgbClr val="000000"/>
              </a:solidFill>
              <a:effectLst/>
              <a:latin typeface="OpenSans"/>
            </a:endParaRPr>
          </a:p>
          <a:p>
            <a:pPr algn="l"/>
            <a:r>
              <a:rPr lang="es-ES" b="0" i="0" dirty="0">
                <a:solidFill>
                  <a:srgbClr val="000000"/>
                </a:solidFill>
                <a:effectLst/>
                <a:latin typeface="OpenSans"/>
              </a:rPr>
              <a:t>https://www.youtube.com/watch?v=QQflpu3pVKs</a:t>
            </a:r>
            <a:br>
              <a:rPr lang="es-ES" b="0" i="0" dirty="0">
                <a:solidFill>
                  <a:srgbClr val="000000"/>
                </a:solidFill>
                <a:effectLst/>
                <a:latin typeface="OpenSans"/>
              </a:rPr>
            </a:br>
            <a:br>
              <a:rPr lang="es-ES" b="0" i="0" dirty="0">
                <a:solidFill>
                  <a:srgbClr val="000000"/>
                </a:solidFill>
                <a:effectLst/>
                <a:latin typeface="OpenSans"/>
              </a:rPr>
            </a:br>
            <a:r>
              <a:rPr lang="es-ES" b="0" i="0" dirty="0">
                <a:solidFill>
                  <a:srgbClr val="0000FF"/>
                </a:solidFill>
                <a:effectLst/>
                <a:latin typeface="OpenSans"/>
              </a:rPr>
              <a:t>ALERGIA ALIMENTARIA </a:t>
            </a:r>
            <a:r>
              <a:rPr lang="es-ES" b="0" i="0" dirty="0" err="1">
                <a:solidFill>
                  <a:srgbClr val="0000FF"/>
                </a:solidFill>
                <a:effectLst/>
                <a:latin typeface="OpenSans"/>
              </a:rPr>
              <a:t>ALIMENTARIA</a:t>
            </a:r>
            <a:r>
              <a:rPr lang="es-ES" b="0" i="0" dirty="0">
                <a:solidFill>
                  <a:srgbClr val="0000FF"/>
                </a:solidFill>
                <a:effectLst/>
                <a:latin typeface="OpenSans"/>
              </a:rPr>
              <a:t> A TRAVÉS DE LACTANCIA MATERNA EN EL BEBÉ </a:t>
            </a:r>
            <a:endParaRPr lang="es-ES" b="0" i="0" dirty="0">
              <a:solidFill>
                <a:srgbClr val="000000"/>
              </a:solidFill>
              <a:effectLst/>
              <a:latin typeface="OpenSans"/>
            </a:endParaRPr>
          </a:p>
          <a:p>
            <a:br>
              <a:rPr lang="es-ES" b="0" i="0" dirty="0">
                <a:solidFill>
                  <a:srgbClr val="000000"/>
                </a:solidFill>
                <a:effectLst/>
                <a:latin typeface="OpenSans"/>
              </a:rPr>
            </a:br>
            <a:r>
              <a:rPr lang="es-ES" b="0" i="0" dirty="0">
                <a:solidFill>
                  <a:srgbClr val="000000"/>
                </a:solidFill>
                <a:effectLst/>
                <a:latin typeface="OpenSans"/>
              </a:rPr>
              <a:t>https://www.youtube.com/watch?v=aQpinKrbrvY</a:t>
            </a:r>
            <a:endParaRPr lang="es-ES" dirty="0"/>
          </a:p>
        </p:txBody>
      </p:sp>
      <p:sp>
        <p:nvSpPr>
          <p:cNvPr id="11" name="CuadroTexto 10">
            <a:extLst>
              <a:ext uri="{FF2B5EF4-FFF2-40B4-BE49-F238E27FC236}">
                <a16:creationId xmlns:a16="http://schemas.microsoft.com/office/drawing/2014/main" id="{9396BB31-6559-4228-B27F-9644436F8E2E}"/>
              </a:ext>
            </a:extLst>
          </p:cNvPr>
          <p:cNvSpPr txBox="1"/>
          <p:nvPr/>
        </p:nvSpPr>
        <p:spPr>
          <a:xfrm>
            <a:off x="2890953" y="4166982"/>
            <a:ext cx="6094140" cy="1200329"/>
          </a:xfrm>
          <a:prstGeom prst="rect">
            <a:avLst/>
          </a:prstGeom>
          <a:noFill/>
        </p:spPr>
        <p:txBody>
          <a:bodyPr wrap="square">
            <a:spAutoFit/>
          </a:bodyPr>
          <a:lstStyle/>
          <a:p>
            <a:r>
              <a:rPr lang="es-ES" b="0" i="0" dirty="0">
                <a:solidFill>
                  <a:srgbClr val="3366FF"/>
                </a:solidFill>
                <a:effectLst/>
                <a:latin typeface="OpenSans"/>
              </a:rPr>
              <a:t>¿ POR QUÉ LAS ALERGIAS ALIMENTARIAS SON MÁS FRECUENTES?</a:t>
            </a:r>
            <a:br>
              <a:rPr lang="es-ES" dirty="0"/>
            </a:br>
            <a:br>
              <a:rPr lang="es-ES" dirty="0"/>
            </a:br>
            <a:r>
              <a:rPr lang="es-ES" b="0" i="0" dirty="0">
                <a:solidFill>
                  <a:srgbClr val="000000"/>
                </a:solidFill>
                <a:effectLst/>
                <a:latin typeface="OpenSans"/>
              </a:rPr>
              <a:t>https://www.youtube.com/watch?v=J56b5dPj-AM</a:t>
            </a:r>
            <a:endParaRPr lang="es-ES" dirty="0"/>
          </a:p>
        </p:txBody>
      </p:sp>
    </p:spTree>
    <p:extLst>
      <p:ext uri="{BB962C8B-B14F-4D97-AF65-F5344CB8AC3E}">
        <p14:creationId xmlns:p14="http://schemas.microsoft.com/office/powerpoint/2010/main" val="186274438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906436A4-E1B2-4681-8CB5-4997AE600CFE}"/>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193285499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C245EBC2-63E0-48AF-B818-6DC01B7F4464}"/>
              </a:ext>
            </a:extLst>
          </p:cNvPr>
          <p:cNvSpPr txBox="1"/>
          <p:nvPr/>
        </p:nvSpPr>
        <p:spPr>
          <a:xfrm>
            <a:off x="2166125" y="1892134"/>
            <a:ext cx="6094140" cy="1200329"/>
          </a:xfrm>
          <a:prstGeom prst="rect">
            <a:avLst/>
          </a:prstGeom>
          <a:noFill/>
        </p:spPr>
        <p:txBody>
          <a:bodyPr wrap="square">
            <a:spAutoFit/>
          </a:bodyPr>
          <a:lstStyle/>
          <a:p>
            <a:r>
              <a:rPr lang="es-ES" b="0" i="0" dirty="0">
                <a:solidFill>
                  <a:srgbClr val="000000"/>
                </a:solidFill>
                <a:effectLst/>
                <a:latin typeface="OpenSans"/>
              </a:rPr>
              <a:t>ALIMENTAOS APTOS Y NO </a:t>
            </a:r>
            <a:r>
              <a:rPr lang="es-ES" dirty="0">
                <a:solidFill>
                  <a:srgbClr val="000000"/>
                </a:solidFill>
                <a:latin typeface="OpenSans"/>
              </a:rPr>
              <a:t>APTOS PARA </a:t>
            </a:r>
            <a:r>
              <a:rPr lang="es-ES" b="0" i="0" dirty="0">
                <a:solidFill>
                  <a:srgbClr val="000000"/>
                </a:solidFill>
                <a:effectLst/>
                <a:latin typeface="OpenSans"/>
              </a:rPr>
              <a:t>CELÍACOS </a:t>
            </a:r>
            <a:br>
              <a:rPr lang="es-ES" dirty="0"/>
            </a:br>
            <a:br>
              <a:rPr lang="es-ES" dirty="0"/>
            </a:br>
            <a:r>
              <a:rPr lang="es-ES" b="0" i="0" dirty="0">
                <a:solidFill>
                  <a:srgbClr val="000000"/>
                </a:solidFill>
                <a:effectLst/>
                <a:latin typeface="OpenSans"/>
              </a:rPr>
              <a:t>https://www.celiacscatalunya.org/pdfs/apto_no_apto.pdf</a:t>
            </a:r>
            <a:br>
              <a:rPr lang="es-ES" b="0" i="0" dirty="0">
                <a:solidFill>
                  <a:srgbClr val="000000"/>
                </a:solidFill>
                <a:effectLst/>
                <a:latin typeface="OpenSans"/>
              </a:rPr>
            </a:br>
            <a:endParaRPr lang="es-ES" dirty="0"/>
          </a:p>
        </p:txBody>
      </p:sp>
    </p:spTree>
    <p:extLst>
      <p:ext uri="{BB962C8B-B14F-4D97-AF65-F5344CB8AC3E}">
        <p14:creationId xmlns:p14="http://schemas.microsoft.com/office/powerpoint/2010/main" val="349950307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F4F473D5-294A-4124-92F7-8E880A6C1826}"/>
              </a:ext>
            </a:extLst>
          </p:cNvPr>
          <p:cNvPicPr>
            <a:picLocks noChangeAspect="1"/>
          </p:cNvPicPr>
          <p:nvPr/>
        </p:nvPicPr>
        <p:blipFill rotWithShape="1">
          <a:blip r:embed="rId2"/>
          <a:srcRect b="9918"/>
          <a:stretch/>
        </p:blipFill>
        <p:spPr>
          <a:xfrm>
            <a:off x="0" y="0"/>
            <a:ext cx="12192000" cy="6177776"/>
          </a:xfrm>
          <a:prstGeom prst="rect">
            <a:avLst/>
          </a:prstGeom>
        </p:spPr>
      </p:pic>
    </p:spTree>
    <p:extLst>
      <p:ext uri="{BB962C8B-B14F-4D97-AF65-F5344CB8AC3E}">
        <p14:creationId xmlns:p14="http://schemas.microsoft.com/office/powerpoint/2010/main" val="258677240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7BB6B9DB-DC46-4F3E-9478-FA1A4E3FB6BA}"/>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338324075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DE29CBEA-3488-4007-BECD-00D308595457}"/>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161466410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94EFB450-D40A-40D0-AF74-39D3612127DE}"/>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617293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A70965C0-B29A-40CA-A8BF-650E0511C4BA}"/>
              </a:ext>
            </a:extLst>
          </p:cNvPr>
          <p:cNvPicPr>
            <a:picLocks noChangeAspect="1"/>
          </p:cNvPicPr>
          <p:nvPr/>
        </p:nvPicPr>
        <p:blipFill rotWithShape="1">
          <a:blip r:embed="rId2"/>
          <a:srcRect b="6424"/>
          <a:stretch/>
        </p:blipFill>
        <p:spPr>
          <a:xfrm>
            <a:off x="0" y="0"/>
            <a:ext cx="12192000" cy="6417425"/>
          </a:xfrm>
          <a:prstGeom prst="rect">
            <a:avLst/>
          </a:prstGeom>
        </p:spPr>
      </p:pic>
    </p:spTree>
    <p:extLst>
      <p:ext uri="{BB962C8B-B14F-4D97-AF65-F5344CB8AC3E}">
        <p14:creationId xmlns:p14="http://schemas.microsoft.com/office/powerpoint/2010/main" val="263601850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FDEB90CF-A07F-4C14-92DF-BB159F9CB444}"/>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151811099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564ADFD1-442A-4688-843D-B72F384B03B2}"/>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117186757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9B698386-E117-41EC-9378-46D742828668}"/>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138988818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549260C0-C13D-4A3E-A7D5-5E1C7BA1E62F}"/>
              </a:ext>
            </a:extLst>
          </p:cNvPr>
          <p:cNvPicPr>
            <a:picLocks noChangeAspect="1"/>
          </p:cNvPicPr>
          <p:nvPr/>
        </p:nvPicPr>
        <p:blipFill rotWithShape="1">
          <a:blip r:embed="rId2"/>
          <a:srcRect b="9431"/>
          <a:stretch/>
        </p:blipFill>
        <p:spPr>
          <a:xfrm>
            <a:off x="0" y="211873"/>
            <a:ext cx="12192000" cy="6211229"/>
          </a:xfrm>
          <a:prstGeom prst="rect">
            <a:avLst/>
          </a:prstGeom>
        </p:spPr>
      </p:pic>
    </p:spTree>
    <p:extLst>
      <p:ext uri="{BB962C8B-B14F-4D97-AF65-F5344CB8AC3E}">
        <p14:creationId xmlns:p14="http://schemas.microsoft.com/office/powerpoint/2010/main" val="3928725541"/>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E43AD667-CD34-4D7B-BA98-05A1F93DAC94}"/>
              </a:ext>
            </a:extLst>
          </p:cNvPr>
          <p:cNvSpPr txBox="1"/>
          <p:nvPr/>
        </p:nvSpPr>
        <p:spPr>
          <a:xfrm>
            <a:off x="415383" y="0"/>
            <a:ext cx="11393758" cy="646331"/>
          </a:xfrm>
          <a:prstGeom prst="rect">
            <a:avLst/>
          </a:prstGeom>
          <a:noFill/>
        </p:spPr>
        <p:txBody>
          <a:bodyPr wrap="square">
            <a:spAutoFit/>
          </a:bodyPr>
          <a:lstStyle/>
          <a:p>
            <a:r>
              <a:rPr lang="es-ES" dirty="0"/>
              <a:t>https://www.cdc.gov/pregnancy/spanish/diabetes-gestational.html#:~:text=La%20diabetes%20gestacional%20es%20un,a%20la%20mitad%20del%20embarazo.</a:t>
            </a:r>
          </a:p>
        </p:txBody>
      </p:sp>
      <p:pic>
        <p:nvPicPr>
          <p:cNvPr id="12290" name="Picture 2">
            <a:extLst>
              <a:ext uri="{FF2B5EF4-FFF2-40B4-BE49-F238E27FC236}">
                <a16:creationId xmlns:a16="http://schemas.microsoft.com/office/drawing/2014/main" id="{17286E13-42F9-45D1-AA01-C2D32FD7A07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7235" r="5244" b="7480"/>
          <a:stretch/>
        </p:blipFill>
        <p:spPr bwMode="auto">
          <a:xfrm>
            <a:off x="0" y="1382751"/>
            <a:ext cx="11552663" cy="5163015"/>
          </a:xfrm>
          <a:prstGeom prst="rect">
            <a:avLst/>
          </a:prstGeom>
          <a:noFill/>
          <a:extLst>
            <a:ext uri="{909E8E84-426E-40DD-AFC4-6F175D3DCCD1}">
              <a14:hiddenFill xmlns:a14="http://schemas.microsoft.com/office/drawing/2010/main">
                <a:solidFill>
                  <a:srgbClr val="FFFFFF"/>
                </a:solidFill>
              </a14:hiddenFill>
            </a:ext>
          </a:extLst>
        </p:spPr>
      </p:pic>
      <p:pic>
        <p:nvPicPr>
          <p:cNvPr id="12292" name="Picture 4">
            <a:extLst>
              <a:ext uri="{FF2B5EF4-FFF2-40B4-BE49-F238E27FC236}">
                <a16:creationId xmlns:a16="http://schemas.microsoft.com/office/drawing/2014/main" id="{4DA8F055-9104-4F68-96C5-FEE2680BB72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7398" b="56311"/>
          <a:stretch/>
        </p:blipFill>
        <p:spPr bwMode="auto">
          <a:xfrm>
            <a:off x="0" y="323165"/>
            <a:ext cx="12192000" cy="1803051"/>
          </a:xfrm>
          <a:prstGeom prst="rect">
            <a:avLst/>
          </a:prstGeom>
          <a:noFill/>
          <a:extLst>
            <a:ext uri="{909E8E84-426E-40DD-AFC4-6F175D3DCCD1}">
              <a14:hiddenFill xmlns:a14="http://schemas.microsoft.com/office/drawing/2010/main">
                <a:solidFill>
                  <a:srgbClr val="FFFFFF"/>
                </a:solidFill>
              </a14:hiddenFill>
            </a:ext>
          </a:extLst>
        </p:spPr>
      </p:pic>
      <p:sp>
        <p:nvSpPr>
          <p:cNvPr id="7" name="CuadroTexto 6">
            <a:extLst>
              <a:ext uri="{FF2B5EF4-FFF2-40B4-BE49-F238E27FC236}">
                <a16:creationId xmlns:a16="http://schemas.microsoft.com/office/drawing/2014/main" id="{7808D77C-373F-452C-8758-645D41B03EC2}"/>
              </a:ext>
            </a:extLst>
          </p:cNvPr>
          <p:cNvSpPr txBox="1"/>
          <p:nvPr/>
        </p:nvSpPr>
        <p:spPr>
          <a:xfrm>
            <a:off x="5715913" y="6222600"/>
            <a:ext cx="6093228" cy="646331"/>
          </a:xfrm>
          <a:prstGeom prst="rect">
            <a:avLst/>
          </a:prstGeom>
          <a:solidFill>
            <a:schemeClr val="accent4">
              <a:lumMod val="60000"/>
              <a:lumOff val="40000"/>
            </a:schemeClr>
          </a:solidFill>
        </p:spPr>
        <p:txBody>
          <a:bodyPr wrap="square">
            <a:spAutoFit/>
          </a:bodyPr>
          <a:lstStyle/>
          <a:p>
            <a:r>
              <a:rPr lang="es-ES" dirty="0"/>
              <a:t>https://www.cdc.gov/pregnancy/spanish/documents/Diabetes-and-Pregnancy_sp.pdf</a:t>
            </a:r>
          </a:p>
        </p:txBody>
      </p:sp>
    </p:spTree>
    <p:extLst>
      <p:ext uri="{BB962C8B-B14F-4D97-AF65-F5344CB8AC3E}">
        <p14:creationId xmlns:p14="http://schemas.microsoft.com/office/powerpoint/2010/main" val="151916557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84664185-A546-4046-94F2-D89B61AD79E0}"/>
              </a:ext>
            </a:extLst>
          </p:cNvPr>
          <p:cNvPicPr>
            <a:picLocks noChangeAspect="1"/>
          </p:cNvPicPr>
          <p:nvPr/>
        </p:nvPicPr>
        <p:blipFill rotWithShape="1">
          <a:blip r:embed="rId2"/>
          <a:srcRect b="9431"/>
          <a:stretch/>
        </p:blipFill>
        <p:spPr>
          <a:xfrm>
            <a:off x="0" y="211873"/>
            <a:ext cx="12192000" cy="6211229"/>
          </a:xfrm>
          <a:prstGeom prst="rect">
            <a:avLst/>
          </a:prstGeom>
        </p:spPr>
      </p:pic>
    </p:spTree>
    <p:extLst>
      <p:ext uri="{BB962C8B-B14F-4D97-AF65-F5344CB8AC3E}">
        <p14:creationId xmlns:p14="http://schemas.microsoft.com/office/powerpoint/2010/main" val="1994980532"/>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55B0A1A7-4B5A-422B-95AB-37098FC774F5}"/>
              </a:ext>
            </a:extLst>
          </p:cNvPr>
          <p:cNvSpPr txBox="1"/>
          <p:nvPr/>
        </p:nvSpPr>
        <p:spPr>
          <a:xfrm>
            <a:off x="678180" y="1209162"/>
            <a:ext cx="10004367" cy="1754326"/>
          </a:xfrm>
          <a:prstGeom prst="rect">
            <a:avLst/>
          </a:prstGeom>
          <a:noFill/>
        </p:spPr>
        <p:txBody>
          <a:bodyPr wrap="square">
            <a:spAutoFit/>
          </a:bodyPr>
          <a:lstStyle/>
          <a:p>
            <a:r>
              <a:rPr lang="es-ES" b="0" i="1" dirty="0">
                <a:solidFill>
                  <a:srgbClr val="FF00FF"/>
                </a:solidFill>
                <a:effectLst/>
                <a:latin typeface="OpenSans"/>
              </a:rPr>
              <a:t>ROL DEL PÁNCREAS-INSULINA-DIABETES </a:t>
            </a:r>
            <a:br>
              <a:rPr lang="es-ES" b="0" i="1" dirty="0">
                <a:solidFill>
                  <a:srgbClr val="FF00FF"/>
                </a:solidFill>
                <a:effectLst/>
                <a:latin typeface="OpenSans"/>
              </a:rPr>
            </a:br>
            <a:br>
              <a:rPr lang="es-ES" dirty="0"/>
            </a:br>
            <a:r>
              <a:rPr lang="es-ES" b="0" i="0" dirty="0">
                <a:solidFill>
                  <a:srgbClr val="000000"/>
                </a:solidFill>
                <a:effectLst/>
                <a:latin typeface="OpenSans"/>
              </a:rPr>
              <a:t>https://www.youtube.com/watch?v=NZ4zcrTzUjA&amp;list=PLE8Dc6eALkDg6LZQyYtVW-HQaF-cOtxDG</a:t>
            </a:r>
            <a:br>
              <a:rPr lang="es-ES" b="0" i="0" dirty="0">
                <a:solidFill>
                  <a:srgbClr val="000000"/>
                </a:solidFill>
                <a:effectLst/>
                <a:latin typeface="OpenSans"/>
              </a:rPr>
            </a:br>
            <a:br>
              <a:rPr lang="es-ES" b="0" i="0" dirty="0">
                <a:solidFill>
                  <a:srgbClr val="000000"/>
                </a:solidFill>
                <a:effectLst/>
                <a:latin typeface="OpenSans"/>
              </a:rPr>
            </a:br>
            <a:r>
              <a:rPr lang="es-ES" b="0" i="0" dirty="0">
                <a:solidFill>
                  <a:srgbClr val="000000"/>
                </a:solidFill>
                <a:effectLst/>
                <a:latin typeface="OpenSans"/>
              </a:rPr>
              <a:t>https://www.youtube.com/watch?v=W0KPwTy0W9k</a:t>
            </a:r>
            <a:br>
              <a:rPr lang="es-ES" b="0" i="0" dirty="0">
                <a:solidFill>
                  <a:srgbClr val="000000"/>
                </a:solidFill>
                <a:effectLst/>
                <a:latin typeface="OpenSans"/>
              </a:rPr>
            </a:br>
            <a:endParaRPr lang="es-ES" dirty="0"/>
          </a:p>
        </p:txBody>
      </p:sp>
    </p:spTree>
    <p:extLst>
      <p:ext uri="{BB962C8B-B14F-4D97-AF65-F5344CB8AC3E}">
        <p14:creationId xmlns:p14="http://schemas.microsoft.com/office/powerpoint/2010/main" val="1494375379"/>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0565C617-EAD6-401D-B76F-7229F493306F}"/>
              </a:ext>
            </a:extLst>
          </p:cNvPr>
          <p:cNvPicPr>
            <a:picLocks noChangeAspect="1"/>
          </p:cNvPicPr>
          <p:nvPr/>
        </p:nvPicPr>
        <p:blipFill rotWithShape="1">
          <a:blip r:embed="rId2"/>
          <a:srcRect b="10407"/>
          <a:stretch/>
        </p:blipFill>
        <p:spPr>
          <a:xfrm>
            <a:off x="0" y="356839"/>
            <a:ext cx="12192000" cy="6144322"/>
          </a:xfrm>
          <a:prstGeom prst="rect">
            <a:avLst/>
          </a:prstGeom>
        </p:spPr>
      </p:pic>
    </p:spTree>
    <p:extLst>
      <p:ext uri="{BB962C8B-B14F-4D97-AF65-F5344CB8AC3E}">
        <p14:creationId xmlns:p14="http://schemas.microsoft.com/office/powerpoint/2010/main" val="1187334828"/>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89618C2B-17EC-4D87-91B7-AE6F6D491507}"/>
              </a:ext>
            </a:extLst>
          </p:cNvPr>
          <p:cNvSpPr txBox="1"/>
          <p:nvPr/>
        </p:nvSpPr>
        <p:spPr>
          <a:xfrm>
            <a:off x="2433754" y="184215"/>
            <a:ext cx="6094140" cy="646331"/>
          </a:xfrm>
          <a:prstGeom prst="rect">
            <a:avLst/>
          </a:prstGeom>
          <a:noFill/>
        </p:spPr>
        <p:txBody>
          <a:bodyPr wrap="square">
            <a:spAutoFit/>
          </a:bodyPr>
          <a:lstStyle/>
          <a:p>
            <a:r>
              <a:rPr lang="es-ES" dirty="0"/>
              <a:t>https://www.seco.org/Como-combatir-la-alarmante-obesidad-infantil-que-ha-dejado-la-COVID19_es_1_156.html</a:t>
            </a:r>
          </a:p>
        </p:txBody>
      </p:sp>
      <p:pic>
        <p:nvPicPr>
          <p:cNvPr id="7170" name="Picture 2">
            <a:extLst>
              <a:ext uri="{FF2B5EF4-FFF2-40B4-BE49-F238E27FC236}">
                <a16:creationId xmlns:a16="http://schemas.microsoft.com/office/drawing/2014/main" id="{B2839470-9285-4A0A-B561-6BC6530DCCB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0061" t="17073" r="3140" b="8618"/>
          <a:stretch/>
        </p:blipFill>
        <p:spPr bwMode="auto">
          <a:xfrm>
            <a:off x="804746" y="992682"/>
            <a:ext cx="10582507" cy="5096107"/>
          </a:xfrm>
          <a:prstGeom prst="rect">
            <a:avLst/>
          </a:prstGeom>
          <a:noFill/>
          <a:extLst>
            <a:ext uri="{909E8E84-426E-40DD-AFC4-6F175D3DCCD1}">
              <a14:hiddenFill xmlns:a14="http://schemas.microsoft.com/office/drawing/2010/main">
                <a:solidFill>
                  <a:srgbClr val="FFFFFF"/>
                </a:solidFill>
              </a14:hiddenFill>
            </a:ext>
          </a:extLst>
        </p:spPr>
      </p:pic>
      <p:sp>
        <p:nvSpPr>
          <p:cNvPr id="6" name="CuadroTexto 5">
            <a:extLst>
              <a:ext uri="{FF2B5EF4-FFF2-40B4-BE49-F238E27FC236}">
                <a16:creationId xmlns:a16="http://schemas.microsoft.com/office/drawing/2014/main" id="{45F2C4E3-51AB-47B9-BD01-2042E3D9F05D}"/>
              </a:ext>
            </a:extLst>
          </p:cNvPr>
          <p:cNvSpPr txBox="1"/>
          <p:nvPr/>
        </p:nvSpPr>
        <p:spPr>
          <a:xfrm>
            <a:off x="7839308" y="4009954"/>
            <a:ext cx="3978196" cy="2246769"/>
          </a:xfrm>
          <a:prstGeom prst="rect">
            <a:avLst/>
          </a:prstGeom>
          <a:noFill/>
        </p:spPr>
        <p:txBody>
          <a:bodyPr wrap="square">
            <a:spAutoFit/>
          </a:bodyPr>
          <a:lstStyle/>
          <a:p>
            <a:r>
              <a:rPr lang="es-ES" sz="1400" b="0" i="0" dirty="0">
                <a:solidFill>
                  <a:srgbClr val="616161"/>
                </a:solidFill>
                <a:effectLst/>
                <a:latin typeface="Open Sans"/>
              </a:rPr>
              <a:t>El sobrepeso y la obesidad infantil en nuestro país siguen en aumento. </a:t>
            </a:r>
            <a:r>
              <a:rPr lang="es-ES" sz="1400" b="1" i="0" dirty="0">
                <a:solidFill>
                  <a:srgbClr val="616161"/>
                </a:solidFill>
                <a:effectLst/>
                <a:latin typeface="Open Sans"/>
              </a:rPr>
              <a:t>Casi el 40% de los niños de entre 3 y 8 años</a:t>
            </a:r>
            <a:r>
              <a:rPr lang="es-ES" sz="1400" b="0" i="0" dirty="0">
                <a:solidFill>
                  <a:srgbClr val="616161"/>
                </a:solidFill>
                <a:effectLst/>
                <a:latin typeface="Open Sans"/>
              </a:rPr>
              <a:t> padecen de esos problemas, según los datos del último </a:t>
            </a:r>
            <a:r>
              <a:rPr lang="es-ES" sz="1400" b="1" i="0" dirty="0">
                <a:solidFill>
                  <a:srgbClr val="616161"/>
                </a:solidFill>
                <a:effectLst/>
                <a:latin typeface="Open Sans"/>
              </a:rPr>
              <a:t>Estudio Nutricional de la Población Española (ENPE),</a:t>
            </a:r>
            <a:r>
              <a:rPr lang="es-ES" sz="1400" b="0" i="0" dirty="0">
                <a:solidFill>
                  <a:srgbClr val="616161"/>
                </a:solidFill>
                <a:effectLst/>
                <a:latin typeface="Open Sans"/>
              </a:rPr>
              <a:t> revelados el mes pasado. Problemas que, además, pueden haberse agravado como consecuencia de la pandemia de COVID-19 y el confinamiento asumido para su prevención.</a:t>
            </a:r>
            <a:endParaRPr lang="es-ES" sz="1400" dirty="0"/>
          </a:p>
        </p:txBody>
      </p:sp>
    </p:spTree>
    <p:extLst>
      <p:ext uri="{BB962C8B-B14F-4D97-AF65-F5344CB8AC3E}">
        <p14:creationId xmlns:p14="http://schemas.microsoft.com/office/powerpoint/2010/main" val="1330515023"/>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A29DCE65-9A5F-4ACD-BD9A-DC9FC415FE4F}"/>
              </a:ext>
            </a:extLst>
          </p:cNvPr>
          <p:cNvSpPr txBox="1"/>
          <p:nvPr/>
        </p:nvSpPr>
        <p:spPr>
          <a:xfrm>
            <a:off x="1686623" y="1137414"/>
            <a:ext cx="9241572" cy="1754326"/>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es-ES" b="0" i="0" dirty="0">
                <a:solidFill>
                  <a:srgbClr val="616161"/>
                </a:solidFill>
                <a:effectLst/>
                <a:latin typeface="Open Sans"/>
              </a:rPr>
              <a:t>Por ello, las investigadoras aseguran que se necesita </a:t>
            </a:r>
            <a:r>
              <a:rPr lang="es-ES" b="1" i="0" dirty="0">
                <a:solidFill>
                  <a:srgbClr val="616161"/>
                </a:solidFill>
                <a:effectLst/>
                <a:latin typeface="Open Sans"/>
              </a:rPr>
              <a:t>"una regulación más estricta de la publicidad",</a:t>
            </a:r>
            <a:r>
              <a:rPr lang="es-ES" b="0" i="0" dirty="0">
                <a:solidFill>
                  <a:srgbClr val="616161"/>
                </a:solidFill>
                <a:effectLst/>
                <a:latin typeface="Open Sans"/>
              </a:rPr>
              <a:t> sobre todo en relación con el lenguaje utilizado (que tiende a relacionar los productos con emociones o sensaciones que nada tienen que ver con él, como diversión o felicidad) y el respaldo de celebridades. Solo de ese modo, enfatizan, la regulación del contenido publicitario será "realmente efectiva en la lucha contra la obesidad infantil". (SECO)</a:t>
            </a:r>
            <a:endParaRPr lang="es-ES" dirty="0"/>
          </a:p>
        </p:txBody>
      </p:sp>
      <p:sp>
        <p:nvSpPr>
          <p:cNvPr id="5" name="CuadroTexto 4">
            <a:extLst>
              <a:ext uri="{FF2B5EF4-FFF2-40B4-BE49-F238E27FC236}">
                <a16:creationId xmlns:a16="http://schemas.microsoft.com/office/drawing/2014/main" id="{87474263-368A-49BB-9319-6D2FD425D857}"/>
              </a:ext>
            </a:extLst>
          </p:cNvPr>
          <p:cNvSpPr txBox="1"/>
          <p:nvPr/>
        </p:nvSpPr>
        <p:spPr>
          <a:xfrm>
            <a:off x="1051003" y="228820"/>
            <a:ext cx="9531504" cy="646331"/>
          </a:xfrm>
          <a:prstGeom prst="rect">
            <a:avLst/>
          </a:prstGeom>
          <a:noFill/>
        </p:spPr>
        <p:txBody>
          <a:bodyPr wrap="square">
            <a:spAutoFit/>
          </a:bodyPr>
          <a:lstStyle/>
          <a:p>
            <a:r>
              <a:rPr lang="es-ES" dirty="0"/>
              <a:t>Texto extraído de : https://www.seco.org/Como-combatir-la-alarmante-obesidad-infantil-que-ha-dejado-la-COVID19_es_1_156.html</a:t>
            </a:r>
          </a:p>
        </p:txBody>
      </p:sp>
      <p:sp>
        <p:nvSpPr>
          <p:cNvPr id="7" name="CuadroTexto 6">
            <a:extLst>
              <a:ext uri="{FF2B5EF4-FFF2-40B4-BE49-F238E27FC236}">
                <a16:creationId xmlns:a16="http://schemas.microsoft.com/office/drawing/2014/main" id="{AD7EA543-2037-4D48-BCDB-6586BF4717F9}"/>
              </a:ext>
            </a:extLst>
          </p:cNvPr>
          <p:cNvSpPr txBox="1"/>
          <p:nvPr/>
        </p:nvSpPr>
        <p:spPr>
          <a:xfrm>
            <a:off x="1686623" y="3757961"/>
            <a:ext cx="9364236" cy="1200329"/>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es-ES" b="0" i="0" dirty="0">
                <a:solidFill>
                  <a:srgbClr val="616161"/>
                </a:solidFill>
                <a:effectLst/>
                <a:latin typeface="Open Sans"/>
              </a:rPr>
              <a:t>En el caso concreto de los niños, aún no hay datos oficiales al respecto, pero los expertos de la SEEDO preveían un posible aumento de peso, </a:t>
            </a:r>
            <a:r>
              <a:rPr lang="es-ES" b="1" i="0" dirty="0">
                <a:solidFill>
                  <a:srgbClr val="616161"/>
                </a:solidFill>
                <a:effectLst/>
                <a:latin typeface="Open Sans"/>
              </a:rPr>
              <a:t>en promedio, del 5%.</a:t>
            </a:r>
            <a:r>
              <a:rPr lang="es-ES" b="0" i="0" dirty="0">
                <a:solidFill>
                  <a:srgbClr val="616161"/>
                </a:solidFill>
                <a:effectLst/>
                <a:latin typeface="Open Sans"/>
              </a:rPr>
              <a:t> En función de eso, Francisco Tinahones, presidente de ese organismo, subrayó la importancia de que, si ha existido un incremento de peso, "se tomen las medidas para volver al peso normal"</a:t>
            </a:r>
            <a:endParaRPr lang="es-ES" dirty="0"/>
          </a:p>
        </p:txBody>
      </p:sp>
    </p:spTree>
    <p:extLst>
      <p:ext uri="{BB962C8B-B14F-4D97-AF65-F5344CB8AC3E}">
        <p14:creationId xmlns:p14="http://schemas.microsoft.com/office/powerpoint/2010/main" val="13591345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59C66AAF-C68C-47DE-8EA6-054F0486B9F9}"/>
              </a:ext>
            </a:extLst>
          </p:cNvPr>
          <p:cNvPicPr>
            <a:picLocks noChangeAspect="1"/>
          </p:cNvPicPr>
          <p:nvPr/>
        </p:nvPicPr>
        <p:blipFill rotWithShape="1">
          <a:blip r:embed="rId2"/>
          <a:srcRect b="5697"/>
          <a:stretch/>
        </p:blipFill>
        <p:spPr>
          <a:xfrm>
            <a:off x="0" y="195349"/>
            <a:ext cx="12192000" cy="6467302"/>
          </a:xfrm>
          <a:prstGeom prst="rect">
            <a:avLst/>
          </a:prstGeom>
        </p:spPr>
      </p:pic>
    </p:spTree>
    <p:extLst>
      <p:ext uri="{BB962C8B-B14F-4D97-AF65-F5344CB8AC3E}">
        <p14:creationId xmlns:p14="http://schemas.microsoft.com/office/powerpoint/2010/main" val="3888373832"/>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a:extLst>
              <a:ext uri="{FF2B5EF4-FFF2-40B4-BE49-F238E27FC236}">
                <a16:creationId xmlns:a16="http://schemas.microsoft.com/office/drawing/2014/main" id="{94FC54DF-4E60-4F3E-BEB9-95506C0F617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018" t="14958" r="31586" b="23424"/>
          <a:stretch/>
        </p:blipFill>
        <p:spPr bwMode="auto">
          <a:xfrm>
            <a:off x="1906858" y="636291"/>
            <a:ext cx="7973122" cy="4225642"/>
          </a:xfrm>
          <a:prstGeom prst="rect">
            <a:avLst/>
          </a:prstGeom>
          <a:noFill/>
          <a:extLst>
            <a:ext uri="{909E8E84-426E-40DD-AFC4-6F175D3DCCD1}">
              <a14:hiddenFill xmlns:a14="http://schemas.microsoft.com/office/drawing/2010/main">
                <a:solidFill>
                  <a:srgbClr val="FFFFFF"/>
                </a:solidFill>
              </a14:hiddenFill>
            </a:ext>
          </a:extLst>
        </p:spPr>
      </p:pic>
      <p:sp>
        <p:nvSpPr>
          <p:cNvPr id="4" name="CuadroTexto 3">
            <a:extLst>
              <a:ext uri="{FF2B5EF4-FFF2-40B4-BE49-F238E27FC236}">
                <a16:creationId xmlns:a16="http://schemas.microsoft.com/office/drawing/2014/main" id="{176E16AD-0760-4709-84C9-E5C5B77799FF}"/>
              </a:ext>
            </a:extLst>
          </p:cNvPr>
          <p:cNvSpPr txBox="1"/>
          <p:nvPr/>
        </p:nvSpPr>
        <p:spPr>
          <a:xfrm>
            <a:off x="2467207" y="266958"/>
            <a:ext cx="6094140" cy="369332"/>
          </a:xfrm>
          <a:prstGeom prst="rect">
            <a:avLst/>
          </a:prstGeom>
          <a:noFill/>
        </p:spPr>
        <p:txBody>
          <a:bodyPr wrap="square">
            <a:spAutoFit/>
          </a:bodyPr>
          <a:lstStyle/>
          <a:p>
            <a:r>
              <a:rPr lang="es-ES" dirty="0"/>
              <a:t>https://www.efesalud.com/orgasmo-fingen-las-mujeres/</a:t>
            </a:r>
          </a:p>
        </p:txBody>
      </p:sp>
      <p:sp>
        <p:nvSpPr>
          <p:cNvPr id="6" name="CuadroTexto 5">
            <a:extLst>
              <a:ext uri="{FF2B5EF4-FFF2-40B4-BE49-F238E27FC236}">
                <a16:creationId xmlns:a16="http://schemas.microsoft.com/office/drawing/2014/main" id="{0E9BADB6-3E8A-4A8D-9D24-3BF3D73AD76F}"/>
              </a:ext>
            </a:extLst>
          </p:cNvPr>
          <p:cNvSpPr txBox="1"/>
          <p:nvPr/>
        </p:nvSpPr>
        <p:spPr>
          <a:xfrm>
            <a:off x="553379" y="5864986"/>
            <a:ext cx="10457056" cy="369332"/>
          </a:xfrm>
          <a:prstGeom prst="rect">
            <a:avLst/>
          </a:prstGeom>
          <a:noFill/>
        </p:spPr>
        <p:txBody>
          <a:bodyPr wrap="square">
            <a:spAutoFit/>
          </a:bodyPr>
          <a:lstStyle/>
          <a:p>
            <a:r>
              <a:rPr lang="es-ES" dirty="0"/>
              <a:t>https://www.huvv.es/profesionales/nuestros-profesionales/francisco-jose-tinahones-madueno</a:t>
            </a:r>
          </a:p>
        </p:txBody>
      </p:sp>
      <p:sp>
        <p:nvSpPr>
          <p:cNvPr id="9" name="CuadroTexto 8">
            <a:extLst>
              <a:ext uri="{FF2B5EF4-FFF2-40B4-BE49-F238E27FC236}">
                <a16:creationId xmlns:a16="http://schemas.microsoft.com/office/drawing/2014/main" id="{E767252F-FB89-457E-B142-3700BEF0B8A9}"/>
              </a:ext>
            </a:extLst>
          </p:cNvPr>
          <p:cNvSpPr txBox="1"/>
          <p:nvPr/>
        </p:nvSpPr>
        <p:spPr>
          <a:xfrm>
            <a:off x="553379" y="6188151"/>
            <a:ext cx="10222880" cy="646331"/>
          </a:xfrm>
          <a:prstGeom prst="rect">
            <a:avLst/>
          </a:prstGeom>
          <a:noFill/>
        </p:spPr>
        <p:txBody>
          <a:bodyPr wrap="square">
            <a:spAutoFit/>
          </a:bodyPr>
          <a:lstStyle/>
          <a:p>
            <a:r>
              <a:rPr lang="es-ES" dirty="0"/>
              <a:t>https://www.redaccionmedica.com/autonomias/andalucia/francisco-tinahones-nuevo-director-cientifico-del-ibima--9220</a:t>
            </a:r>
          </a:p>
        </p:txBody>
      </p:sp>
      <p:sp>
        <p:nvSpPr>
          <p:cNvPr id="10" name="CuadroTexto 9">
            <a:extLst>
              <a:ext uri="{FF2B5EF4-FFF2-40B4-BE49-F238E27FC236}">
                <a16:creationId xmlns:a16="http://schemas.microsoft.com/office/drawing/2014/main" id="{46B46372-C5E8-44BB-AE16-C858F531849C}"/>
              </a:ext>
            </a:extLst>
          </p:cNvPr>
          <p:cNvSpPr txBox="1"/>
          <p:nvPr/>
        </p:nvSpPr>
        <p:spPr>
          <a:xfrm>
            <a:off x="187248" y="4709161"/>
            <a:ext cx="11817503" cy="830997"/>
          </a:xfrm>
          <a:prstGeom prst="rect">
            <a:avLst/>
          </a:prstGeom>
          <a:solidFill>
            <a:schemeClr val="bg1"/>
          </a:solidFill>
        </p:spPr>
        <p:txBody>
          <a:bodyPr wrap="square" rtlCol="0">
            <a:spAutoFit/>
          </a:bodyPr>
          <a:lstStyle/>
          <a:p>
            <a:pPr algn="ctr"/>
            <a:r>
              <a:rPr lang="es-ES" sz="2400" b="1" dirty="0"/>
              <a:t>Francisco Tinahones, Director UCG Hospital Clínico Virgen de la Victoria de Málaga</a:t>
            </a:r>
          </a:p>
          <a:p>
            <a:pPr algn="ctr"/>
            <a:r>
              <a:rPr lang="es-ES" sz="2400" b="1" dirty="0"/>
              <a:t>Director Científico Instituto IBIMA--Málaga</a:t>
            </a:r>
          </a:p>
        </p:txBody>
      </p:sp>
    </p:spTree>
    <p:extLst>
      <p:ext uri="{BB962C8B-B14F-4D97-AF65-F5344CB8AC3E}">
        <p14:creationId xmlns:p14="http://schemas.microsoft.com/office/powerpoint/2010/main" val="4228087717"/>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42" name="Picture 2" descr="Francisco Tinahones, nuevo director científico del Ibima ">
            <a:extLst>
              <a:ext uri="{FF2B5EF4-FFF2-40B4-BE49-F238E27FC236}">
                <a16:creationId xmlns:a16="http://schemas.microsoft.com/office/drawing/2014/main" id="{24FDBEBA-9585-40DD-8A6F-1C1BDD249F1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5063"/>
          <a:stretch/>
        </p:blipFill>
        <p:spPr bwMode="auto">
          <a:xfrm>
            <a:off x="20" y="10"/>
            <a:ext cx="12191980" cy="6857990"/>
          </a:xfrm>
          <a:prstGeom prst="rect">
            <a:avLst/>
          </a:prstGeom>
          <a:noFill/>
          <a:extLst>
            <a:ext uri="{909E8E84-426E-40DD-AFC4-6F175D3DCCD1}">
              <a14:hiddenFill xmlns:a14="http://schemas.microsoft.com/office/drawing/2010/main">
                <a:solidFill>
                  <a:srgbClr val="FFFFFF"/>
                </a:solidFill>
              </a14:hiddenFill>
            </a:ext>
          </a:extLst>
        </p:spPr>
      </p:pic>
      <p:sp>
        <p:nvSpPr>
          <p:cNvPr id="71" name="Rectangle 70">
            <a:extLst>
              <a:ext uri="{FF2B5EF4-FFF2-40B4-BE49-F238E27FC236}">
                <a16:creationId xmlns:a16="http://schemas.microsoft.com/office/drawing/2014/main" id="{37C89E4B-3C9F-44B9-8B86-D9E3D112D8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20142"/>
            <a:ext cx="12192000" cy="736551"/>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uadroTexto 2">
            <a:extLst>
              <a:ext uri="{FF2B5EF4-FFF2-40B4-BE49-F238E27FC236}">
                <a16:creationId xmlns:a16="http://schemas.microsoft.com/office/drawing/2014/main" id="{8D7F174F-3278-4371-BF70-906D0794D585}"/>
              </a:ext>
            </a:extLst>
          </p:cNvPr>
          <p:cNvSpPr txBox="1"/>
          <p:nvPr/>
        </p:nvSpPr>
        <p:spPr>
          <a:xfrm>
            <a:off x="523875" y="5317240"/>
            <a:ext cx="11210925" cy="744836"/>
          </a:xfrm>
          <a:prstGeom prst="rect">
            <a:avLst/>
          </a:prstGeom>
        </p:spPr>
        <p:txBody>
          <a:bodyPr vert="horz" lIns="91440" tIns="45720" rIns="91440" bIns="45720" rtlCol="0" anchor="ctr">
            <a:normAutofit/>
          </a:bodyPr>
          <a:lstStyle/>
          <a:p>
            <a:pPr algn="ctr">
              <a:lnSpc>
                <a:spcPct val="90000"/>
              </a:lnSpc>
              <a:spcBef>
                <a:spcPct val="0"/>
              </a:spcBef>
              <a:spcAft>
                <a:spcPts val="600"/>
              </a:spcAft>
            </a:pPr>
            <a:r>
              <a:rPr lang="en-US" sz="2300">
                <a:solidFill>
                  <a:schemeClr val="tx1">
                    <a:lumMod val="85000"/>
                    <a:lumOff val="15000"/>
                  </a:schemeClr>
                </a:solidFill>
                <a:latin typeface="+mj-lt"/>
                <a:ea typeface="+mj-ea"/>
                <a:cs typeface="+mj-cs"/>
              </a:rPr>
              <a:t>https://www.redaccionmedica.com/autonomias/andalucia/francisco-tinahones-nuevo-director-cientifico-del-ibima--9220</a:t>
            </a:r>
          </a:p>
        </p:txBody>
      </p:sp>
      <p:cxnSp>
        <p:nvCxnSpPr>
          <p:cNvPr id="73" name="Straight Connector 72">
            <a:extLst>
              <a:ext uri="{FF2B5EF4-FFF2-40B4-BE49-F238E27FC236}">
                <a16:creationId xmlns:a16="http://schemas.microsoft.com/office/drawing/2014/main" id="{AA2EAA10-076F-46BD-8F0F-B9A2FB77A85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5241983"/>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D891E407-403B-4764-86C9-33A56D3BCAA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34852"/>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58983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iterate>
                                    <p:tmPct val="10000"/>
                                  </p:iterate>
                                  <p:childTnLst>
                                    <p:set>
                                      <p:cBhvr>
                                        <p:cTn id="6" dur="1" fill="hold">
                                          <p:stCondLst>
                                            <p:cond delay="0"/>
                                          </p:stCondLst>
                                        </p:cTn>
                                        <p:tgtEl>
                                          <p:spTgt spid="10242"/>
                                        </p:tgtEl>
                                        <p:attrNameLst>
                                          <p:attrName>style.visibility</p:attrName>
                                        </p:attrNameLst>
                                      </p:cBhvr>
                                      <p:to>
                                        <p:strVal val="visible"/>
                                      </p:to>
                                    </p:set>
                                    <p:animEffect transition="in" filter="fade">
                                      <p:cBhvr>
                                        <p:cTn id="7" dur="700"/>
                                        <p:tgtEl>
                                          <p:spTgt spid="102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B400D94A-4832-47FA-A8CD-8A42B18DDE0A}"/>
              </a:ext>
            </a:extLst>
          </p:cNvPr>
          <p:cNvSpPr txBox="1"/>
          <p:nvPr/>
        </p:nvSpPr>
        <p:spPr>
          <a:xfrm>
            <a:off x="1341398" y="284576"/>
            <a:ext cx="9509203" cy="646331"/>
          </a:xfrm>
          <a:prstGeom prst="rect">
            <a:avLst/>
          </a:prstGeom>
          <a:noFill/>
        </p:spPr>
        <p:txBody>
          <a:bodyPr wrap="square">
            <a:spAutoFit/>
          </a:bodyPr>
          <a:lstStyle/>
          <a:p>
            <a:r>
              <a:rPr lang="es-ES" dirty="0"/>
              <a:t>https://gacetamedica.com/opinion/tribunas/obesidad-la-gran-y-menospreciada-pandemia-del-siglo-xxi/</a:t>
            </a:r>
          </a:p>
        </p:txBody>
      </p:sp>
      <p:pic>
        <p:nvPicPr>
          <p:cNvPr id="9218" name="Picture 2">
            <a:extLst>
              <a:ext uri="{FF2B5EF4-FFF2-40B4-BE49-F238E27FC236}">
                <a16:creationId xmlns:a16="http://schemas.microsoft.com/office/drawing/2014/main" id="{B2EED41C-87A3-42F7-80A1-A8F29CC05DB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464" t="15772" r="35244" b="11057"/>
          <a:stretch/>
        </p:blipFill>
        <p:spPr bwMode="auto">
          <a:xfrm>
            <a:off x="2375210" y="1727999"/>
            <a:ext cx="7716643" cy="5018049"/>
          </a:xfrm>
          <a:prstGeom prst="rect">
            <a:avLst/>
          </a:prstGeom>
          <a:noFill/>
          <a:extLst>
            <a:ext uri="{909E8E84-426E-40DD-AFC4-6F175D3DCCD1}">
              <a14:hiddenFill xmlns:a14="http://schemas.microsoft.com/office/drawing/2010/main">
                <a:solidFill>
                  <a:srgbClr val="FFFFFF"/>
                </a:solidFill>
              </a14:hiddenFill>
            </a:ext>
          </a:extLst>
        </p:spPr>
      </p:pic>
      <p:sp>
        <p:nvSpPr>
          <p:cNvPr id="6" name="CuadroTexto 5">
            <a:extLst>
              <a:ext uri="{FF2B5EF4-FFF2-40B4-BE49-F238E27FC236}">
                <a16:creationId xmlns:a16="http://schemas.microsoft.com/office/drawing/2014/main" id="{FE1053D9-9C17-4F4B-93E9-3299362BD93E}"/>
              </a:ext>
            </a:extLst>
          </p:cNvPr>
          <p:cNvSpPr txBox="1"/>
          <p:nvPr/>
        </p:nvSpPr>
        <p:spPr>
          <a:xfrm>
            <a:off x="3048929" y="1242689"/>
            <a:ext cx="6094140" cy="830997"/>
          </a:xfrm>
          <a:prstGeom prst="rect">
            <a:avLst/>
          </a:prstGeom>
          <a:solidFill>
            <a:schemeClr val="bg1"/>
          </a:solidFill>
        </p:spPr>
        <p:txBody>
          <a:bodyPr wrap="square">
            <a:spAutoFit/>
          </a:bodyPr>
          <a:lstStyle/>
          <a:p>
            <a:pPr algn="l"/>
            <a:r>
              <a:rPr lang="es-ES" sz="2400" b="1" i="0" dirty="0">
                <a:solidFill>
                  <a:srgbClr val="111111"/>
                </a:solidFill>
                <a:effectLst/>
                <a:latin typeface="Barlow"/>
              </a:rPr>
              <a:t>Obesidad: la gran (y menospreciada) pandemia del siglo XXI</a:t>
            </a:r>
          </a:p>
        </p:txBody>
      </p:sp>
    </p:spTree>
    <p:extLst>
      <p:ext uri="{BB962C8B-B14F-4D97-AF65-F5344CB8AC3E}">
        <p14:creationId xmlns:p14="http://schemas.microsoft.com/office/powerpoint/2010/main" val="2974160384"/>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0E5A6ED4-D2EC-4571-9ECC-7D00969F3028}"/>
              </a:ext>
            </a:extLst>
          </p:cNvPr>
          <p:cNvSpPr txBox="1"/>
          <p:nvPr/>
        </p:nvSpPr>
        <p:spPr>
          <a:xfrm>
            <a:off x="640080" y="5576887"/>
            <a:ext cx="10911840" cy="640081"/>
          </a:xfrm>
          <a:prstGeom prst="rect">
            <a:avLst/>
          </a:prstGeom>
        </p:spPr>
        <p:txBody>
          <a:bodyPr vert="horz" lIns="91440" tIns="45720" rIns="91440" bIns="45720" rtlCol="0" anchor="ctr">
            <a:normAutofit/>
          </a:bodyPr>
          <a:lstStyle/>
          <a:p>
            <a:pPr algn="ctr">
              <a:lnSpc>
                <a:spcPct val="90000"/>
              </a:lnSpc>
              <a:spcBef>
                <a:spcPct val="0"/>
              </a:spcBef>
              <a:spcAft>
                <a:spcPts val="600"/>
              </a:spcAft>
            </a:pPr>
            <a:r>
              <a:rPr lang="en-US" sz="2200">
                <a:latin typeface="+mj-lt"/>
                <a:ea typeface="+mj-ea"/>
                <a:cs typeface="+mj-cs"/>
              </a:rPr>
              <a:t>https://www.easp.es/web/coronavirusysaludpublica/infancia-exceso-de-peso-y-covid-19/</a:t>
            </a:r>
          </a:p>
        </p:txBody>
      </p:sp>
      <p:pic>
        <p:nvPicPr>
          <p:cNvPr id="11266" name="Picture 2" descr="Interfaz de usuario gráfica, Texto, Aplicación&#10;&#10;Descripción generada automáticamente">
            <a:extLst>
              <a:ext uri="{FF2B5EF4-FFF2-40B4-BE49-F238E27FC236}">
                <a16:creationId xmlns:a16="http://schemas.microsoft.com/office/drawing/2014/main" id="{FB4C4095-0531-4136-94C2-5136BE4FF88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0990" r="1" b="10209"/>
          <a:stretch/>
        </p:blipFill>
        <p:spPr bwMode="auto">
          <a:xfrm>
            <a:off x="640080" y="640080"/>
            <a:ext cx="10911840" cy="4836795"/>
          </a:xfrm>
          <a:prstGeom prst="rect">
            <a:avLst/>
          </a:prstGeom>
          <a:noFill/>
          <a:ln w="19050">
            <a:solidFill>
              <a:schemeClr val="tx1"/>
            </a:solidFill>
            <a:miter lim="800000"/>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78853657"/>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iterate>
                                    <p:tmPct val="10000"/>
                                  </p:iterate>
                                  <p:childTnLst>
                                    <p:set>
                                      <p:cBhvr>
                                        <p:cTn id="6" dur="1" fill="hold">
                                          <p:stCondLst>
                                            <p:cond delay="0"/>
                                          </p:stCondLst>
                                        </p:cTn>
                                        <p:tgtEl>
                                          <p:spTgt spid="11266"/>
                                        </p:tgtEl>
                                        <p:attrNameLst>
                                          <p:attrName>style.visibility</p:attrName>
                                        </p:attrNameLst>
                                      </p:cBhvr>
                                      <p:to>
                                        <p:strVal val="visible"/>
                                      </p:to>
                                    </p:set>
                                    <p:animEffect transition="in" filter="fade">
                                      <p:cBhvr>
                                        <p:cTn id="7" dur="700"/>
                                        <p:tgtEl>
                                          <p:spTgt spid="112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4AFE3B7A-6BCB-4642-A109-5335BBA16B20}"/>
              </a:ext>
            </a:extLst>
          </p:cNvPr>
          <p:cNvPicPr>
            <a:picLocks noChangeAspect="1"/>
          </p:cNvPicPr>
          <p:nvPr/>
        </p:nvPicPr>
        <p:blipFill rotWithShape="1">
          <a:blip r:embed="rId2"/>
          <a:srcRect b="10732"/>
          <a:stretch/>
        </p:blipFill>
        <p:spPr>
          <a:xfrm>
            <a:off x="0" y="0"/>
            <a:ext cx="12192000" cy="6122020"/>
          </a:xfrm>
          <a:prstGeom prst="rect">
            <a:avLst/>
          </a:prstGeom>
        </p:spPr>
      </p:pic>
    </p:spTree>
    <p:extLst>
      <p:ext uri="{BB962C8B-B14F-4D97-AF65-F5344CB8AC3E}">
        <p14:creationId xmlns:p14="http://schemas.microsoft.com/office/powerpoint/2010/main" val="21347692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E944FAE1-068B-47C8-AC10-237D690146C1}"/>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34073463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DF6610B0-D1BE-4C6F-8866-77C56EC5F75E}"/>
              </a:ext>
            </a:extLst>
          </p:cNvPr>
          <p:cNvPicPr>
            <a:picLocks noChangeAspect="1"/>
          </p:cNvPicPr>
          <p:nvPr/>
        </p:nvPicPr>
        <p:blipFill>
          <a:blip r:embed="rId2"/>
          <a:stretch>
            <a:fillRect/>
          </a:stretch>
        </p:blipFill>
        <p:spPr>
          <a:xfrm>
            <a:off x="0" y="0"/>
            <a:ext cx="12192000" cy="6858000"/>
          </a:xfrm>
          <a:prstGeom prst="rect">
            <a:avLst/>
          </a:prstGeom>
        </p:spPr>
      </p:pic>
      <p:pic>
        <p:nvPicPr>
          <p:cNvPr id="3" name="Imagen 2">
            <a:extLst>
              <a:ext uri="{FF2B5EF4-FFF2-40B4-BE49-F238E27FC236}">
                <a16:creationId xmlns:a16="http://schemas.microsoft.com/office/drawing/2014/main" id="{59295FE2-3AC6-4415-BC55-06E4367D4C3D}"/>
              </a:ext>
            </a:extLst>
          </p:cNvPr>
          <p:cNvPicPr>
            <a:picLocks noChangeAspect="1"/>
          </p:cNvPicPr>
          <p:nvPr/>
        </p:nvPicPr>
        <p:blipFill>
          <a:blip r:embed="rId3"/>
          <a:stretch>
            <a:fillRect/>
          </a:stretch>
        </p:blipFill>
        <p:spPr>
          <a:xfrm>
            <a:off x="152400" y="152400"/>
            <a:ext cx="12192000" cy="6858000"/>
          </a:xfrm>
          <a:prstGeom prst="rect">
            <a:avLst/>
          </a:prstGeom>
        </p:spPr>
      </p:pic>
      <p:pic>
        <p:nvPicPr>
          <p:cNvPr id="4" name="Imagen 3">
            <a:extLst>
              <a:ext uri="{FF2B5EF4-FFF2-40B4-BE49-F238E27FC236}">
                <a16:creationId xmlns:a16="http://schemas.microsoft.com/office/drawing/2014/main" id="{10541BB2-F6E3-44A6-B703-6B81729242C2}"/>
              </a:ext>
            </a:extLst>
          </p:cNvPr>
          <p:cNvPicPr>
            <a:picLocks noChangeAspect="1"/>
          </p:cNvPicPr>
          <p:nvPr/>
        </p:nvPicPr>
        <p:blipFill>
          <a:blip r:embed="rId4"/>
          <a:stretch>
            <a:fillRect/>
          </a:stretch>
        </p:blipFill>
        <p:spPr>
          <a:xfrm>
            <a:off x="304800" y="304800"/>
            <a:ext cx="12192000" cy="6858000"/>
          </a:xfrm>
          <a:prstGeom prst="rect">
            <a:avLst/>
          </a:prstGeom>
        </p:spPr>
      </p:pic>
    </p:spTree>
    <p:extLst>
      <p:ext uri="{BB962C8B-B14F-4D97-AF65-F5344CB8AC3E}">
        <p14:creationId xmlns:p14="http://schemas.microsoft.com/office/powerpoint/2010/main" val="3127975222"/>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757</TotalTime>
  <Words>1214</Words>
  <Application>Microsoft Office PowerPoint</Application>
  <PresentationFormat>Panorámica</PresentationFormat>
  <Paragraphs>54</Paragraphs>
  <Slides>74</Slides>
  <Notes>0</Notes>
  <HiddenSlides>0</HiddenSlides>
  <MMClips>0</MMClips>
  <ScaleCrop>false</ScaleCrop>
  <HeadingPairs>
    <vt:vector size="6" baseType="variant">
      <vt:variant>
        <vt:lpstr>Fuentes usadas</vt:lpstr>
      </vt:variant>
      <vt:variant>
        <vt:i4>10</vt:i4>
      </vt:variant>
      <vt:variant>
        <vt:lpstr>Tema</vt:lpstr>
      </vt:variant>
      <vt:variant>
        <vt:i4>1</vt:i4>
      </vt:variant>
      <vt:variant>
        <vt:lpstr>Títulos de diapositiva</vt:lpstr>
      </vt:variant>
      <vt:variant>
        <vt:i4>74</vt:i4>
      </vt:variant>
    </vt:vector>
  </HeadingPairs>
  <TitlesOfParts>
    <vt:vector size="85" baseType="lpstr">
      <vt:lpstr>Abadi Extra Light</vt:lpstr>
      <vt:lpstr>Arial</vt:lpstr>
      <vt:lpstr>Barlow</vt:lpstr>
      <vt:lpstr>Calibri</vt:lpstr>
      <vt:lpstr>Calibri Light</vt:lpstr>
      <vt:lpstr>inherit</vt:lpstr>
      <vt:lpstr>NexusSansPro</vt:lpstr>
      <vt:lpstr>Open Sans</vt:lpstr>
      <vt:lpstr>OpenSans</vt:lpstr>
      <vt:lpstr>Roboto</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Noelia Rodriguez Losada</dc:creator>
  <cp:lastModifiedBy>Noelia Rodriguez Losada</cp:lastModifiedBy>
  <cp:revision>21</cp:revision>
  <dcterms:created xsi:type="dcterms:W3CDTF">2020-03-17T11:04:24Z</dcterms:created>
  <dcterms:modified xsi:type="dcterms:W3CDTF">2021-03-25T08:15:59Z</dcterms:modified>
</cp:coreProperties>
</file>