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9" r:id="rId2"/>
    <p:sldId id="258" r:id="rId3"/>
    <p:sldId id="267" r:id="rId4"/>
    <p:sldId id="259" r:id="rId5"/>
    <p:sldId id="268" r:id="rId6"/>
    <p:sldId id="269" r:id="rId7"/>
    <p:sldId id="270" r:id="rId8"/>
    <p:sldId id="271" r:id="rId9"/>
    <p:sldId id="272" r:id="rId10"/>
    <p:sldId id="274" r:id="rId11"/>
    <p:sldId id="273" r:id="rId12"/>
    <p:sldId id="282" r:id="rId13"/>
    <p:sldId id="277" r:id="rId14"/>
    <p:sldId id="276" r:id="rId15"/>
    <p:sldId id="275" r:id="rId16"/>
    <p:sldId id="285" r:id="rId17"/>
    <p:sldId id="283" r:id="rId18"/>
    <p:sldId id="284" r:id="rId19"/>
    <p:sldId id="286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0B37E35-0F4D-4004-845C-5BB5186CAF70}" type="datetimeFigureOut">
              <a:rPr lang="es-MX" smtClean="0"/>
              <a:pPr/>
              <a:t>07/03/14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B34561B-C435-4EAB-8FE2-68E5E3BA384B}" type="slidenum">
              <a:rPr lang="es-MX" smtClean="0"/>
              <a:pPr/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827584" y="2276872"/>
            <a:ext cx="3672408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7" y="2708476"/>
            <a:ext cx="3710283" cy="1702160"/>
          </a:xfrm>
        </p:spPr>
        <p:txBody>
          <a:bodyPr anchor="ctr">
            <a:normAutofit fontScale="90000"/>
          </a:bodyPr>
          <a:lstStyle/>
          <a:p>
            <a:r>
              <a:rPr lang="es-MX" sz="4400" b="1" i="1" dirty="0" smtClean="0">
                <a:solidFill>
                  <a:schemeClr val="accent3"/>
                </a:solidFill>
              </a:rPr>
              <a:t>BAGUA</a:t>
            </a:r>
            <a:r>
              <a:rPr lang="es-MX" b="1" i="1" dirty="0" smtClean="0"/>
              <a:t> vs Procedimientos Restrictivos para DM2</a:t>
            </a:r>
            <a:endParaRPr lang="es-MX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lang="es-MX" dirty="0" smtClean="0"/>
              <a:t>Dr. Sergio Verboonen</a:t>
            </a:r>
          </a:p>
          <a:p>
            <a:r>
              <a:rPr lang="es-MX" i="1" dirty="0" smtClean="0"/>
              <a:t>Cirugía General y Bariátrica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99592" y="6093296"/>
            <a:ext cx="3528392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39357"/>
            <a:ext cx="3460544" cy="361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13 Grupo"/>
          <p:cNvGrpSpPr>
            <a:grpSpLocks noChangeAspect="1"/>
          </p:cNvGrpSpPr>
          <p:nvPr/>
        </p:nvGrpSpPr>
        <p:grpSpPr>
          <a:xfrm>
            <a:off x="827584" y="116631"/>
            <a:ext cx="2520280" cy="2053561"/>
            <a:chOff x="827584" y="116632"/>
            <a:chExt cx="1944216" cy="1584176"/>
          </a:xfrm>
        </p:grpSpPr>
        <p:sp>
          <p:nvSpPr>
            <p:cNvPr id="13" name="12 Rectángulo"/>
            <p:cNvSpPr/>
            <p:nvPr/>
          </p:nvSpPr>
          <p:spPr>
            <a:xfrm>
              <a:off x="827584" y="908720"/>
              <a:ext cx="1944216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pic>
          <p:nvPicPr>
            <p:cNvPr id="9" name="8 Imagen" descr="Escudo UMA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7584" y="116632"/>
              <a:ext cx="1943100" cy="77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9" descr="https://scontent-a-lax.xx.fbcdn.net/hphotos-prn2/t1/1779794_821441494548506_723968648_n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87624" y="908720"/>
              <a:ext cx="1200905" cy="79208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6738471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BAGUA: TECNICA </a:t>
            </a:r>
            <a:r>
              <a:rPr lang="es-MX" b="1" dirty="0" err="1" smtClean="0"/>
              <a:t>Qx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3" y="2368295"/>
            <a:ext cx="403244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Beneficios.</a:t>
            </a:r>
          </a:p>
          <a:p>
            <a:endParaRPr lang="es-MX" dirty="0" smtClean="0"/>
          </a:p>
          <a:p>
            <a:r>
              <a:rPr lang="es-MX" i="1" dirty="0" smtClean="0"/>
              <a:t>Bemoles.</a:t>
            </a:r>
          </a:p>
          <a:p>
            <a:endParaRPr lang="es-MX" i="1" dirty="0"/>
          </a:p>
          <a:p>
            <a:r>
              <a:rPr lang="es-MX" b="1" i="1" dirty="0" smtClean="0">
                <a:solidFill>
                  <a:schemeClr val="accent3"/>
                </a:solidFill>
              </a:rPr>
              <a:t>Experiencia </a:t>
            </a:r>
            <a:r>
              <a:rPr lang="es-MX" b="1" i="1" dirty="0" err="1" smtClean="0">
                <a:solidFill>
                  <a:schemeClr val="accent3"/>
                </a:solidFill>
              </a:rPr>
              <a:t>Qx.</a:t>
            </a:r>
            <a:endParaRPr lang="es-MX" b="1" i="1" dirty="0" smtClean="0">
              <a:solidFill>
                <a:schemeClr val="accent3"/>
              </a:solidFill>
            </a:endParaRPr>
          </a:p>
        </p:txBody>
      </p:sp>
      <p:pic>
        <p:nvPicPr>
          <p:cNvPr id="10242" name="Picture 2" descr="http://www.obesityhospitalindia.com/laparoscopicgastricbypas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07" y="2492896"/>
            <a:ext cx="362097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6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BAGUA</a:t>
            </a:r>
            <a:endParaRPr lang="es-MX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35138" y="3277433"/>
            <a:ext cx="1168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i="1" dirty="0" smtClean="0">
                <a:solidFill>
                  <a:schemeClr val="accent3"/>
                </a:solidFill>
              </a:rPr>
              <a:t>vs.</a:t>
            </a:r>
            <a:endParaRPr lang="es-MX" sz="6000" b="1" i="1" dirty="0">
              <a:solidFill>
                <a:schemeClr val="accent3"/>
              </a:solidFill>
            </a:endParaRPr>
          </a:p>
        </p:txBody>
      </p:sp>
      <p:pic>
        <p:nvPicPr>
          <p:cNvPr id="7" name="Picture 8" descr="http://www.healingtouchhealthcare.com/wp-content/uploads/2013/04/Diabet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0" r="2328"/>
          <a:stretch/>
        </p:blipFill>
        <p:spPr bwMode="auto">
          <a:xfrm>
            <a:off x="5363884" y="2636912"/>
            <a:ext cx="3096548" cy="2818612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31581"/>
            <a:ext cx="3024336" cy="315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142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BAGUA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2276872"/>
            <a:ext cx="403244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Definición de remisión de </a:t>
            </a:r>
            <a:r>
              <a:rPr lang="es-MX" b="1" i="1" dirty="0" smtClean="0">
                <a:solidFill>
                  <a:schemeClr val="accent3"/>
                </a:solidFill>
              </a:rPr>
              <a:t>DM2:</a:t>
            </a:r>
            <a:br>
              <a:rPr lang="es-MX" b="1" i="1" dirty="0" smtClean="0">
                <a:solidFill>
                  <a:schemeClr val="accent3"/>
                </a:solidFill>
              </a:rPr>
            </a:br>
            <a:r>
              <a:rPr lang="es-MX" b="1" i="1" dirty="0" smtClean="0">
                <a:solidFill>
                  <a:schemeClr val="accent3"/>
                </a:solidFill>
              </a:rPr>
              <a:t/>
            </a:r>
            <a:br>
              <a:rPr lang="es-MX" b="1" i="1" dirty="0" smtClean="0">
                <a:solidFill>
                  <a:schemeClr val="accent3"/>
                </a:solidFill>
              </a:rPr>
            </a:br>
            <a:endParaRPr lang="es-MX" b="1" i="1" dirty="0" smtClean="0">
              <a:solidFill>
                <a:schemeClr val="accent3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s-MX" sz="3200" i="1" dirty="0" smtClean="0"/>
              <a:t>A1c &lt;7% sin medicamentos.</a:t>
            </a:r>
          </a:p>
        </p:txBody>
      </p:sp>
      <p:sp>
        <p:nvSpPr>
          <p:cNvPr id="5" name="TextBox 6"/>
          <p:cNvSpPr txBox="1"/>
          <p:nvPr/>
        </p:nvSpPr>
        <p:spPr>
          <a:xfrm>
            <a:off x="611560" y="60932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Reis - Diabetes </a:t>
            </a:r>
            <a:r>
              <a:rPr lang="pt-BR" dirty="0" err="1" smtClean="0"/>
              <a:t>Technol</a:t>
            </a:r>
            <a:r>
              <a:rPr lang="pt-BR" dirty="0" smtClean="0"/>
              <a:t> </a:t>
            </a:r>
            <a:r>
              <a:rPr lang="pt-BR" dirty="0" err="1" smtClean="0"/>
              <a:t>Ther</a:t>
            </a:r>
            <a:r>
              <a:rPr lang="pt-BR" dirty="0" smtClean="0"/>
              <a:t>. 2012 </a:t>
            </a:r>
            <a:r>
              <a:rPr lang="pt-BR" dirty="0" err="1" smtClean="0"/>
              <a:t>Apr</a:t>
            </a:r>
            <a:r>
              <a:rPr lang="pt-BR" dirty="0" smtClean="0"/>
              <a:t>;14(4):365-72. </a:t>
            </a:r>
            <a:endParaRPr lang="es-MX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39357"/>
            <a:ext cx="3460544" cy="361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412903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648" y="476672"/>
            <a:ext cx="7024744" cy="1033184"/>
          </a:xfrm>
        </p:spPr>
        <p:txBody>
          <a:bodyPr anchor="ctr">
            <a:normAutofit/>
          </a:bodyPr>
          <a:lstStyle/>
          <a:p>
            <a:pPr algn="ctr"/>
            <a:r>
              <a:rPr lang="es-MX" sz="2800" b="1" i="1" dirty="0" smtClean="0">
                <a:solidFill>
                  <a:schemeClr val="accent3"/>
                </a:solidFill>
              </a:rPr>
              <a:t>DM2: </a:t>
            </a:r>
            <a:r>
              <a:rPr lang="es-MX" sz="2800" b="1" i="1" dirty="0" smtClean="0"/>
              <a:t>BAGUA vs. </a:t>
            </a:r>
            <a:r>
              <a:rPr lang="es-MX" sz="2800" b="1" dirty="0" smtClean="0"/>
              <a:t>RESTRICTIVOS</a:t>
            </a:r>
            <a:r>
              <a:rPr lang="es-MX" sz="2800" b="1" i="1" dirty="0" smtClean="0"/>
              <a:t> </a:t>
            </a:r>
            <a:endParaRPr lang="es-MX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0932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Reis CE - Diabetes </a:t>
            </a:r>
            <a:r>
              <a:rPr lang="es-ES" dirty="0" err="1"/>
              <a:t>Technol</a:t>
            </a:r>
            <a:r>
              <a:rPr lang="es-ES" dirty="0"/>
              <a:t> </a:t>
            </a:r>
            <a:r>
              <a:rPr lang="es-ES" dirty="0" err="1"/>
              <a:t>Ther</a:t>
            </a:r>
            <a:r>
              <a:rPr lang="es-ES" dirty="0"/>
              <a:t> - 01-APR-2012; 14(4): 365-72</a:t>
            </a:r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18154"/>
            <a:ext cx="6792614" cy="452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3429000"/>
            <a:ext cx="6792614" cy="360040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angle 2"/>
          <p:cNvSpPr/>
          <p:nvPr/>
        </p:nvSpPr>
        <p:spPr>
          <a:xfrm>
            <a:off x="1187624" y="4005064"/>
            <a:ext cx="6792614" cy="28803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angle 2"/>
          <p:cNvSpPr/>
          <p:nvPr/>
        </p:nvSpPr>
        <p:spPr>
          <a:xfrm>
            <a:off x="1187624" y="4869160"/>
            <a:ext cx="6792614" cy="28803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872036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648" y="476672"/>
            <a:ext cx="7024744" cy="1033184"/>
          </a:xfrm>
        </p:spPr>
        <p:txBody>
          <a:bodyPr anchor="ctr">
            <a:normAutofit/>
          </a:bodyPr>
          <a:lstStyle/>
          <a:p>
            <a:pPr algn="ctr"/>
            <a:r>
              <a:rPr lang="es-MX" sz="2800" b="1" i="1" dirty="0" smtClean="0">
                <a:solidFill>
                  <a:schemeClr val="accent3"/>
                </a:solidFill>
              </a:rPr>
              <a:t>DM2: </a:t>
            </a:r>
            <a:r>
              <a:rPr lang="es-MX" sz="2800" b="1" i="1" dirty="0" smtClean="0"/>
              <a:t>BAGUA vs. </a:t>
            </a:r>
            <a:r>
              <a:rPr lang="es-MX" sz="2800" b="1" dirty="0" smtClean="0"/>
              <a:t>RESTRICTIVOS</a:t>
            </a:r>
            <a:r>
              <a:rPr lang="es-MX" sz="2800" b="1" i="1" dirty="0" smtClean="0"/>
              <a:t> </a:t>
            </a:r>
            <a:endParaRPr lang="es-MX" sz="2800" b="1" i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6315"/>
            <a:ext cx="6514678" cy="467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60932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Milone</a:t>
            </a:r>
            <a:r>
              <a:rPr lang="es-ES" dirty="0"/>
              <a:t> M - </a:t>
            </a:r>
            <a:r>
              <a:rPr lang="es-ES" dirty="0" err="1"/>
              <a:t>World</a:t>
            </a:r>
            <a:r>
              <a:rPr lang="es-ES" dirty="0"/>
              <a:t> J </a:t>
            </a:r>
            <a:r>
              <a:rPr lang="es-ES" dirty="0" err="1"/>
              <a:t>Gastroenterol</a:t>
            </a:r>
            <a:r>
              <a:rPr lang="es-ES" dirty="0"/>
              <a:t> - 21-OCT-2013; 19(39): 6590-7</a:t>
            </a:r>
            <a:endParaRPr lang="es-MX" dirty="0"/>
          </a:p>
        </p:txBody>
      </p:sp>
      <p:sp>
        <p:nvSpPr>
          <p:cNvPr id="8" name="Oval 7"/>
          <p:cNvSpPr/>
          <p:nvPr/>
        </p:nvSpPr>
        <p:spPr>
          <a:xfrm>
            <a:off x="3059832" y="2280411"/>
            <a:ext cx="914400" cy="91440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Oval 10"/>
          <p:cNvSpPr/>
          <p:nvPr/>
        </p:nvSpPr>
        <p:spPr>
          <a:xfrm>
            <a:off x="4809728" y="2014083"/>
            <a:ext cx="914400" cy="91440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Oval 11"/>
          <p:cNvSpPr/>
          <p:nvPr/>
        </p:nvSpPr>
        <p:spPr>
          <a:xfrm>
            <a:off x="6537920" y="1294003"/>
            <a:ext cx="914400" cy="914400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4838315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BAGUA: APECTOS NO </a:t>
            </a:r>
            <a:r>
              <a:rPr lang="es-MX" b="1" dirty="0" err="1" smtClean="0"/>
              <a:t>Qx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2204864"/>
            <a:ext cx="4032449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Mejoría en A1</a:t>
            </a:r>
            <a:r>
              <a:rPr lang="es-MX" dirty="0" smtClean="0">
                <a:solidFill>
                  <a:schemeClr val="tx1"/>
                </a:solidFill>
              </a:rPr>
              <a:t>c.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Disminución del IMC.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Mejor control con fármacos.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Mejora locomoción y mecánica corporal.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Aspectos emocionales.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Aspectos sociales.</a:t>
            </a:r>
          </a:p>
          <a:p>
            <a:endParaRPr lang="es-MX" dirty="0" smtClean="0">
              <a:solidFill>
                <a:schemeClr val="tx1"/>
              </a:solidFill>
            </a:endParaRPr>
          </a:p>
        </p:txBody>
      </p:sp>
      <p:pic>
        <p:nvPicPr>
          <p:cNvPr id="12290" name="Picture 2" descr="http://timewellness.files.wordpress.com/2013/05/84873085-e1369362851253.jpg?w=480&amp;h=320&amp;crop=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8" r="17597"/>
          <a:stretch/>
        </p:blipFill>
        <p:spPr bwMode="auto">
          <a:xfrm>
            <a:off x="755576" y="2348880"/>
            <a:ext cx="351922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4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¿CIRUGIA PARA DIABETES?</a:t>
            </a:r>
            <a:endParaRPr lang="es-MX" b="1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526571" cy="414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/>
          <p:nvPr/>
        </p:nvSpPr>
        <p:spPr>
          <a:xfrm>
            <a:off x="611560" y="60932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Reis - Diabetes </a:t>
            </a:r>
            <a:r>
              <a:rPr lang="pt-BR" dirty="0" err="1" smtClean="0"/>
              <a:t>Technol</a:t>
            </a:r>
            <a:r>
              <a:rPr lang="pt-BR" dirty="0" smtClean="0"/>
              <a:t> </a:t>
            </a:r>
            <a:r>
              <a:rPr lang="pt-BR" dirty="0" err="1" smtClean="0"/>
              <a:t>Ther</a:t>
            </a:r>
            <a:r>
              <a:rPr lang="pt-BR" dirty="0" smtClean="0"/>
              <a:t>. 2012 </a:t>
            </a:r>
            <a:r>
              <a:rPr lang="pt-BR" dirty="0" err="1" smtClean="0"/>
              <a:t>Apr</a:t>
            </a:r>
            <a:r>
              <a:rPr lang="pt-BR" dirty="0" smtClean="0"/>
              <a:t>;14(4):365-72.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41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7632847" cy="3508977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Aunque-</a:t>
            </a:r>
            <a:r>
              <a:rPr lang="es-MX" dirty="0" err="1" smtClean="0">
                <a:solidFill>
                  <a:schemeClr val="tx1"/>
                </a:solidFill>
              </a:rPr>
              <a:t>Lap</a:t>
            </a:r>
            <a:r>
              <a:rPr lang="es-MX" dirty="0" smtClean="0">
                <a:solidFill>
                  <a:schemeClr val="tx1"/>
                </a:solidFill>
              </a:rPr>
              <a:t> Band causa gran mejoría de la DM2 a largo plazo sin embargo 60 a 70% de retiro por lo cual la DM2 se hará presente.</a:t>
            </a:r>
          </a:p>
          <a:p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La manga gástrica en sus primeros 2 años tiene resultados aceptables de mejoría y remisión sin embargo se pierden al 3er año o después por dilatación.</a:t>
            </a:r>
          </a:p>
        </p:txBody>
      </p:sp>
    </p:spTree>
    <p:extLst>
      <p:ext uri="{BB962C8B-B14F-4D97-AF65-F5344CB8AC3E}">
        <p14:creationId xmlns:p14="http://schemas.microsoft.com/office/powerpoint/2010/main" val="16041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7632847" cy="3508977"/>
          </a:xfrm>
        </p:spPr>
        <p:txBody>
          <a:bodyPr>
            <a:normAutofit/>
          </a:bodyPr>
          <a:lstStyle/>
          <a:p>
            <a:r>
              <a:rPr lang="es-MX" b="1" i="1" dirty="0" smtClean="0">
                <a:solidFill>
                  <a:schemeClr val="accent3"/>
                </a:solidFill>
              </a:rPr>
              <a:t>BAGUA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Restricción leve – Permanente.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Mal absorción.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Procedimiento mixto.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Control de </a:t>
            </a:r>
            <a:r>
              <a:rPr lang="es-MX" b="1" i="1" dirty="0" smtClean="0">
                <a:solidFill>
                  <a:schemeClr val="accent3"/>
                </a:solidFill>
              </a:rPr>
              <a:t>DM2</a:t>
            </a:r>
            <a:r>
              <a:rPr lang="es-MX" dirty="0" smtClean="0">
                <a:solidFill>
                  <a:schemeClr val="tx1"/>
                </a:solidFill>
              </a:rPr>
              <a:t> a largo plazo.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>
                <a:solidFill>
                  <a:schemeClr val="tx1"/>
                </a:solidFill>
              </a:rPr>
              <a:t>Mejor calidad de vida y sin ajustes.</a:t>
            </a:r>
          </a:p>
        </p:txBody>
      </p:sp>
    </p:spTree>
    <p:extLst>
      <p:ext uri="{BB962C8B-B14F-4D97-AF65-F5344CB8AC3E}">
        <p14:creationId xmlns:p14="http://schemas.microsoft.com/office/powerpoint/2010/main" val="16041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5000" dirty="0" smtClean="0"/>
              <a:t>Gracias </a:t>
            </a:r>
            <a:endParaRPr lang="es-ES_tradnl" sz="5000" dirty="0"/>
          </a:p>
        </p:txBody>
      </p:sp>
      <p:pic>
        <p:nvPicPr>
          <p:cNvPr id="4" name="Marcador de contenido 3" descr="viñedos-mexico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651" r="-142" b="439"/>
          <a:stretch/>
        </p:blipFill>
        <p:spPr>
          <a:xfrm>
            <a:off x="1403648" y="2060848"/>
            <a:ext cx="6408712" cy="4142379"/>
          </a:xfrm>
        </p:spPr>
      </p:pic>
    </p:spTree>
    <p:extLst>
      <p:ext uri="{BB962C8B-B14F-4D97-AF65-F5344CB8AC3E}">
        <p14:creationId xmlns:p14="http://schemas.microsoft.com/office/powerpoint/2010/main" val="68480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8 -0.01364 C -0.01388 0.0303 0.02464 0.06638 0.07149 0.06638 C 0.12702 0.06638 0.1468 0.02637 0.15548 0.00232 L 0.1638 -0.0296 C 0.17248 -0.05365 0.19382 -0.09366 0.25646 -0.09366 C 0.2962 -0.09366 0.34201 -0.05758 0.34201 -0.01364 C 0.34201 0.0303 0.2962 0.06638 0.25646 0.06638 C 0.19382 0.06638 0.17248 0.02637 0.1638 0.00232 L 0.15548 -0.0296 C 0.1468 -0.05365 0.12702 -0.09366 0.07149 -0.09366 C 0.02464 -0.09366 -0.01388 -0.05758 -0.01388 -0.01364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s-MX" b="1" dirty="0" smtClean="0"/>
              <a:t>Dr. Sergio Verboonen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2323652"/>
            <a:ext cx="3320817" cy="3508977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Experiencia en </a:t>
            </a:r>
            <a:r>
              <a:rPr lang="es-MX" dirty="0" err="1" smtClean="0"/>
              <a:t>Cx</a:t>
            </a:r>
            <a:r>
              <a:rPr lang="es-MX" dirty="0" smtClean="0"/>
              <a:t> Bariátrica.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Región </a:t>
            </a:r>
            <a:r>
              <a:rPr lang="es-MX" dirty="0"/>
              <a:t>i</a:t>
            </a:r>
            <a:r>
              <a:rPr lang="es-MX" dirty="0" smtClean="0"/>
              <a:t>nternacional y alto volumen.</a:t>
            </a:r>
          </a:p>
          <a:p>
            <a:endParaRPr lang="es-MX" dirty="0" smtClean="0"/>
          </a:p>
          <a:p>
            <a:r>
              <a:rPr lang="es-MX" dirty="0" smtClean="0"/>
              <a:t>Experiencia con </a:t>
            </a:r>
            <a:r>
              <a:rPr lang="es-MX" b="1" i="1" dirty="0" smtClean="0">
                <a:solidFill>
                  <a:schemeClr val="accent3"/>
                </a:solidFill>
              </a:rPr>
              <a:t>BAGUA</a:t>
            </a:r>
            <a:r>
              <a:rPr lang="es-MX" dirty="0" smtClean="0"/>
              <a:t>.</a:t>
            </a:r>
          </a:p>
          <a:p>
            <a:endParaRPr lang="es-MX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04053"/>
            <a:ext cx="2232248" cy="398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01642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Objetivos de la Platica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5" y="2323652"/>
            <a:ext cx="4032447" cy="3508977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Valorar las ventajas del </a:t>
            </a:r>
            <a:r>
              <a:rPr lang="es-MX" b="1" i="1" dirty="0" smtClean="0">
                <a:solidFill>
                  <a:schemeClr val="accent3"/>
                </a:solidFill>
              </a:rPr>
              <a:t>BAGUA</a:t>
            </a:r>
            <a:r>
              <a:rPr lang="es-MX" dirty="0" smtClean="0"/>
              <a:t> sobre procedimientos restrictivos.</a:t>
            </a:r>
            <a:br>
              <a:rPr lang="es-MX" dirty="0" smtClean="0"/>
            </a:br>
            <a:endParaRPr lang="es-MX" dirty="0" smtClean="0"/>
          </a:p>
          <a:p>
            <a:pPr lvl="1">
              <a:buFont typeface="Wingdings" pitchFamily="2" charset="2"/>
              <a:buChar char="§"/>
            </a:pPr>
            <a:r>
              <a:rPr lang="es-MX" i="1" dirty="0" smtClean="0"/>
              <a:t>Banda gástrica.</a:t>
            </a:r>
          </a:p>
          <a:p>
            <a:pPr lvl="1">
              <a:buFont typeface="Wingdings" pitchFamily="2" charset="2"/>
              <a:buChar char="§"/>
            </a:pPr>
            <a:r>
              <a:rPr lang="es-MX" i="1" dirty="0" smtClean="0"/>
              <a:t>Manga gástrica.</a:t>
            </a:r>
          </a:p>
          <a:p>
            <a:endParaRPr lang="es-MX" b="1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Enfocado a </a:t>
            </a:r>
            <a:r>
              <a:rPr lang="es-MX" b="1" i="1" dirty="0" smtClean="0">
                <a:solidFill>
                  <a:schemeClr val="accent3"/>
                </a:solidFill>
              </a:rPr>
              <a:t>DM2 y DIABESIDAD</a:t>
            </a:r>
          </a:p>
          <a:p>
            <a:endParaRPr lang="es-MX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9" r="18866"/>
          <a:stretch/>
        </p:blipFill>
        <p:spPr bwMode="auto">
          <a:xfrm>
            <a:off x="755576" y="2420888"/>
            <a:ext cx="3240360" cy="3147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13737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Considerar</a:t>
            </a:r>
            <a:endParaRPr lang="es-MX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0" r="9598"/>
          <a:stretch/>
        </p:blipFill>
        <p:spPr bwMode="auto">
          <a:xfrm>
            <a:off x="676220" y="2410588"/>
            <a:ext cx="3103692" cy="2883971"/>
          </a:xfrm>
          <a:prstGeom prst="ellipse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8" descr="http://www.healingtouchhealthcare.com/wp-content/uploads/2013/04/Diabet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0" r="2328"/>
          <a:stretch/>
        </p:blipFill>
        <p:spPr bwMode="auto">
          <a:xfrm>
            <a:off x="5292080" y="2410588"/>
            <a:ext cx="3168352" cy="2883971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67944" y="3068960"/>
            <a:ext cx="8611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600" b="1" dirty="0" smtClean="0">
                <a:solidFill>
                  <a:schemeClr val="accent3"/>
                </a:solidFill>
              </a:rPr>
              <a:t>≠</a:t>
            </a:r>
            <a:endParaRPr lang="es-MX" sz="9600" b="1" dirty="0"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60665" y="5295786"/>
            <a:ext cx="1542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5400" b="1" dirty="0" smtClean="0">
                <a:solidFill>
                  <a:schemeClr val="accent3"/>
                </a:solidFill>
              </a:rPr>
              <a:t>IMC</a:t>
            </a:r>
            <a:endParaRPr lang="es-MX" sz="5400" b="1" dirty="0">
              <a:solidFill>
                <a:schemeClr val="accent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6122" y="5283827"/>
            <a:ext cx="16802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5400" b="1" dirty="0" smtClean="0">
                <a:solidFill>
                  <a:schemeClr val="accent3"/>
                </a:solidFill>
              </a:rPr>
              <a:t>DM2</a:t>
            </a:r>
            <a:endParaRPr lang="es-MX" sz="5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0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Banda Gástrica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2276872"/>
            <a:ext cx="403244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Historia y antecedentes.</a:t>
            </a:r>
          </a:p>
          <a:p>
            <a:endParaRPr lang="es-MX" dirty="0" smtClean="0"/>
          </a:p>
          <a:p>
            <a:r>
              <a:rPr lang="es-MX" i="1" dirty="0" smtClean="0"/>
              <a:t>Beneficios y bemoles.</a:t>
            </a:r>
          </a:p>
          <a:p>
            <a:endParaRPr lang="es-MX" i="1" dirty="0"/>
          </a:p>
          <a:p>
            <a:r>
              <a:rPr lang="es-MX" i="1" dirty="0" smtClean="0"/>
              <a:t>Experiencia con </a:t>
            </a:r>
            <a:r>
              <a:rPr lang="es-MX" b="1" i="1" dirty="0" smtClean="0">
                <a:solidFill>
                  <a:schemeClr val="accent3"/>
                </a:solidFill>
              </a:rPr>
              <a:t>IMC.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t="8756" r="3247" b="3971"/>
          <a:stretch/>
        </p:blipFill>
        <p:spPr bwMode="auto">
          <a:xfrm>
            <a:off x="720436" y="2280070"/>
            <a:ext cx="3491524" cy="327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59048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Banda Gástrica</a:t>
            </a:r>
            <a:endParaRPr lang="es-MX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3" t="8756" r="3247" b="3971"/>
          <a:stretch/>
        </p:blipFill>
        <p:spPr bwMode="auto">
          <a:xfrm>
            <a:off x="539552" y="2280070"/>
            <a:ext cx="3264380" cy="327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35138" y="3277433"/>
            <a:ext cx="1168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i="1" dirty="0" smtClean="0">
                <a:solidFill>
                  <a:schemeClr val="accent3"/>
                </a:solidFill>
              </a:rPr>
              <a:t>vs.</a:t>
            </a:r>
            <a:endParaRPr lang="es-MX" sz="6000" b="1" i="1" dirty="0">
              <a:solidFill>
                <a:schemeClr val="accent3"/>
              </a:solidFill>
            </a:endParaRPr>
          </a:p>
        </p:txBody>
      </p:sp>
      <p:pic>
        <p:nvPicPr>
          <p:cNvPr id="7" name="Picture 8" descr="http://www.healingtouchhealthcare.com/wp-content/uploads/2013/04/Diabet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0" r="2328"/>
          <a:stretch/>
        </p:blipFill>
        <p:spPr bwMode="auto">
          <a:xfrm>
            <a:off x="5363884" y="2636912"/>
            <a:ext cx="3096548" cy="2818612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56629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Manga Gástrica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2276872"/>
            <a:ext cx="403244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Historia y antecedentes.</a:t>
            </a:r>
          </a:p>
          <a:p>
            <a:endParaRPr lang="es-MX" dirty="0" smtClean="0"/>
          </a:p>
          <a:p>
            <a:r>
              <a:rPr lang="es-MX" i="1" dirty="0" smtClean="0"/>
              <a:t>Beneficios y bemoles.</a:t>
            </a:r>
          </a:p>
          <a:p>
            <a:endParaRPr lang="es-MX" i="1" dirty="0"/>
          </a:p>
          <a:p>
            <a:r>
              <a:rPr lang="es-MX" i="1" dirty="0" smtClean="0"/>
              <a:t>Experiencia con </a:t>
            </a:r>
            <a:r>
              <a:rPr lang="es-MX" b="1" i="1" dirty="0" smtClean="0">
                <a:solidFill>
                  <a:schemeClr val="accent3"/>
                </a:solidFill>
              </a:rPr>
              <a:t>IMC.</a:t>
            </a:r>
          </a:p>
        </p:txBody>
      </p:sp>
      <p:pic>
        <p:nvPicPr>
          <p:cNvPr id="5" name="Picture 2" descr="http://www.hormone.org/~/media/Hormone/Images/Questions%20and%20Answers/Bariatric%20Surgery%20and%20the%20Endocrine%20System/Bariatric%20surger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9" t="29655" r="1" b="16767"/>
          <a:stretch/>
        </p:blipFill>
        <p:spPr bwMode="auto">
          <a:xfrm>
            <a:off x="971600" y="2104806"/>
            <a:ext cx="3096344" cy="370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1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Manga Gástrica</a:t>
            </a:r>
            <a:endParaRPr lang="es-MX" b="1" dirty="0"/>
          </a:p>
        </p:txBody>
      </p:sp>
      <p:pic>
        <p:nvPicPr>
          <p:cNvPr id="5" name="Picture 2" descr="http://www.hormone.org/~/media/Hormone/Images/Questions%20and%20Answers/Bariatric%20Surgery%20and%20the%20Endocrine%20System/Bariatric%20surger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89" t="29655" r="1" b="16767"/>
          <a:stretch/>
        </p:blipFill>
        <p:spPr bwMode="auto">
          <a:xfrm>
            <a:off x="755576" y="2104806"/>
            <a:ext cx="3096344" cy="370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35138" y="3277433"/>
            <a:ext cx="1168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i="1" dirty="0" smtClean="0">
                <a:solidFill>
                  <a:schemeClr val="accent3"/>
                </a:solidFill>
              </a:rPr>
              <a:t>vs.</a:t>
            </a:r>
            <a:endParaRPr lang="es-MX" sz="6000" b="1" i="1" dirty="0">
              <a:solidFill>
                <a:schemeClr val="accent3"/>
              </a:solidFill>
            </a:endParaRPr>
          </a:p>
        </p:txBody>
      </p:sp>
      <p:pic>
        <p:nvPicPr>
          <p:cNvPr id="7" name="Picture 8" descr="http://www.healingtouchhealthcare.com/wp-content/uploads/2013/04/Diabet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0" r="2328"/>
          <a:stretch/>
        </p:blipFill>
        <p:spPr bwMode="auto">
          <a:xfrm>
            <a:off x="5363884" y="2636912"/>
            <a:ext cx="3096548" cy="2818612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47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b="1" dirty="0" smtClean="0"/>
              <a:t>BAGUA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2276872"/>
            <a:ext cx="403244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Historia y antecedentes.</a:t>
            </a:r>
          </a:p>
          <a:p>
            <a:endParaRPr lang="es-MX" dirty="0" smtClean="0"/>
          </a:p>
          <a:p>
            <a:r>
              <a:rPr lang="es-MX" i="1" dirty="0" smtClean="0"/>
              <a:t>Beneficios y bemoles.</a:t>
            </a:r>
          </a:p>
          <a:p>
            <a:endParaRPr lang="es-MX" i="1" dirty="0"/>
          </a:p>
          <a:p>
            <a:r>
              <a:rPr lang="es-MX" i="1" dirty="0" smtClean="0"/>
              <a:t>Experiencia con </a:t>
            </a:r>
            <a:r>
              <a:rPr lang="es-MX" b="1" i="1" dirty="0" smtClean="0">
                <a:solidFill>
                  <a:schemeClr val="accent3"/>
                </a:solidFill>
              </a:rPr>
              <a:t>IMC.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440" y="2192167"/>
            <a:ext cx="3460544" cy="361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41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1294</TotalTime>
  <Words>332</Words>
  <Application>Microsoft Macintosh PowerPoint</Application>
  <PresentationFormat>Presentación en pantalla (4:3)</PresentationFormat>
  <Paragraphs>78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Austin</vt:lpstr>
      <vt:lpstr>BAGUA vs Procedimientos Restrictivos para DM2</vt:lpstr>
      <vt:lpstr>Dr. Sergio Verboonen</vt:lpstr>
      <vt:lpstr>Objetivos de la Platica</vt:lpstr>
      <vt:lpstr>Considerar</vt:lpstr>
      <vt:lpstr>Banda Gástrica</vt:lpstr>
      <vt:lpstr>Banda Gástrica</vt:lpstr>
      <vt:lpstr>Manga Gástrica</vt:lpstr>
      <vt:lpstr>Manga Gástrica</vt:lpstr>
      <vt:lpstr>BAGUA</vt:lpstr>
      <vt:lpstr>BAGUA: TECNICA Qx</vt:lpstr>
      <vt:lpstr>BAGUA</vt:lpstr>
      <vt:lpstr>BAGUA</vt:lpstr>
      <vt:lpstr>DM2: BAGUA vs. RESTRICTIVOS </vt:lpstr>
      <vt:lpstr>DM2: BAGUA vs. RESTRICTIVOS </vt:lpstr>
      <vt:lpstr>BAGUA: APECTOS NO Qx</vt:lpstr>
      <vt:lpstr>¿CIRUGIA PARA DIABETES?</vt:lpstr>
      <vt:lpstr>CONCLUSIONES</vt:lpstr>
      <vt:lpstr>CONCLUSIONES</vt:lpstr>
      <vt:lpstr>Gracias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José Sergio Verboonen </cp:lastModifiedBy>
  <cp:revision>72</cp:revision>
  <dcterms:created xsi:type="dcterms:W3CDTF">2013-08-09T06:15:49Z</dcterms:created>
  <dcterms:modified xsi:type="dcterms:W3CDTF">2014-03-07T13:18:29Z</dcterms:modified>
</cp:coreProperties>
</file>