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2" r:id="rId6"/>
    <p:sldId id="268" r:id="rId7"/>
    <p:sldId id="269" r:id="rId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3" autoAdjust="0"/>
    <p:restoredTop sz="94638" autoAdjust="0"/>
  </p:normalViewPr>
  <p:slideViewPr>
    <p:cSldViewPr>
      <p:cViewPr>
        <p:scale>
          <a:sx n="90" d="100"/>
          <a:sy n="90" d="100"/>
        </p:scale>
        <p:origin x="-139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68F1CFFB-F529-4F78-BBFB-C3A2327592C8}" type="datetimeFigureOut">
              <a:rPr lang="es-ES" smtClean="0"/>
              <a:pPr/>
              <a:t>12/11/2015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46CDE72-846C-44FC-94B2-3A2822BBB290}"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8F1CFFB-F529-4F78-BBFB-C3A2327592C8}" type="datetimeFigureOut">
              <a:rPr lang="es-ES" smtClean="0"/>
              <a:pPr/>
              <a:t>12/11/2015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46CDE72-846C-44FC-94B2-3A2822BBB290}"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8F1CFFB-F529-4F78-BBFB-C3A2327592C8}" type="datetimeFigureOut">
              <a:rPr lang="es-ES" smtClean="0"/>
              <a:pPr/>
              <a:t>12/11/2015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46CDE72-846C-44FC-94B2-3A2822BBB290}"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8F1CFFB-F529-4F78-BBFB-C3A2327592C8}" type="datetimeFigureOut">
              <a:rPr lang="es-ES" smtClean="0"/>
              <a:pPr/>
              <a:t>12/11/2015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46CDE72-846C-44FC-94B2-3A2822BBB290}"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8F1CFFB-F529-4F78-BBFB-C3A2327592C8}" type="datetimeFigureOut">
              <a:rPr lang="es-ES" smtClean="0"/>
              <a:pPr/>
              <a:t>12/11/2015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46CDE72-846C-44FC-94B2-3A2822BBB290}"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68F1CFFB-F529-4F78-BBFB-C3A2327592C8}" type="datetimeFigureOut">
              <a:rPr lang="es-ES" smtClean="0"/>
              <a:pPr/>
              <a:t>12/11/2015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46CDE72-846C-44FC-94B2-3A2822BBB290}"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68F1CFFB-F529-4F78-BBFB-C3A2327592C8}" type="datetimeFigureOut">
              <a:rPr lang="es-ES" smtClean="0"/>
              <a:pPr/>
              <a:t>12/11/2015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346CDE72-846C-44FC-94B2-3A2822BBB290}"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68F1CFFB-F529-4F78-BBFB-C3A2327592C8}" type="datetimeFigureOut">
              <a:rPr lang="es-ES" smtClean="0"/>
              <a:pPr/>
              <a:t>12/11/2015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346CDE72-846C-44FC-94B2-3A2822BBB290}"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8F1CFFB-F529-4F78-BBFB-C3A2327592C8}" type="datetimeFigureOut">
              <a:rPr lang="es-ES" smtClean="0"/>
              <a:pPr/>
              <a:t>12/11/2015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346CDE72-846C-44FC-94B2-3A2822BBB290}"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8F1CFFB-F529-4F78-BBFB-C3A2327592C8}" type="datetimeFigureOut">
              <a:rPr lang="es-ES" smtClean="0"/>
              <a:pPr/>
              <a:t>12/11/2015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46CDE72-846C-44FC-94B2-3A2822BBB290}"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8F1CFFB-F529-4F78-BBFB-C3A2327592C8}" type="datetimeFigureOut">
              <a:rPr lang="es-ES" smtClean="0"/>
              <a:pPr/>
              <a:t>12/11/2015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46CDE72-846C-44FC-94B2-3A2822BBB290}"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1CFFB-F529-4F78-BBFB-C3A2327592C8}" type="datetimeFigureOut">
              <a:rPr lang="es-ES" smtClean="0"/>
              <a:pPr/>
              <a:t>12/11/2015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6CDE72-846C-44FC-94B2-3A2822BBB290}"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it-IT" dirty="0" smtClean="0"/>
              <a:t>La realtà nella prosa narrativa camilleriana</a:t>
            </a:r>
            <a:endParaRPr lang="es-ES" dirty="0"/>
          </a:p>
        </p:txBody>
      </p:sp>
      <p:sp>
        <p:nvSpPr>
          <p:cNvPr id="3" name="2 Subtítulo"/>
          <p:cNvSpPr>
            <a:spLocks noGrp="1"/>
          </p:cNvSpPr>
          <p:nvPr>
            <p:ph type="subTitle" idx="1"/>
          </p:nvPr>
        </p:nvSpPr>
        <p:spPr/>
        <p:txBody>
          <a:bodyPr>
            <a:normAutofit fontScale="85000" lnSpcReduction="20000"/>
          </a:bodyPr>
          <a:lstStyle/>
          <a:p>
            <a:endParaRPr lang="es-ES" dirty="0" smtClean="0"/>
          </a:p>
          <a:p>
            <a:endParaRPr lang="es-ES" dirty="0"/>
          </a:p>
          <a:p>
            <a:pPr algn="r"/>
            <a:r>
              <a:rPr lang="es-ES" dirty="0" smtClean="0">
                <a:solidFill>
                  <a:schemeClr val="tx1"/>
                </a:solidFill>
              </a:rPr>
              <a:t>Giovanni </a:t>
            </a:r>
            <a:r>
              <a:rPr lang="es-ES" dirty="0" err="1" smtClean="0">
                <a:solidFill>
                  <a:schemeClr val="tx1"/>
                </a:solidFill>
              </a:rPr>
              <a:t>Caprara</a:t>
            </a:r>
            <a:r>
              <a:rPr lang="es-ES" dirty="0" smtClean="0">
                <a:solidFill>
                  <a:schemeClr val="tx1"/>
                </a:solidFill>
              </a:rPr>
              <a:t> – </a:t>
            </a:r>
            <a:r>
              <a:rPr lang="es-ES" dirty="0" err="1" smtClean="0">
                <a:solidFill>
                  <a:schemeClr val="tx1"/>
                </a:solidFill>
              </a:rPr>
              <a:t>Uma</a:t>
            </a:r>
            <a:endParaRPr lang="es-ES" dirty="0" smtClean="0">
              <a:solidFill>
                <a:schemeClr val="tx1"/>
              </a:solidFill>
            </a:endParaRPr>
          </a:p>
          <a:p>
            <a:pPr algn="r"/>
            <a:r>
              <a:rPr lang="es-ES" dirty="0" smtClean="0">
                <a:solidFill>
                  <a:schemeClr val="tx1"/>
                </a:solidFill>
              </a:rPr>
              <a:t>Fortaleza, 28 </a:t>
            </a:r>
            <a:r>
              <a:rPr lang="es-ES" dirty="0" err="1" smtClean="0">
                <a:solidFill>
                  <a:schemeClr val="tx1"/>
                </a:solidFill>
              </a:rPr>
              <a:t>ottobre</a:t>
            </a:r>
            <a:r>
              <a:rPr lang="es-ES" dirty="0" smtClean="0">
                <a:solidFill>
                  <a:schemeClr val="tx1"/>
                </a:solidFill>
              </a:rPr>
              <a:t> 2015</a:t>
            </a:r>
            <a:endParaRPr lang="es-E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796950"/>
          </a:xfrm>
        </p:spPr>
        <p:txBody>
          <a:bodyPr>
            <a:noAutofit/>
          </a:bodyPr>
          <a:lstStyle/>
          <a:p>
            <a:r>
              <a:rPr lang="it-IT" sz="3600" dirty="0" smtClean="0"/>
              <a:t>La realtà nella prosa narrativa camilleriana</a:t>
            </a:r>
            <a:r>
              <a:rPr lang="es-ES" sz="3600" dirty="0" smtClean="0"/>
              <a:t/>
            </a:r>
            <a:br>
              <a:rPr lang="es-ES" sz="3600" dirty="0" smtClean="0"/>
            </a:br>
            <a:endParaRPr lang="es-ES" sz="3600" dirty="0"/>
          </a:p>
        </p:txBody>
      </p:sp>
      <p:sp>
        <p:nvSpPr>
          <p:cNvPr id="3" name="2 Marcador de contenido"/>
          <p:cNvSpPr>
            <a:spLocks noGrp="1"/>
          </p:cNvSpPr>
          <p:nvPr>
            <p:ph idx="1"/>
          </p:nvPr>
        </p:nvSpPr>
        <p:spPr>
          <a:xfrm>
            <a:off x="457200" y="4005064"/>
            <a:ext cx="8229600" cy="2121099"/>
          </a:xfrm>
        </p:spPr>
        <p:txBody>
          <a:bodyPr>
            <a:normAutofit/>
          </a:bodyPr>
          <a:lstStyle/>
          <a:p>
            <a:pPr algn="r">
              <a:buNone/>
            </a:pPr>
            <a:r>
              <a:rPr lang="it-IT" sz="2600" dirty="0" smtClean="0"/>
              <a:t>“</a:t>
            </a:r>
            <a:r>
              <a:rPr lang="it-IT" sz="2600" b="1" i="1" dirty="0" smtClean="0"/>
              <a:t>Non ho nessuna fantasia, non so inventarmi una cosa ex novo, ho bisogno di partire da dei dati di realtà: tutte le storie di Montalbano sono fatti di cronaca vera, di cronaca nera, da me impastati in un certo modo</a:t>
            </a:r>
            <a:r>
              <a:rPr lang="it-IT" sz="2600" dirty="0" smtClean="0"/>
              <a:t>” </a:t>
            </a:r>
            <a:endParaRPr lang="es-ES" sz="2600" dirty="0" smtClean="0"/>
          </a:p>
          <a:p>
            <a:endParaRPr lang="es-ES" dirty="0"/>
          </a:p>
        </p:txBody>
      </p:sp>
      <p:pic>
        <p:nvPicPr>
          <p:cNvPr id="1026" name="Picture 2" descr="camilleri"/>
          <p:cNvPicPr>
            <a:picLocks noChangeAspect="1" noChangeArrowheads="1"/>
          </p:cNvPicPr>
          <p:nvPr/>
        </p:nvPicPr>
        <p:blipFill>
          <a:blip r:embed="rId2" cstate="print"/>
          <a:srcRect/>
          <a:stretch>
            <a:fillRect/>
          </a:stretch>
        </p:blipFill>
        <p:spPr bwMode="auto">
          <a:xfrm>
            <a:off x="5361842" y="1844824"/>
            <a:ext cx="2949018" cy="1959223"/>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it-IT" sz="3600" dirty="0" smtClean="0"/>
              <a:t>La realtà nella prosa narrativa camilleriana</a:t>
            </a:r>
            <a:endParaRPr lang="es-ES" sz="3600" dirty="0"/>
          </a:p>
        </p:txBody>
      </p:sp>
      <p:sp>
        <p:nvSpPr>
          <p:cNvPr id="3" name="2 Marcador de contenido"/>
          <p:cNvSpPr>
            <a:spLocks noGrp="1"/>
          </p:cNvSpPr>
          <p:nvPr>
            <p:ph idx="1"/>
          </p:nvPr>
        </p:nvSpPr>
        <p:spPr/>
        <p:txBody>
          <a:bodyPr>
            <a:normAutofit fontScale="85000" lnSpcReduction="20000"/>
          </a:bodyPr>
          <a:lstStyle/>
          <a:p>
            <a:pPr algn="just"/>
            <a:r>
              <a:rPr lang="it-IT" dirty="0" smtClean="0"/>
              <a:t>Confronto Sciascia – Camilleri – Pirandello</a:t>
            </a:r>
          </a:p>
          <a:p>
            <a:pPr algn="just">
              <a:buNone/>
            </a:pPr>
            <a:r>
              <a:rPr lang="it-IT" dirty="0" smtClean="0"/>
              <a:t>nasce spontaneo, per gli innumerevoli legami</a:t>
            </a:r>
          </a:p>
          <a:p>
            <a:pPr algn="just">
              <a:buNone/>
            </a:pPr>
            <a:r>
              <a:rPr lang="it-IT" dirty="0" smtClean="0"/>
              <a:t>culturali e letterari </a:t>
            </a:r>
          </a:p>
          <a:p>
            <a:pPr algn="just">
              <a:buNone/>
            </a:pPr>
            <a:endParaRPr lang="it-IT" dirty="0" smtClean="0"/>
          </a:p>
          <a:p>
            <a:pPr algn="just">
              <a:buNone/>
            </a:pPr>
            <a:r>
              <a:rPr lang="it-IT" dirty="0" smtClean="0"/>
              <a:t>-   impossibilità di una verità unica, </a:t>
            </a:r>
            <a:endParaRPr lang="es-ES" dirty="0" smtClean="0"/>
          </a:p>
          <a:p>
            <a:pPr algn="just">
              <a:buNone/>
            </a:pPr>
            <a:r>
              <a:rPr lang="it-IT" dirty="0" smtClean="0"/>
              <a:t>-   contraddizioni, </a:t>
            </a:r>
            <a:endParaRPr lang="es-ES" dirty="0" smtClean="0"/>
          </a:p>
          <a:p>
            <a:pPr algn="just">
              <a:buFontTx/>
              <a:buChar char="-"/>
            </a:pPr>
            <a:r>
              <a:rPr lang="it-IT" dirty="0" smtClean="0"/>
              <a:t>follia del vivere in Sicilia,</a:t>
            </a:r>
            <a:endParaRPr lang="es-ES" dirty="0" smtClean="0"/>
          </a:p>
          <a:p>
            <a:pPr algn="just">
              <a:buFontTx/>
              <a:buChar char="-"/>
            </a:pPr>
            <a:r>
              <a:rPr lang="it-IT" dirty="0" smtClean="0"/>
              <a:t>alienazione dell’uomo.</a:t>
            </a:r>
          </a:p>
          <a:p>
            <a:pPr algn="just">
              <a:buFontTx/>
              <a:buChar char="-"/>
            </a:pPr>
            <a:endParaRPr lang="it-IT" dirty="0" smtClean="0"/>
          </a:p>
          <a:p>
            <a:pPr algn="just">
              <a:buNone/>
            </a:pPr>
            <a:r>
              <a:rPr lang="it-IT" dirty="0" smtClean="0"/>
              <a:t>	Camilleri affronta tematiche diverse, realtà </a:t>
            </a:r>
            <a:r>
              <a:rPr lang="it-IT" smtClean="0"/>
              <a:t>= denuncia</a:t>
            </a:r>
          </a:p>
          <a:p>
            <a:pPr algn="just">
              <a:buNone/>
            </a:pP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it-IT" sz="3600" dirty="0" smtClean="0"/>
              <a:t>La realtà nella prosa narrativa camilleriana</a:t>
            </a:r>
            <a:endParaRPr lang="es-ES" sz="3600" dirty="0"/>
          </a:p>
        </p:txBody>
      </p:sp>
      <p:sp>
        <p:nvSpPr>
          <p:cNvPr id="3" name="2 Marcador de contenido"/>
          <p:cNvSpPr>
            <a:spLocks noGrp="1"/>
          </p:cNvSpPr>
          <p:nvPr>
            <p:ph idx="1"/>
          </p:nvPr>
        </p:nvSpPr>
        <p:spPr>
          <a:xfrm>
            <a:off x="457200" y="1268760"/>
            <a:ext cx="8229600" cy="5328592"/>
          </a:xfrm>
        </p:spPr>
        <p:txBody>
          <a:bodyPr>
            <a:normAutofit lnSpcReduction="10000"/>
          </a:bodyPr>
          <a:lstStyle/>
          <a:p>
            <a:pPr algn="just">
              <a:buNone/>
            </a:pPr>
            <a:r>
              <a:rPr lang="it-IT" sz="1400" b="1" dirty="0" smtClean="0">
                <a:solidFill>
                  <a:srgbClr val="FF0000"/>
                </a:solidFill>
              </a:rPr>
              <a:t>Il campo del vasaio, Sellerio, 2008</a:t>
            </a:r>
          </a:p>
          <a:p>
            <a:pPr algn="just">
              <a:buNone/>
            </a:pPr>
            <a:endParaRPr lang="es-ES" sz="1200" b="1" dirty="0" smtClean="0"/>
          </a:p>
          <a:p>
            <a:pPr algn="just">
              <a:buNone/>
            </a:pPr>
            <a:r>
              <a:rPr lang="it-IT" sz="1200" b="1" u="sng" dirty="0" smtClean="0"/>
              <a:t>Come sempre ,all’inizio, un sogno (p.12):</a:t>
            </a:r>
            <a:endParaRPr lang="es-ES" sz="1200" b="1" u="sng" dirty="0" smtClean="0"/>
          </a:p>
          <a:p>
            <a:pPr algn="just">
              <a:buNone/>
            </a:pPr>
            <a:endParaRPr lang="it-IT" sz="1200" dirty="0" smtClean="0"/>
          </a:p>
          <a:p>
            <a:pPr lvl="1" algn="just">
              <a:buNone/>
            </a:pPr>
            <a:r>
              <a:rPr lang="it-IT" sz="1200" dirty="0" smtClean="0"/>
              <a:t>La cammara era illuminata, ma Bonetti-Alderighi non c’era cchiù, al sò posto c’era assittato un omo curto e tracagno, con una</a:t>
            </a:r>
          </a:p>
          <a:p>
            <a:pPr lvl="1" algn="just">
              <a:buNone/>
            </a:pPr>
            <a:r>
              <a:rPr lang="it-IT" sz="1200" dirty="0" smtClean="0"/>
              <a:t>coppola in testa, che riconobbe subito. </a:t>
            </a:r>
            <a:r>
              <a:rPr lang="it-IT" sz="1200" b="1" dirty="0" smtClean="0"/>
              <a:t>Totò Riina! Era stato liberato dal Càrzaro!</a:t>
            </a:r>
            <a:endParaRPr lang="es-ES" sz="1200" b="1" dirty="0" smtClean="0"/>
          </a:p>
          <a:p>
            <a:pPr lvl="1" algn="just">
              <a:buNone/>
            </a:pPr>
            <a:r>
              <a:rPr lang="it-IT" sz="1200" dirty="0" smtClean="0"/>
              <a:t> </a:t>
            </a:r>
            <a:endParaRPr lang="es-ES" sz="1200" dirty="0" smtClean="0"/>
          </a:p>
          <a:p>
            <a:pPr algn="just">
              <a:buNone/>
            </a:pPr>
            <a:r>
              <a:rPr lang="it-IT" sz="1200" b="1" u="sng" dirty="0" smtClean="0"/>
              <a:t>Dialogo con l’altro Montalbano (sul sogno) (p.13):</a:t>
            </a:r>
          </a:p>
          <a:p>
            <a:pPr algn="just">
              <a:buNone/>
            </a:pPr>
            <a:endParaRPr lang="es-ES" sz="1200" dirty="0" smtClean="0"/>
          </a:p>
          <a:p>
            <a:pPr lvl="1" algn="just">
              <a:buNone/>
            </a:pPr>
            <a:r>
              <a:rPr lang="it-IT" sz="1200" dirty="0" smtClean="0"/>
              <a:t>Cos’è che t’ha fatto cchiù ’mpressione tra tutto quello che hai sognato?</a:t>
            </a:r>
            <a:endParaRPr lang="es-ES" sz="1200" dirty="0" smtClean="0"/>
          </a:p>
          <a:p>
            <a:pPr lvl="1" algn="just">
              <a:buNone/>
            </a:pPr>
            <a:r>
              <a:rPr lang="it-IT" sz="1200" dirty="0" smtClean="0"/>
              <a:t>Il fatto del cangiamento.</a:t>
            </a:r>
            <a:endParaRPr lang="es-ES" sz="1200" dirty="0" smtClean="0"/>
          </a:p>
          <a:p>
            <a:pPr lvl="1" algn="just">
              <a:buNone/>
            </a:pPr>
            <a:r>
              <a:rPr lang="it-IT" sz="1200" dirty="0" smtClean="0"/>
              <a:t>Quale?</a:t>
            </a:r>
            <a:endParaRPr lang="es-ES" sz="1200" dirty="0" smtClean="0"/>
          </a:p>
          <a:p>
            <a:pPr lvl="1" algn="just">
              <a:buNone/>
            </a:pPr>
            <a:r>
              <a:rPr lang="it-IT" sz="1200" dirty="0" smtClean="0"/>
              <a:t>Che quanndo sono tornato dalla cucina, al posto di Bonetti-Alderighi c’era Totò Riina.</a:t>
            </a:r>
            <a:endParaRPr lang="es-ES" sz="1200" dirty="0" smtClean="0"/>
          </a:p>
          <a:p>
            <a:pPr lvl="1" algn="just">
              <a:buNone/>
            </a:pPr>
            <a:r>
              <a:rPr lang="it-IT" sz="1200" dirty="0" smtClean="0"/>
              <a:t>Chiarisci.</a:t>
            </a:r>
            <a:endParaRPr lang="es-ES" sz="1200" dirty="0" smtClean="0"/>
          </a:p>
          <a:p>
            <a:pPr lvl="1" algn="just">
              <a:buNone/>
            </a:pPr>
            <a:r>
              <a:rPr lang="it-IT" sz="1200" b="1" dirty="0" smtClean="0"/>
              <a:t>Che al posto del questore, rappresentante della liggi, c’era il nummaro uno della mafia, il capo di quelli che sono contro la leggi.</a:t>
            </a:r>
            <a:endParaRPr lang="es-ES" sz="1200" b="1" dirty="0" smtClean="0"/>
          </a:p>
          <a:p>
            <a:pPr algn="just">
              <a:buNone/>
            </a:pPr>
            <a:r>
              <a:rPr lang="it-IT" sz="1200" dirty="0" smtClean="0"/>
              <a:t> </a:t>
            </a:r>
            <a:endParaRPr lang="es-ES" sz="1200" dirty="0" smtClean="0"/>
          </a:p>
          <a:p>
            <a:pPr algn="just">
              <a:buNone/>
            </a:pPr>
            <a:r>
              <a:rPr lang="it-IT" sz="1200" b="1" u="sng" dirty="0" smtClean="0"/>
              <a:t>La televisione spesso accompagna le riflessioni di montalbano (p. 35)</a:t>
            </a:r>
            <a:endParaRPr lang="es-ES" sz="1200" b="1" u="sng" dirty="0" smtClean="0"/>
          </a:p>
          <a:p>
            <a:pPr algn="just">
              <a:buNone/>
            </a:pPr>
            <a:endParaRPr lang="it-IT" sz="1200" dirty="0" smtClean="0"/>
          </a:p>
          <a:p>
            <a:pPr algn="just">
              <a:buNone/>
            </a:pPr>
            <a:r>
              <a:rPr lang="it-IT" sz="1200" dirty="0" smtClean="0"/>
              <a:t>	Cangiò canale. Il capo del governo spiegava pirchì l’economia del nostro paìsi annava a scatafascio: la prima ragione era l’attacco terroristico alle torri gemelle, la secunnda lo tsunami, la terza l’euro, la quarta l’opposizione comunista che non collaborava... cangiò canale. C’era un cardinale che arlava della sacralità della famiglia. Ad ascutarlo, in prima fila c’erano ’na poco d’òmini politici dei quali dù divorziati, uno convivente con una minorenne doppo aviri lassato la mogliere e tri figli, un quarto che mantiniva ’na famiglia ufficiale e dù  famiglie ufficiose, un quinto che non si era mai maritato pirchì era cosa cognita che le fìmmine non gli piacivano. Tutti assentivano gravemente alle parole del cardinale. Cangiò canale.  </a:t>
            </a:r>
            <a:endParaRPr lang="es-ES" sz="1200" dirty="0" smtClean="0"/>
          </a:p>
          <a:p>
            <a:pPr algn="just"/>
            <a:endParaRPr lang="es-ES" sz="1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it-IT" sz="3600" dirty="0" smtClean="0"/>
              <a:t>La realtà nella prosa narrativa camilleriana</a:t>
            </a:r>
            <a:endParaRPr lang="es-ES" sz="3600" dirty="0"/>
          </a:p>
        </p:txBody>
      </p:sp>
      <p:sp>
        <p:nvSpPr>
          <p:cNvPr id="3" name="2 Marcador de contenido"/>
          <p:cNvSpPr>
            <a:spLocks noGrp="1"/>
          </p:cNvSpPr>
          <p:nvPr>
            <p:ph idx="1"/>
          </p:nvPr>
        </p:nvSpPr>
        <p:spPr>
          <a:xfrm>
            <a:off x="457200" y="1268760"/>
            <a:ext cx="8229600" cy="5328592"/>
          </a:xfrm>
        </p:spPr>
        <p:txBody>
          <a:bodyPr>
            <a:normAutofit fontScale="92500" lnSpcReduction="20000"/>
          </a:bodyPr>
          <a:lstStyle/>
          <a:p>
            <a:pPr>
              <a:buNone/>
            </a:pPr>
            <a:r>
              <a:rPr lang="it-IT" sz="1500" b="1" dirty="0" smtClean="0">
                <a:solidFill>
                  <a:srgbClr val="FF0000"/>
                </a:solidFill>
              </a:rPr>
              <a:t>Il giro di boa, Sellerio, 2013</a:t>
            </a:r>
          </a:p>
          <a:p>
            <a:pPr>
              <a:buNone/>
            </a:pPr>
            <a:endParaRPr lang="es-ES" sz="1050" b="1" dirty="0" smtClean="0">
              <a:solidFill>
                <a:srgbClr val="FF0000"/>
              </a:solidFill>
            </a:endParaRPr>
          </a:p>
          <a:p>
            <a:pPr>
              <a:buNone/>
            </a:pPr>
            <a:r>
              <a:rPr lang="it-IT" sz="1050" u="sng" dirty="0" smtClean="0"/>
              <a:t>I fatti di Genova (p. 9/10)</a:t>
            </a:r>
          </a:p>
          <a:p>
            <a:pPr>
              <a:buNone/>
            </a:pPr>
            <a:endParaRPr lang="it-IT" sz="1050" dirty="0" smtClean="0"/>
          </a:p>
          <a:p>
            <a:pPr>
              <a:buNone/>
            </a:pPr>
            <a:r>
              <a:rPr lang="it-IT" sz="1050" dirty="0" smtClean="0"/>
              <a:t>Con aria asolutamente indifferente, la giornalista del tg aveva detto che la Procura di Genova, in merito all’irruzione della polizia alla scuola Diaz nel corso del G8, si</a:t>
            </a:r>
          </a:p>
          <a:p>
            <a:pPr>
              <a:buNone/>
            </a:pPr>
            <a:r>
              <a:rPr lang="it-IT" sz="1050" dirty="0" smtClean="0"/>
              <a:t>era fatta pirsuasa che le due bombe molotov erano state portate lì dagli stessi poliziotti [...] Ascutata la notizia, per una mezzorata Montalbano era restato assittato sulla</a:t>
            </a:r>
          </a:p>
          <a:p>
            <a:pPr>
              <a:buNone/>
            </a:pPr>
            <a:r>
              <a:rPr lang="it-IT" sz="1050" dirty="0" smtClean="0"/>
              <a:t>poltrona davanti al televisore, privo della capacità di pensari, scosso da un misto di raggia e di vrigogna, assammarato di sudore.</a:t>
            </a:r>
            <a:endParaRPr lang="es-ES" sz="1050" dirty="0" smtClean="0"/>
          </a:p>
          <a:p>
            <a:pPr>
              <a:buNone/>
            </a:pPr>
            <a:endParaRPr lang="es-ES" sz="1050" dirty="0" smtClean="0"/>
          </a:p>
          <a:p>
            <a:pPr>
              <a:buNone/>
            </a:pPr>
            <a:r>
              <a:rPr lang="it-IT" sz="1050" b="1" u="sng" dirty="0" smtClean="0"/>
              <a:t>Immigrazione, ricorrente (p. 40)</a:t>
            </a:r>
          </a:p>
          <a:p>
            <a:pPr>
              <a:buNone/>
            </a:pPr>
            <a:endParaRPr lang="es-ES" sz="1050" dirty="0" smtClean="0"/>
          </a:p>
          <a:p>
            <a:pPr>
              <a:buNone/>
            </a:pPr>
            <a:r>
              <a:rPr lang="it-IT" sz="1050" dirty="0" smtClean="0"/>
              <a:t>Glielo dico io che cosa è capitato. Lei si è fatto convinto che quel morto che è venuto a farsi recuperare da lei fosse un povirazzo di extracomunitario vittima di un naufragio, uno dei cinquecento e passa morti che galleggiano nel Canale di Sicilia, che a momenti si potrà andare in Tunisia a piedi, camminandoci di sopra [...]</a:t>
            </a:r>
            <a:endParaRPr lang="es-ES" sz="1050" dirty="0" smtClean="0"/>
          </a:p>
          <a:p>
            <a:pPr>
              <a:buNone/>
            </a:pPr>
            <a:r>
              <a:rPr lang="it-IT" sz="1050" dirty="0" smtClean="0"/>
              <a:t> </a:t>
            </a:r>
            <a:endParaRPr lang="es-ES" sz="1050" dirty="0" smtClean="0"/>
          </a:p>
          <a:p>
            <a:pPr>
              <a:buNone/>
            </a:pPr>
            <a:r>
              <a:rPr lang="it-IT" sz="1050" b="1" u="sng" dirty="0" smtClean="0"/>
              <a:t>Un commento del giornalista Pippo Ragonese (p. 65)</a:t>
            </a:r>
            <a:endParaRPr lang="es-ES" sz="1050" b="1" u="sng" dirty="0" smtClean="0"/>
          </a:p>
          <a:p>
            <a:pPr>
              <a:buNone/>
            </a:pPr>
            <a:endParaRPr lang="it-IT" sz="1050" dirty="0" smtClean="0"/>
          </a:p>
          <a:p>
            <a:pPr>
              <a:buNone/>
            </a:pPr>
            <a:r>
              <a:rPr lang="it-IT" sz="1050" dirty="0" smtClean="0"/>
              <a:t>Bisogna riflettere su un fatto elementare: la nostra civiltà cristiana non può essere snaturata sin dalle fondamenta da orde incontrollate di disperati e di dilinquenti che quotiidianamente sbarcano sulle nostre coste. Questa gente rappresenta un autentico pericolo per noi, per l’Italia, per tutto il mondo occidentale. La legge Cozzi-Pini, recentemente varata dal nostro governo, è, checchè ne dica l’opposizionel’unico vero bauardo all’invasione.[...] Montalbano di scatto, si susì e cangiò canale, più che arraggiato avvilito da quella presuntuosa stupidità.</a:t>
            </a:r>
            <a:endParaRPr lang="es-ES" sz="1050" dirty="0" smtClean="0"/>
          </a:p>
          <a:p>
            <a:pPr>
              <a:buNone/>
            </a:pPr>
            <a:r>
              <a:rPr lang="it-IT" sz="1050" dirty="0" smtClean="0"/>
              <a:t>  </a:t>
            </a:r>
            <a:endParaRPr lang="es-ES" sz="1050" dirty="0" smtClean="0"/>
          </a:p>
          <a:p>
            <a:pPr>
              <a:buNone/>
            </a:pPr>
            <a:r>
              <a:rPr lang="it-IT" sz="1050" b="1" u="sng" dirty="0" smtClean="0"/>
              <a:t>Ancora sull’immigrazione (p. 206)</a:t>
            </a:r>
            <a:endParaRPr lang="es-ES" sz="1050" b="1" u="sng" dirty="0" smtClean="0"/>
          </a:p>
          <a:p>
            <a:pPr>
              <a:buNone/>
            </a:pPr>
            <a:endParaRPr lang="it-IT" sz="1050" b="1" u="sng" dirty="0" smtClean="0"/>
          </a:p>
          <a:p>
            <a:pPr>
              <a:buNone/>
            </a:pPr>
            <a:r>
              <a:rPr lang="it-IT" sz="1050" dirty="0" smtClean="0"/>
              <a:t>Recentemente un pm di pm di Trieste ha raccolto una quantità enorme d’intercettazioni telefonjiche che parlavano della compravendita di bambini extracomunitari per espianti d’organi. [...] Altri minori vengono messi a disposizione dei pedofili [...] Poi c’è il racket dell’accattonaggio. Gli sfruttatori di questi bambini constretti a chedere l’elemosina sono molti fantasiosi, sa? Ho parlato con un bambino albanese che era stato rapito [...], L’avevano reso zoppo, ferendolo profondamente al ginocchio e facendo di proposito infettare la ferita. Così impietosiva di più i passanti. A un altro hanno tagliato la mano, a un altro...</a:t>
            </a:r>
            <a:endParaRPr lang="es-ES" sz="1050" dirty="0" smtClean="0"/>
          </a:p>
          <a:p>
            <a:pPr>
              <a:buNone/>
            </a:pPr>
            <a:r>
              <a:rPr lang="it-IT" sz="1050" dirty="0" smtClean="0"/>
              <a:t> </a:t>
            </a:r>
            <a:endParaRPr lang="es-ES" sz="1050" dirty="0" smtClean="0"/>
          </a:p>
          <a:p>
            <a:pPr>
              <a:buNone/>
            </a:pPr>
            <a:r>
              <a:rPr lang="it-IT" sz="1050" b="1" u="sng" dirty="0" smtClean="0"/>
              <a:t>La nota alla fine (p. 269) </a:t>
            </a:r>
          </a:p>
          <a:p>
            <a:pPr>
              <a:buNone/>
            </a:pPr>
            <a:endParaRPr lang="it-IT" sz="1050" dirty="0" smtClean="0"/>
          </a:p>
          <a:p>
            <a:pPr>
              <a:buNone/>
            </a:pPr>
            <a:r>
              <a:rPr lang="it-IT" sz="1050" dirty="0" smtClean="0"/>
              <a:t>A. Camilleri chiarisce che i dati sull’immigrazione clandestina dei minori sono reali e tratti dall’inchiesta di Carmelo Abbate e Paola Ciccioli su panorama del 19 settembre 2002 e alcuni elementi della trama sono frutto di episodi di cronaca, come quello riportato sulla Gazzetta del Mezzogiorno del 17, 20 e 25 agosto 2002 del “finto morto”.</a:t>
            </a:r>
            <a:endParaRPr lang="es-ES" sz="105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it-IT" sz="3600" dirty="0" smtClean="0"/>
              <a:t>La realtà nella prosa narrativa camilleriana</a:t>
            </a:r>
            <a:endParaRPr lang="es-ES" sz="3600" dirty="0"/>
          </a:p>
        </p:txBody>
      </p:sp>
      <p:sp>
        <p:nvSpPr>
          <p:cNvPr id="3" name="2 Marcador de contenido"/>
          <p:cNvSpPr>
            <a:spLocks noGrp="1"/>
          </p:cNvSpPr>
          <p:nvPr>
            <p:ph idx="1"/>
          </p:nvPr>
        </p:nvSpPr>
        <p:spPr>
          <a:xfrm>
            <a:off x="457200" y="1124744"/>
            <a:ext cx="8229600" cy="5733256"/>
          </a:xfrm>
        </p:spPr>
        <p:txBody>
          <a:bodyPr>
            <a:noAutofit/>
          </a:bodyPr>
          <a:lstStyle/>
          <a:p>
            <a:pPr>
              <a:buNone/>
            </a:pPr>
            <a:r>
              <a:rPr lang="it-IT" sz="1400" b="1" dirty="0" smtClean="0">
                <a:solidFill>
                  <a:srgbClr val="FF0000"/>
                </a:solidFill>
              </a:rPr>
              <a:t>Un inverno italiano, Chiarelettere Ed., 2009</a:t>
            </a:r>
            <a:endParaRPr lang="es-ES" sz="1400" b="1" dirty="0" smtClean="0">
              <a:solidFill>
                <a:srgbClr val="FF0000"/>
              </a:solidFill>
            </a:endParaRPr>
          </a:p>
          <a:p>
            <a:pPr>
              <a:buNone/>
            </a:pPr>
            <a:r>
              <a:rPr lang="it-IT" sz="1000" dirty="0" smtClean="0"/>
              <a:t> </a:t>
            </a:r>
            <a:endParaRPr lang="es-ES" sz="1000" dirty="0" smtClean="0"/>
          </a:p>
          <a:p>
            <a:pPr>
              <a:buNone/>
            </a:pPr>
            <a:r>
              <a:rPr lang="it-IT" sz="1000" b="1" dirty="0" smtClean="0"/>
              <a:t>Testi di A. Camilleri e S. Lodato pubblicati su “L’unità” nella rubrica </a:t>
            </a:r>
            <a:r>
              <a:rPr lang="it-IT" sz="1000" b="1" i="1" dirty="0" smtClean="0"/>
              <a:t>Lo schef consiglia</a:t>
            </a:r>
            <a:r>
              <a:rPr lang="it-IT" sz="1000" b="1" dirty="0" smtClean="0"/>
              <a:t>, dal 20 novembre 2008 al 22 maggio 2009</a:t>
            </a:r>
            <a:endParaRPr lang="es-ES" sz="1000" b="1" dirty="0" smtClean="0"/>
          </a:p>
          <a:p>
            <a:pPr>
              <a:buNone/>
            </a:pPr>
            <a:r>
              <a:rPr lang="it-IT" sz="1000" b="1" dirty="0" smtClean="0"/>
              <a:t> </a:t>
            </a:r>
            <a:endParaRPr lang="es-ES" sz="1000" b="1" dirty="0" smtClean="0"/>
          </a:p>
          <a:p>
            <a:pPr>
              <a:buNone/>
            </a:pPr>
            <a:r>
              <a:rPr lang="it-IT" sz="1000" dirty="0" smtClean="0"/>
              <a:t> </a:t>
            </a:r>
            <a:r>
              <a:rPr lang="it-IT" sz="1000" b="1" u="sng" dirty="0" smtClean="0"/>
              <a:t>Berlusconite (p. 302) </a:t>
            </a:r>
          </a:p>
          <a:p>
            <a:pPr>
              <a:buNone/>
            </a:pPr>
            <a:r>
              <a:rPr lang="it-IT" sz="1000" dirty="0" smtClean="0"/>
              <a:t>La berlusconite è un’infezione mortale incurabile, che porterà alla rovina l’Italia tutta. Come già accaduto con un altro capo di governo, Benito Mussolini ...</a:t>
            </a:r>
            <a:endParaRPr lang="es-ES" sz="1000" dirty="0" smtClean="0"/>
          </a:p>
          <a:p>
            <a:pPr>
              <a:buNone/>
            </a:pPr>
            <a:r>
              <a:rPr lang="it-IT" sz="1000" dirty="0" smtClean="0"/>
              <a:t> </a:t>
            </a:r>
            <a:endParaRPr lang="es-ES" sz="1000" dirty="0" smtClean="0"/>
          </a:p>
          <a:p>
            <a:pPr>
              <a:buNone/>
            </a:pPr>
            <a:r>
              <a:rPr lang="it-IT" sz="1000" b="1" u="sng" dirty="0" smtClean="0"/>
              <a:t>Interesse di A. Camilleri per la cornaca del paese. I tioli di alcuni articoli</a:t>
            </a:r>
            <a:endParaRPr lang="es-ES" sz="1000" b="1" u="sng" dirty="0" smtClean="0"/>
          </a:p>
          <a:p>
            <a:pPr>
              <a:buNone/>
            </a:pPr>
            <a:r>
              <a:rPr lang="it-IT" sz="1000" dirty="0" smtClean="0"/>
              <a:t> </a:t>
            </a:r>
            <a:endParaRPr lang="es-ES" sz="1000" dirty="0" smtClean="0"/>
          </a:p>
          <a:p>
            <a:pPr>
              <a:buNone/>
            </a:pPr>
            <a:r>
              <a:rPr lang="it-IT" sz="1000" dirty="0" smtClean="0"/>
              <a:t>(p. 21) Il desiderio segreto di Berlusconi: clonare Emilio Fede</a:t>
            </a:r>
            <a:endParaRPr lang="es-ES" sz="1000" dirty="0" smtClean="0"/>
          </a:p>
          <a:p>
            <a:pPr>
              <a:buNone/>
            </a:pPr>
            <a:r>
              <a:rPr lang="it-IT" sz="1000" dirty="0" smtClean="0"/>
              <a:t>(p. 35) Il raddoppio dell’IVA per SKY. Piccolo Cesare colpisce ancora</a:t>
            </a:r>
            <a:endParaRPr lang="es-ES" sz="1000" dirty="0" smtClean="0"/>
          </a:p>
          <a:p>
            <a:pPr>
              <a:buNone/>
            </a:pPr>
            <a:r>
              <a:rPr lang="it-IT" sz="1000" dirty="0" smtClean="0"/>
              <a:t>(p. 37) “Vade retro gay” Il no del Vaticano alla depenalizzazione dell’omossessualità</a:t>
            </a:r>
            <a:endParaRPr lang="es-ES" sz="1000" dirty="0" smtClean="0"/>
          </a:p>
          <a:p>
            <a:pPr>
              <a:buNone/>
            </a:pPr>
            <a:r>
              <a:rPr lang="it-IT" sz="1000" dirty="0" smtClean="0"/>
              <a:t>(p. 55) Piccolo Cesare vuole cambiare la Costitiuzione. Non ci resta che la pazzia</a:t>
            </a:r>
            <a:endParaRPr lang="es-ES" sz="1000" dirty="0" smtClean="0"/>
          </a:p>
          <a:p>
            <a:pPr>
              <a:buNone/>
            </a:pPr>
            <a:r>
              <a:rPr lang="it-IT" sz="1000" dirty="0" smtClean="0"/>
              <a:t>(p. 57) Piccolo Cesare di manica larga con gli evasori</a:t>
            </a:r>
            <a:endParaRPr lang="es-ES" sz="1000" dirty="0" smtClean="0"/>
          </a:p>
          <a:p>
            <a:pPr>
              <a:buNone/>
            </a:pPr>
            <a:r>
              <a:rPr lang="it-IT" sz="1000" dirty="0" smtClean="0"/>
              <a:t>(p. 59) Gli onorevoli pianisti negano le loro impronte, ma vogliono prenderele ai bimbi rom.</a:t>
            </a:r>
            <a:endParaRPr lang="es-ES" sz="1000" dirty="0" smtClean="0"/>
          </a:p>
          <a:p>
            <a:pPr>
              <a:buNone/>
            </a:pPr>
            <a:r>
              <a:rPr lang="it-IT" sz="1000" dirty="0" smtClean="0"/>
              <a:t>(p. 72) Natale italiano: anche a Giuseppe e Maria avrebbero preso le impronte</a:t>
            </a:r>
            <a:endParaRPr lang="es-ES" sz="1000" dirty="0" smtClean="0"/>
          </a:p>
          <a:p>
            <a:pPr>
              <a:buNone/>
            </a:pPr>
            <a:r>
              <a:rPr lang="it-IT" sz="1000" dirty="0" smtClean="0"/>
              <a:t>(p. 85) Piccolo Cesare proclama Bush uno tra i più grandi presidneti americani</a:t>
            </a:r>
            <a:endParaRPr lang="es-ES" sz="1000" dirty="0" smtClean="0"/>
          </a:p>
          <a:p>
            <a:pPr>
              <a:buNone/>
            </a:pPr>
            <a:r>
              <a:rPr lang="it-IT" sz="1000" dirty="0" smtClean="0"/>
              <a:t>(p. 103) Andreotti. È anche possibile che Belzebù vada in paradiso</a:t>
            </a:r>
            <a:endParaRPr lang="es-ES" sz="1000" dirty="0" smtClean="0"/>
          </a:p>
          <a:p>
            <a:pPr>
              <a:buNone/>
            </a:pPr>
            <a:r>
              <a:rPr lang="it-IT" sz="1000" dirty="0" smtClean="0"/>
              <a:t>(p. 287) Un paese senza verità. Pieno di odio e insieme spensierato.</a:t>
            </a:r>
            <a:endParaRPr lang="es-ES" sz="1000" dirty="0" smtClean="0"/>
          </a:p>
          <a:p>
            <a:pPr>
              <a:buNone/>
            </a:pPr>
            <a:r>
              <a:rPr lang="it-IT" sz="1000" dirty="0" smtClean="0"/>
              <a:t> </a:t>
            </a:r>
          </a:p>
          <a:p>
            <a:pPr>
              <a:buNone/>
            </a:pPr>
            <a:r>
              <a:rPr lang="it-IT" sz="1000" b="1" dirty="0" smtClean="0"/>
              <a:t>(p. 205) Perchè votare? Basta fare anghingò. Aspettando il ponte con la Sardegna</a:t>
            </a:r>
            <a:endParaRPr lang="es-ES" sz="1000" b="1" dirty="0" smtClean="0"/>
          </a:p>
          <a:p>
            <a:pPr>
              <a:buNone/>
            </a:pPr>
            <a:r>
              <a:rPr lang="it-IT" sz="1000" dirty="0" smtClean="0"/>
              <a:t> </a:t>
            </a:r>
            <a:endParaRPr lang="es-ES" sz="1000" dirty="0" smtClean="0"/>
          </a:p>
          <a:p>
            <a:pPr>
              <a:buNone/>
            </a:pPr>
            <a:r>
              <a:rPr lang="it-IT" sz="1000" dirty="0" smtClean="0"/>
              <a:t>	Nasce dalla proposta di  Berlusconi di far votare in parlamento soltanto i capigruppo.  Se così fosse, si chiede A. Camilleri, allora a cosa servirebbe far votare gli italiani? Deciderebbero tutto soltanto i capigruppo.  </a:t>
            </a:r>
            <a:endParaRPr lang="es-ES" sz="1000" dirty="0" smtClean="0"/>
          </a:p>
          <a:p>
            <a:pPr>
              <a:buNone/>
            </a:pPr>
            <a:endParaRPr lang="it-IT" sz="1000" dirty="0" smtClean="0"/>
          </a:p>
          <a:p>
            <a:pPr>
              <a:buNone/>
            </a:pPr>
            <a:r>
              <a:rPr lang="it-IT" sz="1000" dirty="0" smtClean="0"/>
              <a:t>	Basterà che le segreterie politiche comunichino il nome del loro candidato capogruppo agli iscritti e ai simpatizzanti, i quali potranno dare, o no, il loro consenso attraverso sms, e mail, telefonate. </a:t>
            </a:r>
            <a:r>
              <a:rPr lang="it-IT" sz="1000" u="sng" dirty="0" smtClean="0"/>
              <a:t>E non ci sarebbe più necessità di palazzi come quelli del Senato e della Camera; i capigruppo potrebbero riunirsi nel bar qui vicino. I palazzi si potrebbero vendere per farne alberghi di lusso. Pensate che risparmio e che guadagno! Basterebbero a finanziare non solo il ponte sullo Stretto, ma anche quello con la Sardegna che, prima o poi, Berlusconi certamente proporrà.</a:t>
            </a:r>
            <a:endParaRPr lang="es-ES" sz="1000" dirty="0" smtClean="0"/>
          </a:p>
          <a:p>
            <a:pPr>
              <a:buNone/>
            </a:pPr>
            <a:r>
              <a:rPr lang="it-IT" sz="1000" dirty="0" smtClean="0"/>
              <a:t> </a:t>
            </a:r>
            <a:endParaRPr lang="es-ES" sz="1000" dirty="0" smtClean="0"/>
          </a:p>
          <a:p>
            <a:pPr>
              <a:buNone/>
            </a:pPr>
            <a:r>
              <a:rPr lang="it-IT" sz="1000" dirty="0" smtClean="0"/>
              <a:t> </a:t>
            </a:r>
            <a:endParaRPr lang="es-ES" sz="1000" dirty="0" smtClean="0"/>
          </a:p>
          <a:p>
            <a:endParaRPr lang="es-ES" sz="1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it-IT" dirty="0" smtClean="0"/>
              <a:t/>
            </a:r>
            <a:br>
              <a:rPr lang="it-IT" dirty="0" smtClean="0"/>
            </a:br>
            <a:r>
              <a:rPr lang="it-IT" dirty="0" smtClean="0"/>
              <a:t>La realtà nella prosa narrativa camilleriana</a:t>
            </a:r>
            <a:endParaRPr lang="es-ES" dirty="0"/>
          </a:p>
        </p:txBody>
      </p:sp>
      <p:sp>
        <p:nvSpPr>
          <p:cNvPr id="3" name="2 Subtítulo"/>
          <p:cNvSpPr>
            <a:spLocks noGrp="1"/>
          </p:cNvSpPr>
          <p:nvPr>
            <p:ph type="subTitle" idx="1"/>
          </p:nvPr>
        </p:nvSpPr>
        <p:spPr/>
        <p:txBody>
          <a:bodyPr>
            <a:normAutofit fontScale="85000" lnSpcReduction="20000"/>
          </a:bodyPr>
          <a:lstStyle/>
          <a:p>
            <a:endParaRPr lang="es-ES" dirty="0" smtClean="0"/>
          </a:p>
          <a:p>
            <a:endParaRPr lang="es-ES" dirty="0"/>
          </a:p>
          <a:p>
            <a:pPr algn="r"/>
            <a:r>
              <a:rPr lang="es-ES" dirty="0" smtClean="0">
                <a:solidFill>
                  <a:schemeClr val="tx1"/>
                </a:solidFill>
              </a:rPr>
              <a:t>Giovanni </a:t>
            </a:r>
            <a:r>
              <a:rPr lang="es-ES" dirty="0" err="1" smtClean="0">
                <a:solidFill>
                  <a:schemeClr val="tx1"/>
                </a:solidFill>
              </a:rPr>
              <a:t>Caprara</a:t>
            </a:r>
            <a:r>
              <a:rPr lang="es-ES" dirty="0" smtClean="0">
                <a:solidFill>
                  <a:schemeClr val="tx1"/>
                </a:solidFill>
              </a:rPr>
              <a:t> – </a:t>
            </a:r>
            <a:r>
              <a:rPr lang="es-ES" dirty="0" err="1" smtClean="0">
                <a:solidFill>
                  <a:schemeClr val="tx1"/>
                </a:solidFill>
              </a:rPr>
              <a:t>Uma</a:t>
            </a:r>
            <a:endParaRPr lang="es-ES" dirty="0" smtClean="0">
              <a:solidFill>
                <a:schemeClr val="tx1"/>
              </a:solidFill>
            </a:endParaRPr>
          </a:p>
          <a:p>
            <a:pPr algn="r"/>
            <a:r>
              <a:rPr lang="es-ES" dirty="0" smtClean="0">
                <a:solidFill>
                  <a:schemeClr val="tx1"/>
                </a:solidFill>
              </a:rPr>
              <a:t>Fortaleza, 28 </a:t>
            </a:r>
            <a:r>
              <a:rPr lang="es-ES" dirty="0" err="1" smtClean="0">
                <a:solidFill>
                  <a:schemeClr val="tx1"/>
                </a:solidFill>
              </a:rPr>
              <a:t>ottobre</a:t>
            </a:r>
            <a:r>
              <a:rPr lang="es-ES" dirty="0" smtClean="0">
                <a:solidFill>
                  <a:schemeClr val="tx1"/>
                </a:solidFill>
              </a:rPr>
              <a:t> 2015</a:t>
            </a:r>
            <a:endParaRPr lang="es-ES" dirty="0">
              <a:solidFill>
                <a:schemeClr val="tx1"/>
              </a:solidFill>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459</TotalTime>
  <Words>374</Words>
  <Application>Microsoft Office PowerPoint</Application>
  <PresentationFormat>Presentación en pantalla (4:3)</PresentationFormat>
  <Paragraphs>95</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Tema de Office</vt:lpstr>
      <vt:lpstr>La realtà nella prosa narrativa camilleriana</vt:lpstr>
      <vt:lpstr>La realtà nella prosa narrativa camilleriana </vt:lpstr>
      <vt:lpstr>La realtà nella prosa narrativa camilleriana</vt:lpstr>
      <vt:lpstr>La realtà nella prosa narrativa camilleriana</vt:lpstr>
      <vt:lpstr>La realtà nella prosa narrativa camilleriana</vt:lpstr>
      <vt:lpstr>La realtà nella prosa narrativa camilleriana</vt:lpstr>
      <vt:lpstr> La realtà nella prosa narrativa camilleriana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Camilleri e la realtà</dc:title>
  <dc:creator>Usuario</dc:creator>
  <cp:lastModifiedBy>Giovanni Caprara</cp:lastModifiedBy>
  <cp:revision>51</cp:revision>
  <dcterms:created xsi:type="dcterms:W3CDTF">2015-10-13T07:44:10Z</dcterms:created>
  <dcterms:modified xsi:type="dcterms:W3CDTF">2015-11-12T13:42:24Z</dcterms:modified>
</cp:coreProperties>
</file>