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63" r:id="rId4"/>
    <p:sldId id="264" r:id="rId5"/>
    <p:sldId id="277" r:id="rId6"/>
    <p:sldId id="278" r:id="rId7"/>
    <p:sldId id="265" r:id="rId8"/>
    <p:sldId id="286" r:id="rId9"/>
    <p:sldId id="276" r:id="rId10"/>
    <p:sldId id="279" r:id="rId11"/>
    <p:sldId id="259" r:id="rId12"/>
    <p:sldId id="260" r:id="rId13"/>
    <p:sldId id="261" r:id="rId14"/>
    <p:sldId id="272" r:id="rId15"/>
    <p:sldId id="273" r:id="rId16"/>
    <p:sldId id="284" r:id="rId17"/>
    <p:sldId id="267" r:id="rId18"/>
    <p:sldId id="266" r:id="rId19"/>
    <p:sldId id="274" r:id="rId20"/>
    <p:sldId id="281" r:id="rId21"/>
    <p:sldId id="282" r:id="rId22"/>
    <p:sldId id="280" r:id="rId23"/>
    <p:sldId id="268" r:id="rId24"/>
    <p:sldId id="269" r:id="rId25"/>
    <p:sldId id="275" r:id="rId26"/>
    <p:sldId id="271" r:id="rId27"/>
    <p:sldId id="285" r:id="rId28"/>
    <p:sldId id="262" r:id="rId29"/>
    <p:sldId id="283" r:id="rId3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8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821" autoAdjust="0"/>
  </p:normalViewPr>
  <p:slideViewPr>
    <p:cSldViewPr snapToGrid="0" snapToObjects="1">
      <p:cViewPr>
        <p:scale>
          <a:sx n="66" d="100"/>
          <a:sy n="66" d="100"/>
        </p:scale>
        <p:origin x="-1136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EAE20-6D18-8E46-92D5-8F4BF2019309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62B08-2AAA-2740-A7BA-E8CF5CCE3D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534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8483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21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22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9659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96599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96599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9659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8483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8483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9659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9659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17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18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19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20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034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3761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7391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4289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681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228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5046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2337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305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3508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59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34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4.png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6400"/>
            <a:ext cx="9144000" cy="566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060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5580" y="440789"/>
            <a:ext cx="7641167" cy="1008111"/>
          </a:xfrm>
        </p:spPr>
        <p:txBody>
          <a:bodyPr>
            <a:noAutofit/>
          </a:bodyPr>
          <a:lstStyle/>
          <a:p>
            <a:r>
              <a:rPr lang="es-ES_tradnl" sz="2800" dirty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400" dirty="0"/>
              <a:t/>
            </a:r>
            <a:br>
              <a:rPr lang="es-ES_tradnl" sz="2400" dirty="0"/>
            </a:br>
            <a:r>
              <a:rPr lang="es-ES" sz="2400" dirty="0"/>
              <a:t/>
            </a:r>
            <a:br>
              <a:rPr lang="es-ES" sz="2400" dirty="0"/>
            </a:br>
            <a:endParaRPr lang="es-ES" sz="2400" dirty="0">
              <a:solidFill>
                <a:srgbClr val="FFBF26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95536" y="2057797"/>
            <a:ext cx="8460432" cy="173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dirty="0" err="1">
                <a:solidFill>
                  <a:schemeClr val="bg1"/>
                </a:solidFill>
              </a:rPr>
              <a:t>Pories</a:t>
            </a:r>
            <a:r>
              <a:rPr lang="es-ES" dirty="0">
                <a:solidFill>
                  <a:schemeClr val="bg1"/>
                </a:solidFill>
              </a:rPr>
              <a:t> en 1992 publica los hallazgos de normalización de la glicemia antes de ocurrir la pérdida de peso, en pacientes obesos con Diabetes </a:t>
            </a:r>
            <a:r>
              <a:rPr lang="es-ES" dirty="0" smtClean="0">
                <a:solidFill>
                  <a:schemeClr val="bg1"/>
                </a:solidFill>
              </a:rPr>
              <a:t>Mellitus Tipo 2 sometidos </a:t>
            </a:r>
            <a:r>
              <a:rPr lang="es-ES" dirty="0">
                <a:solidFill>
                  <a:schemeClr val="bg1"/>
                </a:solidFill>
              </a:rPr>
              <a:t>a bypass gástrico con 10 años de </a:t>
            </a:r>
            <a:r>
              <a:rPr lang="es-ES" dirty="0" smtClean="0">
                <a:solidFill>
                  <a:schemeClr val="bg1"/>
                </a:solidFill>
              </a:rPr>
              <a:t>seguimiento, </a:t>
            </a:r>
            <a:r>
              <a:rPr lang="es-ES" dirty="0">
                <a:solidFill>
                  <a:schemeClr val="bg1"/>
                </a:solidFill>
              </a:rPr>
              <a:t>sugiriendo posibles mecanismos hormonales de origen intestinal que explicarían ese rápido descenso de la </a:t>
            </a:r>
            <a:r>
              <a:rPr lang="es-ES" dirty="0" smtClean="0">
                <a:solidFill>
                  <a:schemeClr val="bg1"/>
                </a:solidFill>
              </a:rPr>
              <a:t>glicemia.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95536" y="6474435"/>
            <a:ext cx="7704856" cy="420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30000" dirty="0" err="1">
                <a:solidFill>
                  <a:schemeClr val="bg1"/>
                </a:solidFill>
              </a:rPr>
              <a:t>Pories</a:t>
            </a:r>
            <a:r>
              <a:rPr lang="en-US" sz="1600" baseline="30000" dirty="0">
                <a:solidFill>
                  <a:schemeClr val="bg1"/>
                </a:solidFill>
              </a:rPr>
              <a:t> WJ, MacDonald KG, Morgan EJ, y cols. Surgical treatment of obesity and its effect on diabetes: 10-y follow-up. Am J </a:t>
            </a:r>
            <a:r>
              <a:rPr lang="en-US" sz="1600" baseline="30000" dirty="0" err="1">
                <a:solidFill>
                  <a:schemeClr val="bg1"/>
                </a:solidFill>
              </a:rPr>
              <a:t>Clin</a:t>
            </a:r>
            <a:r>
              <a:rPr lang="en-US" sz="1600" baseline="30000" dirty="0">
                <a:solidFill>
                  <a:schemeClr val="bg1"/>
                </a:solidFill>
              </a:rPr>
              <a:t> </a:t>
            </a:r>
            <a:r>
              <a:rPr lang="en-US" sz="1600" baseline="30000" dirty="0" err="1">
                <a:solidFill>
                  <a:schemeClr val="bg1"/>
                </a:solidFill>
              </a:rPr>
              <a:t>Nutr</a:t>
            </a:r>
            <a:r>
              <a:rPr lang="en-US" sz="1600" baseline="30000" dirty="0">
                <a:solidFill>
                  <a:schemeClr val="bg1"/>
                </a:solidFill>
              </a:rPr>
              <a:t> 1992; 55 (2 </a:t>
            </a:r>
            <a:r>
              <a:rPr lang="en-US" sz="1600" baseline="30000" dirty="0" err="1">
                <a:solidFill>
                  <a:schemeClr val="bg1"/>
                </a:solidFill>
              </a:rPr>
              <a:t>Suppl</a:t>
            </a:r>
            <a:r>
              <a:rPr lang="en-US" sz="1600" baseline="30000" dirty="0">
                <a:solidFill>
                  <a:schemeClr val="bg1"/>
                </a:solidFill>
              </a:rPr>
              <a:t>): 582S-585S.</a:t>
            </a:r>
            <a:endParaRPr lang="es-ES" sz="1600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149080"/>
            <a:ext cx="8208912" cy="1901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7" y="16934"/>
            <a:ext cx="952500" cy="889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4234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340166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111250" y="112441"/>
            <a:ext cx="7213600" cy="814659"/>
          </a:xfrm>
        </p:spPr>
        <p:txBody>
          <a:bodyPr/>
          <a:lstStyle/>
          <a:p>
            <a:r>
              <a:rPr lang="es-ES_tradnl" sz="1400" dirty="0" smtClean="0"/>
              <a:t/>
            </a:r>
            <a:br>
              <a:rPr lang="es-ES_tradnl" sz="1400" dirty="0" smtClean="0"/>
            </a:br>
            <a:endParaRPr lang="es-ES" sz="1800" dirty="0">
              <a:solidFill>
                <a:srgbClr val="FFBF26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79512" y="6392748"/>
            <a:ext cx="8604448" cy="420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30000" dirty="0" err="1">
                <a:solidFill>
                  <a:schemeClr val="bg1"/>
                </a:solidFill>
              </a:rPr>
              <a:t>Rubino</a:t>
            </a:r>
            <a:r>
              <a:rPr lang="en-US" sz="1600" baseline="30000" dirty="0">
                <a:solidFill>
                  <a:schemeClr val="bg1"/>
                </a:solidFill>
              </a:rPr>
              <a:t>, F., and </a:t>
            </a:r>
            <a:r>
              <a:rPr lang="en-US" sz="1600" baseline="30000" dirty="0" err="1">
                <a:solidFill>
                  <a:schemeClr val="bg1"/>
                </a:solidFill>
              </a:rPr>
              <a:t>Marescaux</a:t>
            </a:r>
            <a:r>
              <a:rPr lang="en-US" sz="1600" baseline="30000" dirty="0">
                <a:solidFill>
                  <a:schemeClr val="bg1"/>
                </a:solidFill>
              </a:rPr>
              <a:t>, J. Effect of Duodenal-</a:t>
            </a:r>
            <a:r>
              <a:rPr lang="en-US" sz="1600" baseline="30000" dirty="0" err="1">
                <a:solidFill>
                  <a:schemeClr val="bg1"/>
                </a:solidFill>
              </a:rPr>
              <a:t>Jejunal</a:t>
            </a:r>
            <a:r>
              <a:rPr lang="en-US" sz="1600" baseline="30000" dirty="0">
                <a:solidFill>
                  <a:schemeClr val="bg1"/>
                </a:solidFill>
              </a:rPr>
              <a:t> Exclusion in a Non-Obese Animal Model of Type 2 Diabetes: A New Perspective for an Old Disease. Ann Surg. 2004(2): 389–391.</a:t>
            </a:r>
            <a:endParaRPr lang="es-ES" sz="1600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05064"/>
            <a:ext cx="817240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00" y="-38100"/>
            <a:ext cx="944340" cy="8382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11174" y="1640088"/>
            <a:ext cx="81280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solidFill>
                  <a:schemeClr val="bg1"/>
                </a:solidFill>
              </a:rPr>
              <a:t>Trabajos experimentales de </a:t>
            </a:r>
            <a:r>
              <a:rPr lang="es-ES" sz="2400" dirty="0" err="1" smtClean="0">
                <a:solidFill>
                  <a:schemeClr val="bg1"/>
                </a:solidFill>
              </a:rPr>
              <a:t>Rubino</a:t>
            </a:r>
            <a:r>
              <a:rPr lang="es-ES" sz="2400" dirty="0" smtClean="0">
                <a:solidFill>
                  <a:schemeClr val="bg1"/>
                </a:solidFill>
              </a:rPr>
              <a:t> en ratas, publicados en 2004 demuestran que efectivamente la exclusión duodenal es un factor determinante en la mejoría de la diabetes mellitus en esos animales</a:t>
            </a:r>
            <a:endParaRPr lang="es-ES_tradnl" sz="2400" dirty="0">
              <a:solidFill>
                <a:schemeClr val="bg1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952499" y="-9424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sp>
        <p:nvSpPr>
          <p:cNvPr id="3" name="Elipse 2"/>
          <p:cNvSpPr/>
          <p:nvPr/>
        </p:nvSpPr>
        <p:spPr>
          <a:xfrm>
            <a:off x="1866319" y="4560772"/>
            <a:ext cx="5233389" cy="654292"/>
          </a:xfrm>
          <a:prstGeom prst="ellipse">
            <a:avLst/>
          </a:prstGeom>
          <a:solidFill>
            <a:srgbClr val="FF0000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958865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36512" y="188641"/>
            <a:ext cx="8676456" cy="1008111"/>
          </a:xfrm>
        </p:spPr>
        <p:txBody>
          <a:bodyPr/>
          <a:lstStyle/>
          <a:p>
            <a:r>
              <a:rPr lang="es-ES_tradnl" sz="2000" dirty="0">
                <a:solidFill>
                  <a:srgbClr val="FFBF26"/>
                </a:solidFill>
              </a:rPr>
              <a:t/>
            </a:r>
            <a:br>
              <a:rPr lang="es-ES_tradnl" sz="2000" dirty="0">
                <a:solidFill>
                  <a:srgbClr val="FFBF26"/>
                </a:solidFill>
              </a:rPr>
            </a:br>
            <a:endParaRPr lang="es-ES" sz="2000" dirty="0">
              <a:solidFill>
                <a:srgbClr val="FFBF26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39552" y="1597122"/>
            <a:ext cx="81369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400" dirty="0">
                <a:solidFill>
                  <a:schemeClr val="bg1"/>
                </a:solidFill>
              </a:rPr>
              <a:t>Se abrió un mundo hasta ahora desconocido en el cual la Cirugía Gastrointestinal puede tener un papel importante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000" dirty="0" smtClean="0">
                <a:solidFill>
                  <a:schemeClr val="bg1"/>
                </a:solidFill>
              </a:rPr>
              <a:t>.</a:t>
            </a:r>
            <a:endParaRPr lang="es-ES" sz="2000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252508"/>
            <a:ext cx="8784976" cy="2689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ángulo 9"/>
          <p:cNvSpPr/>
          <p:nvPr/>
        </p:nvSpPr>
        <p:spPr>
          <a:xfrm>
            <a:off x="-36512" y="6567735"/>
            <a:ext cx="9577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err="1">
                <a:solidFill>
                  <a:schemeClr val="bg1"/>
                </a:solidFill>
              </a:rPr>
              <a:t>Rubino</a:t>
            </a:r>
            <a:r>
              <a:rPr lang="es-ES" sz="1200" dirty="0">
                <a:solidFill>
                  <a:schemeClr val="bg1"/>
                </a:solidFill>
              </a:rPr>
              <a:t> F. Diabetes </a:t>
            </a:r>
            <a:r>
              <a:rPr lang="es-ES" sz="1200" dirty="0" err="1">
                <a:solidFill>
                  <a:schemeClr val="bg1"/>
                </a:solidFill>
              </a:rPr>
              <a:t>Care</a:t>
            </a:r>
            <a:r>
              <a:rPr lang="es-ES" sz="1200" dirty="0">
                <a:solidFill>
                  <a:schemeClr val="bg1"/>
                </a:solidFill>
              </a:rPr>
              <a:t> 2008 31 (</a:t>
            </a:r>
            <a:r>
              <a:rPr lang="es-ES" sz="1200" dirty="0" err="1">
                <a:solidFill>
                  <a:schemeClr val="bg1"/>
                </a:solidFill>
              </a:rPr>
              <a:t>Suppl</a:t>
            </a:r>
            <a:r>
              <a:rPr lang="es-ES" sz="1200" dirty="0">
                <a:solidFill>
                  <a:schemeClr val="bg1"/>
                </a:solidFill>
              </a:rPr>
              <a:t>. 2):S290–S296</a:t>
            </a:r>
            <a:r>
              <a:rPr lang="es-ES" sz="1200" dirty="0" smtClean="0">
                <a:solidFill>
                  <a:schemeClr val="bg1"/>
                </a:solidFill>
              </a:rPr>
              <a:t>.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endParaRPr lang="es-ES" sz="1200" dirty="0" smtClean="0">
              <a:solidFill>
                <a:schemeClr val="bg1"/>
              </a:solidFill>
            </a:endParaRPr>
          </a:p>
          <a:p>
            <a:endParaRPr lang="es-ES_tradnl" sz="12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238250" y="190500"/>
            <a:ext cx="6927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 smtClean="0"/>
              <a:t>?</a:t>
            </a:r>
            <a:r>
              <a:rPr lang="es-ES_tradnl" sz="1400" dirty="0" smtClean="0"/>
              <a:t/>
            </a:r>
            <a:br>
              <a:rPr lang="es-ES_tradnl" sz="1400" dirty="0" smtClean="0"/>
            </a:br>
            <a:endParaRPr lang="es-ES" dirty="0"/>
          </a:p>
        </p:txBody>
      </p:sp>
      <p:sp>
        <p:nvSpPr>
          <p:cNvPr id="11" name="Rectángulo 10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256486611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36512" y="188641"/>
            <a:ext cx="8676456" cy="1008111"/>
          </a:xfrm>
        </p:spPr>
        <p:txBody>
          <a:bodyPr/>
          <a:lstStyle/>
          <a:p>
            <a:r>
              <a:rPr lang="es-ES_tradnl" sz="2000" dirty="0">
                <a:solidFill>
                  <a:srgbClr val="FFBF26"/>
                </a:solidFill>
              </a:rPr>
              <a:t/>
            </a:r>
            <a:br>
              <a:rPr lang="es-ES_tradnl" sz="2000" dirty="0">
                <a:solidFill>
                  <a:srgbClr val="FFBF26"/>
                </a:solidFill>
              </a:rPr>
            </a:br>
            <a:endParaRPr lang="es-ES" sz="2000" dirty="0">
              <a:solidFill>
                <a:srgbClr val="FFBF26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477" y="2016224"/>
            <a:ext cx="3563011" cy="4293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54" y="2084090"/>
            <a:ext cx="532859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Rectángulo 14"/>
          <p:cNvSpPr/>
          <p:nvPr/>
        </p:nvSpPr>
        <p:spPr>
          <a:xfrm>
            <a:off x="-36512" y="6237312"/>
            <a:ext cx="9577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 smtClean="0">
              <a:solidFill>
                <a:schemeClr val="bg1"/>
              </a:solidFill>
            </a:endParaRPr>
          </a:p>
          <a:p>
            <a:r>
              <a:rPr lang="es-ES" sz="1200" dirty="0" smtClean="0">
                <a:solidFill>
                  <a:schemeClr val="bg1"/>
                </a:solidFill>
              </a:rPr>
              <a:t>García </a:t>
            </a:r>
            <a:r>
              <a:rPr lang="es-ES" sz="1200" dirty="0">
                <a:solidFill>
                  <a:schemeClr val="bg1"/>
                </a:solidFill>
              </a:rPr>
              <a:t>Caballero M. Cirugía de la diabetes mellitus tipo 2: el gran descubrimiento de la cirugía </a:t>
            </a:r>
            <a:r>
              <a:rPr lang="es-ES" sz="1200" dirty="0" err="1">
                <a:solidFill>
                  <a:schemeClr val="bg1"/>
                </a:solidFill>
              </a:rPr>
              <a:t>bariátrica</a:t>
            </a:r>
            <a:r>
              <a:rPr lang="es-ES" sz="1200" dirty="0">
                <a:solidFill>
                  <a:schemeClr val="bg1"/>
                </a:solidFill>
              </a:rPr>
              <a:t>. </a:t>
            </a:r>
            <a:r>
              <a:rPr lang="es-ES" sz="1200" i="1" dirty="0" err="1">
                <a:solidFill>
                  <a:schemeClr val="bg1"/>
                </a:solidFill>
              </a:rPr>
              <a:t>Nutr</a:t>
            </a:r>
            <a:r>
              <a:rPr lang="es-ES" sz="1200" i="1" dirty="0">
                <a:solidFill>
                  <a:schemeClr val="bg1"/>
                </a:solidFill>
              </a:rPr>
              <a:t> </a:t>
            </a:r>
            <a:r>
              <a:rPr lang="es-ES" sz="1200" i="1" dirty="0" err="1">
                <a:solidFill>
                  <a:schemeClr val="bg1"/>
                </a:solidFill>
              </a:rPr>
              <a:t>Hosp</a:t>
            </a:r>
            <a:r>
              <a:rPr lang="es-ES" sz="1200" i="1" dirty="0">
                <a:solidFill>
                  <a:schemeClr val="bg1"/>
                </a:solidFill>
              </a:rPr>
              <a:t> </a:t>
            </a:r>
            <a:r>
              <a:rPr lang="es-ES" sz="1200" dirty="0">
                <a:solidFill>
                  <a:schemeClr val="bg1"/>
                </a:solidFill>
              </a:rPr>
              <a:t>2010; 25 (5): 693-694. </a:t>
            </a:r>
            <a:endParaRPr lang="es-ES" sz="1200" dirty="0" smtClean="0">
              <a:solidFill>
                <a:schemeClr val="bg1"/>
              </a:solidFill>
            </a:endParaRPr>
          </a:p>
          <a:p>
            <a:r>
              <a:rPr lang="es-ES" sz="1200" dirty="0" smtClean="0">
                <a:solidFill>
                  <a:schemeClr val="bg1"/>
                </a:solidFill>
              </a:rPr>
              <a:t>García Caballero M, Cohen R, </a:t>
            </a:r>
            <a:r>
              <a:rPr lang="es-ES" sz="1200" dirty="0" err="1" smtClean="0">
                <a:solidFill>
                  <a:schemeClr val="bg1"/>
                </a:solidFill>
              </a:rPr>
              <a:t>Tinahones</a:t>
            </a:r>
            <a:r>
              <a:rPr lang="es-ES" sz="1200" dirty="0" smtClean="0">
                <a:solidFill>
                  <a:schemeClr val="bg1"/>
                </a:solidFill>
              </a:rPr>
              <a:t> F. Diabetes </a:t>
            </a:r>
            <a:r>
              <a:rPr lang="es-ES" sz="1200" dirty="0" err="1" smtClean="0">
                <a:solidFill>
                  <a:schemeClr val="bg1"/>
                </a:solidFill>
              </a:rPr>
              <a:t>Surgery</a:t>
            </a:r>
            <a:r>
              <a:rPr lang="es-ES" sz="1200" dirty="0" smtClean="0">
                <a:solidFill>
                  <a:schemeClr val="bg1"/>
                </a:solidFill>
              </a:rPr>
              <a:t> 2010</a:t>
            </a:r>
            <a:endParaRPr lang="es-ES_tradnl" sz="1200" dirty="0">
              <a:solidFill>
                <a:schemeClr val="bg1"/>
              </a:solidFill>
            </a:endParaRPr>
          </a:p>
          <a:p>
            <a:endParaRPr lang="es-ES_tradnl" sz="1200" dirty="0"/>
          </a:p>
        </p:txBody>
      </p:sp>
      <p:sp>
        <p:nvSpPr>
          <p:cNvPr id="10" name="Rectángulo 9"/>
          <p:cNvSpPr/>
          <p:nvPr/>
        </p:nvSpPr>
        <p:spPr>
          <a:xfrm>
            <a:off x="952499" y="102620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293213480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00" y="-38100"/>
            <a:ext cx="944340" cy="8382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52499" y="-9424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00" y="1579986"/>
            <a:ext cx="81915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0760" y="4258432"/>
            <a:ext cx="4864100" cy="36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420" y="3552022"/>
            <a:ext cx="4022300" cy="2940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807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00" y="-38100"/>
            <a:ext cx="944340" cy="8382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52499" y="-9424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568" y="4639871"/>
            <a:ext cx="8350333" cy="1845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1860" y="2810192"/>
            <a:ext cx="4889500" cy="1917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-230872" y="2905806"/>
            <a:ext cx="4598498" cy="865967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chemeClr val="bg1"/>
                </a:solidFill>
              </a:rPr>
              <a:t>Serie más grande y con más tiempo de seguimiento</a:t>
            </a:r>
            <a:endParaRPr lang="es-ES" sz="2000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680" y="967372"/>
            <a:ext cx="8889065" cy="1556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2386" y="1983424"/>
            <a:ext cx="5822933" cy="81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780" y="2490453"/>
            <a:ext cx="3061126" cy="439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Elipse 12"/>
          <p:cNvSpPr/>
          <p:nvPr/>
        </p:nvSpPr>
        <p:spPr>
          <a:xfrm>
            <a:off x="4121860" y="2771085"/>
            <a:ext cx="4889500" cy="75052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1995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00" y="-38100"/>
            <a:ext cx="944340" cy="8382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52499" y="-9424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-230872" y="2905806"/>
            <a:ext cx="4598498" cy="865967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chemeClr val="bg1"/>
                </a:solidFill>
              </a:rPr>
              <a:t>Serie más grande y con más tiempo de seguimiento</a:t>
            </a:r>
            <a:endParaRPr lang="es-ES" sz="2000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680" y="967372"/>
            <a:ext cx="8889065" cy="1556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386" y="1983424"/>
            <a:ext cx="5822933" cy="81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780" y="2490453"/>
            <a:ext cx="3061126" cy="439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400" y="3771773"/>
            <a:ext cx="8572500" cy="270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Elipse 12"/>
          <p:cNvSpPr/>
          <p:nvPr/>
        </p:nvSpPr>
        <p:spPr>
          <a:xfrm>
            <a:off x="4155925" y="4079680"/>
            <a:ext cx="1558473" cy="2397193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719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325359"/>
            <a:ext cx="8640960" cy="4495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400" dirty="0" smtClean="0">
                <a:solidFill>
                  <a:srgbClr val="FFC82B"/>
                </a:solidFill>
              </a:rPr>
              <a:t>CIRUGÍA GASTROINTESTINAL Y ENFERMEDAD RENAL CRÓNICA</a:t>
            </a:r>
            <a:endParaRPr lang="es-ES_tradnl" sz="2400" b="1" dirty="0">
              <a:solidFill>
                <a:srgbClr val="FFC82B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ES_tradnl" sz="1800" dirty="0" smtClean="0">
                <a:solidFill>
                  <a:schemeClr val="bg1"/>
                </a:solidFill>
              </a:rPr>
              <a:t>ANTES O DESPUÈS</a:t>
            </a:r>
          </a:p>
          <a:p>
            <a:pPr marL="628650" indent="-285750" algn="just">
              <a:lnSpc>
                <a:spcPct val="150000"/>
              </a:lnSpc>
              <a:buFont typeface="Wingdings" charset="2"/>
              <a:buChar char="q"/>
            </a:pPr>
            <a:endParaRPr lang="es-ES_tradnl" sz="1800" dirty="0"/>
          </a:p>
          <a:p>
            <a:pPr marL="628650" indent="-285750" algn="just">
              <a:lnSpc>
                <a:spcPct val="150000"/>
              </a:lnSpc>
              <a:buFont typeface="Wingdings" charset="2"/>
              <a:buChar char="q"/>
            </a:pPr>
            <a:endParaRPr lang="es-ES" sz="1800" dirty="0" smtClean="0"/>
          </a:p>
          <a:p>
            <a:pPr marL="628650" indent="-285750" algn="just">
              <a:lnSpc>
                <a:spcPct val="150000"/>
              </a:lnSpc>
              <a:buFont typeface="Wingdings" charset="2"/>
              <a:buChar char="q"/>
            </a:pPr>
            <a:endParaRPr lang="es-ES_tradnl" sz="1800" dirty="0"/>
          </a:p>
          <a:p>
            <a:pPr marL="628650" indent="-285750" algn="just">
              <a:lnSpc>
                <a:spcPct val="150000"/>
              </a:lnSpc>
              <a:buFont typeface="Wingdings" charset="2"/>
              <a:buChar char="q"/>
            </a:pPr>
            <a:endParaRPr lang="es-ES_tradnl" sz="1800" dirty="0"/>
          </a:p>
          <a:p>
            <a:pPr marL="628650" indent="-285750">
              <a:lnSpc>
                <a:spcPct val="150000"/>
              </a:lnSpc>
              <a:buFont typeface="Wingdings" charset="2"/>
              <a:buChar char="q"/>
            </a:pPr>
            <a:endParaRPr lang="es-ES_tradnl" sz="1800" dirty="0"/>
          </a:p>
          <a:p>
            <a:pPr indent="0" eaLnBrk="1" hangingPunct="1">
              <a:lnSpc>
                <a:spcPct val="150000"/>
              </a:lnSpc>
              <a:buNone/>
            </a:pPr>
            <a:endParaRPr lang="en-US" sz="1800" dirty="0" smtClean="0"/>
          </a:p>
          <a:p>
            <a:pPr marL="0" lvl="0" indent="0" algn="just">
              <a:lnSpc>
                <a:spcPct val="150000"/>
              </a:lnSpc>
              <a:buNone/>
            </a:pPr>
            <a:endParaRPr lang="es-VE" sz="1800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59632" y="404664"/>
            <a:ext cx="6624736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s-ES_tradnl" dirty="0">
                <a:solidFill>
                  <a:srgbClr val="FFBF26"/>
                </a:solidFill>
              </a:rPr>
              <a:t/>
            </a:r>
            <a:br>
              <a:rPr lang="es-ES_tradnl" dirty="0">
                <a:solidFill>
                  <a:srgbClr val="FFBF26"/>
                </a:solidFill>
              </a:rPr>
            </a:br>
            <a:endParaRPr lang="en-US" b="1" dirty="0">
              <a:solidFill>
                <a:srgbClr val="FF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-197556" y="357011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420888"/>
            <a:ext cx="802838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4509120"/>
            <a:ext cx="7920880" cy="1745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ángulo 10"/>
          <p:cNvSpPr/>
          <p:nvPr/>
        </p:nvSpPr>
        <p:spPr>
          <a:xfrm>
            <a:off x="-6849" y="6581001"/>
            <a:ext cx="95521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b="1" dirty="0" err="1">
                <a:solidFill>
                  <a:schemeClr val="bg1"/>
                </a:solidFill>
              </a:rPr>
              <a:t>Szomstein</a:t>
            </a:r>
            <a:r>
              <a:rPr lang="es-ES" sz="1200" b="1" dirty="0">
                <a:solidFill>
                  <a:schemeClr val="bg1"/>
                </a:solidFill>
              </a:rPr>
              <a:t> S, Rojas R,  </a:t>
            </a:r>
            <a:r>
              <a:rPr lang="es-ES" sz="1200" b="1" dirty="0" err="1">
                <a:solidFill>
                  <a:schemeClr val="bg1"/>
                </a:solidFill>
              </a:rPr>
              <a:t>Rosenthal</a:t>
            </a:r>
            <a:r>
              <a:rPr lang="es-ES" sz="1200" b="1" dirty="0">
                <a:solidFill>
                  <a:schemeClr val="bg1"/>
                </a:solidFill>
              </a:rPr>
              <a:t> R  </a:t>
            </a:r>
            <a:r>
              <a:rPr lang="es-ES" sz="1200" b="1" dirty="0" err="1">
                <a:solidFill>
                  <a:schemeClr val="bg1"/>
                </a:solidFill>
              </a:rPr>
              <a:t>Outcomes</a:t>
            </a:r>
            <a:r>
              <a:rPr lang="es-ES" sz="1200" b="1" dirty="0">
                <a:solidFill>
                  <a:schemeClr val="bg1"/>
                </a:solidFill>
              </a:rPr>
              <a:t> of </a:t>
            </a:r>
            <a:r>
              <a:rPr lang="es-ES" sz="1200" b="1" dirty="0" err="1">
                <a:solidFill>
                  <a:schemeClr val="bg1"/>
                </a:solidFill>
              </a:rPr>
              <a:t>Laparoscopic</a:t>
            </a:r>
            <a:r>
              <a:rPr lang="es-ES" sz="1200" b="1" dirty="0">
                <a:solidFill>
                  <a:schemeClr val="bg1"/>
                </a:solidFill>
              </a:rPr>
              <a:t> </a:t>
            </a:r>
            <a:r>
              <a:rPr lang="es-ES" sz="1200" b="1" dirty="0" err="1">
                <a:solidFill>
                  <a:schemeClr val="bg1"/>
                </a:solidFill>
              </a:rPr>
              <a:t>Bariatric</a:t>
            </a:r>
            <a:r>
              <a:rPr lang="es-ES" sz="1200" b="1" dirty="0">
                <a:solidFill>
                  <a:schemeClr val="bg1"/>
                </a:solidFill>
              </a:rPr>
              <a:t> </a:t>
            </a:r>
            <a:r>
              <a:rPr lang="es-ES" sz="1200" b="1" dirty="0" err="1">
                <a:solidFill>
                  <a:schemeClr val="bg1"/>
                </a:solidFill>
              </a:rPr>
              <a:t>Surgery</a:t>
            </a:r>
            <a:r>
              <a:rPr lang="es-ES" sz="1200" b="1" dirty="0">
                <a:solidFill>
                  <a:schemeClr val="bg1"/>
                </a:solidFill>
              </a:rPr>
              <a:t> </a:t>
            </a:r>
            <a:r>
              <a:rPr lang="es-ES" sz="1200" b="1" dirty="0" err="1">
                <a:solidFill>
                  <a:schemeClr val="bg1"/>
                </a:solidFill>
              </a:rPr>
              <a:t>after</a:t>
            </a:r>
            <a:r>
              <a:rPr lang="es-ES" sz="1200" b="1" dirty="0">
                <a:solidFill>
                  <a:schemeClr val="bg1"/>
                </a:solidFill>
              </a:rPr>
              <a:t> Renal </a:t>
            </a:r>
            <a:r>
              <a:rPr lang="es-ES" sz="1200" b="1" dirty="0" err="1">
                <a:solidFill>
                  <a:schemeClr val="bg1"/>
                </a:solidFill>
              </a:rPr>
              <a:t>Transplant</a:t>
            </a:r>
            <a:r>
              <a:rPr lang="es-ES" sz="1200" b="1" dirty="0">
                <a:solidFill>
                  <a:schemeClr val="bg1"/>
                </a:solidFill>
              </a:rPr>
              <a:t> OBES SURG (2010) 20:383–385</a:t>
            </a:r>
            <a:endParaRPr lang="es-ES_tradnl" sz="1200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854362065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099909"/>
            <a:ext cx="8640960" cy="449580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s-VE" sz="2400" dirty="0" smtClean="0">
                <a:solidFill>
                  <a:srgbClr val="FFC82B"/>
                </a:solidFill>
              </a:rPr>
              <a:t>CIRUGÌA GASTRONTESTINAL Y NEFROPATÍA RENAL</a:t>
            </a:r>
          </a:p>
          <a:p>
            <a:pPr marL="0" lvl="0" indent="0" algn="just">
              <a:lnSpc>
                <a:spcPct val="150000"/>
              </a:lnSpc>
              <a:buNone/>
            </a:pPr>
            <a:endParaRPr lang="es-VE" sz="2400" dirty="0">
              <a:solidFill>
                <a:srgbClr val="FFC82B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59632" y="404664"/>
            <a:ext cx="6624736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s-ES_tradnl" dirty="0">
                <a:solidFill>
                  <a:srgbClr val="FFBF26"/>
                </a:solidFill>
              </a:rPr>
              <a:t/>
            </a:r>
            <a:br>
              <a:rPr lang="es-ES_tradnl" dirty="0">
                <a:solidFill>
                  <a:srgbClr val="FFBF26"/>
                </a:solidFill>
              </a:rPr>
            </a:br>
            <a:endParaRPr lang="en-US" b="1" dirty="0">
              <a:solidFill>
                <a:srgbClr val="FF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0" y="6396335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smtClean="0">
                <a:solidFill>
                  <a:schemeClr val="bg1"/>
                </a:solidFill>
              </a:rPr>
              <a:t>1. </a:t>
            </a:r>
            <a:endParaRPr lang="es-ES_tradnl" sz="1200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789671"/>
            <a:ext cx="8469335" cy="448312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79512" y="6309320"/>
            <a:ext cx="9361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.</a:t>
            </a:r>
            <a:r>
              <a:rPr lang="es-ES" sz="1200" dirty="0" err="1">
                <a:solidFill>
                  <a:schemeClr val="bg1"/>
                </a:solidFill>
              </a:rPr>
              <a:t>Navaneethan</a:t>
            </a:r>
            <a:r>
              <a:rPr lang="es-ES" sz="1200" dirty="0">
                <a:solidFill>
                  <a:schemeClr val="bg1"/>
                </a:solidFill>
              </a:rPr>
              <a:t> SD, </a:t>
            </a:r>
            <a:r>
              <a:rPr lang="es-ES" sz="1200" dirty="0" err="1">
                <a:solidFill>
                  <a:schemeClr val="bg1"/>
                </a:solidFill>
              </a:rPr>
              <a:t>Yehnert</a:t>
            </a:r>
            <a:r>
              <a:rPr lang="es-ES" sz="1200" dirty="0">
                <a:solidFill>
                  <a:schemeClr val="bg1"/>
                </a:solidFill>
              </a:rPr>
              <a:t> H. </a:t>
            </a:r>
            <a:r>
              <a:rPr lang="es-ES" sz="1200" dirty="0" err="1">
                <a:solidFill>
                  <a:schemeClr val="bg1"/>
                </a:solidFill>
              </a:rPr>
              <a:t>Bariatric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surgery</a:t>
            </a:r>
            <a:r>
              <a:rPr lang="es-ES" sz="1200" dirty="0">
                <a:solidFill>
                  <a:schemeClr val="bg1"/>
                </a:solidFill>
              </a:rPr>
              <a:t> and </a:t>
            </a:r>
            <a:r>
              <a:rPr lang="es-ES" sz="1200" dirty="0" err="1">
                <a:solidFill>
                  <a:schemeClr val="bg1"/>
                </a:solidFill>
              </a:rPr>
              <a:t>progression</a:t>
            </a:r>
            <a:r>
              <a:rPr lang="es-ES" sz="1200" dirty="0">
                <a:solidFill>
                  <a:schemeClr val="bg1"/>
                </a:solidFill>
              </a:rPr>
              <a:t> of </a:t>
            </a:r>
            <a:r>
              <a:rPr lang="es-ES" sz="1200" dirty="0" err="1">
                <a:solidFill>
                  <a:schemeClr val="bg1"/>
                </a:solidFill>
              </a:rPr>
              <a:t>chronic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kidney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disease</a:t>
            </a:r>
            <a:r>
              <a:rPr lang="es-ES" sz="1200" dirty="0">
                <a:solidFill>
                  <a:schemeClr val="bg1"/>
                </a:solidFill>
              </a:rPr>
              <a:t>. </a:t>
            </a:r>
            <a:r>
              <a:rPr lang="es-ES" sz="1200" dirty="0" err="1">
                <a:solidFill>
                  <a:schemeClr val="bg1"/>
                </a:solidFill>
              </a:rPr>
              <a:t>Surg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Obes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Relat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Dis</a:t>
            </a:r>
            <a:r>
              <a:rPr lang="es-ES" sz="1200" dirty="0">
                <a:solidFill>
                  <a:schemeClr val="bg1"/>
                </a:solidFill>
              </a:rPr>
              <a:t>. 2009;5:662–5.</a:t>
            </a:r>
            <a:r>
              <a:rPr lang="es-ES" dirty="0"/>
              <a:t> </a:t>
            </a:r>
            <a:endParaRPr lang="es-ES_tradnl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sp>
        <p:nvSpPr>
          <p:cNvPr id="12" name="Elipse 11"/>
          <p:cNvSpPr/>
          <p:nvPr/>
        </p:nvSpPr>
        <p:spPr>
          <a:xfrm>
            <a:off x="4656177" y="3098249"/>
            <a:ext cx="2270367" cy="1789670"/>
          </a:xfrm>
          <a:prstGeom prst="ellipse">
            <a:avLst/>
          </a:prstGeom>
          <a:noFill/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1360210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8640960" cy="4495800"/>
          </a:xfrm>
        </p:spPr>
        <p:txBody>
          <a:bodyPr/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s-VE" sz="2000" dirty="0" smtClean="0">
                <a:solidFill>
                  <a:srgbClr val="FFBF26"/>
                </a:solidFill>
              </a:rPr>
              <a:t>CIRUGÌA GASTRONTESTINAL Y NEFROPATÍA RENAL</a:t>
            </a:r>
          </a:p>
          <a:p>
            <a:pPr marL="0" lvl="0" indent="0" algn="just">
              <a:lnSpc>
                <a:spcPct val="150000"/>
              </a:lnSpc>
              <a:buNone/>
            </a:pPr>
            <a:endParaRPr lang="es-VE" sz="2000" dirty="0">
              <a:solidFill>
                <a:srgbClr val="FFBF26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59632" y="404664"/>
            <a:ext cx="6624736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s-ES_tradnl" dirty="0">
                <a:solidFill>
                  <a:srgbClr val="FFBF26"/>
                </a:solidFill>
              </a:rPr>
              <a:t/>
            </a:r>
            <a:br>
              <a:rPr lang="es-ES_tradnl" dirty="0">
                <a:solidFill>
                  <a:srgbClr val="FFBF26"/>
                </a:solidFill>
              </a:rPr>
            </a:br>
            <a:endParaRPr lang="en-US" b="1" dirty="0">
              <a:solidFill>
                <a:srgbClr val="FF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72" y="2500156"/>
            <a:ext cx="8964488" cy="2291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uadroTexto 7"/>
          <p:cNvSpPr txBox="1"/>
          <p:nvPr/>
        </p:nvSpPr>
        <p:spPr>
          <a:xfrm>
            <a:off x="304288" y="5126616"/>
            <a:ext cx="78061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</a:rPr>
              <a:t>Conclusión: Mejora la TFG y Disminuye la Excreción Urinaria de Albúmina</a:t>
            </a:r>
            <a:endParaRPr lang="es-E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60640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474912"/>
            <a:ext cx="7772400" cy="1470025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3200" dirty="0"/>
              <a:t/>
            </a:r>
            <a:br>
              <a:rPr lang="es-ES_tradnl" sz="3200" dirty="0"/>
            </a:br>
            <a:r>
              <a:rPr lang="en-US" sz="2800" dirty="0">
                <a:solidFill>
                  <a:schemeClr val="bg1"/>
                </a:solidFill>
              </a:rPr>
              <a:t>(Diabetes and surgeons: how the relationship has evolved?)</a:t>
            </a: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371850" y="5622140"/>
            <a:ext cx="5772150" cy="1041400"/>
          </a:xfrm>
        </p:spPr>
        <p:txBody>
          <a:bodyPr>
            <a:normAutofit fontScale="77500" lnSpcReduction="20000"/>
          </a:bodyPr>
          <a:lstStyle/>
          <a:p>
            <a:r>
              <a:rPr lang="es-ES" sz="2000" dirty="0" smtClean="0">
                <a:solidFill>
                  <a:schemeClr val="bg1"/>
                </a:solidFill>
              </a:rPr>
              <a:t>Salvador Navarrete Aulestia</a:t>
            </a:r>
          </a:p>
          <a:p>
            <a:r>
              <a:rPr lang="es-ES" sz="2000" dirty="0" smtClean="0">
                <a:solidFill>
                  <a:schemeClr val="bg1"/>
                </a:solidFill>
              </a:rPr>
              <a:t>Profesor titular</a:t>
            </a:r>
          </a:p>
          <a:p>
            <a:r>
              <a:rPr lang="es-ES" sz="2000" dirty="0" smtClean="0">
                <a:solidFill>
                  <a:schemeClr val="bg1"/>
                </a:solidFill>
              </a:rPr>
              <a:t>Universidad Central de Venezuela</a:t>
            </a:r>
          </a:p>
          <a:p>
            <a:r>
              <a:rPr lang="es-ES" sz="2000" dirty="0" err="1" smtClean="0">
                <a:solidFill>
                  <a:schemeClr val="bg1"/>
                </a:solidFill>
              </a:rPr>
              <a:t>navarretesalvador@yahoo.com</a:t>
            </a:r>
            <a:endParaRPr lang="es-ES" sz="20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25400"/>
            <a:ext cx="944340" cy="838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303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099904"/>
            <a:ext cx="8640960" cy="4495800"/>
          </a:xfrm>
        </p:spPr>
        <p:txBody>
          <a:bodyPr/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s-VE" sz="2000" dirty="0" smtClean="0">
                <a:solidFill>
                  <a:srgbClr val="FFBF26"/>
                </a:solidFill>
              </a:rPr>
              <a:t>HIGADO GRASO, CAMBIOS VASCULARES EN NAFLD</a:t>
            </a:r>
            <a:endParaRPr lang="es-VE" sz="2000" dirty="0">
              <a:solidFill>
                <a:srgbClr val="FFBF26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59632" y="404664"/>
            <a:ext cx="6624736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s-ES_tradnl" dirty="0">
                <a:solidFill>
                  <a:srgbClr val="FFBF26"/>
                </a:solidFill>
              </a:rPr>
              <a:t/>
            </a:r>
            <a:br>
              <a:rPr lang="es-ES_tradnl" dirty="0">
                <a:solidFill>
                  <a:srgbClr val="FFBF26"/>
                </a:solidFill>
              </a:rPr>
            </a:br>
            <a:endParaRPr lang="en-US" b="1" dirty="0">
              <a:solidFill>
                <a:srgbClr val="FF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048" y="1678676"/>
            <a:ext cx="8640960" cy="2688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4880" y="3315088"/>
            <a:ext cx="4064000" cy="2921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7992" y="4426072"/>
            <a:ext cx="7109942" cy="2374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Elipse 12"/>
          <p:cNvSpPr/>
          <p:nvPr/>
        </p:nvSpPr>
        <p:spPr>
          <a:xfrm>
            <a:off x="5906804" y="4560772"/>
            <a:ext cx="1664775" cy="44260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07849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099904"/>
            <a:ext cx="8640960" cy="4495800"/>
          </a:xfrm>
        </p:spPr>
        <p:txBody>
          <a:bodyPr/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s-VE" sz="2000" dirty="0" smtClean="0">
                <a:solidFill>
                  <a:srgbClr val="FFBF26"/>
                </a:solidFill>
              </a:rPr>
              <a:t>HIGADO GRASO, CAMBIOS VASCULARES EN NAFLD</a:t>
            </a:r>
            <a:endParaRPr lang="es-VE" sz="2000" dirty="0">
              <a:solidFill>
                <a:srgbClr val="FFBF26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59632" y="404664"/>
            <a:ext cx="6624736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s-ES_tradnl" dirty="0">
                <a:solidFill>
                  <a:srgbClr val="FFBF26"/>
                </a:solidFill>
              </a:rPr>
              <a:t/>
            </a:r>
            <a:br>
              <a:rPr lang="es-ES_tradnl" dirty="0">
                <a:solidFill>
                  <a:srgbClr val="FFBF26"/>
                </a:solidFill>
              </a:rPr>
            </a:br>
            <a:endParaRPr lang="en-US" b="1" dirty="0">
              <a:solidFill>
                <a:srgbClr val="FF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048" y="1678676"/>
            <a:ext cx="8640960" cy="2688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4880" y="3315088"/>
            <a:ext cx="4064000" cy="2921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080" y="4383208"/>
            <a:ext cx="5778500" cy="22098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14654" y="4402453"/>
            <a:ext cx="2566328" cy="2209800"/>
          </a:xfrm>
          <a:prstGeom prst="rect">
            <a:avLst/>
          </a:prstGeom>
        </p:spPr>
      </p:pic>
      <p:sp>
        <p:nvSpPr>
          <p:cNvPr id="3" name="Elipse 2"/>
          <p:cNvSpPr/>
          <p:nvPr/>
        </p:nvSpPr>
        <p:spPr>
          <a:xfrm>
            <a:off x="285048" y="5138504"/>
            <a:ext cx="5929605" cy="147374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350991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8640960" cy="4495800"/>
          </a:xfrm>
        </p:spPr>
        <p:txBody>
          <a:bodyPr/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s-VE" sz="2000" dirty="0" smtClean="0">
                <a:solidFill>
                  <a:srgbClr val="FFBF26"/>
                </a:solidFill>
              </a:rPr>
              <a:t>PAPEL DE LA CIRUGÍA BARIÁTRICA EN LAS ARTERIAS</a:t>
            </a:r>
            <a:endParaRPr lang="es-VE" sz="2000" dirty="0">
              <a:solidFill>
                <a:srgbClr val="FFBF26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59632" y="404664"/>
            <a:ext cx="6624736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s-ES_tradnl" dirty="0">
                <a:solidFill>
                  <a:srgbClr val="FFBF26"/>
                </a:solidFill>
              </a:rPr>
              <a:t/>
            </a:r>
            <a:br>
              <a:rPr lang="es-ES_tradnl" dirty="0">
                <a:solidFill>
                  <a:srgbClr val="FFBF26"/>
                </a:solidFill>
              </a:rPr>
            </a:br>
            <a:endParaRPr lang="en-US" b="1" dirty="0">
              <a:solidFill>
                <a:srgbClr val="FFCC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2247900"/>
            <a:ext cx="8430854" cy="2505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9371" y="2802024"/>
            <a:ext cx="2743200" cy="546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5931" y="4763409"/>
            <a:ext cx="6039800" cy="1490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83314672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36512" y="188641"/>
            <a:ext cx="8676456" cy="1008111"/>
          </a:xfrm>
        </p:spPr>
        <p:txBody>
          <a:bodyPr/>
          <a:lstStyle/>
          <a:p>
            <a:r>
              <a:rPr lang="es-ES_tradnl" sz="2000" dirty="0">
                <a:solidFill>
                  <a:srgbClr val="FFBF26"/>
                </a:solidFill>
              </a:rPr>
              <a:t/>
            </a:r>
            <a:br>
              <a:rPr lang="es-ES_tradnl" sz="2000" dirty="0">
                <a:solidFill>
                  <a:srgbClr val="FFBF26"/>
                </a:solidFill>
              </a:rPr>
            </a:br>
            <a:endParaRPr lang="es-ES" sz="2000" dirty="0">
              <a:solidFill>
                <a:srgbClr val="FFBF26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6394307" y="3428484"/>
            <a:ext cx="26914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/>
              <a:t>OBES SURG (2013) 23:809–818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62" y="1818152"/>
            <a:ext cx="8991004" cy="1918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7100" y="3818367"/>
            <a:ext cx="2882900" cy="48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ángulo 13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sp>
        <p:nvSpPr>
          <p:cNvPr id="7" name="Rectángulo 6"/>
          <p:cNvSpPr/>
          <p:nvPr/>
        </p:nvSpPr>
        <p:spPr>
          <a:xfrm>
            <a:off x="277044" y="3927487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2400" dirty="0" smtClean="0">
                <a:solidFill>
                  <a:schemeClr val="bg1"/>
                </a:solidFill>
              </a:rPr>
              <a:t>La </a:t>
            </a:r>
            <a:r>
              <a:rPr lang="en-US" sz="2400" dirty="0" err="1" smtClean="0">
                <a:solidFill>
                  <a:schemeClr val="bg1"/>
                </a:solidFill>
              </a:rPr>
              <a:t>Cirugía</a:t>
            </a:r>
            <a:r>
              <a:rPr lang="en-US" sz="2400" dirty="0" smtClean="0">
                <a:solidFill>
                  <a:schemeClr val="bg1"/>
                </a:solidFill>
              </a:rPr>
              <a:t> Bariátrica </a:t>
            </a:r>
            <a:r>
              <a:rPr lang="en-US" sz="2400" dirty="0" err="1" smtClean="0">
                <a:solidFill>
                  <a:schemeClr val="bg1"/>
                </a:solidFill>
              </a:rPr>
              <a:t>resuelve</a:t>
            </a:r>
            <a:r>
              <a:rPr lang="en-US" sz="2400" dirty="0" smtClean="0">
                <a:solidFill>
                  <a:schemeClr val="bg1"/>
                </a:solidFill>
              </a:rPr>
              <a:t> o 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mejora</a:t>
            </a:r>
            <a:r>
              <a:rPr lang="en-US" sz="2400" dirty="0" smtClean="0">
                <a:solidFill>
                  <a:schemeClr val="bg1"/>
                </a:solidFill>
              </a:rPr>
              <a:t> la </a:t>
            </a:r>
            <a:r>
              <a:rPr lang="en-US" sz="2400" dirty="0" err="1" smtClean="0">
                <a:solidFill>
                  <a:schemeClr val="bg1"/>
                </a:solidFill>
              </a:rPr>
              <a:t>hiperglicemia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y el </a:t>
            </a:r>
            <a:r>
              <a:rPr lang="en-US" sz="2400" dirty="0" err="1" smtClean="0">
                <a:solidFill>
                  <a:schemeClr val="bg1"/>
                </a:solidFill>
              </a:rPr>
              <a:t>Sindrome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Metabólico</a:t>
            </a:r>
            <a:r>
              <a:rPr lang="en-US" sz="2400" dirty="0" smtClean="0">
                <a:solidFill>
                  <a:schemeClr val="bg1"/>
                </a:solidFill>
              </a:rPr>
              <a:t> 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la </a:t>
            </a:r>
            <a:r>
              <a:rPr lang="en-US" sz="2400" dirty="0" err="1" smtClean="0">
                <a:solidFill>
                  <a:schemeClr val="bg1"/>
                </a:solidFill>
              </a:rPr>
              <a:t>mayoría</a:t>
            </a:r>
            <a:r>
              <a:rPr lang="en-US" sz="2400" dirty="0" smtClean="0">
                <a:solidFill>
                  <a:schemeClr val="bg1"/>
                </a:solidFill>
              </a:rPr>
              <a:t> de los </a:t>
            </a:r>
            <a:r>
              <a:rPr lang="en-US" sz="2400" dirty="0" err="1" smtClean="0">
                <a:solidFill>
                  <a:schemeClr val="bg1"/>
                </a:solidFill>
              </a:rPr>
              <a:t>pacientes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con DM2 con IMC entre 30 y </a:t>
            </a:r>
            <a:r>
              <a:rPr lang="en-US" sz="2400" dirty="0">
                <a:solidFill>
                  <a:schemeClr val="bg1"/>
                </a:solidFill>
              </a:rPr>
              <a:t>35 kg/m</a:t>
            </a:r>
            <a:r>
              <a:rPr lang="en-US" sz="2400" baseline="30000" dirty="0">
                <a:solidFill>
                  <a:schemeClr val="bg1"/>
                </a:solidFill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802138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36512" y="188641"/>
            <a:ext cx="8676456" cy="1008111"/>
          </a:xfrm>
        </p:spPr>
        <p:txBody>
          <a:bodyPr/>
          <a:lstStyle/>
          <a:p>
            <a:r>
              <a:rPr lang="es-ES_tradnl" sz="2000" dirty="0">
                <a:solidFill>
                  <a:srgbClr val="FFBF26"/>
                </a:solidFill>
              </a:rPr>
              <a:t/>
            </a:r>
            <a:br>
              <a:rPr lang="es-ES_tradnl" sz="2000" dirty="0">
                <a:solidFill>
                  <a:srgbClr val="FFBF26"/>
                </a:solidFill>
              </a:rPr>
            </a:br>
            <a:endParaRPr lang="es-ES" sz="2000" dirty="0">
              <a:solidFill>
                <a:srgbClr val="FFBF26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6394307" y="3428484"/>
            <a:ext cx="26914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/>
              <a:t>OBES SURG (2013) 23:809–818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62" y="1818152"/>
            <a:ext cx="8991004" cy="1918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1072" y="3183451"/>
            <a:ext cx="2882900" cy="48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ángulo 13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664" y="3902851"/>
            <a:ext cx="6504756" cy="250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9192710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/>
          </p:cNvSpPr>
          <p:nvPr>
            <p:ph type="title" idx="4294967295"/>
          </p:nvPr>
        </p:nvSpPr>
        <p:spPr bwMode="auto">
          <a:xfrm>
            <a:off x="-36512" y="972492"/>
            <a:ext cx="8229823" cy="80032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38098" tIns="38098" rIns="38098" bIns="38098" anchor="ctr"/>
          <a:lstStyle/>
          <a:p>
            <a:pPr defTabSz="914145">
              <a:buClr>
                <a:srgbClr val="000000"/>
              </a:buClr>
              <a:defRPr/>
            </a:pPr>
            <a:r>
              <a:rPr lang="es-ES" sz="2400" dirty="0" smtClean="0">
                <a:solidFill>
                  <a:srgbClr val="FF0000"/>
                </a:solidFill>
                <a:cs typeface="Helvetica" charset="0"/>
                <a:sym typeface="Helvetica" charset="0"/>
              </a:rPr>
              <a:t>Cirugía puede Mejorar la Función de la Célula </a:t>
            </a:r>
            <a:r>
              <a:rPr lang="es-ES" sz="2400" dirty="0" err="1" smtClean="0">
                <a:solidFill>
                  <a:srgbClr val="FF0000"/>
                </a:solidFill>
                <a:cs typeface="Helvetica" charset="0"/>
                <a:sym typeface="Helvetica" charset="0"/>
              </a:rPr>
              <a:t>ß</a:t>
            </a:r>
            <a:r>
              <a:rPr lang="es-ES" sz="2400" dirty="0" smtClean="0">
                <a:solidFill>
                  <a:srgbClr val="FF0000"/>
                </a:solidFill>
                <a:cs typeface="Helvetica" charset="0"/>
                <a:sym typeface="Helvetica" charset="0"/>
              </a:rPr>
              <a:t> </a:t>
            </a:r>
            <a:endParaRPr lang="es-ES" sz="2400" dirty="0" smtClean="0">
              <a:solidFill>
                <a:srgbClr val="FF0000"/>
              </a:solidFill>
            </a:endParaRPr>
          </a:p>
        </p:txBody>
      </p:sp>
      <p:sp>
        <p:nvSpPr>
          <p:cNvPr id="14339" name="Rectangle 3"/>
          <p:cNvSpPr>
            <a:spLocks/>
          </p:cNvSpPr>
          <p:nvPr/>
        </p:nvSpPr>
        <p:spPr bwMode="auto">
          <a:xfrm>
            <a:off x="4660182" y="3715990"/>
            <a:ext cx="2578447" cy="433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456514">
              <a:defRPr/>
            </a:pPr>
            <a:r>
              <a:rPr lang="es-ES" sz="1200" i="1" dirty="0" err="1">
                <a:solidFill>
                  <a:schemeClr val="bg1"/>
                </a:solidFill>
                <a:latin typeface="Helvetica" charset="0"/>
                <a:cs typeface="Helvetica" charset="0"/>
                <a:sym typeface="Helvetica" charset="0"/>
              </a:rPr>
              <a:t>Obesity</a:t>
            </a:r>
            <a:r>
              <a:rPr lang="es-ES" sz="1200" i="1" dirty="0">
                <a:solidFill>
                  <a:schemeClr val="bg1"/>
                </a:solidFill>
                <a:latin typeface="Helvetica" charset="0"/>
                <a:cs typeface="Helvetica" charset="0"/>
                <a:sym typeface="Helvetica" charset="0"/>
              </a:rPr>
              <a:t> </a:t>
            </a:r>
            <a:r>
              <a:rPr lang="es-ES" sz="1200" dirty="0" smtClean="0">
                <a:solidFill>
                  <a:schemeClr val="bg1"/>
                </a:solidFill>
                <a:latin typeface="Helvetica" charset="0"/>
                <a:cs typeface="Helvetica" charset="0"/>
                <a:sym typeface="Helvetica" charset="0"/>
              </a:rPr>
              <a:t>2012,20:1262-1272</a:t>
            </a:r>
            <a:endParaRPr lang="es-ES" dirty="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14340" name="Rectangle 4"/>
          <p:cNvSpPr>
            <a:spLocks/>
          </p:cNvSpPr>
          <p:nvPr/>
        </p:nvSpPr>
        <p:spPr bwMode="auto">
          <a:xfrm>
            <a:off x="3682181" y="2248049"/>
            <a:ext cx="5066283" cy="1036935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8098" tIns="38098" rIns="38098" bIns="38098"/>
          <a:lstStyle/>
          <a:p>
            <a:pPr algn="ctr" defTabSz="456514">
              <a:defRPr/>
            </a:pPr>
            <a:r>
              <a:rPr lang="es-ES" sz="2000" dirty="0" err="1" smtClean="0">
                <a:solidFill>
                  <a:schemeClr val="tx1"/>
                </a:solidFill>
                <a:cs typeface="Helvetica" charset="0"/>
                <a:sym typeface="Helvetica" charset="0"/>
              </a:rPr>
              <a:t>Moderate</a:t>
            </a:r>
            <a:r>
              <a:rPr lang="es-ES" sz="2000" dirty="0" smtClean="0">
                <a:solidFill>
                  <a:schemeClr val="tx1"/>
                </a:solidFill>
                <a:cs typeface="Helvetica" charset="0"/>
                <a:sym typeface="Helvetica" charset="0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cs typeface="Helvetica" charset="0"/>
                <a:sym typeface="Helvetica" charset="0"/>
              </a:rPr>
              <a:t>Effect</a:t>
            </a:r>
            <a:r>
              <a:rPr lang="es-ES" sz="2000" dirty="0" smtClean="0">
                <a:solidFill>
                  <a:schemeClr val="tx1"/>
                </a:solidFill>
                <a:cs typeface="Helvetica" charset="0"/>
                <a:sym typeface="Helvetica" charset="0"/>
              </a:rPr>
              <a:t> </a:t>
            </a:r>
            <a:r>
              <a:rPr lang="es-ES" sz="2000" dirty="0">
                <a:solidFill>
                  <a:schemeClr val="tx1"/>
                </a:solidFill>
                <a:cs typeface="Helvetica" charset="0"/>
                <a:sym typeface="Helvetica" charset="0"/>
              </a:rPr>
              <a:t>of Duodenal–</a:t>
            </a:r>
            <a:r>
              <a:rPr lang="es-ES" sz="2000" dirty="0" err="1">
                <a:solidFill>
                  <a:schemeClr val="tx1"/>
                </a:solidFill>
                <a:cs typeface="Helvetica" charset="0"/>
                <a:sym typeface="Helvetica" charset="0"/>
              </a:rPr>
              <a:t>Jejunal</a:t>
            </a:r>
            <a:r>
              <a:rPr lang="es-ES" sz="2000" dirty="0">
                <a:solidFill>
                  <a:schemeClr val="tx1"/>
                </a:solidFill>
                <a:cs typeface="Helvetica" charset="0"/>
                <a:sym typeface="Helvetica" charset="0"/>
              </a:rPr>
              <a:t> Bypass</a:t>
            </a:r>
          </a:p>
          <a:p>
            <a:pPr algn="ctr" defTabSz="456514">
              <a:defRPr/>
            </a:pPr>
            <a:r>
              <a:rPr lang="es-ES" sz="2000" dirty="0" err="1">
                <a:solidFill>
                  <a:schemeClr val="tx1"/>
                </a:solidFill>
                <a:cs typeface="Helvetica" charset="0"/>
                <a:sym typeface="Helvetica" charset="0"/>
              </a:rPr>
              <a:t>Surgery</a:t>
            </a:r>
            <a:r>
              <a:rPr lang="es-ES" sz="2000" dirty="0">
                <a:solidFill>
                  <a:schemeClr val="tx1"/>
                </a:solidFill>
                <a:cs typeface="Helvetica" charset="0"/>
                <a:sym typeface="Helvetica" charset="0"/>
              </a:rPr>
              <a:t> </a:t>
            </a:r>
            <a:r>
              <a:rPr lang="es-ES" sz="2000" dirty="0" err="1">
                <a:solidFill>
                  <a:schemeClr val="tx1"/>
                </a:solidFill>
                <a:cs typeface="Helvetica" charset="0"/>
                <a:sym typeface="Helvetica" charset="0"/>
              </a:rPr>
              <a:t>on</a:t>
            </a:r>
            <a:r>
              <a:rPr lang="es-ES" sz="2000" dirty="0">
                <a:solidFill>
                  <a:schemeClr val="tx1"/>
                </a:solidFill>
                <a:cs typeface="Helvetica" charset="0"/>
                <a:sym typeface="Helvetica" charset="0"/>
              </a:rPr>
              <a:t> </a:t>
            </a:r>
            <a:r>
              <a:rPr lang="es-ES" sz="2000" dirty="0" err="1">
                <a:solidFill>
                  <a:schemeClr val="tx1"/>
                </a:solidFill>
                <a:cs typeface="Helvetica" charset="0"/>
                <a:sym typeface="Helvetica" charset="0"/>
              </a:rPr>
              <a:t>Glucose</a:t>
            </a:r>
            <a:r>
              <a:rPr lang="es-ES" sz="2000" dirty="0">
                <a:solidFill>
                  <a:schemeClr val="tx1"/>
                </a:solidFill>
                <a:cs typeface="Helvetica" charset="0"/>
                <a:sym typeface="Helvetica" charset="0"/>
              </a:rPr>
              <a:t> Homeostasis in </a:t>
            </a:r>
            <a:r>
              <a:rPr lang="es-ES" sz="2000" dirty="0" err="1">
                <a:solidFill>
                  <a:schemeClr val="tx1"/>
                </a:solidFill>
                <a:cs typeface="Helvetica" charset="0"/>
                <a:sym typeface="Helvetica" charset="0"/>
              </a:rPr>
              <a:t>Patients</a:t>
            </a:r>
            <a:endParaRPr lang="es-ES" sz="2000" dirty="0">
              <a:solidFill>
                <a:schemeClr val="tx1"/>
              </a:solidFill>
              <a:cs typeface="Helvetica" charset="0"/>
              <a:sym typeface="Helvetica" charset="0"/>
            </a:endParaRPr>
          </a:p>
          <a:p>
            <a:pPr algn="ctr" defTabSz="456514">
              <a:defRPr/>
            </a:pPr>
            <a:r>
              <a:rPr lang="es-ES" sz="2000" dirty="0" err="1">
                <a:solidFill>
                  <a:schemeClr val="tx1"/>
                </a:solidFill>
                <a:cs typeface="Helvetica" charset="0"/>
                <a:sym typeface="Helvetica" charset="0"/>
              </a:rPr>
              <a:t>With</a:t>
            </a:r>
            <a:r>
              <a:rPr lang="es-ES" sz="2000" dirty="0">
                <a:solidFill>
                  <a:schemeClr val="tx1"/>
                </a:solidFill>
                <a:cs typeface="Helvetica" charset="0"/>
                <a:sym typeface="Helvetica" charset="0"/>
              </a:rPr>
              <a:t> </a:t>
            </a:r>
            <a:r>
              <a:rPr lang="es-ES" sz="2000" dirty="0" err="1">
                <a:solidFill>
                  <a:schemeClr val="tx1"/>
                </a:solidFill>
                <a:cs typeface="Helvetica" charset="0"/>
                <a:sym typeface="Helvetica" charset="0"/>
              </a:rPr>
              <a:t>Type</a:t>
            </a:r>
            <a:r>
              <a:rPr lang="es-ES" sz="2000" dirty="0">
                <a:solidFill>
                  <a:schemeClr val="tx1"/>
                </a:solidFill>
                <a:cs typeface="Helvetica" charset="0"/>
                <a:sym typeface="Helvetica" charset="0"/>
              </a:rPr>
              <a:t> 2 Diabetes</a:t>
            </a:r>
            <a:endParaRPr lang="es-ES" sz="2000" dirty="0">
              <a:solidFill>
                <a:schemeClr val="tx1"/>
              </a:solidFill>
              <a:cs typeface="Helvetica Light" charset="0"/>
            </a:endParaRPr>
          </a:p>
        </p:txBody>
      </p:sp>
      <p:sp>
        <p:nvSpPr>
          <p:cNvPr id="14341" name="Rectangle 5"/>
          <p:cNvSpPr>
            <a:spLocks/>
          </p:cNvSpPr>
          <p:nvPr/>
        </p:nvSpPr>
        <p:spPr bwMode="auto">
          <a:xfrm>
            <a:off x="4203650" y="3395563"/>
            <a:ext cx="2794992" cy="321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456514">
              <a:defRPr/>
            </a:pPr>
            <a:r>
              <a:rPr lang="es-ES" sz="1300" b="1" dirty="0">
                <a:solidFill>
                  <a:schemeClr val="bg1"/>
                </a:solidFill>
                <a:latin typeface="Times New Roman" charset="0"/>
                <a:cs typeface="Times New Roman" charset="0"/>
                <a:sym typeface="Times New Roman" charset="0"/>
              </a:rPr>
              <a:t>Samuel Klein........... Ricardo Cohen</a:t>
            </a:r>
            <a:endParaRPr lang="es-ES" dirty="0">
              <a:solidFill>
                <a:schemeClr val="bg1"/>
              </a:solidFill>
              <a:cs typeface="Helvetica Light" charset="0"/>
            </a:endParaRPr>
          </a:p>
        </p:txBody>
      </p:sp>
      <p:pic>
        <p:nvPicPr>
          <p:cNvPr id="14342" name="Picture 6" descr="Screen Shot 2012-04-25 at 5.55.14 P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12" y="1916832"/>
            <a:ext cx="2299395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43" name="Rectangle 7"/>
          <p:cNvSpPr>
            <a:spLocks/>
          </p:cNvSpPr>
          <p:nvPr/>
        </p:nvSpPr>
        <p:spPr bwMode="auto">
          <a:xfrm>
            <a:off x="3885531" y="4291832"/>
            <a:ext cx="4546327" cy="1134070"/>
          </a:xfrm>
          <a:prstGeom prst="rect">
            <a:avLst/>
          </a:prstGeom>
          <a:solidFill>
            <a:srgbClr val="FE49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algn="ctr" defTabSz="914145">
              <a:buClr>
                <a:srgbClr val="000000"/>
              </a:buClr>
              <a:defRPr/>
            </a:pPr>
            <a:r>
              <a:rPr lang="es-ES" sz="2400" b="1" dirty="0" smtClean="0">
                <a:latin typeface="Arial" charset="0"/>
                <a:cs typeface="Arial" charset="0"/>
                <a:sym typeface="Arial" charset="0"/>
              </a:rPr>
              <a:t>Modificar el tracto GI mejora</a:t>
            </a:r>
          </a:p>
          <a:p>
            <a:pPr algn="ctr" defTabSz="914145">
              <a:buClr>
                <a:srgbClr val="000000"/>
              </a:buClr>
              <a:defRPr/>
            </a:pPr>
            <a:r>
              <a:rPr lang="es-ES" sz="2400" b="1" dirty="0" smtClean="0"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s-ES" sz="2400" b="1" dirty="0">
                <a:latin typeface="Arial" charset="0"/>
                <a:cs typeface="Arial" charset="0"/>
                <a:sym typeface="Arial" charset="0"/>
              </a:rPr>
              <a:t>2 a</a:t>
            </a:r>
            <a:r>
              <a:rPr lang="es-ES" sz="2400" b="1" dirty="0" smtClean="0"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s-ES" sz="2400" b="1" dirty="0">
                <a:latin typeface="Arial" charset="0"/>
                <a:cs typeface="Arial" charset="0"/>
                <a:sym typeface="Arial" charset="0"/>
              </a:rPr>
              <a:t>3 </a:t>
            </a:r>
            <a:r>
              <a:rPr lang="es-ES" sz="2400" b="1" dirty="0" smtClean="0">
                <a:latin typeface="Arial" charset="0"/>
                <a:cs typeface="Arial" charset="0"/>
                <a:sym typeface="Arial" charset="0"/>
              </a:rPr>
              <a:t>veces la función de </a:t>
            </a:r>
            <a:endParaRPr lang="es-ES" sz="2400" b="1" dirty="0">
              <a:latin typeface="Arial" charset="0"/>
              <a:cs typeface="Arial" charset="0"/>
              <a:sym typeface="Arial" charset="0"/>
            </a:endParaRPr>
          </a:p>
          <a:p>
            <a:pPr algn="ctr" defTabSz="914145">
              <a:buClr>
                <a:srgbClr val="000000"/>
              </a:buClr>
              <a:defRPr/>
            </a:pPr>
            <a:r>
              <a:rPr lang="es-ES" sz="2400" b="1" dirty="0">
                <a:latin typeface="Arial" charset="0"/>
                <a:cs typeface="Arial" charset="0"/>
                <a:sym typeface="Arial" charset="0"/>
              </a:rPr>
              <a:t>l</a:t>
            </a:r>
            <a:r>
              <a:rPr lang="es-ES" sz="2400" b="1" dirty="0" smtClean="0">
                <a:latin typeface="Arial" charset="0"/>
                <a:cs typeface="Arial" charset="0"/>
                <a:sym typeface="Arial" charset="0"/>
              </a:rPr>
              <a:t>a célula </a:t>
            </a:r>
            <a:r>
              <a:rPr lang="es-ES" sz="2400" b="1" dirty="0" err="1" smtClean="0">
                <a:latin typeface="Arial" charset="0"/>
                <a:cs typeface="Arial" charset="0"/>
                <a:sym typeface="Arial" charset="0"/>
              </a:rPr>
              <a:t>ß</a:t>
            </a:r>
            <a:r>
              <a:rPr lang="es-ES" sz="2400" b="1" dirty="0" smtClean="0">
                <a:latin typeface="Arial" charset="0"/>
                <a:cs typeface="Arial" charset="0"/>
                <a:sym typeface="Arial" charset="0"/>
              </a:rPr>
              <a:t> </a:t>
            </a:r>
            <a:endParaRPr lang="es-ES" dirty="0">
              <a:cs typeface="Helvetica Light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952499" y="-9424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-38100"/>
            <a:ext cx="944340" cy="8382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691294" y="171650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DIABETOLES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2194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36512" y="188641"/>
            <a:ext cx="8676456" cy="1008111"/>
          </a:xfrm>
        </p:spPr>
        <p:txBody>
          <a:bodyPr/>
          <a:lstStyle/>
          <a:p>
            <a:r>
              <a:rPr lang="es-ES_tradnl" sz="2000" dirty="0">
                <a:solidFill>
                  <a:srgbClr val="FFBF26"/>
                </a:solidFill>
              </a:rPr>
              <a:t/>
            </a:r>
            <a:br>
              <a:rPr lang="es-ES_tradnl" sz="2000" dirty="0">
                <a:solidFill>
                  <a:srgbClr val="FFBF26"/>
                </a:solidFill>
              </a:rPr>
            </a:br>
            <a:endParaRPr lang="es-ES" sz="2000" dirty="0">
              <a:solidFill>
                <a:srgbClr val="FFBF26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636" y="1872916"/>
            <a:ext cx="8743900" cy="250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ángulo 4"/>
          <p:cNvSpPr/>
          <p:nvPr/>
        </p:nvSpPr>
        <p:spPr>
          <a:xfrm>
            <a:off x="706591" y="4525608"/>
            <a:ext cx="71931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err="1">
                <a:solidFill>
                  <a:schemeClr val="bg1"/>
                </a:solidFill>
              </a:rPr>
              <a:t>Ahora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sabemos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s-ES_tradnl" sz="2400" dirty="0" smtClean="0">
                <a:solidFill>
                  <a:schemeClr val="bg1"/>
                </a:solidFill>
              </a:rPr>
              <a:t>que </a:t>
            </a:r>
            <a:r>
              <a:rPr lang="es-ES_tradnl" sz="2400" dirty="0">
                <a:solidFill>
                  <a:schemeClr val="bg1"/>
                </a:solidFill>
              </a:rPr>
              <a:t>la cirugía bariátrica mediante la reorganización </a:t>
            </a:r>
            <a:r>
              <a:rPr lang="es-ES_tradnl" sz="2400" dirty="0" smtClean="0">
                <a:solidFill>
                  <a:schemeClr val="bg1"/>
                </a:solidFill>
              </a:rPr>
              <a:t>del tracto </a:t>
            </a:r>
            <a:r>
              <a:rPr lang="es-ES_tradnl" sz="2400" dirty="0">
                <a:solidFill>
                  <a:schemeClr val="bg1"/>
                </a:solidFill>
              </a:rPr>
              <a:t>gastrointestinal puede afectar a la homeostasis </a:t>
            </a:r>
            <a:r>
              <a:rPr lang="es-ES_tradnl" sz="2400" dirty="0" smtClean="0">
                <a:solidFill>
                  <a:schemeClr val="bg1"/>
                </a:solidFill>
              </a:rPr>
              <a:t>de la </a:t>
            </a:r>
            <a:r>
              <a:rPr lang="es-ES_tradnl" sz="2400" dirty="0">
                <a:solidFill>
                  <a:schemeClr val="bg1"/>
                </a:solidFill>
              </a:rPr>
              <a:t>masa de células-β, deteniendo la apoptosis y </a:t>
            </a:r>
            <a:r>
              <a:rPr lang="es-ES_tradnl" sz="2400" dirty="0" smtClean="0">
                <a:solidFill>
                  <a:schemeClr val="bg1"/>
                </a:solidFill>
              </a:rPr>
              <a:t>estimulando la </a:t>
            </a:r>
            <a:r>
              <a:rPr lang="es-ES_tradnl" sz="2400" dirty="0">
                <a:solidFill>
                  <a:schemeClr val="bg1"/>
                </a:solidFill>
              </a:rPr>
              <a:t>replicación y la </a:t>
            </a:r>
            <a:r>
              <a:rPr lang="es-ES_tradnl" sz="2400" dirty="0" err="1">
                <a:solidFill>
                  <a:schemeClr val="bg1"/>
                </a:solidFill>
              </a:rPr>
              <a:t>neogénesis</a:t>
            </a:r>
            <a:r>
              <a:rPr lang="es-ES_tradnl" sz="2400" dirty="0">
                <a:solidFill>
                  <a:schemeClr val="bg1"/>
                </a:solidFill>
              </a:rPr>
              <a:t>.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963814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120" y="6544"/>
            <a:ext cx="944340" cy="8382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643" y="2031955"/>
            <a:ext cx="8696661" cy="1503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3820" y="3565260"/>
            <a:ext cx="3924300" cy="30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9955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36512" y="188641"/>
            <a:ext cx="8676456" cy="1008111"/>
          </a:xfrm>
        </p:spPr>
        <p:txBody>
          <a:bodyPr/>
          <a:lstStyle/>
          <a:p>
            <a:r>
              <a:rPr lang="es-ES_tradnl" sz="2000" dirty="0">
                <a:solidFill>
                  <a:srgbClr val="FFBF26"/>
                </a:solidFill>
              </a:rPr>
              <a:t/>
            </a:r>
            <a:br>
              <a:rPr lang="es-ES_tradnl" sz="2000" dirty="0">
                <a:solidFill>
                  <a:srgbClr val="FFBF26"/>
                </a:solidFill>
              </a:rPr>
            </a:br>
            <a:endParaRPr lang="es-ES" sz="2000" dirty="0">
              <a:solidFill>
                <a:srgbClr val="FFBF26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58950"/>
            <a:ext cx="9144000" cy="2127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/>
          <p:cNvSpPr/>
          <p:nvPr/>
        </p:nvSpPr>
        <p:spPr>
          <a:xfrm>
            <a:off x="158750" y="4229921"/>
            <a:ext cx="88621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solidFill>
                  <a:schemeClr val="bg1"/>
                </a:solidFill>
              </a:rPr>
              <a:t>Se acepta que la exclusión duodenal junto al desvío de la anatomía normal del intestino, con cualquiera de las modalidades: BAGUA, </a:t>
            </a:r>
            <a:r>
              <a:rPr lang="es-ES" sz="2400" dirty="0" err="1" smtClean="0">
                <a:solidFill>
                  <a:schemeClr val="bg1"/>
                </a:solidFill>
              </a:rPr>
              <a:t>Escopinaro</a:t>
            </a:r>
            <a:r>
              <a:rPr lang="es-ES" sz="2400" dirty="0" smtClean="0">
                <a:solidFill>
                  <a:schemeClr val="bg1"/>
                </a:solidFill>
              </a:rPr>
              <a:t>, GV con Interposición </a:t>
            </a:r>
            <a:r>
              <a:rPr lang="es-ES" sz="2400" dirty="0" err="1">
                <a:solidFill>
                  <a:schemeClr val="bg1"/>
                </a:solidFill>
              </a:rPr>
              <a:t>I</a:t>
            </a:r>
            <a:r>
              <a:rPr lang="es-ES" sz="2400" dirty="0" err="1" smtClean="0">
                <a:solidFill>
                  <a:schemeClr val="bg1"/>
                </a:solidFill>
              </a:rPr>
              <a:t>leal</a:t>
            </a:r>
            <a:r>
              <a:rPr lang="es-ES" sz="2400" dirty="0" smtClean="0">
                <a:solidFill>
                  <a:schemeClr val="bg1"/>
                </a:solidFill>
              </a:rPr>
              <a:t> y </a:t>
            </a:r>
            <a:r>
              <a:rPr lang="es-ES" sz="2400" dirty="0">
                <a:solidFill>
                  <a:schemeClr val="bg1"/>
                </a:solidFill>
              </a:rPr>
              <a:t>D</a:t>
            </a:r>
            <a:r>
              <a:rPr lang="es-ES" sz="2400" dirty="0" smtClean="0">
                <a:solidFill>
                  <a:schemeClr val="bg1"/>
                </a:solidFill>
              </a:rPr>
              <a:t>erivación </a:t>
            </a:r>
            <a:r>
              <a:rPr lang="es-ES" sz="2400" dirty="0">
                <a:solidFill>
                  <a:schemeClr val="bg1"/>
                </a:solidFill>
              </a:rPr>
              <a:t>D</a:t>
            </a:r>
            <a:r>
              <a:rPr lang="es-ES" sz="2400" dirty="0" smtClean="0">
                <a:solidFill>
                  <a:schemeClr val="bg1"/>
                </a:solidFill>
              </a:rPr>
              <a:t>uodenal, CDC, BGYR, BDY mejoran el control de la glicemia en pacientes diabéticos, disminuyendo la mortalidad por eventos cardiovasculares </a:t>
            </a:r>
            <a:r>
              <a:rPr lang="es-ES" b="1" baseline="30000" dirty="0" smtClean="0">
                <a:solidFill>
                  <a:schemeClr val="bg1"/>
                </a:solidFill>
              </a:rPr>
              <a:t>1,2</a:t>
            </a:r>
            <a:r>
              <a:rPr lang="es-ES" b="1" dirty="0" smtClean="0">
                <a:solidFill>
                  <a:schemeClr val="bg1"/>
                </a:solidFill>
              </a:rPr>
              <a:t> .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6394307" y="3428484"/>
            <a:ext cx="26914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/>
              <a:t>OBES SURG (2013) 23:809–818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411346957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9 Marcador de contenido"/>
          <p:cNvSpPr>
            <a:spLocks noGrp="1"/>
          </p:cNvSpPr>
          <p:nvPr>
            <p:ph idx="4294967295"/>
          </p:nvPr>
        </p:nvSpPr>
        <p:spPr>
          <a:xfrm>
            <a:off x="152400" y="2263690"/>
            <a:ext cx="8763000" cy="4525963"/>
          </a:xfrm>
        </p:spPr>
        <p:txBody>
          <a:bodyPr>
            <a:normAutofit fontScale="85000" lnSpcReduction="20000"/>
          </a:bodyPr>
          <a:lstStyle/>
          <a:p>
            <a:pPr algn="r">
              <a:buFontTx/>
              <a:buNone/>
            </a:pPr>
            <a:endParaRPr lang="en-US" sz="2400" b="1" dirty="0" smtClean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 smtClean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 smtClean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 smtClean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 smtClean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4000" b="1" dirty="0" smtClean="0">
              <a:solidFill>
                <a:srgbClr val="FFC82B"/>
              </a:solidFill>
            </a:endParaRPr>
          </a:p>
          <a:p>
            <a:pPr algn="r">
              <a:buFontTx/>
              <a:buNone/>
            </a:pPr>
            <a:endParaRPr lang="en-US" sz="4000" b="1" dirty="0">
              <a:solidFill>
                <a:srgbClr val="FFC82B"/>
              </a:solidFill>
            </a:endParaRPr>
          </a:p>
          <a:p>
            <a:pPr algn="r">
              <a:buFontTx/>
              <a:buNone/>
            </a:pPr>
            <a:r>
              <a:rPr lang="en-US" sz="4000" b="1" dirty="0" smtClean="0">
                <a:solidFill>
                  <a:srgbClr val="FFC82B"/>
                </a:solidFill>
              </a:rPr>
              <a:t>GRACIAS</a:t>
            </a:r>
            <a:r>
              <a:rPr lang="es-ES" sz="4000" b="1" dirty="0" smtClean="0">
                <a:solidFill>
                  <a:srgbClr val="FFC82B"/>
                </a:solidFill>
              </a:rPr>
              <a:t>…</a:t>
            </a:r>
            <a:endParaRPr lang="en-US" sz="4000" b="1" dirty="0" smtClean="0">
              <a:solidFill>
                <a:srgbClr val="FFC82B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800" y="3163352"/>
            <a:ext cx="3756011" cy="209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n 8" descr="el quijot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29272"/>
            <a:ext cx="3635896" cy="384603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52499" y="83946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680" y="1191368"/>
            <a:ext cx="7010400" cy="146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68753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474912"/>
            <a:ext cx="7772400" cy="1470025"/>
          </a:xfrm>
        </p:spPr>
        <p:txBody>
          <a:bodyPr>
            <a:noAutofit/>
          </a:bodyPr>
          <a:lstStyle/>
          <a:p>
            <a:endParaRPr lang="es-ES" sz="2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25400"/>
            <a:ext cx="944340" cy="838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350" y="1274330"/>
            <a:ext cx="3906826" cy="5143500"/>
          </a:xfrm>
          <a:prstGeom prst="rect">
            <a:avLst/>
          </a:prstGeom>
        </p:spPr>
      </p:pic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1968500" y="211435"/>
            <a:ext cx="661035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400" dirty="0" smtClean="0"/>
              <a:t/>
            </a:r>
            <a:br>
              <a:rPr lang="es-ES_tradnl" sz="1400" dirty="0" smtClean="0"/>
            </a:br>
            <a:endParaRPr lang="es-ES" dirty="0"/>
          </a:p>
        </p:txBody>
      </p:sp>
      <p:pic>
        <p:nvPicPr>
          <p:cNvPr id="10" name="Imagen 9" descr="20140109_182456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176" y="1274330"/>
            <a:ext cx="4536078" cy="51435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952499" y="-9424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24715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474912"/>
            <a:ext cx="7772400" cy="1470025"/>
          </a:xfrm>
        </p:spPr>
        <p:txBody>
          <a:bodyPr>
            <a:noAutofit/>
          </a:bodyPr>
          <a:lstStyle/>
          <a:p>
            <a:endParaRPr lang="es-ES" sz="2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9754" y="-14284"/>
            <a:ext cx="944340" cy="838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952499" y="-9424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7" name="Imagen 6" descr="20140109_18245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6" y="1182179"/>
            <a:ext cx="9144000" cy="3069272"/>
          </a:xfrm>
          <a:prstGeom prst="rect">
            <a:avLst/>
          </a:prstGeom>
        </p:spPr>
      </p:pic>
      <p:pic>
        <p:nvPicPr>
          <p:cNvPr id="11" name="Imagen 10" descr="20140110_094348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7721"/>
            <a:ext cx="9144000" cy="314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2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/>
          </p:cNvSpPr>
          <p:nvPr>
            <p:ph type="title" idx="4294967295"/>
          </p:nvPr>
        </p:nvSpPr>
        <p:spPr bwMode="auto">
          <a:xfrm>
            <a:off x="457647" y="495611"/>
            <a:ext cx="8228707" cy="1110630"/>
          </a:xfrm>
          <a:prstGeom prst="rect">
            <a:avLst/>
          </a:prstGeom>
          <a:noFill/>
          <a:ln w="12700" cap="flat">
            <a:miter lim="0"/>
            <a:headEnd/>
            <a:tailEnd/>
          </a:ln>
        </p:spPr>
        <p:txBody>
          <a:bodyPr lIns="76197" tIns="76197" rIns="76197" bIns="76197" anchor="ctr">
            <a:normAutofit/>
          </a:bodyPr>
          <a:lstStyle/>
          <a:p>
            <a:pPr defTabSz="647379">
              <a:buClr>
                <a:srgbClr val="000000"/>
              </a:buClr>
            </a:pPr>
            <a:r>
              <a:rPr lang="es-ES" sz="2800" dirty="0" smtClean="0">
                <a:solidFill>
                  <a:srgbClr val="FFC82B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Está la DM2 controlada?</a:t>
            </a:r>
            <a:endParaRPr lang="es-ES" sz="2800" dirty="0">
              <a:solidFill>
                <a:srgbClr val="FFC82B"/>
              </a:solidFill>
            </a:endParaRPr>
          </a:p>
        </p:txBody>
      </p:sp>
      <p:sp>
        <p:nvSpPr>
          <p:cNvPr id="9218" name="Rectangle 2"/>
          <p:cNvSpPr>
            <a:spLocks noGrp="1"/>
          </p:cNvSpPr>
          <p:nvPr>
            <p:ph type="body" idx="4294967295"/>
          </p:nvPr>
        </p:nvSpPr>
        <p:spPr bwMode="auto">
          <a:xfrm>
            <a:off x="395138" y="1129605"/>
            <a:ext cx="8229824" cy="5728395"/>
          </a:xfrm>
          <a:prstGeom prst="rect">
            <a:avLst/>
          </a:prstGeom>
          <a:noFill/>
          <a:ln w="12700" cap="flat">
            <a:miter lim="0"/>
            <a:headEnd/>
            <a:tailEnd/>
          </a:ln>
        </p:spPr>
        <p:txBody>
          <a:bodyPr lIns="76197" tIns="76197" rIns="76197" bIns="76197"/>
          <a:lstStyle/>
          <a:p>
            <a:pPr marL="443119" lvl="1" indent="0" defTabSz="647379">
              <a:spcBef>
                <a:spcPts val="492"/>
              </a:spcBef>
              <a:buClr>
                <a:srgbClr val="000000"/>
              </a:buClr>
              <a:buNone/>
            </a:pPr>
            <a:r>
              <a:rPr lang="es-E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es-E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Costoso ( </a:t>
            </a:r>
            <a:r>
              <a:rPr lang="es-E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11</a:t>
            </a:r>
            <a:r>
              <a:rPr lang="es-E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% del Presupuesto de Salud de USA)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National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Diabetes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Fact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Sheet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, CDC,</a:t>
            </a:r>
            <a:r>
              <a:rPr lang="es-ES" sz="11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2011</a:t>
            </a:r>
          </a:p>
          <a:p>
            <a:pPr marL="790249" lvl="1" indent="-347130" defTabSz="647379">
              <a:spcBef>
                <a:spcPts val="492"/>
              </a:spcBef>
              <a:buClr>
                <a:srgbClr val="000000"/>
              </a:buClr>
              <a:buFont typeface="Calibri" pitchFamily="34" charset="0"/>
              <a:buChar char="-"/>
            </a:pPr>
            <a:r>
              <a:rPr lang="es-E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... </a:t>
            </a:r>
            <a:r>
              <a:rPr lang="es-ES" sz="20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Mortalidad a 10 años:  </a:t>
            </a:r>
            <a:r>
              <a:rPr lang="es-ES" sz="20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51% </a:t>
            </a:r>
          </a:p>
          <a:p>
            <a:pPr marL="273462" indent="-243325" defTabSz="647379">
              <a:spcBef>
                <a:spcPts val="492"/>
              </a:spcBef>
              <a:buClr>
                <a:srgbClr val="000000"/>
              </a:buClr>
              <a:buNone/>
            </a:pP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Zhou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H,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Isaman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DJM,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Messinger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S, et al. A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Computer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Simulation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Model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of Diabetes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Progression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,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Quality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of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Life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, and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Cost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. Diabetes </a:t>
            </a:r>
            <a:r>
              <a:rPr lang="es-ES" sz="11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Care</a:t>
            </a:r>
            <a:r>
              <a:rPr lang="es-ES" sz="11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. 2005;28:2856-2863.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9220" name="Picture 4" descr="image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809" y="2781598"/>
            <a:ext cx="1904256" cy="2222376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9221" name="Picture 5" descr="image.tif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484" y="2997027"/>
            <a:ext cx="2603004" cy="1790402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9222" name="Picture 6" descr="image.tif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135" y="5084341"/>
            <a:ext cx="1917650" cy="1499071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9223" name="Picture 7" descr="image.pd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6660" y="2924473"/>
            <a:ext cx="1981274" cy="1460004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sp>
        <p:nvSpPr>
          <p:cNvPr id="9224" name="Rectangle 8"/>
          <p:cNvSpPr>
            <a:spLocks/>
          </p:cNvSpPr>
          <p:nvPr/>
        </p:nvSpPr>
        <p:spPr bwMode="auto">
          <a:xfrm>
            <a:off x="251148" y="5012904"/>
            <a:ext cx="2591842" cy="651867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63498" tIns="63498" rIns="63498" bIns="63498"/>
          <a:lstStyle/>
          <a:p>
            <a:pPr marL="32369" defTabSz="647379">
              <a:buClr>
                <a:srgbClr val="2D2D8A"/>
              </a:buClr>
            </a:pPr>
            <a:r>
              <a:rPr lang="es-E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68</a:t>
            </a:r>
            <a:r>
              <a:rPr lang="es-E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% de muertes por Eventos CV &amp; ACV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9225" name="Rectangle 9"/>
          <p:cNvSpPr>
            <a:spLocks/>
          </p:cNvSpPr>
          <p:nvPr/>
        </p:nvSpPr>
        <p:spPr bwMode="auto">
          <a:xfrm>
            <a:off x="2842990" y="4365502"/>
            <a:ext cx="1496839" cy="367233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63498" tIns="63498" rIns="63498" bIns="63498"/>
          <a:lstStyle/>
          <a:p>
            <a:pPr marL="32369" defTabSz="647379">
              <a:buClr>
                <a:srgbClr val="000000"/>
              </a:buClr>
            </a:pPr>
            <a:r>
              <a:rPr lang="es-ES" sz="15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1 </a:t>
            </a:r>
            <a:r>
              <a:rPr lang="es-ES" sz="15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cada </a:t>
            </a:r>
            <a:r>
              <a:rPr lang="es-ES" sz="15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30 </a:t>
            </a:r>
            <a:r>
              <a:rPr lang="es-ES" sz="15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seg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9226" name="Rectangle 10"/>
          <p:cNvSpPr>
            <a:spLocks/>
          </p:cNvSpPr>
          <p:nvPr/>
        </p:nvSpPr>
        <p:spPr bwMode="auto">
          <a:xfrm>
            <a:off x="6948414" y="5444877"/>
            <a:ext cx="1876350" cy="726083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63498" tIns="63498" rIns="63498" bIns="63498"/>
          <a:lstStyle/>
          <a:p>
            <a:pPr marL="32369" defTabSz="647379">
              <a:buClr>
                <a:srgbClr val="000000"/>
              </a:buClr>
            </a:pPr>
            <a:r>
              <a:rPr lang="es-ES" sz="1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Principal Responsable de Ceguera e Insuficiencia Renal</a:t>
            </a:r>
            <a:endParaRPr lang="es-ES" sz="1100" b="1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6100" y="-38100"/>
            <a:ext cx="944340" cy="83820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586939" y="-28668"/>
            <a:ext cx="75791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67281615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5512" y="-5595"/>
            <a:ext cx="3995936" cy="1143000"/>
          </a:xfrm>
        </p:spPr>
        <p:txBody>
          <a:bodyPr/>
          <a:lstStyle/>
          <a:p>
            <a:r>
              <a:rPr lang="es-VE" sz="1800" dirty="0" smtClean="0">
                <a:solidFill>
                  <a:srgbClr val="FFBF26"/>
                </a:solidFill>
              </a:rPr>
              <a:t>ANTECEDENTES</a:t>
            </a:r>
            <a:endParaRPr lang="es-VE" sz="1800" dirty="0">
              <a:solidFill>
                <a:srgbClr val="FFBF2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grpSp>
        <p:nvGrpSpPr>
          <p:cNvPr id="7" name="Group 6"/>
          <p:cNvGrpSpPr/>
          <p:nvPr/>
        </p:nvGrpSpPr>
        <p:grpSpPr>
          <a:xfrm>
            <a:off x="226569" y="836712"/>
            <a:ext cx="8881935" cy="6021288"/>
            <a:chOff x="262065" y="642918"/>
            <a:chExt cx="8881935" cy="6215082"/>
          </a:xfrm>
        </p:grpSpPr>
        <p:pic>
          <p:nvPicPr>
            <p:cNvPr id="132098" name="Picture 2" descr="http://physrev.physiology.org/content/vol78/issue4/images/large/jnp.oc05f1.jp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2065" y="649269"/>
              <a:ext cx="8881935" cy="6208731"/>
            </a:xfrm>
            <a:prstGeom prst="rect">
              <a:avLst/>
            </a:prstGeom>
            <a:noFill/>
          </p:spPr>
        </p:pic>
        <p:pic>
          <p:nvPicPr>
            <p:cNvPr id="1320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t="17442"/>
            <a:stretch>
              <a:fillRect/>
            </a:stretch>
          </p:blipFill>
          <p:spPr bwMode="auto">
            <a:xfrm>
              <a:off x="6824685" y="642918"/>
              <a:ext cx="962025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Straight Connector 8"/>
          <p:cNvCxnSpPr/>
          <p:nvPr/>
        </p:nvCxnSpPr>
        <p:spPr>
          <a:xfrm rot="5400000">
            <a:off x="-2143172" y="3643314"/>
            <a:ext cx="5572164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1560" y="1268760"/>
            <a:ext cx="4289380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1902 </a:t>
            </a:r>
            <a:r>
              <a:rPr lang="en-US" dirty="0" err="1" smtClean="0"/>
              <a:t>Bayliss</a:t>
            </a:r>
            <a:r>
              <a:rPr lang="en-US" dirty="0" smtClean="0"/>
              <a:t> y Starling, </a:t>
            </a:r>
          </a:p>
          <a:p>
            <a:pPr algn="l"/>
            <a:r>
              <a:rPr lang="en-US" dirty="0" smtClean="0"/>
              <a:t>El </a:t>
            </a:r>
            <a:r>
              <a:rPr lang="en-US" dirty="0" err="1" smtClean="0"/>
              <a:t>mecanismo</a:t>
            </a:r>
            <a:r>
              <a:rPr lang="en-US" dirty="0" smtClean="0"/>
              <a:t> de la </a:t>
            </a:r>
            <a:r>
              <a:rPr lang="en-US" dirty="0" err="1" smtClean="0"/>
              <a:t>secreción</a:t>
            </a:r>
            <a:r>
              <a:rPr lang="en-US" dirty="0" smtClean="0"/>
              <a:t> </a:t>
            </a:r>
            <a:r>
              <a:rPr lang="en-US" dirty="0" err="1" smtClean="0"/>
              <a:t>pancreática</a:t>
            </a:r>
            <a:endParaRPr lang="es-VE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2276872"/>
            <a:ext cx="3960440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1906 B. Moore</a:t>
            </a:r>
          </a:p>
          <a:p>
            <a:pPr algn="l"/>
            <a:r>
              <a:rPr lang="en-US" dirty="0" err="1" smtClean="0"/>
              <a:t>Tratamiento</a:t>
            </a:r>
            <a:r>
              <a:rPr lang="en-US" dirty="0" smtClean="0"/>
              <a:t> de la DM con </a:t>
            </a:r>
            <a:r>
              <a:rPr lang="en-US" dirty="0" err="1" smtClean="0"/>
              <a:t>extracto</a:t>
            </a:r>
            <a:r>
              <a:rPr lang="en-US" dirty="0" smtClean="0"/>
              <a:t> </a:t>
            </a:r>
            <a:r>
              <a:rPr lang="en-US" dirty="0" err="1" smtClean="0"/>
              <a:t>ácido</a:t>
            </a:r>
            <a:r>
              <a:rPr lang="en-US" dirty="0" smtClean="0"/>
              <a:t> de mucosa duodenal de </a:t>
            </a:r>
            <a:r>
              <a:rPr lang="en-US" dirty="0" err="1" smtClean="0"/>
              <a:t>cerdos</a:t>
            </a:r>
            <a:endParaRPr lang="es-VE" dirty="0"/>
          </a:p>
        </p:txBody>
      </p:sp>
      <p:cxnSp>
        <p:nvCxnSpPr>
          <p:cNvPr id="13" name="Straight Connector 12"/>
          <p:cNvCxnSpPr/>
          <p:nvPr/>
        </p:nvCxnSpPr>
        <p:spPr>
          <a:xfrm rot="16200000" flipH="1">
            <a:off x="-1995534" y="3638552"/>
            <a:ext cx="5572164" cy="952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27784" y="3297758"/>
            <a:ext cx="2617398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1932 La </a:t>
            </a:r>
            <a:r>
              <a:rPr lang="en-US" dirty="0" err="1" smtClean="0"/>
              <a:t>Barre</a:t>
            </a:r>
            <a:r>
              <a:rPr lang="en-US" dirty="0" smtClean="0"/>
              <a:t> </a:t>
            </a:r>
          </a:p>
          <a:p>
            <a:pPr algn="l"/>
            <a:r>
              <a:rPr lang="en-US" dirty="0" err="1" smtClean="0"/>
              <a:t>Sustancias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/>
              <a:t>intestinales</a:t>
            </a:r>
            <a:r>
              <a:rPr lang="en-US" dirty="0" smtClean="0"/>
              <a:t> </a:t>
            </a:r>
          </a:p>
          <a:p>
            <a:pPr algn="l"/>
            <a:r>
              <a:rPr lang="en-US" dirty="0" err="1" smtClean="0"/>
              <a:t>secretagogos</a:t>
            </a:r>
            <a:r>
              <a:rPr lang="en-US" dirty="0" smtClean="0"/>
              <a:t> de </a:t>
            </a:r>
            <a:r>
              <a:rPr lang="en-US" dirty="0" err="1" smtClean="0"/>
              <a:t>insulina</a:t>
            </a:r>
            <a:endParaRPr lang="es-VE" dirty="0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-266025" y="3586505"/>
            <a:ext cx="564360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3568" y="3648678"/>
            <a:ext cx="3173315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1950 Morton</a:t>
            </a:r>
          </a:p>
          <a:p>
            <a:pPr algn="l"/>
            <a:r>
              <a:rPr lang="en-US" dirty="0" err="1" smtClean="0"/>
              <a:t>Cuestiona</a:t>
            </a:r>
            <a:r>
              <a:rPr lang="en-US" dirty="0" smtClean="0"/>
              <a:t> </a:t>
            </a:r>
            <a:r>
              <a:rPr lang="en-US" dirty="0" err="1" smtClean="0"/>
              <a:t>acción</a:t>
            </a:r>
            <a:r>
              <a:rPr lang="en-US" dirty="0" smtClean="0"/>
              <a:t> de </a:t>
            </a:r>
            <a:r>
              <a:rPr lang="en-US" dirty="0" err="1" smtClean="0"/>
              <a:t>incretinas</a:t>
            </a:r>
            <a:endParaRPr lang="en-US" dirty="0" smtClean="0"/>
          </a:p>
          <a:p>
            <a:pPr algn="l"/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insulinotrópico</a:t>
            </a:r>
            <a:endParaRPr lang="es-VE" dirty="0"/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94014" y="3607595"/>
            <a:ext cx="5643602" cy="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382046" y="3607595"/>
            <a:ext cx="564360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03848" y="1268760"/>
            <a:ext cx="2589696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1939 Ivy y cols.</a:t>
            </a:r>
          </a:p>
          <a:p>
            <a:pPr algn="l"/>
            <a:r>
              <a:rPr lang="en-US" dirty="0" smtClean="0"/>
              <a:t>No se </a:t>
            </a:r>
            <a:r>
              <a:rPr lang="en-US" dirty="0" err="1" smtClean="0"/>
              <a:t>comprueba</a:t>
            </a:r>
            <a:r>
              <a:rPr lang="en-US" dirty="0" smtClean="0"/>
              <a:t> </a:t>
            </a:r>
            <a:r>
              <a:rPr lang="en-US" dirty="0" err="1" smtClean="0"/>
              <a:t>efecto</a:t>
            </a:r>
            <a:endParaRPr lang="en-US" dirty="0" smtClean="0"/>
          </a:p>
          <a:p>
            <a:pPr algn="l"/>
            <a:r>
              <a:rPr lang="en-US" dirty="0" err="1" smtClean="0"/>
              <a:t>insulinotrópico</a:t>
            </a:r>
            <a:endParaRPr lang="en-US" dirty="0" smtClean="0"/>
          </a:p>
          <a:p>
            <a:pPr algn="l"/>
            <a:r>
              <a:rPr lang="en-US" dirty="0" err="1" smtClean="0"/>
              <a:t>Inicio</a:t>
            </a:r>
            <a:r>
              <a:rPr lang="en-US" dirty="0" smtClean="0"/>
              <a:t> 2a Guerra Mundial</a:t>
            </a:r>
            <a:endParaRPr lang="es-VE" dirty="0"/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1035819" y="3607595"/>
            <a:ext cx="564360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49763" y="5291752"/>
            <a:ext cx="2365514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1964 </a:t>
            </a:r>
            <a:r>
              <a:rPr lang="en-US" dirty="0" err="1" smtClean="0"/>
              <a:t>Elrick</a:t>
            </a:r>
            <a:r>
              <a:rPr lang="en-US" dirty="0" smtClean="0"/>
              <a:t> y McIntyre</a:t>
            </a:r>
          </a:p>
          <a:p>
            <a:pPr algn="l"/>
            <a:r>
              <a:rPr lang="en-US" dirty="0" err="1" smtClean="0"/>
              <a:t>Efecto</a:t>
            </a:r>
            <a:r>
              <a:rPr lang="en-US" dirty="0" smtClean="0"/>
              <a:t> </a:t>
            </a:r>
            <a:r>
              <a:rPr lang="en-US" dirty="0" err="1" smtClean="0"/>
              <a:t>Incretina</a:t>
            </a:r>
            <a:endParaRPr lang="es-VE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1942597" y="3629513"/>
            <a:ext cx="5544559" cy="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14942" y="4929198"/>
            <a:ext cx="2569934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1969 Unger y </a:t>
            </a:r>
            <a:r>
              <a:rPr lang="en-US" dirty="0" err="1" smtClean="0"/>
              <a:t>Eisentraut</a:t>
            </a:r>
            <a:endParaRPr lang="en-US" dirty="0" smtClean="0"/>
          </a:p>
          <a:p>
            <a:pPr algn="l"/>
            <a:r>
              <a:rPr lang="en-US" dirty="0" err="1" smtClean="0"/>
              <a:t>Eje</a:t>
            </a:r>
            <a:r>
              <a:rPr lang="en-US" dirty="0" smtClean="0"/>
              <a:t> </a:t>
            </a:r>
            <a:r>
              <a:rPr lang="en-US" dirty="0" err="1" smtClean="0"/>
              <a:t>Entero</a:t>
            </a:r>
            <a:r>
              <a:rPr lang="en-US" dirty="0" smtClean="0"/>
              <a:t>-Insular</a:t>
            </a:r>
            <a:endParaRPr lang="es-VE" dirty="0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2285984" y="3571876"/>
            <a:ext cx="571504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14942" y="5711627"/>
            <a:ext cx="295465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1969-1970 Brown y </a:t>
            </a:r>
            <a:r>
              <a:rPr lang="en-US" dirty="0" err="1" smtClean="0"/>
              <a:t>Dryburg</a:t>
            </a:r>
            <a:endParaRPr lang="en-US" dirty="0" smtClean="0"/>
          </a:p>
          <a:p>
            <a:pPr algn="l"/>
            <a:r>
              <a:rPr lang="en-US" dirty="0" err="1" smtClean="0"/>
              <a:t>Descubrimiento</a:t>
            </a:r>
            <a:r>
              <a:rPr lang="en-US" dirty="0" smtClean="0"/>
              <a:t> GIP</a:t>
            </a:r>
            <a:endParaRPr lang="es-VE" dirty="0"/>
          </a:p>
        </p:txBody>
      </p:sp>
      <p:sp>
        <p:nvSpPr>
          <p:cNvPr id="27" name="TextBox 26"/>
          <p:cNvSpPr txBox="1"/>
          <p:nvPr/>
        </p:nvSpPr>
        <p:spPr>
          <a:xfrm>
            <a:off x="6732240" y="5072074"/>
            <a:ext cx="230487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1987 </a:t>
            </a:r>
            <a:r>
              <a:rPr lang="en-US" dirty="0" err="1" smtClean="0"/>
              <a:t>Mojsov</a:t>
            </a:r>
            <a:endParaRPr lang="en-US" dirty="0" smtClean="0"/>
          </a:p>
          <a:p>
            <a:pPr algn="l"/>
            <a:r>
              <a:rPr lang="en-US" dirty="0" err="1" smtClean="0"/>
              <a:t>Descubrimiento</a:t>
            </a:r>
            <a:r>
              <a:rPr lang="en-US" dirty="0" smtClean="0"/>
              <a:t> GLP1</a:t>
            </a:r>
            <a:endParaRPr lang="es-VE" dirty="0"/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3643306" y="3571876"/>
            <a:ext cx="571504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380312" y="3500438"/>
            <a:ext cx="1714480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1999 Kojima</a:t>
            </a:r>
          </a:p>
          <a:p>
            <a:pPr algn="l"/>
            <a:r>
              <a:rPr lang="en-US" dirty="0" err="1" smtClean="0"/>
              <a:t>Descubrimiento</a:t>
            </a:r>
            <a:r>
              <a:rPr lang="en-US" dirty="0" smtClean="0"/>
              <a:t> </a:t>
            </a:r>
            <a:r>
              <a:rPr lang="en-US" dirty="0" err="1" smtClean="0"/>
              <a:t>Grelina</a:t>
            </a:r>
            <a:endParaRPr lang="es-VE" dirty="0"/>
          </a:p>
        </p:txBody>
      </p:sp>
      <p:sp>
        <p:nvSpPr>
          <p:cNvPr id="29" name="TextBox 28"/>
          <p:cNvSpPr txBox="1"/>
          <p:nvPr/>
        </p:nvSpPr>
        <p:spPr>
          <a:xfrm>
            <a:off x="2940545" y="1000108"/>
            <a:ext cx="3525311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1935 Hans Heller  </a:t>
            </a:r>
          </a:p>
          <a:p>
            <a:pPr algn="l"/>
            <a:r>
              <a:rPr lang="en-US" dirty="0" err="1" smtClean="0"/>
              <a:t>Duodenina</a:t>
            </a:r>
            <a:r>
              <a:rPr lang="en-US" dirty="0" smtClean="0"/>
              <a:t>: factor </a:t>
            </a:r>
            <a:r>
              <a:rPr lang="en-US" dirty="0" err="1" smtClean="0"/>
              <a:t>hipoglicemiante</a:t>
            </a:r>
            <a:endParaRPr lang="en-US" dirty="0" smtClean="0"/>
          </a:p>
          <a:p>
            <a:pPr algn="l"/>
            <a:r>
              <a:rPr lang="en-US" dirty="0" smtClean="0"/>
              <a:t>en </a:t>
            </a:r>
            <a:r>
              <a:rPr lang="en-US" dirty="0" err="1" smtClean="0"/>
              <a:t>extracto</a:t>
            </a:r>
            <a:r>
              <a:rPr lang="en-US" dirty="0" smtClean="0"/>
              <a:t> de mucosa duodenal</a:t>
            </a:r>
            <a:endParaRPr lang="es-VE" dirty="0"/>
          </a:p>
        </p:txBody>
      </p:sp>
      <p:pic>
        <p:nvPicPr>
          <p:cNvPr id="51" name="Picture 38" descr="scanned image of page 446"/>
          <p:cNvPicPr>
            <a:picLocks noChangeAspect="1" noChangeArrowheads="1"/>
          </p:cNvPicPr>
          <p:nvPr/>
        </p:nvPicPr>
        <p:blipFill>
          <a:blip r:embed="rId4" cstate="print"/>
          <a:srcRect l="17382" t="5998" r="6880" b="12423"/>
          <a:stretch>
            <a:fillRect/>
          </a:stretch>
        </p:blipFill>
        <p:spPr>
          <a:xfrm>
            <a:off x="4613122" y="836712"/>
            <a:ext cx="4357718" cy="485778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1104455" y="827420"/>
            <a:ext cx="2613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PÉPTIDOS INTESTINALES</a:t>
            </a:r>
            <a:endParaRPr lang="es-VE" dirty="0"/>
          </a:p>
        </p:txBody>
      </p:sp>
      <p:sp>
        <p:nvSpPr>
          <p:cNvPr id="4" name="Flecha arriba 3"/>
          <p:cNvSpPr/>
          <p:nvPr/>
        </p:nvSpPr>
        <p:spPr>
          <a:xfrm>
            <a:off x="1043608" y="6669360"/>
            <a:ext cx="216024" cy="332656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Flecha arriba 30"/>
          <p:cNvSpPr/>
          <p:nvPr/>
        </p:nvSpPr>
        <p:spPr>
          <a:xfrm>
            <a:off x="1763688" y="6669360"/>
            <a:ext cx="216024" cy="332656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251520" y="6084004"/>
            <a:ext cx="2088232" cy="369332"/>
          </a:xfrm>
          <a:prstGeom prst="rect">
            <a:avLst/>
          </a:prstGeom>
          <a:solidFill>
            <a:srgbClr val="FFBF26"/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Sharpey</a:t>
            </a:r>
            <a:r>
              <a:rPr lang="es-ES" dirty="0" smtClean="0"/>
              <a:t>: Insulina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691680" y="6093296"/>
            <a:ext cx="1440160" cy="369332"/>
          </a:xfrm>
          <a:prstGeom prst="rect">
            <a:avLst/>
          </a:prstGeom>
          <a:solidFill>
            <a:srgbClr val="FFBF26"/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Banting</a:t>
            </a:r>
            <a:r>
              <a:rPr lang="es-ES" dirty="0" smtClean="0"/>
              <a:t> </a:t>
            </a:r>
            <a:r>
              <a:rPr lang="es-ES" dirty="0" err="1" smtClean="0"/>
              <a:t>Best</a:t>
            </a:r>
            <a:endParaRPr lang="es-ES" dirty="0"/>
          </a:p>
        </p:txBody>
      </p:sp>
      <p:pic>
        <p:nvPicPr>
          <p:cNvPr id="33" name="Imagen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5400"/>
            <a:ext cx="827583" cy="772412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6605" y="21893"/>
            <a:ext cx="828090" cy="735016"/>
          </a:xfrm>
          <a:prstGeom prst="rect">
            <a:avLst/>
          </a:prstGeom>
        </p:spPr>
      </p:pic>
      <p:sp>
        <p:nvSpPr>
          <p:cNvPr id="8" name="Flecha arriba 7"/>
          <p:cNvSpPr/>
          <p:nvPr/>
        </p:nvSpPr>
        <p:spPr>
          <a:xfrm>
            <a:off x="4117448" y="6578092"/>
            <a:ext cx="192402" cy="29915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3920424" y="6084004"/>
            <a:ext cx="1223080" cy="369332"/>
          </a:xfrm>
          <a:prstGeom prst="rect">
            <a:avLst/>
          </a:prstGeom>
          <a:solidFill>
            <a:srgbClr val="FFC82B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Friedman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1146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48148E-6 L 0.01562 -1.48148E-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3.33333E-6 L 0.18368 0.00023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04028 1.85185E-6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L 0.03299 -1.48148E-6 " pathEditMode="relative" rAng="0" ptsTypes="AA">
                                      <p:cBhvr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59259E-6 L 0.07604 -0.0051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-3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0.09601 1.85185E-6 " pathEditMode="relative" rAng="0" ptsTypes="AA">
                                      <p:cBhvr>
                                        <p:cTn id="1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0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0.04514 0.00023 " pathEditMode="relative" rAng="0" ptsTypes="AA">
                                      <p:cBhvr>
                                        <p:cTn id="1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" y="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0.14757 0.00023 " pathEditMode="relative" rAng="0" ptsTypes="AA">
                                      <p:cBhvr>
                                        <p:cTn id="1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0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00"/>
                            </p:stCondLst>
                            <p:childTnLst>
                              <p:par>
                                <p:cTn id="20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023 L 0.08038 0.00023 " pathEditMode="relative" rAng="0" ptsTypes="AA">
                                      <p:cBhvr>
                                        <p:cTn id="2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0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  <p:bldP spid="17" grpId="0" animBg="1"/>
      <p:bldP spid="17" grpId="1" animBg="1"/>
      <p:bldP spid="20" grpId="0" animBg="1"/>
      <p:bldP spid="20" grpId="1" animBg="1"/>
      <p:bldP spid="22" grpId="0" animBg="1"/>
      <p:bldP spid="22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  <p:bldP spid="38" grpId="0" animBg="1"/>
      <p:bldP spid="29" grpId="0" animBg="1"/>
      <p:bldP spid="29" grpId="1" animBg="1"/>
      <p:bldP spid="4" grpId="0" animBg="1"/>
      <p:bldP spid="4" grpId="1" animBg="1"/>
      <p:bldP spid="31" grpId="0" animBg="1"/>
      <p:bldP spid="31" grpId="1" animBg="1"/>
      <p:bldP spid="5" grpId="0" animBg="1"/>
      <p:bldP spid="5" grpId="1" animBg="1"/>
      <p:bldP spid="6" grpId="0" animBg="1"/>
      <p:bldP spid="6" grpId="1" animBg="1"/>
      <p:bldP spid="8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00" y="-38100"/>
            <a:ext cx="944340" cy="8382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52499" y="-9424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280" y="4175900"/>
            <a:ext cx="7444378" cy="1677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596" y="2029232"/>
            <a:ext cx="7476004" cy="1712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Subtítulo 9"/>
          <p:cNvSpPr>
            <a:spLocks noGrp="1"/>
          </p:cNvSpPr>
          <p:nvPr>
            <p:ph type="subTitle" idx="1"/>
          </p:nvPr>
        </p:nvSpPr>
        <p:spPr>
          <a:xfrm>
            <a:off x="-917976" y="1538432"/>
            <a:ext cx="6400800" cy="1752600"/>
          </a:xfrm>
        </p:spPr>
        <p:txBody>
          <a:bodyPr/>
          <a:lstStyle/>
          <a:p>
            <a:r>
              <a:rPr lang="es-ES" dirty="0" smtClean="0">
                <a:solidFill>
                  <a:srgbClr val="FFC82B"/>
                </a:solidFill>
              </a:rPr>
              <a:t>Friedman en 1955</a:t>
            </a:r>
            <a:endParaRPr lang="es-ES" dirty="0">
              <a:solidFill>
                <a:srgbClr val="FFC8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78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00" y="-38100"/>
            <a:ext cx="944340" cy="8382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952499" y="125284"/>
            <a:ext cx="7277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" sz="28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00" y="2374900"/>
            <a:ext cx="8813800" cy="210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357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73220" y="573000"/>
            <a:ext cx="6831636" cy="935010"/>
          </a:xfrm>
        </p:spPr>
        <p:txBody>
          <a:bodyPr>
            <a:noAutofit/>
          </a:bodyPr>
          <a:lstStyle/>
          <a:p>
            <a:r>
              <a:rPr lang="es-ES_tradnl" sz="2800" dirty="0">
                <a:solidFill>
                  <a:srgbClr val="FFC82B"/>
                </a:solidFill>
              </a:rPr>
              <a:t>DIABETES Y CIRUJANOS: CÓMO HA EVOLUCIONADO LA RELACIÓN?</a:t>
            </a:r>
            <a:r>
              <a:rPr lang="es-ES_tradnl" sz="2800" dirty="0"/>
              <a:t/>
            </a:r>
            <a:br>
              <a:rPr lang="es-ES_tradnl" sz="2800" dirty="0"/>
            </a:br>
            <a:r>
              <a:rPr lang="es-ES" sz="2800" dirty="0"/>
              <a:t/>
            </a:r>
            <a:br>
              <a:rPr lang="es-ES" sz="2800" dirty="0"/>
            </a:br>
            <a:endParaRPr lang="es-ES" sz="2800" dirty="0">
              <a:solidFill>
                <a:srgbClr val="FFBF26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0" y="6309320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Flickinger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E,Pories</a:t>
            </a:r>
            <a:r>
              <a:rPr lang="en-US" sz="1200" dirty="0" smtClean="0">
                <a:solidFill>
                  <a:schemeClr val="bg1"/>
                </a:solidFill>
              </a:rPr>
              <a:t> WJ, </a:t>
            </a:r>
            <a:r>
              <a:rPr lang="en-US" sz="1200" dirty="0" err="1" smtClean="0">
                <a:solidFill>
                  <a:schemeClr val="bg1"/>
                </a:solidFill>
              </a:rPr>
              <a:t>Meeleim</a:t>
            </a:r>
            <a:r>
              <a:rPr lang="en-US" sz="1200" dirty="0" smtClean="0">
                <a:solidFill>
                  <a:schemeClr val="bg1"/>
                </a:solidFill>
              </a:rPr>
              <a:t> D </a:t>
            </a:r>
            <a:r>
              <a:rPr lang="en-US" sz="1200" dirty="0">
                <a:solidFill>
                  <a:schemeClr val="bg1"/>
                </a:solidFill>
              </a:rPr>
              <a:t>y cols. </a:t>
            </a:r>
            <a:r>
              <a:rPr lang="en-US" sz="1200" dirty="0" smtClean="0">
                <a:solidFill>
                  <a:schemeClr val="bg1"/>
                </a:solidFill>
              </a:rPr>
              <a:t>The Greenville Gastric Bypass. Ann </a:t>
            </a:r>
            <a:r>
              <a:rPr lang="en-US" sz="1200" dirty="0" err="1" smtClean="0">
                <a:solidFill>
                  <a:schemeClr val="bg1"/>
                </a:solidFill>
              </a:rPr>
              <a:t>Surg</a:t>
            </a:r>
            <a:r>
              <a:rPr lang="en-US" sz="1200" dirty="0" smtClean="0">
                <a:solidFill>
                  <a:schemeClr val="bg1"/>
                </a:solidFill>
              </a:rPr>
              <a:t>  1984; 199:555-560</a:t>
            </a:r>
          </a:p>
          <a:p>
            <a:r>
              <a:rPr lang="es-ES" sz="1200" dirty="0" smtClean="0">
                <a:solidFill>
                  <a:schemeClr val="bg1"/>
                </a:solidFill>
              </a:rPr>
              <a:t>Mason </a:t>
            </a:r>
            <a:r>
              <a:rPr lang="es-ES" sz="1200" dirty="0">
                <a:solidFill>
                  <a:schemeClr val="bg1"/>
                </a:solidFill>
              </a:rPr>
              <a:t>EE, </a:t>
            </a:r>
            <a:r>
              <a:rPr lang="es-ES" sz="1200" dirty="0" err="1">
                <a:solidFill>
                  <a:schemeClr val="bg1"/>
                </a:solidFill>
              </a:rPr>
              <a:t>Ito</a:t>
            </a:r>
            <a:r>
              <a:rPr lang="es-ES" sz="1200" dirty="0">
                <a:solidFill>
                  <a:schemeClr val="bg1"/>
                </a:solidFill>
              </a:rPr>
              <a:t> C. </a:t>
            </a:r>
            <a:r>
              <a:rPr lang="es-ES" sz="1200" dirty="0" err="1">
                <a:solidFill>
                  <a:schemeClr val="bg1"/>
                </a:solidFill>
              </a:rPr>
              <a:t>Gastric</a:t>
            </a:r>
            <a:r>
              <a:rPr lang="es-ES" sz="1200" dirty="0">
                <a:solidFill>
                  <a:schemeClr val="bg1"/>
                </a:solidFill>
              </a:rPr>
              <a:t> bypass. Ann </a:t>
            </a:r>
            <a:r>
              <a:rPr lang="es-ES" sz="1200" dirty="0" err="1">
                <a:solidFill>
                  <a:schemeClr val="bg1"/>
                </a:solidFill>
              </a:rPr>
              <a:t>Surg</a:t>
            </a:r>
            <a:r>
              <a:rPr lang="es-ES" sz="1200" dirty="0">
                <a:solidFill>
                  <a:schemeClr val="bg1"/>
                </a:solidFill>
              </a:rPr>
              <a:t> 1969; 170:329-339</a:t>
            </a:r>
            <a:r>
              <a:rPr lang="es-ES" sz="1200" dirty="0" smtClean="0">
                <a:solidFill>
                  <a:schemeClr val="bg1"/>
                </a:solidFill>
              </a:rPr>
              <a:t>.</a:t>
            </a:r>
            <a:endParaRPr lang="es-ES_tradnl" sz="1200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628800"/>
            <a:ext cx="7920880" cy="1938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501008"/>
            <a:ext cx="3325664" cy="2895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CuadroTexto 9"/>
          <p:cNvSpPr txBox="1"/>
          <p:nvPr/>
        </p:nvSpPr>
        <p:spPr>
          <a:xfrm>
            <a:off x="1115616" y="4221088"/>
            <a:ext cx="35400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</a:rPr>
              <a:t>Reservorio : 30-50 cc</a:t>
            </a:r>
          </a:p>
          <a:p>
            <a:r>
              <a:rPr lang="es-ES" sz="2000" dirty="0" err="1" smtClean="0">
                <a:solidFill>
                  <a:schemeClr val="bg1"/>
                </a:solidFill>
              </a:rPr>
              <a:t>Transección</a:t>
            </a:r>
            <a:r>
              <a:rPr lang="es-ES" sz="2000" dirty="0" smtClean="0">
                <a:solidFill>
                  <a:schemeClr val="bg1"/>
                </a:solidFill>
              </a:rPr>
              <a:t> gástrica con TA 90</a:t>
            </a:r>
          </a:p>
          <a:p>
            <a:r>
              <a:rPr lang="es-ES" sz="2000" dirty="0" smtClean="0">
                <a:solidFill>
                  <a:schemeClr val="bg1"/>
                </a:solidFill>
              </a:rPr>
              <a:t>ABP: 15 cm</a:t>
            </a:r>
          </a:p>
          <a:p>
            <a:r>
              <a:rPr lang="es-ES" sz="2000" dirty="0" smtClean="0">
                <a:solidFill>
                  <a:schemeClr val="bg1"/>
                </a:solidFill>
              </a:rPr>
              <a:t>AA: 25-40 cm</a:t>
            </a:r>
            <a:endParaRPr lang="es-ES" sz="2000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92" y="14284"/>
            <a:ext cx="952500" cy="889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21426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86713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1170</Words>
  <Application>Microsoft Macintosh PowerPoint</Application>
  <PresentationFormat>Presentación en pantalla (4:3)</PresentationFormat>
  <Paragraphs>162</Paragraphs>
  <Slides>29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Tema de Office</vt:lpstr>
      <vt:lpstr>Presentación de PowerPoint</vt:lpstr>
      <vt:lpstr>DIABETES Y CIRUJANOS: CÓMO HA EVOLUCIONADO LA RELACIÓN? (Diabetes and surgeons: how the relationship has evolved?)</vt:lpstr>
      <vt:lpstr>Presentación de PowerPoint</vt:lpstr>
      <vt:lpstr>Presentación de PowerPoint</vt:lpstr>
      <vt:lpstr>Está la DM2 controlada?</vt:lpstr>
      <vt:lpstr>ANTECEDENTES</vt:lpstr>
      <vt:lpstr>Presentación de PowerPoint</vt:lpstr>
      <vt:lpstr>Presentación de PowerPoint</vt:lpstr>
      <vt:lpstr>DIABETES Y CIRUJANOS: CÓMO HA EVOLUCIONADO LA RELACIÓN?  </vt:lpstr>
      <vt:lpstr>DIABETES Y CIRUJANOS: CÓMO HA EVOLUCIONADO LA RELACIÓN?  </vt:lpstr>
      <vt:lpstr> </vt:lpstr>
      <vt:lpstr> </vt:lpstr>
      <vt:lpstr> </vt:lpstr>
      <vt:lpstr>Presentación de PowerPoint</vt:lpstr>
      <vt:lpstr>Serie más grande y con más tiempo de seguimiento</vt:lpstr>
      <vt:lpstr>Serie más grande y con más tiempo de seguimiento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</vt:lpstr>
      <vt:lpstr> </vt:lpstr>
      <vt:lpstr>Cirugía puede Mejorar la Función de la Célula ß </vt:lpstr>
      <vt:lpstr> </vt:lpstr>
      <vt:lpstr>Presentación de PowerPoint</vt:lpstr>
      <vt:lpstr> </vt:lpstr>
      <vt:lpstr>Presentación de PowerPoint</vt:lpstr>
    </vt:vector>
  </TitlesOfParts>
  <Company>Clinica Santa Sofia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Salvador Navarrete Aulestia</dc:creator>
  <cp:lastModifiedBy>Salvador Navarrete Aulestia</cp:lastModifiedBy>
  <cp:revision>53</cp:revision>
  <dcterms:created xsi:type="dcterms:W3CDTF">2013-12-17T08:48:59Z</dcterms:created>
  <dcterms:modified xsi:type="dcterms:W3CDTF">2014-03-07T09:12:58Z</dcterms:modified>
</cp:coreProperties>
</file>