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i" initials="R" lastIdx="0" clrIdx="0">
    <p:extLst>
      <p:ext uri="{19B8F6BF-5375-455C-9EA6-DF929625EA0E}">
        <p15:presenceInfo xmlns:p15="http://schemas.microsoft.com/office/powerpoint/2012/main" userId="Ro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35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ES"/>
          </a:p>
        </p:txBody>
      </p:sp>
      <p:sp>
        <p:nvSpPr>
          <p:cNvPr id="4" name="Marcador de fecha 3"/>
          <p:cNvSpPr>
            <a:spLocks noGrp="1"/>
          </p:cNvSpPr>
          <p:nvPr>
            <p:ph type="dt" sz="half" idx="10"/>
          </p:nvPr>
        </p:nvSpPr>
        <p:spPr/>
        <p:txBody>
          <a:bodyPr/>
          <a:lstStyle/>
          <a:p>
            <a:fld id="{F76A036A-AE34-4F5A-B0AF-4BC8EC0CAB90}" type="datetimeFigureOut">
              <a:rPr lang="es-ES" smtClean="0"/>
              <a:t>08/02/2019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B8E7DB6-A567-49E2-84C2-1A35A9666FBE}" type="slidenum">
              <a:rPr lang="es-ES" smtClean="0"/>
              <a:t>‹Nº›</a:t>
            </a:fld>
            <a:endParaRPr lang="es-ES"/>
          </a:p>
        </p:txBody>
      </p:sp>
    </p:spTree>
    <p:extLst>
      <p:ext uri="{BB962C8B-B14F-4D97-AF65-F5344CB8AC3E}">
        <p14:creationId xmlns:p14="http://schemas.microsoft.com/office/powerpoint/2010/main" val="3636326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F76A036A-AE34-4F5A-B0AF-4BC8EC0CAB90}" type="datetimeFigureOut">
              <a:rPr lang="es-ES" smtClean="0"/>
              <a:t>08/02/2019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B8E7DB6-A567-49E2-84C2-1A35A9666FBE}" type="slidenum">
              <a:rPr lang="es-ES" smtClean="0"/>
              <a:t>‹Nº›</a:t>
            </a:fld>
            <a:endParaRPr lang="es-ES"/>
          </a:p>
        </p:txBody>
      </p:sp>
    </p:spTree>
    <p:extLst>
      <p:ext uri="{BB962C8B-B14F-4D97-AF65-F5344CB8AC3E}">
        <p14:creationId xmlns:p14="http://schemas.microsoft.com/office/powerpoint/2010/main" val="1578941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F76A036A-AE34-4F5A-B0AF-4BC8EC0CAB90}" type="datetimeFigureOut">
              <a:rPr lang="es-ES" smtClean="0"/>
              <a:t>08/02/2019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B8E7DB6-A567-49E2-84C2-1A35A9666FBE}" type="slidenum">
              <a:rPr lang="es-ES" smtClean="0"/>
              <a:t>‹Nº›</a:t>
            </a:fld>
            <a:endParaRPr lang="es-ES"/>
          </a:p>
        </p:txBody>
      </p:sp>
    </p:spTree>
    <p:extLst>
      <p:ext uri="{BB962C8B-B14F-4D97-AF65-F5344CB8AC3E}">
        <p14:creationId xmlns:p14="http://schemas.microsoft.com/office/powerpoint/2010/main" val="2874709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F76A036A-AE34-4F5A-B0AF-4BC8EC0CAB90}" type="datetimeFigureOut">
              <a:rPr lang="es-ES" smtClean="0"/>
              <a:t>08/02/2019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B8E7DB6-A567-49E2-84C2-1A35A9666FBE}" type="slidenum">
              <a:rPr lang="es-ES" smtClean="0"/>
              <a:t>‹Nº›</a:t>
            </a:fld>
            <a:endParaRPr lang="es-ES"/>
          </a:p>
        </p:txBody>
      </p:sp>
    </p:spTree>
    <p:extLst>
      <p:ext uri="{BB962C8B-B14F-4D97-AF65-F5344CB8AC3E}">
        <p14:creationId xmlns:p14="http://schemas.microsoft.com/office/powerpoint/2010/main" val="3872661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F76A036A-AE34-4F5A-B0AF-4BC8EC0CAB90}" type="datetimeFigureOut">
              <a:rPr lang="es-ES" smtClean="0"/>
              <a:t>08/02/2019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B8E7DB6-A567-49E2-84C2-1A35A9666FBE}" type="slidenum">
              <a:rPr lang="es-ES" smtClean="0"/>
              <a:t>‹Nº›</a:t>
            </a:fld>
            <a:endParaRPr lang="es-ES"/>
          </a:p>
        </p:txBody>
      </p:sp>
    </p:spTree>
    <p:extLst>
      <p:ext uri="{BB962C8B-B14F-4D97-AF65-F5344CB8AC3E}">
        <p14:creationId xmlns:p14="http://schemas.microsoft.com/office/powerpoint/2010/main" val="2307894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F76A036A-AE34-4F5A-B0AF-4BC8EC0CAB90}" type="datetimeFigureOut">
              <a:rPr lang="es-ES" smtClean="0"/>
              <a:t>08/02/2019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7B8E7DB6-A567-49E2-84C2-1A35A9666FBE}" type="slidenum">
              <a:rPr lang="es-ES" smtClean="0"/>
              <a:t>‹Nº›</a:t>
            </a:fld>
            <a:endParaRPr lang="es-ES"/>
          </a:p>
        </p:txBody>
      </p:sp>
    </p:spTree>
    <p:extLst>
      <p:ext uri="{BB962C8B-B14F-4D97-AF65-F5344CB8AC3E}">
        <p14:creationId xmlns:p14="http://schemas.microsoft.com/office/powerpoint/2010/main" val="2155870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F76A036A-AE34-4F5A-B0AF-4BC8EC0CAB90}" type="datetimeFigureOut">
              <a:rPr lang="es-ES" smtClean="0"/>
              <a:t>08/02/2019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7B8E7DB6-A567-49E2-84C2-1A35A9666FBE}" type="slidenum">
              <a:rPr lang="es-ES" smtClean="0"/>
              <a:t>‹Nº›</a:t>
            </a:fld>
            <a:endParaRPr lang="es-ES"/>
          </a:p>
        </p:txBody>
      </p:sp>
    </p:spTree>
    <p:extLst>
      <p:ext uri="{BB962C8B-B14F-4D97-AF65-F5344CB8AC3E}">
        <p14:creationId xmlns:p14="http://schemas.microsoft.com/office/powerpoint/2010/main" val="2614851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F76A036A-AE34-4F5A-B0AF-4BC8EC0CAB90}" type="datetimeFigureOut">
              <a:rPr lang="es-ES" smtClean="0"/>
              <a:t>08/02/2019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7B8E7DB6-A567-49E2-84C2-1A35A9666FBE}" type="slidenum">
              <a:rPr lang="es-ES" smtClean="0"/>
              <a:t>‹Nº›</a:t>
            </a:fld>
            <a:endParaRPr lang="es-ES"/>
          </a:p>
        </p:txBody>
      </p:sp>
    </p:spTree>
    <p:extLst>
      <p:ext uri="{BB962C8B-B14F-4D97-AF65-F5344CB8AC3E}">
        <p14:creationId xmlns:p14="http://schemas.microsoft.com/office/powerpoint/2010/main" val="2530169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76A036A-AE34-4F5A-B0AF-4BC8EC0CAB90}" type="datetimeFigureOut">
              <a:rPr lang="es-ES" smtClean="0"/>
              <a:t>08/02/2019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7B8E7DB6-A567-49E2-84C2-1A35A9666FBE}" type="slidenum">
              <a:rPr lang="es-ES" smtClean="0"/>
              <a:t>‹Nº›</a:t>
            </a:fld>
            <a:endParaRPr lang="es-ES"/>
          </a:p>
        </p:txBody>
      </p:sp>
    </p:spTree>
    <p:extLst>
      <p:ext uri="{BB962C8B-B14F-4D97-AF65-F5344CB8AC3E}">
        <p14:creationId xmlns:p14="http://schemas.microsoft.com/office/powerpoint/2010/main" val="1059660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F76A036A-AE34-4F5A-B0AF-4BC8EC0CAB90}" type="datetimeFigureOut">
              <a:rPr lang="es-ES" smtClean="0"/>
              <a:t>08/02/2019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7B8E7DB6-A567-49E2-84C2-1A35A9666FBE}" type="slidenum">
              <a:rPr lang="es-ES" smtClean="0"/>
              <a:t>‹Nº›</a:t>
            </a:fld>
            <a:endParaRPr lang="es-ES"/>
          </a:p>
        </p:txBody>
      </p:sp>
    </p:spTree>
    <p:extLst>
      <p:ext uri="{BB962C8B-B14F-4D97-AF65-F5344CB8AC3E}">
        <p14:creationId xmlns:p14="http://schemas.microsoft.com/office/powerpoint/2010/main" val="1952863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F76A036A-AE34-4F5A-B0AF-4BC8EC0CAB90}" type="datetimeFigureOut">
              <a:rPr lang="es-ES" smtClean="0"/>
              <a:t>08/02/2019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7B8E7DB6-A567-49E2-84C2-1A35A9666FBE}" type="slidenum">
              <a:rPr lang="es-ES" smtClean="0"/>
              <a:t>‹Nº›</a:t>
            </a:fld>
            <a:endParaRPr lang="es-ES"/>
          </a:p>
        </p:txBody>
      </p:sp>
    </p:spTree>
    <p:extLst>
      <p:ext uri="{BB962C8B-B14F-4D97-AF65-F5344CB8AC3E}">
        <p14:creationId xmlns:p14="http://schemas.microsoft.com/office/powerpoint/2010/main" val="3437920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6A036A-AE34-4F5A-B0AF-4BC8EC0CAB90}" type="datetimeFigureOut">
              <a:rPr lang="es-ES" smtClean="0"/>
              <a:t>08/02/2019</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8E7DB6-A567-49E2-84C2-1A35A9666FBE}" type="slidenum">
              <a:rPr lang="es-ES" smtClean="0"/>
              <a:t>‹Nº›</a:t>
            </a:fld>
            <a:endParaRPr lang="es-ES"/>
          </a:p>
        </p:txBody>
      </p:sp>
    </p:spTree>
    <p:extLst>
      <p:ext uri="{BB962C8B-B14F-4D97-AF65-F5344CB8AC3E}">
        <p14:creationId xmlns:p14="http://schemas.microsoft.com/office/powerpoint/2010/main" val="7782752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ranmartin@uma.es" TargetMode="External"/><Relationship Id="rId2" Type="http://schemas.openxmlformats.org/officeDocument/2006/relationships/hyperlink" Target="mailto:roi@uma.es" TargetMode="Externa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38322" y="1596786"/>
            <a:ext cx="9144000" cy="2387600"/>
          </a:xfrm>
        </p:spPr>
        <p:txBody>
          <a:bodyPr>
            <a:normAutofit fontScale="90000"/>
          </a:bodyPr>
          <a:lstStyle/>
          <a:p>
            <a:r>
              <a:rPr lang="es-ES" b="1" dirty="0"/>
              <a:t>Indicadores de transparencia en gestión, servicio público y uso de las </a:t>
            </a:r>
            <a:r>
              <a:rPr lang="es-ES" b="1" dirty="0" smtClean="0"/>
              <a:t>TIC </a:t>
            </a:r>
            <a:r>
              <a:rPr lang="es-ES" b="1" dirty="0"/>
              <a:t>en las radiotelevisiones públicas de Centroamérica</a:t>
            </a:r>
            <a:br>
              <a:rPr lang="es-ES" b="1" dirty="0"/>
            </a:br>
            <a:endParaRPr lang="es-ES" dirty="0"/>
          </a:p>
        </p:txBody>
      </p:sp>
      <p:sp>
        <p:nvSpPr>
          <p:cNvPr id="3" name="Subtítulo 2"/>
          <p:cNvSpPr>
            <a:spLocks noGrp="1"/>
          </p:cNvSpPr>
          <p:nvPr>
            <p:ph type="subTitle" idx="1"/>
          </p:nvPr>
        </p:nvSpPr>
        <p:spPr>
          <a:xfrm>
            <a:off x="7135091" y="5202238"/>
            <a:ext cx="5056909" cy="1655762"/>
          </a:xfrm>
        </p:spPr>
        <p:txBody>
          <a:bodyPr>
            <a:normAutofit fontScale="55000" lnSpcReduction="20000"/>
          </a:bodyPr>
          <a:lstStyle/>
          <a:p>
            <a:pPr hangingPunct="0"/>
            <a:r>
              <a:rPr lang="es-ES" dirty="0"/>
              <a:t>Carmen del Rocío Monedero </a:t>
            </a:r>
            <a:r>
              <a:rPr lang="es-ES" dirty="0" smtClean="0"/>
              <a:t>Morales</a:t>
            </a:r>
          </a:p>
          <a:p>
            <a:pPr hangingPunct="0"/>
            <a:r>
              <a:rPr lang="es-ES" dirty="0" smtClean="0"/>
              <a:t>Universidad de Málaga. Facultad de Ciencias de la Comunicación</a:t>
            </a:r>
          </a:p>
          <a:p>
            <a:pPr hangingPunct="0"/>
            <a:r>
              <a:rPr lang="es-ES" b="1" u="sng" dirty="0" smtClean="0">
                <a:hlinkClick r:id="rId2"/>
              </a:rPr>
              <a:t>roi@uma.es</a:t>
            </a:r>
            <a:endParaRPr lang="es-ES" dirty="0" smtClean="0"/>
          </a:p>
          <a:p>
            <a:pPr hangingPunct="0"/>
            <a:r>
              <a:rPr lang="es-ES" dirty="0" smtClean="0"/>
              <a:t> </a:t>
            </a:r>
            <a:r>
              <a:rPr lang="es-ES" dirty="0"/>
              <a:t>Francisco Martín </a:t>
            </a:r>
            <a:r>
              <a:rPr lang="es-ES" dirty="0" err="1" smtClean="0"/>
              <a:t>Martín</a:t>
            </a:r>
            <a:endParaRPr lang="es-ES" dirty="0" smtClean="0"/>
          </a:p>
          <a:p>
            <a:pPr hangingPunct="0"/>
            <a:r>
              <a:rPr lang="es-ES" dirty="0" smtClean="0"/>
              <a:t>Universidad de Málaga. Facultad de Ciencias de la Comunicación</a:t>
            </a:r>
          </a:p>
          <a:p>
            <a:pPr hangingPunct="0"/>
            <a:r>
              <a:rPr lang="es-ES" b="1" u="sng" dirty="0" smtClean="0">
                <a:hlinkClick r:id="rId3"/>
              </a:rPr>
              <a:t>franmartin@uma.es</a:t>
            </a:r>
            <a:r>
              <a:rPr lang="es-ES" b="1" dirty="0" smtClean="0"/>
              <a:t> </a:t>
            </a:r>
            <a:endParaRPr lang="es-ES" dirty="0"/>
          </a:p>
          <a:p>
            <a:endParaRPr lang="es-ES" dirty="0"/>
          </a:p>
        </p:txBody>
      </p:sp>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4958" y="3438870"/>
            <a:ext cx="3206964" cy="3206964"/>
          </a:xfrm>
          <a:prstGeom prst="rect">
            <a:avLst/>
          </a:prstGeom>
        </p:spPr>
      </p:pic>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6675" y="5112094"/>
            <a:ext cx="1981200" cy="1428750"/>
          </a:xfrm>
          <a:prstGeom prst="rect">
            <a:avLst/>
          </a:prstGeom>
        </p:spPr>
      </p:pic>
      <p:pic>
        <p:nvPicPr>
          <p:cNvPr id="4" name="Imagen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06768" y="5496342"/>
            <a:ext cx="1980764" cy="660255"/>
          </a:xfrm>
          <a:prstGeom prst="rect">
            <a:avLst/>
          </a:prstGeom>
        </p:spPr>
      </p:pic>
    </p:spTree>
    <p:extLst>
      <p:ext uri="{BB962C8B-B14F-4D97-AF65-F5344CB8AC3E}">
        <p14:creationId xmlns:p14="http://schemas.microsoft.com/office/powerpoint/2010/main" val="1460986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0842" y="0"/>
            <a:ext cx="8883316" cy="1325563"/>
          </a:xfrm>
        </p:spPr>
        <p:txBody>
          <a:bodyPr/>
          <a:lstStyle/>
          <a:p>
            <a:r>
              <a:rPr lang="es-ES" b="1" dirty="0"/>
              <a:t>Comparación de los resultados</a:t>
            </a:r>
            <a:endParaRPr lang="es-ES"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89695" y="4205831"/>
            <a:ext cx="2286000" cy="22860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077" y="156264"/>
            <a:ext cx="2614923" cy="871642"/>
          </a:xfrm>
          <a:prstGeom prst="rect">
            <a:avLst/>
          </a:prstGeom>
        </p:spPr>
      </p:pic>
      <p:sp>
        <p:nvSpPr>
          <p:cNvPr id="3" name="CuadroTexto 2"/>
          <p:cNvSpPr txBox="1"/>
          <p:nvPr/>
        </p:nvSpPr>
        <p:spPr>
          <a:xfrm>
            <a:off x="2971801" y="1114032"/>
            <a:ext cx="6942221" cy="1200329"/>
          </a:xfrm>
          <a:prstGeom prst="rect">
            <a:avLst/>
          </a:prstGeom>
          <a:noFill/>
        </p:spPr>
        <p:txBody>
          <a:bodyPr wrap="square" rtlCol="0">
            <a:spAutoFit/>
          </a:bodyPr>
          <a:lstStyle/>
          <a:p>
            <a:r>
              <a:rPr lang="es-ES_tradnl" dirty="0"/>
              <a:t>Tabla 5–Resultados totales obtenidos por </a:t>
            </a:r>
            <a:r>
              <a:rPr lang="es-ES" dirty="0" smtClean="0"/>
              <a:t>categorías</a:t>
            </a:r>
          </a:p>
          <a:p>
            <a:endParaRPr lang="es-ES" dirty="0"/>
          </a:p>
          <a:p>
            <a:endParaRPr lang="es-ES" dirty="0"/>
          </a:p>
          <a:p>
            <a:endParaRPr lang="es-ES" dirty="0"/>
          </a:p>
        </p:txBody>
      </p:sp>
      <p:graphicFrame>
        <p:nvGraphicFramePr>
          <p:cNvPr id="6" name="Tabla 5"/>
          <p:cNvGraphicFramePr>
            <a:graphicFrameLocks noGrp="1"/>
          </p:cNvGraphicFramePr>
          <p:nvPr>
            <p:extLst>
              <p:ext uri="{D42A27DB-BD31-4B8C-83A1-F6EECF244321}">
                <p14:modId xmlns:p14="http://schemas.microsoft.com/office/powerpoint/2010/main" val="1363529854"/>
              </p:ext>
            </p:extLst>
          </p:nvPr>
        </p:nvGraphicFramePr>
        <p:xfrm>
          <a:off x="1804738" y="1594041"/>
          <a:ext cx="8494295" cy="1842444"/>
        </p:xfrm>
        <a:graphic>
          <a:graphicData uri="http://schemas.openxmlformats.org/drawingml/2006/table">
            <a:tbl>
              <a:tblPr firstRow="1" firstCol="1" bandRow="1">
                <a:tableStyleId>{5940675A-B579-460E-94D1-54222C63F5DA}</a:tableStyleId>
              </a:tblPr>
              <a:tblGrid>
                <a:gridCol w="4317951">
                  <a:extLst>
                    <a:ext uri="{9D8B030D-6E8A-4147-A177-3AD203B41FA5}">
                      <a16:colId xmlns:a16="http://schemas.microsoft.com/office/drawing/2014/main" val="3634184787"/>
                    </a:ext>
                  </a:extLst>
                </a:gridCol>
                <a:gridCol w="1544615">
                  <a:extLst>
                    <a:ext uri="{9D8B030D-6E8A-4147-A177-3AD203B41FA5}">
                      <a16:colId xmlns:a16="http://schemas.microsoft.com/office/drawing/2014/main" val="1581042643"/>
                    </a:ext>
                  </a:extLst>
                </a:gridCol>
                <a:gridCol w="1389937">
                  <a:extLst>
                    <a:ext uri="{9D8B030D-6E8A-4147-A177-3AD203B41FA5}">
                      <a16:colId xmlns:a16="http://schemas.microsoft.com/office/drawing/2014/main" val="1974487365"/>
                    </a:ext>
                  </a:extLst>
                </a:gridCol>
                <a:gridCol w="1241792">
                  <a:extLst>
                    <a:ext uri="{9D8B030D-6E8A-4147-A177-3AD203B41FA5}">
                      <a16:colId xmlns:a16="http://schemas.microsoft.com/office/drawing/2014/main" val="1927000079"/>
                    </a:ext>
                  </a:extLst>
                </a:gridCol>
              </a:tblGrid>
              <a:tr h="710464">
                <a:tc>
                  <a:txBody>
                    <a:bodyPr/>
                    <a:lstStyle/>
                    <a:p>
                      <a:pPr algn="l" hangingPunct="0">
                        <a:spcBef>
                          <a:spcPts val="300"/>
                        </a:spcBef>
                        <a:spcAft>
                          <a:spcPts val="200"/>
                        </a:spcAft>
                      </a:pPr>
                      <a:r>
                        <a:rPr lang="pt-PT" sz="1800" dirty="0" smtClean="0">
                          <a:effectLst/>
                        </a:rPr>
                        <a:t>CATEGORÍA</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ts val="1205"/>
                        </a:lnSpc>
                        <a:spcBef>
                          <a:spcPts val="300"/>
                        </a:spcBef>
                        <a:spcAft>
                          <a:spcPts val="200"/>
                        </a:spcAft>
                      </a:pPr>
                      <a:r>
                        <a:rPr lang="pt-PT" sz="1800" dirty="0">
                          <a:effectLst/>
                        </a:rPr>
                        <a:t>TNH</a:t>
                      </a:r>
                      <a:endParaRPr lang="es-ES" sz="1800" dirty="0">
                        <a:effectLst/>
                      </a:endParaRPr>
                    </a:p>
                    <a:p>
                      <a:pPr algn="l" hangingPunct="0">
                        <a:spcBef>
                          <a:spcPts val="300"/>
                        </a:spcBef>
                        <a:spcAft>
                          <a:spcPts val="200"/>
                        </a:spcAft>
                      </a:pPr>
                      <a:r>
                        <a:rPr lang="pt-PT" sz="1800" dirty="0">
                          <a:effectLst/>
                        </a:rPr>
                        <a:t> </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Canal 13</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SERTV</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48313793"/>
                  </a:ext>
                </a:extLst>
              </a:tr>
              <a:tr h="282995">
                <a:tc>
                  <a:txBody>
                    <a:bodyPr/>
                    <a:lstStyle/>
                    <a:p>
                      <a:pPr algn="just" hangingPunct="0">
                        <a:spcBef>
                          <a:spcPts val="400"/>
                        </a:spcBef>
                        <a:spcAft>
                          <a:spcPts val="200"/>
                        </a:spcAft>
                      </a:pPr>
                      <a:r>
                        <a:rPr lang="pt-PT" sz="1800">
                          <a:effectLst/>
                        </a:rPr>
                        <a:t>Indicadores de transparencia y gestión</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3</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3,5</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5732368"/>
                  </a:ext>
                </a:extLst>
              </a:tr>
              <a:tr h="282995">
                <a:tc>
                  <a:txBody>
                    <a:bodyPr/>
                    <a:lstStyle/>
                    <a:p>
                      <a:pPr algn="just" hangingPunct="0">
                        <a:spcBef>
                          <a:spcPts val="400"/>
                        </a:spcBef>
                        <a:spcAft>
                          <a:spcPts val="200"/>
                        </a:spcAft>
                      </a:pPr>
                      <a:r>
                        <a:rPr lang="pt-PT" sz="1800" dirty="0">
                          <a:effectLst/>
                        </a:rPr>
                        <a:t>Indicadores de servicio público</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5</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3</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36418130"/>
                  </a:ext>
                </a:extLst>
              </a:tr>
              <a:tr h="282995">
                <a:tc>
                  <a:txBody>
                    <a:bodyPr/>
                    <a:lstStyle/>
                    <a:p>
                      <a:pPr algn="just" hangingPunct="0">
                        <a:spcBef>
                          <a:spcPts val="400"/>
                        </a:spcBef>
                        <a:spcAft>
                          <a:spcPts val="200"/>
                        </a:spcAft>
                      </a:pPr>
                      <a:r>
                        <a:rPr lang="pt-PT" sz="1800">
                          <a:effectLst/>
                        </a:rPr>
                        <a:t>Indicadores uso de nuevas tecnologías</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3</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3</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3</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00527949"/>
                  </a:ext>
                </a:extLst>
              </a:tr>
              <a:tr h="282995">
                <a:tc>
                  <a:txBody>
                    <a:bodyPr/>
                    <a:lstStyle/>
                    <a:p>
                      <a:pPr algn="just" hangingPunct="0">
                        <a:spcBef>
                          <a:spcPts val="400"/>
                        </a:spcBef>
                        <a:spcAft>
                          <a:spcPts val="200"/>
                        </a:spcAft>
                      </a:pPr>
                      <a:r>
                        <a:rPr lang="pt-PT" sz="1800">
                          <a:effectLst/>
                        </a:rPr>
                        <a:t>TOTAL</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4</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11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9,5</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09199451"/>
                  </a:ext>
                </a:extLst>
              </a:tr>
            </a:tbl>
          </a:graphicData>
        </a:graphic>
      </p:graphicFrame>
      <p:sp>
        <p:nvSpPr>
          <p:cNvPr id="7" name="CuadroTexto 6"/>
          <p:cNvSpPr txBox="1"/>
          <p:nvPr/>
        </p:nvSpPr>
        <p:spPr>
          <a:xfrm>
            <a:off x="577516" y="3916494"/>
            <a:ext cx="9212179" cy="2585323"/>
          </a:xfrm>
          <a:prstGeom prst="rect">
            <a:avLst/>
          </a:prstGeom>
          <a:noFill/>
        </p:spPr>
        <p:txBody>
          <a:bodyPr wrap="square" rtlCol="0">
            <a:spAutoFit/>
          </a:bodyPr>
          <a:lstStyle/>
          <a:p>
            <a:pPr hangingPunct="0"/>
            <a:r>
              <a:rPr lang="es-ES" dirty="0" smtClean="0"/>
              <a:t>En “Transparencia </a:t>
            </a:r>
            <a:r>
              <a:rPr lang="es-ES" dirty="0"/>
              <a:t>y </a:t>
            </a:r>
            <a:r>
              <a:rPr lang="es-ES" dirty="0" smtClean="0"/>
              <a:t>gestión </a:t>
            </a:r>
            <a:r>
              <a:rPr lang="es-ES" dirty="0"/>
              <a:t>ninguna obtiene la máxima puntuación, al no publicar la retribución que perciben sus directivos siendo la radiotelevisión hondureña la que menos información publicita en este apartado.</a:t>
            </a:r>
          </a:p>
          <a:p>
            <a:pPr hangingPunct="0"/>
            <a:r>
              <a:rPr lang="es-ES" dirty="0"/>
              <a:t>En </a:t>
            </a:r>
            <a:r>
              <a:rPr lang="es-ES" dirty="0" smtClean="0"/>
              <a:t>“Servicio público” </a:t>
            </a:r>
            <a:r>
              <a:rPr lang="es-ES" dirty="0"/>
              <a:t>todas las corporaciones, a excepción de la hondureña, están bien posicionadas ya que en sus respectivas páginas webs ofrecen información sobre su código ético, actividades de res­ponsabilidad social, etc. A pesar de ello, deber reforzar la difusión de estudios e informes so­bre programación y audiencias y vías de comunicación bidireccionales con la audiencia. La corporación tica obtiene la máxima puntuación este ítem.</a:t>
            </a:r>
          </a:p>
          <a:p>
            <a:pPr hangingPunct="0"/>
            <a:r>
              <a:rPr lang="es-ES" dirty="0" smtClean="0"/>
              <a:t>En “Uso </a:t>
            </a:r>
            <a:r>
              <a:rPr lang="es-ES" dirty="0"/>
              <a:t>de las nuevas </a:t>
            </a:r>
            <a:r>
              <a:rPr lang="es-ES" dirty="0" smtClean="0"/>
              <a:t>tecnologías” </a:t>
            </a:r>
            <a:r>
              <a:rPr lang="es-ES" dirty="0"/>
              <a:t>obtienen puntuaciones igualadas en los tres entes. </a:t>
            </a:r>
          </a:p>
        </p:txBody>
      </p:sp>
    </p:spTree>
    <p:extLst>
      <p:ext uri="{BB962C8B-B14F-4D97-AF65-F5344CB8AC3E}">
        <p14:creationId xmlns:p14="http://schemas.microsoft.com/office/powerpoint/2010/main" val="37906345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89695" y="4205831"/>
            <a:ext cx="2286000" cy="22860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077" y="156264"/>
            <a:ext cx="2614923" cy="871642"/>
          </a:xfrm>
          <a:prstGeom prst="rect">
            <a:avLst/>
          </a:prstGeom>
        </p:spPr>
      </p:pic>
      <p:sp>
        <p:nvSpPr>
          <p:cNvPr id="3" name="CuadroTexto 2"/>
          <p:cNvSpPr txBox="1"/>
          <p:nvPr/>
        </p:nvSpPr>
        <p:spPr>
          <a:xfrm>
            <a:off x="757990" y="1173971"/>
            <a:ext cx="9284368" cy="4801314"/>
          </a:xfrm>
          <a:prstGeom prst="rect">
            <a:avLst/>
          </a:prstGeom>
          <a:noFill/>
        </p:spPr>
        <p:txBody>
          <a:bodyPr wrap="square" rtlCol="0">
            <a:spAutoFit/>
          </a:bodyPr>
          <a:lstStyle/>
          <a:p>
            <a:pPr hangingPunct="0"/>
            <a:r>
              <a:rPr lang="es-ES" dirty="0" smtClean="0"/>
              <a:t>- SERTV y, en menor medida, Canal 13, priorizan la transparencia aportando cuantiosa información sobre su actividad, sus presupuestos y su pluralidad. Los datos son accesibles, pero presentados en inmensos documentos en </a:t>
            </a:r>
            <a:r>
              <a:rPr lang="es-ES" dirty="0" err="1" smtClean="0"/>
              <a:t>pdf</a:t>
            </a:r>
            <a:r>
              <a:rPr lang="es-ES" dirty="0" smtClean="0"/>
              <a:t> poco atractivos para su lectura y con escasas o ningunas herramientas de navegación.</a:t>
            </a:r>
          </a:p>
          <a:p>
            <a:pPr hangingPunct="0"/>
            <a:r>
              <a:rPr lang="es-ES" dirty="0" smtClean="0"/>
              <a:t>- La visualización de la función de servicio público es otro aspecto vital al que debe darse la máxima importancia, pues es el mejor justificante de la existencia de estos medios y de los beneficios que aportan a las sociedades en las que se ubican, por tanto, aspectos como el código ético, el respeto a la pluralidad y diversidad y las actividades de responsabilidad social corporativa realizadas, deben ocupar un lugar privilegiado y de fácil acceso en las webs de las corporaciones. </a:t>
            </a:r>
          </a:p>
          <a:p>
            <a:pPr hangingPunct="0"/>
            <a:r>
              <a:rPr lang="es-ES" dirty="0" smtClean="0"/>
              <a:t>- Todas las radiotelevisiones analizadas trabajan en entornos 2.0. con solvencia, estando presentes en las redes sociales y en plataformas audiovisuales, pero, en ningún caso se dispone de un blog, en el que el autor y los lectores aborden temas específicos dejando comentarios y participando en foros de discusión. Son ya muchos los medios que cuentan con ellos, ya que sirven para fidelizar a las audiencias y obtener más visitas diarias. </a:t>
            </a:r>
          </a:p>
          <a:p>
            <a:pPr hangingPunct="0"/>
            <a:r>
              <a:rPr lang="es-ES" dirty="0" smtClean="0"/>
              <a:t>- El enfoque ejecutado en el estudio puede permitir extender este concepto como “un requisito básico para interactuar en la sociedad, buscando consolidar las democracias en América Latina”. (</a:t>
            </a:r>
            <a:r>
              <a:rPr lang="es-ES" dirty="0" err="1" smtClean="0"/>
              <a:t>Precht</a:t>
            </a:r>
            <a:r>
              <a:rPr lang="es-ES" dirty="0" smtClean="0"/>
              <a:t> &amp; Figueroa, 2017, p. 2).</a:t>
            </a:r>
          </a:p>
        </p:txBody>
      </p:sp>
      <p:sp>
        <p:nvSpPr>
          <p:cNvPr id="7" name="Título 1"/>
          <p:cNvSpPr>
            <a:spLocks noGrp="1"/>
          </p:cNvSpPr>
          <p:nvPr>
            <p:ph type="title"/>
          </p:nvPr>
        </p:nvSpPr>
        <p:spPr>
          <a:xfrm>
            <a:off x="248653" y="112260"/>
            <a:ext cx="2314074" cy="1325563"/>
          </a:xfrm>
        </p:spPr>
        <p:txBody>
          <a:bodyPr/>
          <a:lstStyle/>
          <a:p>
            <a:r>
              <a:rPr lang="es-ES" dirty="0" smtClean="0"/>
              <a:t>Discusión</a:t>
            </a:r>
            <a:endParaRPr lang="es-ES" dirty="0"/>
          </a:p>
        </p:txBody>
      </p:sp>
    </p:spTree>
    <p:extLst>
      <p:ext uri="{BB962C8B-B14F-4D97-AF65-F5344CB8AC3E}">
        <p14:creationId xmlns:p14="http://schemas.microsoft.com/office/powerpoint/2010/main" val="3813366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7096" y="0"/>
            <a:ext cx="5081337" cy="1325563"/>
          </a:xfrm>
        </p:spPr>
        <p:txBody>
          <a:bodyPr/>
          <a:lstStyle/>
          <a:p>
            <a:r>
              <a:rPr lang="es-ES" dirty="0"/>
              <a:t>Introducción</a:t>
            </a: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89695" y="4205831"/>
            <a:ext cx="2286000" cy="22860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077" y="156264"/>
            <a:ext cx="2614923" cy="871642"/>
          </a:xfrm>
          <a:prstGeom prst="rect">
            <a:avLst/>
          </a:prstGeom>
        </p:spPr>
      </p:pic>
      <p:sp>
        <p:nvSpPr>
          <p:cNvPr id="6" name="CuadroTexto 5"/>
          <p:cNvSpPr txBox="1"/>
          <p:nvPr/>
        </p:nvSpPr>
        <p:spPr>
          <a:xfrm>
            <a:off x="417096" y="1255463"/>
            <a:ext cx="9641303" cy="5293757"/>
          </a:xfrm>
          <a:prstGeom prst="rect">
            <a:avLst/>
          </a:prstGeom>
          <a:noFill/>
        </p:spPr>
        <p:txBody>
          <a:bodyPr wrap="square" rtlCol="0">
            <a:spAutoFit/>
          </a:bodyPr>
          <a:lstStyle/>
          <a:p>
            <a:pPr marL="285750" indent="-285750">
              <a:buFontTx/>
              <a:buChar char="-"/>
            </a:pPr>
            <a:r>
              <a:rPr lang="es-ES" sz="2000" dirty="0" smtClean="0"/>
              <a:t>La </a:t>
            </a:r>
            <a:r>
              <a:rPr lang="es-ES" sz="2000" dirty="0"/>
              <a:t>transparencia en la gestión de los recursos públicos son los ejes fundamentales en el que se asientan las democracias actuales. </a:t>
            </a:r>
            <a:endParaRPr lang="es-ES" sz="2000" dirty="0" smtClean="0"/>
          </a:p>
          <a:p>
            <a:pPr marL="285750" indent="-285750">
              <a:buFontTx/>
              <a:buChar char="-"/>
            </a:pPr>
            <a:r>
              <a:rPr lang="es-ES" sz="2000" dirty="0"/>
              <a:t>La UNESCO propuso en un informe elaborado en 2012 una serie de características que deben cumplir los medios de comunicación de servicio </a:t>
            </a:r>
            <a:r>
              <a:rPr lang="es-ES" sz="2000" dirty="0" smtClean="0"/>
              <a:t>público.</a:t>
            </a:r>
          </a:p>
          <a:p>
            <a:pPr marL="285750" indent="-285750">
              <a:buFontTx/>
              <a:buChar char="-"/>
            </a:pPr>
            <a:r>
              <a:rPr lang="es-ES" sz="2000" dirty="0" smtClean="0"/>
              <a:t>El </a:t>
            </a:r>
            <a:r>
              <a:rPr lang="es-ES" sz="2000" dirty="0"/>
              <a:t>principal reto que afrontan </a:t>
            </a:r>
            <a:r>
              <a:rPr lang="es-ES" sz="2000" dirty="0" smtClean="0"/>
              <a:t>las radiotelevisiones es </a:t>
            </a:r>
            <a:r>
              <a:rPr lang="es-ES" sz="2000" dirty="0"/>
              <a:t>el consolidar los principios de calidad democrática que resuelvan el conflicto latente entre el control político y su independencia en la gestión, esto es, que sean verdaderamente canales públicos y no </a:t>
            </a:r>
            <a:r>
              <a:rPr lang="es-ES" sz="2000" dirty="0" smtClean="0"/>
              <a:t>gubernamentales</a:t>
            </a:r>
            <a:r>
              <a:rPr lang="es-ES" sz="2000" dirty="0"/>
              <a:t> </a:t>
            </a:r>
            <a:r>
              <a:rPr lang="es-ES" sz="2000" dirty="0" smtClean="0"/>
              <a:t>(Osuna</a:t>
            </a:r>
            <a:r>
              <a:rPr lang="es-ES" sz="2000" dirty="0"/>
              <a:t>, </a:t>
            </a:r>
            <a:r>
              <a:rPr lang="es-ES" sz="2000" dirty="0" smtClean="0"/>
              <a:t>Gil &amp; </a:t>
            </a:r>
            <a:r>
              <a:rPr lang="es-ES" sz="2000" dirty="0"/>
              <a:t>Cantillo, </a:t>
            </a:r>
            <a:r>
              <a:rPr lang="es-ES" sz="2000" dirty="0" smtClean="0"/>
              <a:t>2018).</a:t>
            </a:r>
          </a:p>
          <a:p>
            <a:pPr marL="285750" indent="-285750">
              <a:buFontTx/>
              <a:buChar char="-"/>
            </a:pPr>
            <a:r>
              <a:rPr lang="es-ES" sz="2000" dirty="0"/>
              <a:t>Los medios de comunicación públicos forman parte de este entramado institucional y es a través de sus sitios web donde la información referida a la gestión, el capital social, los órganos de control y una larga lista de cuestiones estructurales es ofrecida a toda la ciudadanía. </a:t>
            </a:r>
          </a:p>
          <a:p>
            <a:pPr marL="285750" indent="-285750">
              <a:buFontTx/>
              <a:buChar char="-"/>
            </a:pPr>
            <a:r>
              <a:rPr lang="es-ES" sz="2000" dirty="0"/>
              <a:t>El objetivo de este estudio es medir (a través de un sistema de indicadores testado en televisiones de otros territorios) e incidir en la rentabilidad social con la que las televisiones públicas generalistas centroamericanas realizan su labor de información y comunicación dirigida a la ciudadanía.</a:t>
            </a:r>
          </a:p>
          <a:p>
            <a:pPr marL="285750" indent="-285750">
              <a:buFontTx/>
              <a:buChar char="-"/>
            </a:pPr>
            <a:endParaRPr lang="es-ES" dirty="0"/>
          </a:p>
        </p:txBody>
      </p:sp>
    </p:spTree>
    <p:extLst>
      <p:ext uri="{BB962C8B-B14F-4D97-AF65-F5344CB8AC3E}">
        <p14:creationId xmlns:p14="http://schemas.microsoft.com/office/powerpoint/2010/main" val="3221238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3348" y="156264"/>
            <a:ext cx="2723147" cy="1325563"/>
          </a:xfrm>
        </p:spPr>
        <p:txBody>
          <a:bodyPr/>
          <a:lstStyle/>
          <a:p>
            <a:r>
              <a:rPr lang="pt-PT" dirty="0"/>
              <a:t>Método</a:t>
            </a:r>
            <a:endParaRPr lang="es-ES"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89695" y="4205831"/>
            <a:ext cx="2286000" cy="22860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077" y="156264"/>
            <a:ext cx="2614923" cy="871642"/>
          </a:xfrm>
          <a:prstGeom prst="rect">
            <a:avLst/>
          </a:prstGeom>
        </p:spPr>
      </p:pic>
      <p:sp>
        <p:nvSpPr>
          <p:cNvPr id="3" name="CuadroTexto 2"/>
          <p:cNvSpPr txBox="1"/>
          <p:nvPr/>
        </p:nvSpPr>
        <p:spPr>
          <a:xfrm>
            <a:off x="513347" y="1359569"/>
            <a:ext cx="10266947" cy="3416320"/>
          </a:xfrm>
          <a:prstGeom prst="rect">
            <a:avLst/>
          </a:prstGeom>
          <a:noFill/>
        </p:spPr>
        <p:txBody>
          <a:bodyPr wrap="square" rtlCol="0">
            <a:spAutoFit/>
          </a:bodyPr>
          <a:lstStyle/>
          <a:p>
            <a:r>
              <a:rPr lang="es-ES" dirty="0"/>
              <a:t>La metodología se ha centrado en el análisis de contenido de varias secciones de las páginas web de las tres radiotelevisiones, a través del desarrollo de herramientas de carácter cualitativo y cuantitativo.</a:t>
            </a:r>
          </a:p>
          <a:p>
            <a:r>
              <a:rPr lang="pt-PT" dirty="0" smtClean="0"/>
              <a:t>Se ha re­currido una muestra intencional o por conve­niencia (y por tanto no probabilística) formada por Televisión Nacional de Honduras (TNH), Canal 13 (Costa Rica) y SERTV (Panamá) tomada durante el mes de octubre de 2018. </a:t>
            </a:r>
            <a:endParaRPr lang="es-ES" dirty="0" smtClean="0"/>
          </a:p>
          <a:p>
            <a:r>
              <a:rPr lang="pt-PT" dirty="0" smtClean="0"/>
              <a:t>Han </a:t>
            </a:r>
            <a:r>
              <a:rPr lang="pt-PT" dirty="0"/>
              <a:t>quedado fuera del estudio el resto de países centroamericanos: Guatemala, Belice, El Salvador y Nicaragua al no poseer entes de radiotelevisión estatales de titularidad pública. </a:t>
            </a:r>
            <a:endParaRPr lang="pt-PT" dirty="0" smtClean="0"/>
          </a:p>
          <a:p>
            <a:endParaRPr lang="pt-PT" dirty="0"/>
          </a:p>
          <a:p>
            <a:pPr algn="ctr"/>
            <a:r>
              <a:rPr lang="es-ES_tradnl" dirty="0"/>
              <a:t>Tabla 1 – Datos identificativos de los </a:t>
            </a:r>
            <a:r>
              <a:rPr lang="es-ES_tradnl" dirty="0" smtClean="0"/>
              <a:t>canales</a:t>
            </a:r>
          </a:p>
          <a:p>
            <a:endParaRPr lang="es-ES" dirty="0"/>
          </a:p>
          <a:p>
            <a:endParaRPr lang="es-ES" dirty="0"/>
          </a:p>
          <a:p>
            <a:endParaRPr lang="es-ES" dirty="0"/>
          </a:p>
        </p:txBody>
      </p:sp>
      <p:graphicFrame>
        <p:nvGraphicFramePr>
          <p:cNvPr id="6" name="Tabla 5"/>
          <p:cNvGraphicFramePr>
            <a:graphicFrameLocks noGrp="1"/>
          </p:cNvGraphicFramePr>
          <p:nvPr>
            <p:extLst>
              <p:ext uri="{D42A27DB-BD31-4B8C-83A1-F6EECF244321}">
                <p14:modId xmlns:p14="http://schemas.microsoft.com/office/powerpoint/2010/main" val="1551160461"/>
              </p:ext>
            </p:extLst>
          </p:nvPr>
        </p:nvGraphicFramePr>
        <p:xfrm>
          <a:off x="842211" y="4001700"/>
          <a:ext cx="8566484" cy="2490132"/>
        </p:xfrm>
        <a:graphic>
          <a:graphicData uri="http://schemas.openxmlformats.org/drawingml/2006/table">
            <a:tbl>
              <a:tblPr firstRow="1" firstCol="1" bandRow="1">
                <a:tableStyleId>{5940675A-B579-460E-94D1-54222C63F5DA}</a:tableStyleId>
              </a:tblPr>
              <a:tblGrid>
                <a:gridCol w="1335725">
                  <a:extLst>
                    <a:ext uri="{9D8B030D-6E8A-4147-A177-3AD203B41FA5}">
                      <a16:colId xmlns:a16="http://schemas.microsoft.com/office/drawing/2014/main" val="2794724208"/>
                    </a:ext>
                  </a:extLst>
                </a:gridCol>
                <a:gridCol w="1156198">
                  <a:extLst>
                    <a:ext uri="{9D8B030D-6E8A-4147-A177-3AD203B41FA5}">
                      <a16:colId xmlns:a16="http://schemas.microsoft.com/office/drawing/2014/main" val="1185640448"/>
                    </a:ext>
                  </a:extLst>
                </a:gridCol>
                <a:gridCol w="2626288">
                  <a:extLst>
                    <a:ext uri="{9D8B030D-6E8A-4147-A177-3AD203B41FA5}">
                      <a16:colId xmlns:a16="http://schemas.microsoft.com/office/drawing/2014/main" val="869305056"/>
                    </a:ext>
                  </a:extLst>
                </a:gridCol>
                <a:gridCol w="3448273">
                  <a:extLst>
                    <a:ext uri="{9D8B030D-6E8A-4147-A177-3AD203B41FA5}">
                      <a16:colId xmlns:a16="http://schemas.microsoft.com/office/drawing/2014/main" val="938862"/>
                    </a:ext>
                  </a:extLst>
                </a:gridCol>
              </a:tblGrid>
              <a:tr h="415022">
                <a:tc>
                  <a:txBody>
                    <a:bodyPr/>
                    <a:lstStyle/>
                    <a:p>
                      <a:pPr algn="l" hangingPunct="0">
                        <a:spcBef>
                          <a:spcPts val="300"/>
                        </a:spcBef>
                        <a:spcAft>
                          <a:spcPts val="200"/>
                        </a:spcAft>
                      </a:pPr>
                      <a:r>
                        <a:rPr lang="pt-PT" sz="1800" dirty="0">
                          <a:effectLst/>
                        </a:rPr>
                        <a:t>País </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TV</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Nombre</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Web</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80015891"/>
                  </a:ext>
                </a:extLst>
              </a:tr>
              <a:tr h="830044">
                <a:tc>
                  <a:txBody>
                    <a:bodyPr/>
                    <a:lstStyle/>
                    <a:p>
                      <a:pPr algn="just" hangingPunct="0">
                        <a:spcBef>
                          <a:spcPts val="400"/>
                        </a:spcBef>
                        <a:spcAft>
                          <a:spcPts val="200"/>
                        </a:spcAft>
                      </a:pPr>
                      <a:r>
                        <a:rPr lang="pt-PT" sz="1800">
                          <a:effectLst/>
                        </a:rPr>
                        <a:t>Honduras</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TNH </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Televisión Nacional de Honduras</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http://tnh.gob.hn/</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39610213"/>
                  </a:ext>
                </a:extLst>
              </a:tr>
              <a:tr h="415022">
                <a:tc>
                  <a:txBody>
                    <a:bodyPr/>
                    <a:lstStyle/>
                    <a:p>
                      <a:pPr algn="just" hangingPunct="0">
                        <a:spcBef>
                          <a:spcPts val="400"/>
                        </a:spcBef>
                        <a:spcAft>
                          <a:spcPts val="200"/>
                        </a:spcAft>
                      </a:pPr>
                      <a:r>
                        <a:rPr lang="pt-PT" sz="1800">
                          <a:effectLst/>
                        </a:rPr>
                        <a:t>Costa Rica</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Canal 13</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Trece Costa Rica Televisión</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http://www.costaricamedios.cr/</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67857129"/>
                  </a:ext>
                </a:extLst>
              </a:tr>
              <a:tr h="830044">
                <a:tc>
                  <a:txBody>
                    <a:bodyPr/>
                    <a:lstStyle/>
                    <a:p>
                      <a:pPr algn="just" hangingPunct="0">
                        <a:spcBef>
                          <a:spcPts val="400"/>
                        </a:spcBef>
                        <a:spcAft>
                          <a:spcPts val="200"/>
                        </a:spcAft>
                      </a:pPr>
                      <a:r>
                        <a:rPr lang="pt-PT" sz="1800">
                          <a:effectLst/>
                        </a:rPr>
                        <a:t>Panamá</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SERTV</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Sistema Estatal de Radio y Televisión </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http://sertv.gob.pa/</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79415649"/>
                  </a:ext>
                </a:extLst>
              </a:tr>
            </a:tbl>
          </a:graphicData>
        </a:graphic>
      </p:graphicFrame>
    </p:spTree>
    <p:extLst>
      <p:ext uri="{BB962C8B-B14F-4D97-AF65-F5344CB8AC3E}">
        <p14:creationId xmlns:p14="http://schemas.microsoft.com/office/powerpoint/2010/main" val="3022299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89695" y="4205831"/>
            <a:ext cx="2286000" cy="22860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077" y="156264"/>
            <a:ext cx="2614923" cy="871642"/>
          </a:xfrm>
          <a:prstGeom prst="rect">
            <a:avLst/>
          </a:prstGeom>
        </p:spPr>
      </p:pic>
      <p:sp>
        <p:nvSpPr>
          <p:cNvPr id="3" name="CuadroTexto 2"/>
          <p:cNvSpPr txBox="1"/>
          <p:nvPr/>
        </p:nvSpPr>
        <p:spPr>
          <a:xfrm>
            <a:off x="902368" y="1590705"/>
            <a:ext cx="8422105" cy="3416320"/>
          </a:xfrm>
          <a:prstGeom prst="rect">
            <a:avLst/>
          </a:prstGeom>
          <a:noFill/>
        </p:spPr>
        <p:txBody>
          <a:bodyPr wrap="square" rtlCol="0">
            <a:spAutoFit/>
          </a:bodyPr>
          <a:lstStyle/>
          <a:p>
            <a:r>
              <a:rPr lang="es-ES" sz="2400" dirty="0" smtClean="0"/>
              <a:t>- Se </a:t>
            </a:r>
            <a:r>
              <a:rPr lang="es-ES" sz="2400" dirty="0"/>
              <a:t>han revisado las recomendaciones de la Unión Europea de Radiodifusión (2015), de la UNESCO (2012), de la Comisión Europea y de los muchos autores que  han abordado el tema:  Campos &amp; Valencia (2016); López, Puentes &amp; Rúas (2017); Osuna, Gil, &amp; Cantillo (2018</a:t>
            </a:r>
            <a:r>
              <a:rPr lang="es-ES" sz="2400" dirty="0" smtClean="0"/>
              <a:t>); etc. </a:t>
            </a:r>
            <a:r>
              <a:rPr lang="es-ES" sz="2400" dirty="0"/>
              <a:t/>
            </a:r>
            <a:br>
              <a:rPr lang="es-ES" sz="2400" dirty="0"/>
            </a:br>
            <a:r>
              <a:rPr lang="es-ES" sz="2400" dirty="0" smtClean="0"/>
              <a:t>- El </a:t>
            </a:r>
            <a:r>
              <a:rPr lang="es-ES" sz="2400" dirty="0"/>
              <a:t>índice resultante </a:t>
            </a:r>
            <a:r>
              <a:rPr lang="es-ES" sz="2400" dirty="0" smtClean="0"/>
              <a:t>supone </a:t>
            </a:r>
            <a:r>
              <a:rPr lang="es-ES" sz="2400" dirty="0"/>
              <a:t>un ejercicio de simplificación, reduciendo la herramienta a 15 indicadores agrupados en tres </a:t>
            </a:r>
            <a:r>
              <a:rPr lang="es-ES" sz="2400" dirty="0" smtClean="0"/>
              <a:t>categorías: </a:t>
            </a:r>
            <a:r>
              <a:rPr lang="es-ES" sz="2400" dirty="0"/>
              <a:t>transparencia y </a:t>
            </a:r>
            <a:r>
              <a:rPr lang="es-ES" sz="2400" dirty="0" smtClean="0"/>
              <a:t>gestión; </a:t>
            </a:r>
            <a:r>
              <a:rPr lang="es-ES" sz="2400" dirty="0"/>
              <a:t>servicio público </a:t>
            </a:r>
            <a:r>
              <a:rPr lang="es-ES" sz="2400" dirty="0" smtClean="0"/>
              <a:t>y uso </a:t>
            </a:r>
            <a:r>
              <a:rPr lang="es-ES" sz="2400" dirty="0"/>
              <a:t>de nuevas tecnologías.</a:t>
            </a:r>
          </a:p>
        </p:txBody>
      </p:sp>
    </p:spTree>
    <p:extLst>
      <p:ext uri="{BB962C8B-B14F-4D97-AF65-F5344CB8AC3E}">
        <p14:creationId xmlns:p14="http://schemas.microsoft.com/office/powerpoint/2010/main" val="4142737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4137" y="365124"/>
            <a:ext cx="3096126" cy="1325563"/>
          </a:xfrm>
        </p:spPr>
        <p:txBody>
          <a:bodyPr/>
          <a:lstStyle/>
          <a:p>
            <a:r>
              <a:rPr lang="pt-PT" b="1" dirty="0" smtClean="0"/>
              <a:t>Resultados</a:t>
            </a:r>
            <a:r>
              <a:rPr lang="es-ES" b="1" dirty="0"/>
              <a:t/>
            </a:r>
            <a:br>
              <a:rPr lang="es-ES" b="1" dirty="0"/>
            </a:br>
            <a:endParaRPr lang="es-ES"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89695" y="4205831"/>
            <a:ext cx="2286000" cy="22860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077" y="156264"/>
            <a:ext cx="2614923" cy="871642"/>
          </a:xfrm>
          <a:prstGeom prst="rect">
            <a:avLst/>
          </a:prstGeom>
        </p:spPr>
      </p:pic>
      <p:sp>
        <p:nvSpPr>
          <p:cNvPr id="13" name="CuadroTexto 12"/>
          <p:cNvSpPr txBox="1"/>
          <p:nvPr/>
        </p:nvSpPr>
        <p:spPr>
          <a:xfrm>
            <a:off x="2261937" y="1229022"/>
            <a:ext cx="6689558" cy="923330"/>
          </a:xfrm>
          <a:prstGeom prst="rect">
            <a:avLst/>
          </a:prstGeom>
          <a:noFill/>
        </p:spPr>
        <p:txBody>
          <a:bodyPr wrap="square" rtlCol="0">
            <a:spAutoFit/>
          </a:bodyPr>
          <a:lstStyle/>
          <a:p>
            <a:r>
              <a:rPr lang="es-ES_tradnl" dirty="0"/>
              <a:t>Tabla 2 – Indicadores de transparencia y gestión (hasta 5 puntos)</a:t>
            </a:r>
            <a:endParaRPr lang="es-ES" dirty="0"/>
          </a:p>
          <a:p>
            <a:endParaRPr lang="es-ES" dirty="0" smtClean="0"/>
          </a:p>
          <a:p>
            <a:endParaRPr lang="es-ES" dirty="0"/>
          </a:p>
        </p:txBody>
      </p:sp>
      <p:graphicFrame>
        <p:nvGraphicFramePr>
          <p:cNvPr id="14" name="Tabla 13"/>
          <p:cNvGraphicFramePr>
            <a:graphicFrameLocks noGrp="1"/>
          </p:cNvGraphicFramePr>
          <p:nvPr>
            <p:extLst>
              <p:ext uri="{D42A27DB-BD31-4B8C-83A1-F6EECF244321}">
                <p14:modId xmlns:p14="http://schemas.microsoft.com/office/powerpoint/2010/main" val="1446627672"/>
              </p:ext>
            </p:extLst>
          </p:nvPr>
        </p:nvGraphicFramePr>
        <p:xfrm>
          <a:off x="1852863" y="1690687"/>
          <a:ext cx="8590487" cy="1416676"/>
        </p:xfrm>
        <a:graphic>
          <a:graphicData uri="http://schemas.openxmlformats.org/drawingml/2006/table">
            <a:tbl>
              <a:tblPr firstRow="1" firstCol="1" bandRow="1">
                <a:tableStyleId>{5940675A-B579-460E-94D1-54222C63F5DA}</a:tableStyleId>
              </a:tblPr>
              <a:tblGrid>
                <a:gridCol w="1160029">
                  <a:extLst>
                    <a:ext uri="{9D8B030D-6E8A-4147-A177-3AD203B41FA5}">
                      <a16:colId xmlns:a16="http://schemas.microsoft.com/office/drawing/2014/main" val="2922436045"/>
                    </a:ext>
                  </a:extLst>
                </a:gridCol>
                <a:gridCol w="1485687">
                  <a:extLst>
                    <a:ext uri="{9D8B030D-6E8A-4147-A177-3AD203B41FA5}">
                      <a16:colId xmlns:a16="http://schemas.microsoft.com/office/drawing/2014/main" val="3210234874"/>
                    </a:ext>
                  </a:extLst>
                </a:gridCol>
                <a:gridCol w="1136768">
                  <a:extLst>
                    <a:ext uri="{9D8B030D-6E8A-4147-A177-3AD203B41FA5}">
                      <a16:colId xmlns:a16="http://schemas.microsoft.com/office/drawing/2014/main" val="3696378218"/>
                    </a:ext>
                  </a:extLst>
                </a:gridCol>
                <a:gridCol w="1803254">
                  <a:extLst>
                    <a:ext uri="{9D8B030D-6E8A-4147-A177-3AD203B41FA5}">
                      <a16:colId xmlns:a16="http://schemas.microsoft.com/office/drawing/2014/main" val="1877328751"/>
                    </a:ext>
                  </a:extLst>
                </a:gridCol>
                <a:gridCol w="1215654">
                  <a:extLst>
                    <a:ext uri="{9D8B030D-6E8A-4147-A177-3AD203B41FA5}">
                      <a16:colId xmlns:a16="http://schemas.microsoft.com/office/drawing/2014/main" val="933090998"/>
                    </a:ext>
                  </a:extLst>
                </a:gridCol>
                <a:gridCol w="965848">
                  <a:extLst>
                    <a:ext uri="{9D8B030D-6E8A-4147-A177-3AD203B41FA5}">
                      <a16:colId xmlns:a16="http://schemas.microsoft.com/office/drawing/2014/main" val="3519265038"/>
                    </a:ext>
                  </a:extLst>
                </a:gridCol>
                <a:gridCol w="823247">
                  <a:extLst>
                    <a:ext uri="{9D8B030D-6E8A-4147-A177-3AD203B41FA5}">
                      <a16:colId xmlns:a16="http://schemas.microsoft.com/office/drawing/2014/main" val="3956941190"/>
                    </a:ext>
                  </a:extLst>
                </a:gridCol>
              </a:tblGrid>
              <a:tr h="354169">
                <a:tc>
                  <a:txBody>
                    <a:bodyPr/>
                    <a:lstStyle/>
                    <a:p>
                      <a:pPr algn="l" hangingPunct="0">
                        <a:spcBef>
                          <a:spcPts val="300"/>
                        </a:spcBef>
                        <a:spcAft>
                          <a:spcPts val="200"/>
                        </a:spcAft>
                      </a:pPr>
                      <a:r>
                        <a:rPr lang="pt-PT" sz="1800">
                          <a:effectLst/>
                        </a:rPr>
                        <a:t>TV</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Financiación</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Memoria</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Consejo Admon.</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Directivos</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Control</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Total</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50799538"/>
                  </a:ext>
                </a:extLst>
              </a:tr>
              <a:tr h="354169">
                <a:tc>
                  <a:txBody>
                    <a:bodyPr/>
                    <a:lstStyle/>
                    <a:p>
                      <a:pPr algn="just" hangingPunct="0">
                        <a:spcBef>
                          <a:spcPts val="400"/>
                        </a:spcBef>
                        <a:spcAft>
                          <a:spcPts val="200"/>
                        </a:spcAft>
                      </a:pPr>
                      <a:r>
                        <a:rPr lang="pt-PT" sz="1800">
                          <a:effectLst/>
                        </a:rPr>
                        <a:t>Honduras</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No (0)</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10227361"/>
                  </a:ext>
                </a:extLst>
              </a:tr>
              <a:tr h="354169">
                <a:tc>
                  <a:txBody>
                    <a:bodyPr/>
                    <a:lstStyle/>
                    <a:p>
                      <a:pPr algn="just" hangingPunct="0">
                        <a:spcBef>
                          <a:spcPts val="400"/>
                        </a:spcBef>
                        <a:spcAft>
                          <a:spcPts val="200"/>
                        </a:spcAft>
                      </a:pPr>
                      <a:r>
                        <a:rPr lang="pt-PT" sz="1800">
                          <a:effectLst/>
                        </a:rPr>
                        <a:t>Costa Rica</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3</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2692340"/>
                  </a:ext>
                </a:extLst>
              </a:tr>
              <a:tr h="354169">
                <a:tc>
                  <a:txBody>
                    <a:bodyPr/>
                    <a:lstStyle/>
                    <a:p>
                      <a:pPr algn="just" hangingPunct="0">
                        <a:spcBef>
                          <a:spcPts val="400"/>
                        </a:spcBef>
                        <a:spcAft>
                          <a:spcPts val="200"/>
                        </a:spcAft>
                      </a:pPr>
                      <a:r>
                        <a:rPr lang="pt-PT" sz="1800">
                          <a:effectLst/>
                        </a:rPr>
                        <a:t>Panamá</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Parcial (0,5)</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No (0)</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3,5</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76455442"/>
                  </a:ext>
                </a:extLst>
              </a:tr>
            </a:tbl>
          </a:graphicData>
        </a:graphic>
      </p:graphicFrame>
      <p:sp>
        <p:nvSpPr>
          <p:cNvPr id="15" name="CuadroTexto 14"/>
          <p:cNvSpPr txBox="1"/>
          <p:nvPr/>
        </p:nvSpPr>
        <p:spPr>
          <a:xfrm>
            <a:off x="1010653" y="3970421"/>
            <a:ext cx="6761747" cy="923330"/>
          </a:xfrm>
          <a:prstGeom prst="rect">
            <a:avLst/>
          </a:prstGeom>
          <a:noFill/>
        </p:spPr>
        <p:txBody>
          <a:bodyPr wrap="square" rtlCol="0">
            <a:spAutoFit/>
          </a:bodyPr>
          <a:lstStyle/>
          <a:p>
            <a:r>
              <a:rPr lang="es-ES_tradnl" dirty="0"/>
              <a:t>Tabla 3 – Indicadores de servicio público (hasta 5 puntos)</a:t>
            </a:r>
            <a:endParaRPr lang="es-ES" dirty="0"/>
          </a:p>
          <a:p>
            <a:endParaRPr lang="es-ES" dirty="0" smtClean="0"/>
          </a:p>
          <a:p>
            <a:endParaRPr lang="es-ES" dirty="0"/>
          </a:p>
        </p:txBody>
      </p:sp>
      <p:graphicFrame>
        <p:nvGraphicFramePr>
          <p:cNvPr id="16" name="Tabla 15"/>
          <p:cNvGraphicFramePr>
            <a:graphicFrameLocks noGrp="1"/>
          </p:cNvGraphicFramePr>
          <p:nvPr>
            <p:extLst>
              <p:ext uri="{D42A27DB-BD31-4B8C-83A1-F6EECF244321}">
                <p14:modId xmlns:p14="http://schemas.microsoft.com/office/powerpoint/2010/main" val="2733917195"/>
              </p:ext>
            </p:extLst>
          </p:nvPr>
        </p:nvGraphicFramePr>
        <p:xfrm>
          <a:off x="577457" y="4637797"/>
          <a:ext cx="8999620" cy="1854034"/>
        </p:xfrm>
        <a:graphic>
          <a:graphicData uri="http://schemas.openxmlformats.org/drawingml/2006/table">
            <a:tbl>
              <a:tblPr firstRow="1" firstCol="1" bandRow="1">
                <a:tableStyleId>{5940675A-B579-460E-94D1-54222C63F5DA}</a:tableStyleId>
              </a:tblPr>
              <a:tblGrid>
                <a:gridCol w="1497110">
                  <a:extLst>
                    <a:ext uri="{9D8B030D-6E8A-4147-A177-3AD203B41FA5}">
                      <a16:colId xmlns:a16="http://schemas.microsoft.com/office/drawing/2014/main" val="4014831605"/>
                    </a:ext>
                  </a:extLst>
                </a:gridCol>
                <a:gridCol w="900599">
                  <a:extLst>
                    <a:ext uri="{9D8B030D-6E8A-4147-A177-3AD203B41FA5}">
                      <a16:colId xmlns:a16="http://schemas.microsoft.com/office/drawing/2014/main" val="2356632912"/>
                    </a:ext>
                  </a:extLst>
                </a:gridCol>
                <a:gridCol w="1665577">
                  <a:extLst>
                    <a:ext uri="{9D8B030D-6E8A-4147-A177-3AD203B41FA5}">
                      <a16:colId xmlns:a16="http://schemas.microsoft.com/office/drawing/2014/main" val="2995702114"/>
                    </a:ext>
                  </a:extLst>
                </a:gridCol>
                <a:gridCol w="1338182">
                  <a:extLst>
                    <a:ext uri="{9D8B030D-6E8A-4147-A177-3AD203B41FA5}">
                      <a16:colId xmlns:a16="http://schemas.microsoft.com/office/drawing/2014/main" val="2150336075"/>
                    </a:ext>
                  </a:extLst>
                </a:gridCol>
                <a:gridCol w="1520421">
                  <a:extLst>
                    <a:ext uri="{9D8B030D-6E8A-4147-A177-3AD203B41FA5}">
                      <a16:colId xmlns:a16="http://schemas.microsoft.com/office/drawing/2014/main" val="3223721188"/>
                    </a:ext>
                  </a:extLst>
                </a:gridCol>
                <a:gridCol w="1331825">
                  <a:extLst>
                    <a:ext uri="{9D8B030D-6E8A-4147-A177-3AD203B41FA5}">
                      <a16:colId xmlns:a16="http://schemas.microsoft.com/office/drawing/2014/main" val="423593672"/>
                    </a:ext>
                  </a:extLst>
                </a:gridCol>
                <a:gridCol w="745906">
                  <a:extLst>
                    <a:ext uri="{9D8B030D-6E8A-4147-A177-3AD203B41FA5}">
                      <a16:colId xmlns:a16="http://schemas.microsoft.com/office/drawing/2014/main" val="3067812554"/>
                    </a:ext>
                  </a:extLst>
                </a:gridCol>
              </a:tblGrid>
              <a:tr h="760468">
                <a:tc>
                  <a:txBody>
                    <a:bodyPr/>
                    <a:lstStyle/>
                    <a:p>
                      <a:pPr algn="l" hangingPunct="0">
                        <a:spcBef>
                          <a:spcPts val="300"/>
                        </a:spcBef>
                        <a:spcAft>
                          <a:spcPts val="200"/>
                        </a:spcAft>
                      </a:pPr>
                      <a:r>
                        <a:rPr lang="pt-PT" sz="1800">
                          <a:effectLst/>
                        </a:rPr>
                        <a:t>TV</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Código ético</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Responsabilidad social</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dirty="0">
                          <a:effectLst/>
                        </a:rPr>
                        <a:t>Estudios/</a:t>
                      </a:r>
                      <a:endParaRPr lang="es-ES" sz="1800" dirty="0">
                        <a:effectLst/>
                      </a:endParaRPr>
                    </a:p>
                    <a:p>
                      <a:pPr algn="l" hangingPunct="0">
                        <a:spcBef>
                          <a:spcPts val="300"/>
                        </a:spcBef>
                        <a:spcAft>
                          <a:spcPts val="200"/>
                        </a:spcAft>
                      </a:pPr>
                      <a:r>
                        <a:rPr lang="pt-PT" sz="1800" dirty="0">
                          <a:effectLst/>
                        </a:rPr>
                        <a:t>informes</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Comunicación audiencia</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Pluralidad/</a:t>
                      </a:r>
                      <a:endParaRPr lang="es-ES" sz="1800">
                        <a:effectLst/>
                      </a:endParaRPr>
                    </a:p>
                    <a:p>
                      <a:pPr algn="l" hangingPunct="0">
                        <a:spcBef>
                          <a:spcPts val="300"/>
                        </a:spcBef>
                        <a:spcAft>
                          <a:spcPts val="200"/>
                        </a:spcAft>
                      </a:pPr>
                      <a:r>
                        <a:rPr lang="pt-PT" sz="1800">
                          <a:effectLst/>
                        </a:rPr>
                        <a:t>diversidad</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Total</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45060774"/>
                  </a:ext>
                </a:extLst>
              </a:tr>
              <a:tr h="364522">
                <a:tc>
                  <a:txBody>
                    <a:bodyPr/>
                    <a:lstStyle/>
                    <a:p>
                      <a:pPr algn="just" hangingPunct="0">
                        <a:spcBef>
                          <a:spcPts val="400"/>
                        </a:spcBef>
                        <a:spcAft>
                          <a:spcPts val="200"/>
                        </a:spcAft>
                      </a:pPr>
                      <a:r>
                        <a:rPr lang="pt-PT" sz="1800" dirty="0">
                          <a:effectLst/>
                        </a:rPr>
                        <a:t>Honduras</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No (0)</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01833808"/>
                  </a:ext>
                </a:extLst>
              </a:tr>
              <a:tr h="364522">
                <a:tc>
                  <a:txBody>
                    <a:bodyPr/>
                    <a:lstStyle/>
                    <a:p>
                      <a:pPr algn="just" hangingPunct="0">
                        <a:spcBef>
                          <a:spcPts val="400"/>
                        </a:spcBef>
                        <a:spcAft>
                          <a:spcPts val="200"/>
                        </a:spcAft>
                      </a:pPr>
                      <a:r>
                        <a:rPr lang="pt-PT" sz="1800">
                          <a:effectLst/>
                        </a:rPr>
                        <a:t>Costa Rica</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5</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85178400"/>
                  </a:ext>
                </a:extLst>
              </a:tr>
              <a:tr h="364522">
                <a:tc>
                  <a:txBody>
                    <a:bodyPr/>
                    <a:lstStyle/>
                    <a:p>
                      <a:pPr algn="just" hangingPunct="0">
                        <a:spcBef>
                          <a:spcPts val="400"/>
                        </a:spcBef>
                        <a:spcAft>
                          <a:spcPts val="200"/>
                        </a:spcAft>
                      </a:pPr>
                      <a:r>
                        <a:rPr lang="pt-PT" sz="1800">
                          <a:effectLst/>
                        </a:rPr>
                        <a:t>Panamá</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3</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3425049"/>
                  </a:ext>
                </a:extLst>
              </a:tr>
            </a:tbl>
          </a:graphicData>
        </a:graphic>
      </p:graphicFrame>
    </p:spTree>
    <p:extLst>
      <p:ext uri="{BB962C8B-B14F-4D97-AF65-F5344CB8AC3E}">
        <p14:creationId xmlns:p14="http://schemas.microsoft.com/office/powerpoint/2010/main" val="1476389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89695" y="4205831"/>
            <a:ext cx="2286000" cy="22860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077" y="156264"/>
            <a:ext cx="2614923" cy="871642"/>
          </a:xfrm>
          <a:prstGeom prst="rect">
            <a:avLst/>
          </a:prstGeom>
        </p:spPr>
      </p:pic>
      <p:sp>
        <p:nvSpPr>
          <p:cNvPr id="3" name="CuadroTexto 2"/>
          <p:cNvSpPr txBox="1"/>
          <p:nvPr/>
        </p:nvSpPr>
        <p:spPr>
          <a:xfrm>
            <a:off x="2346158" y="1847740"/>
            <a:ext cx="8682790" cy="646331"/>
          </a:xfrm>
          <a:prstGeom prst="rect">
            <a:avLst/>
          </a:prstGeom>
          <a:noFill/>
        </p:spPr>
        <p:txBody>
          <a:bodyPr wrap="square" rtlCol="0">
            <a:spAutoFit/>
          </a:bodyPr>
          <a:lstStyle/>
          <a:p>
            <a:r>
              <a:rPr lang="es-ES_tradnl" dirty="0"/>
              <a:t>Tabla 4– Indicadores de </a:t>
            </a:r>
            <a:r>
              <a:rPr lang="es-ES" dirty="0"/>
              <a:t>uso de nuevas tecnologías (hasta 5 puntos)</a:t>
            </a:r>
          </a:p>
          <a:p>
            <a:endParaRPr lang="es-ES" dirty="0"/>
          </a:p>
        </p:txBody>
      </p:sp>
      <p:graphicFrame>
        <p:nvGraphicFramePr>
          <p:cNvPr id="6" name="Tabla 5"/>
          <p:cNvGraphicFramePr>
            <a:graphicFrameLocks noGrp="1"/>
          </p:cNvGraphicFramePr>
          <p:nvPr>
            <p:extLst>
              <p:ext uri="{D42A27DB-BD31-4B8C-83A1-F6EECF244321}">
                <p14:modId xmlns:p14="http://schemas.microsoft.com/office/powerpoint/2010/main" val="3319843932"/>
              </p:ext>
            </p:extLst>
          </p:nvPr>
        </p:nvGraphicFramePr>
        <p:xfrm>
          <a:off x="914399" y="2619511"/>
          <a:ext cx="9565107" cy="1586320"/>
        </p:xfrm>
        <a:graphic>
          <a:graphicData uri="http://schemas.openxmlformats.org/drawingml/2006/table">
            <a:tbl>
              <a:tblPr firstRow="1" firstCol="1" bandRow="1">
                <a:tableStyleId>{5940675A-B579-460E-94D1-54222C63F5DA}</a:tableStyleId>
              </a:tblPr>
              <a:tblGrid>
                <a:gridCol w="1290512">
                  <a:extLst>
                    <a:ext uri="{9D8B030D-6E8A-4147-A177-3AD203B41FA5}">
                      <a16:colId xmlns:a16="http://schemas.microsoft.com/office/drawing/2014/main" val="3923532251"/>
                    </a:ext>
                  </a:extLst>
                </a:gridCol>
                <a:gridCol w="1549515">
                  <a:extLst>
                    <a:ext uri="{9D8B030D-6E8A-4147-A177-3AD203B41FA5}">
                      <a16:colId xmlns:a16="http://schemas.microsoft.com/office/drawing/2014/main" val="592062325"/>
                    </a:ext>
                  </a:extLst>
                </a:gridCol>
                <a:gridCol w="1085563">
                  <a:extLst>
                    <a:ext uri="{9D8B030D-6E8A-4147-A177-3AD203B41FA5}">
                      <a16:colId xmlns:a16="http://schemas.microsoft.com/office/drawing/2014/main" val="3002654764"/>
                    </a:ext>
                  </a:extLst>
                </a:gridCol>
                <a:gridCol w="1760097">
                  <a:extLst>
                    <a:ext uri="{9D8B030D-6E8A-4147-A177-3AD203B41FA5}">
                      <a16:colId xmlns:a16="http://schemas.microsoft.com/office/drawing/2014/main" val="3784993789"/>
                    </a:ext>
                  </a:extLst>
                </a:gridCol>
                <a:gridCol w="1531499">
                  <a:extLst>
                    <a:ext uri="{9D8B030D-6E8A-4147-A177-3AD203B41FA5}">
                      <a16:colId xmlns:a16="http://schemas.microsoft.com/office/drawing/2014/main" val="1798344825"/>
                    </a:ext>
                  </a:extLst>
                </a:gridCol>
                <a:gridCol w="1536002">
                  <a:extLst>
                    <a:ext uri="{9D8B030D-6E8A-4147-A177-3AD203B41FA5}">
                      <a16:colId xmlns:a16="http://schemas.microsoft.com/office/drawing/2014/main" val="3536559038"/>
                    </a:ext>
                  </a:extLst>
                </a:gridCol>
                <a:gridCol w="811919">
                  <a:extLst>
                    <a:ext uri="{9D8B030D-6E8A-4147-A177-3AD203B41FA5}">
                      <a16:colId xmlns:a16="http://schemas.microsoft.com/office/drawing/2014/main" val="2904723608"/>
                    </a:ext>
                  </a:extLst>
                </a:gridCol>
              </a:tblGrid>
              <a:tr h="564025">
                <a:tc>
                  <a:txBody>
                    <a:bodyPr/>
                    <a:lstStyle/>
                    <a:p>
                      <a:pPr algn="l" hangingPunct="0">
                        <a:spcBef>
                          <a:spcPts val="300"/>
                        </a:spcBef>
                        <a:spcAft>
                          <a:spcPts val="200"/>
                        </a:spcAft>
                      </a:pPr>
                      <a:r>
                        <a:rPr lang="pt-PT" sz="1800" dirty="0">
                          <a:effectLst/>
                        </a:rPr>
                        <a:t>TV</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dirty="0">
                          <a:effectLst/>
                        </a:rPr>
                        <a:t>Laboratorio</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dirty="0">
                          <a:effectLst/>
                        </a:rPr>
                        <a:t>Redes sociales</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dirty="0">
                          <a:effectLst/>
                        </a:rPr>
                        <a:t>Herramientas 2.0</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dirty="0">
                          <a:effectLst/>
                        </a:rPr>
                        <a:t>Plataformas</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Vinculación web y redes</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pt-PT" sz="1800">
                          <a:effectLst/>
                        </a:rPr>
                        <a:t>Total</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07396868"/>
                  </a:ext>
                </a:extLst>
              </a:tr>
              <a:tr h="340765">
                <a:tc>
                  <a:txBody>
                    <a:bodyPr/>
                    <a:lstStyle/>
                    <a:p>
                      <a:pPr algn="just" hangingPunct="0">
                        <a:spcBef>
                          <a:spcPts val="400"/>
                        </a:spcBef>
                        <a:spcAft>
                          <a:spcPts val="200"/>
                        </a:spcAft>
                      </a:pPr>
                      <a:r>
                        <a:rPr lang="pt-PT" sz="1800">
                          <a:effectLst/>
                        </a:rPr>
                        <a:t>Honduras</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No (0)</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Sí (1)</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3</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22263603"/>
                  </a:ext>
                </a:extLst>
              </a:tr>
              <a:tr h="340765">
                <a:tc>
                  <a:txBody>
                    <a:bodyPr/>
                    <a:lstStyle/>
                    <a:p>
                      <a:pPr algn="just" hangingPunct="0">
                        <a:spcBef>
                          <a:spcPts val="400"/>
                        </a:spcBef>
                        <a:spcAft>
                          <a:spcPts val="200"/>
                        </a:spcAft>
                      </a:pPr>
                      <a:r>
                        <a:rPr lang="pt-PT" sz="1800">
                          <a:effectLst/>
                        </a:rPr>
                        <a:t>Costa Rica</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Sí (1)</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Sí (1)</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Sí (1)</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3</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80161444"/>
                  </a:ext>
                </a:extLst>
              </a:tr>
              <a:tr h="340765">
                <a:tc>
                  <a:txBody>
                    <a:bodyPr/>
                    <a:lstStyle/>
                    <a:p>
                      <a:pPr algn="just" hangingPunct="0">
                        <a:spcBef>
                          <a:spcPts val="400"/>
                        </a:spcBef>
                        <a:spcAft>
                          <a:spcPts val="200"/>
                        </a:spcAft>
                      </a:pPr>
                      <a:r>
                        <a:rPr lang="pt-PT" sz="1800">
                          <a:effectLst/>
                        </a:rPr>
                        <a:t>Panamá</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No (0)</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a:effectLst/>
                        </a:rPr>
                        <a:t>Sí (1)</a:t>
                      </a:r>
                      <a:endParaRPr lang="es-E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hangingPunct="0">
                        <a:spcBef>
                          <a:spcPts val="300"/>
                        </a:spcBef>
                        <a:spcAft>
                          <a:spcPts val="200"/>
                        </a:spcAft>
                      </a:pPr>
                      <a:r>
                        <a:rPr lang="es-ES" sz="1800" dirty="0">
                          <a:effectLst/>
                        </a:rPr>
                        <a:t>3</a:t>
                      </a:r>
                      <a:endParaRPr lang="es-E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27297586"/>
                  </a:ext>
                </a:extLst>
              </a:tr>
            </a:tbl>
          </a:graphicData>
        </a:graphic>
      </p:graphicFrame>
    </p:spTree>
    <p:extLst>
      <p:ext uri="{BB962C8B-B14F-4D97-AF65-F5344CB8AC3E}">
        <p14:creationId xmlns:p14="http://schemas.microsoft.com/office/powerpoint/2010/main" val="310706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3092" y="493148"/>
            <a:ext cx="8871224" cy="1325563"/>
          </a:xfrm>
        </p:spPr>
        <p:txBody>
          <a:bodyPr>
            <a:normAutofit/>
          </a:bodyPr>
          <a:lstStyle/>
          <a:p>
            <a:r>
              <a:rPr lang="es-ES" b="1" dirty="0" smtClean="0"/>
              <a:t>TNH </a:t>
            </a:r>
            <a:r>
              <a:rPr lang="es-ES" dirty="0" smtClean="0"/>
              <a:t>(Televisión Nacional de Honduras)</a:t>
            </a:r>
            <a:endParaRPr lang="es-ES"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89695" y="4205831"/>
            <a:ext cx="2286000" cy="22860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077" y="156264"/>
            <a:ext cx="2614923" cy="871642"/>
          </a:xfrm>
          <a:prstGeom prst="rect">
            <a:avLst/>
          </a:prstGeom>
        </p:spPr>
      </p:pic>
      <p:sp>
        <p:nvSpPr>
          <p:cNvPr id="3" name="CuadroTexto 2"/>
          <p:cNvSpPr txBox="1"/>
          <p:nvPr/>
        </p:nvSpPr>
        <p:spPr>
          <a:xfrm>
            <a:off x="393092" y="1666674"/>
            <a:ext cx="9264316" cy="5078313"/>
          </a:xfrm>
          <a:prstGeom prst="rect">
            <a:avLst/>
          </a:prstGeom>
          <a:noFill/>
        </p:spPr>
        <p:txBody>
          <a:bodyPr wrap="square" rtlCol="0">
            <a:spAutoFit/>
          </a:bodyPr>
          <a:lstStyle/>
          <a:p>
            <a:pPr marL="285750" indent="-285750" hangingPunct="0">
              <a:buFontTx/>
              <a:buChar char="-"/>
            </a:pPr>
            <a:r>
              <a:rPr lang="es-ES" dirty="0" smtClean="0"/>
              <a:t>Los indicadores de la categoría </a:t>
            </a:r>
            <a:r>
              <a:rPr lang="es-ES" dirty="0"/>
              <a:t>“Transparencia y gestión” no se encuentran </a:t>
            </a:r>
            <a:r>
              <a:rPr lang="es-ES" dirty="0" smtClean="0"/>
              <a:t>representados. </a:t>
            </a:r>
            <a:r>
              <a:rPr lang="es-ES" dirty="0"/>
              <a:t>En su lugar, encontramos información en los enlaces “quienes somos” en el que se que resume la historia de la emisora; “misión” donde se alude al compromiso con la diversidad, la representación pluralista del país; “servicio público” en el que se especifica como objetivo en que los hondureños que viven fuera y dentro del país puedan estar conectados con su nación; y otros compromisos reflejados en “visión”, “objetivo” y “valores</a:t>
            </a:r>
            <a:r>
              <a:rPr lang="es-ES" dirty="0" smtClean="0"/>
              <a:t>”.</a:t>
            </a:r>
          </a:p>
          <a:p>
            <a:pPr marL="285750" indent="-285750" hangingPunct="0">
              <a:buFontTx/>
              <a:buChar char="-"/>
            </a:pPr>
            <a:r>
              <a:rPr lang="es-ES" dirty="0" smtClean="0"/>
              <a:t>En </a:t>
            </a:r>
            <a:r>
              <a:rPr lang="es-ES" dirty="0"/>
              <a:t>cuanto </a:t>
            </a:r>
            <a:r>
              <a:rPr lang="es-ES" dirty="0" smtClean="0"/>
              <a:t>a la categoría “Servicio público” </a:t>
            </a:r>
            <a:r>
              <a:rPr lang="es-ES" dirty="0"/>
              <a:t>solo consigue puntuación en lo referido a “Pluralidad y diversidad” sin mencionar acciones concretas para </a:t>
            </a:r>
            <a:r>
              <a:rPr lang="es-ES" dirty="0" smtClean="0"/>
              <a:t>conseguirla. </a:t>
            </a:r>
          </a:p>
          <a:p>
            <a:pPr marL="285750" indent="-285750" hangingPunct="0">
              <a:buFontTx/>
              <a:buChar char="-"/>
            </a:pPr>
            <a:r>
              <a:rPr lang="es-ES" dirty="0" smtClean="0"/>
              <a:t>En la </a:t>
            </a:r>
            <a:r>
              <a:rPr lang="es-ES" dirty="0"/>
              <a:t>mayoría de las secciones de la web aparece una botonera para compartir el contenido en una amplia variedad de redes sociales (</a:t>
            </a:r>
            <a:r>
              <a:rPr lang="es-ES" i="1" dirty="0"/>
              <a:t>Facebook, Twitter, Instagram</a:t>
            </a:r>
            <a:r>
              <a:rPr lang="es-ES" dirty="0"/>
              <a:t>). TNH dispone de un canal general en la plataforma </a:t>
            </a:r>
            <a:r>
              <a:rPr lang="es-ES" i="1" dirty="0"/>
              <a:t>YouTube</a:t>
            </a:r>
            <a:r>
              <a:rPr lang="es-ES" dirty="0"/>
              <a:t>. TNH obtiene 3 puntos en el indicador “Uso de nuevas tecnologías” siendo sus debilidades la ausencia de un laboratorio experimental o de herramientas propias de la web 2.0 (blogs, sindicación de contenidos). </a:t>
            </a:r>
            <a:endParaRPr lang="es-ES" dirty="0" smtClean="0"/>
          </a:p>
          <a:p>
            <a:pPr marL="285750" indent="-285750" hangingPunct="0">
              <a:buFontTx/>
              <a:buChar char="-"/>
            </a:pPr>
            <a:r>
              <a:rPr lang="es-ES" dirty="0" smtClean="0"/>
              <a:t>La </a:t>
            </a:r>
            <a:r>
              <a:rPr lang="es-ES" dirty="0"/>
              <a:t>corporación consigue 4 puntos de una puntuación máxima de 15 siendo sus debilidades la ausencia de memorias, la falta de información sobre financiación, equipo directivo, estudios de audiencia, código ético, responsabilidad social corporativa. Solo consigue superar con liquidez el indicador referido al “Uso de nuevas tecnologías”.</a:t>
            </a:r>
          </a:p>
          <a:p>
            <a:endParaRPr lang="es-ES" dirty="0"/>
          </a:p>
        </p:txBody>
      </p:sp>
    </p:spTree>
    <p:extLst>
      <p:ext uri="{BB962C8B-B14F-4D97-AF65-F5344CB8AC3E}">
        <p14:creationId xmlns:p14="http://schemas.microsoft.com/office/powerpoint/2010/main" val="3725823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01" y="0"/>
            <a:ext cx="9244263" cy="1325563"/>
          </a:xfrm>
        </p:spPr>
        <p:txBody>
          <a:bodyPr/>
          <a:lstStyle/>
          <a:p>
            <a:r>
              <a:rPr lang="es-ES" b="1" dirty="0"/>
              <a:t>Canal </a:t>
            </a:r>
            <a:r>
              <a:rPr lang="es-ES" b="1" dirty="0" smtClean="0"/>
              <a:t>13 </a:t>
            </a:r>
            <a:r>
              <a:rPr lang="es-ES" dirty="0" smtClean="0"/>
              <a:t>(</a:t>
            </a:r>
            <a:r>
              <a:rPr lang="es-ES" dirty="0"/>
              <a:t>Trece Costa Rica </a:t>
            </a:r>
            <a:r>
              <a:rPr lang="es-ES" dirty="0" smtClean="0"/>
              <a:t>Televisión)</a:t>
            </a:r>
            <a:endParaRPr lang="es-ES"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89695" y="4205831"/>
            <a:ext cx="2286000" cy="22860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077" y="156264"/>
            <a:ext cx="2614923" cy="871642"/>
          </a:xfrm>
          <a:prstGeom prst="rect">
            <a:avLst/>
          </a:prstGeom>
        </p:spPr>
      </p:pic>
      <p:sp>
        <p:nvSpPr>
          <p:cNvPr id="3" name="CuadroTexto 2"/>
          <p:cNvSpPr txBox="1"/>
          <p:nvPr/>
        </p:nvSpPr>
        <p:spPr>
          <a:xfrm>
            <a:off x="296779" y="1325563"/>
            <a:ext cx="9725526" cy="4524315"/>
          </a:xfrm>
          <a:prstGeom prst="rect">
            <a:avLst/>
          </a:prstGeom>
          <a:noFill/>
        </p:spPr>
        <p:txBody>
          <a:bodyPr wrap="square" rtlCol="0">
            <a:spAutoFit/>
          </a:bodyPr>
          <a:lstStyle/>
          <a:p>
            <a:pPr hangingPunct="0"/>
            <a:r>
              <a:rPr lang="es-ES" dirty="0" smtClean="0"/>
              <a:t>- Consigue </a:t>
            </a:r>
            <a:r>
              <a:rPr lang="es-ES" dirty="0"/>
              <a:t>superar con solvencia </a:t>
            </a:r>
            <a:r>
              <a:rPr lang="es-ES" dirty="0" smtClean="0"/>
              <a:t>los indicadores relativos </a:t>
            </a:r>
            <a:r>
              <a:rPr lang="es-ES" dirty="0"/>
              <a:t>a la “Transparencia y gestión”, teniendo publicada la Ley Orgánica sobre su creación y funcionamiento, informes de gestión institucional, el plan de adquisiciones (memoria </a:t>
            </a:r>
            <a:r>
              <a:rPr lang="es-ES" dirty="0" smtClean="0"/>
              <a:t>económica, liquidación </a:t>
            </a:r>
            <a:r>
              <a:rPr lang="es-ES" dirty="0"/>
              <a:t>presupuestaria desde el año 2014 a 2017 y estados financieros desde el año 2014 a 2017); auditoría interna (informes anuales de gestión y atención y trámite de denuncias); proveeduría y contrataciones; y las actas mensuales del Consejo Ejecutivo de los años 2017 y 2018. No hay información sobre el Consejo de Administración ni las retribuciones de los directivos. </a:t>
            </a:r>
          </a:p>
          <a:p>
            <a:pPr hangingPunct="0"/>
            <a:r>
              <a:rPr lang="es-ES" dirty="0" smtClean="0"/>
              <a:t>- En “</a:t>
            </a:r>
            <a:r>
              <a:rPr lang="es-ES" dirty="0"/>
              <a:t>Servicio Público” se publican </a:t>
            </a:r>
            <a:r>
              <a:rPr lang="es-ES" dirty="0" smtClean="0"/>
              <a:t>la </a:t>
            </a:r>
            <a:r>
              <a:rPr lang="es-ES" dirty="0"/>
              <a:t>planificación estratégica, la gestión ambiental, los proyectos de modernización y TDT; y reglamento de teletrabajo, obteniendo la máxima puntuación en éste.</a:t>
            </a:r>
          </a:p>
          <a:p>
            <a:pPr hangingPunct="0"/>
            <a:r>
              <a:rPr lang="es-ES" dirty="0" smtClean="0"/>
              <a:t>- Tiene </a:t>
            </a:r>
            <a:r>
              <a:rPr lang="es-ES" dirty="0"/>
              <a:t>habilitados enlaces a </a:t>
            </a:r>
            <a:r>
              <a:rPr lang="es-ES" i="1" dirty="0"/>
              <a:t>Facebook, Twitter</a:t>
            </a:r>
            <a:r>
              <a:rPr lang="es-ES" dirty="0"/>
              <a:t> y a un canal de </a:t>
            </a:r>
            <a:r>
              <a:rPr lang="es-ES" i="1" dirty="0"/>
              <a:t>YouTube</a:t>
            </a:r>
            <a:r>
              <a:rPr lang="es-ES" dirty="0"/>
              <a:t> en su web, con lo que obtiene 3 puntos en </a:t>
            </a:r>
            <a:r>
              <a:rPr lang="es-ES" dirty="0" smtClean="0"/>
              <a:t>“</a:t>
            </a:r>
            <a:r>
              <a:rPr lang="es-ES" dirty="0"/>
              <a:t>Uso de nuevas tecnologías”, echándose en falta un laboratorio experimental o de herramientas propias de la web 2.0 </a:t>
            </a:r>
            <a:r>
              <a:rPr lang="es-ES" dirty="0" smtClean="0"/>
              <a:t>.</a:t>
            </a:r>
          </a:p>
          <a:p>
            <a:pPr hangingPunct="0"/>
            <a:r>
              <a:rPr lang="es-ES" dirty="0" smtClean="0"/>
              <a:t>- La </a:t>
            </a:r>
            <a:r>
              <a:rPr lang="es-ES" dirty="0"/>
              <a:t>corporación consigue 11 puntos de una puntuación máxima de 15 siendo sus debilidades la falta de información sobre su equipo directivo y los estudios de audiencia, pero consigue en general superar los 3 indicadores analizados. </a:t>
            </a:r>
          </a:p>
          <a:p>
            <a:endParaRPr lang="es-ES" dirty="0"/>
          </a:p>
        </p:txBody>
      </p:sp>
    </p:spTree>
    <p:extLst>
      <p:ext uri="{BB962C8B-B14F-4D97-AF65-F5344CB8AC3E}">
        <p14:creationId xmlns:p14="http://schemas.microsoft.com/office/powerpoint/2010/main" val="2356564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856" y="11885"/>
            <a:ext cx="9228221" cy="1325563"/>
          </a:xfrm>
        </p:spPr>
        <p:txBody>
          <a:bodyPr/>
          <a:lstStyle/>
          <a:p>
            <a:r>
              <a:rPr lang="es-ES" b="1" dirty="0" smtClean="0"/>
              <a:t>SERTV (</a:t>
            </a:r>
            <a:r>
              <a:rPr lang="es-ES" dirty="0"/>
              <a:t>Sistema Estatal de Radio y </a:t>
            </a:r>
            <a:r>
              <a:rPr lang="es-ES" dirty="0" smtClean="0"/>
              <a:t>Televisión) Panamá</a:t>
            </a:r>
            <a:endParaRPr lang="es-ES"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89695" y="4205831"/>
            <a:ext cx="2286000" cy="22860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077" y="156264"/>
            <a:ext cx="2614923" cy="871642"/>
          </a:xfrm>
          <a:prstGeom prst="rect">
            <a:avLst/>
          </a:prstGeom>
        </p:spPr>
      </p:pic>
      <p:sp>
        <p:nvSpPr>
          <p:cNvPr id="6" name="CuadroTexto 5"/>
          <p:cNvSpPr txBox="1"/>
          <p:nvPr/>
        </p:nvSpPr>
        <p:spPr>
          <a:xfrm>
            <a:off x="219900" y="1337448"/>
            <a:ext cx="9826468" cy="5355312"/>
          </a:xfrm>
          <a:prstGeom prst="rect">
            <a:avLst/>
          </a:prstGeom>
          <a:noFill/>
        </p:spPr>
        <p:txBody>
          <a:bodyPr wrap="square" rtlCol="0">
            <a:spAutoFit/>
          </a:bodyPr>
          <a:lstStyle/>
          <a:p>
            <a:pPr marL="285750" indent="-285750" hangingPunct="0">
              <a:buFontTx/>
              <a:buChar char="-"/>
            </a:pPr>
            <a:r>
              <a:rPr lang="es-ES" dirty="0" smtClean="0"/>
              <a:t>En </a:t>
            </a:r>
            <a:r>
              <a:rPr lang="es-ES" dirty="0"/>
              <a:t>la web </a:t>
            </a:r>
            <a:r>
              <a:rPr lang="es-ES" dirty="0" smtClean="0"/>
              <a:t>encontramos </a:t>
            </a:r>
            <a:r>
              <a:rPr lang="es-ES" dirty="0"/>
              <a:t>la información corporativa que revisa la historia en la pestaña “Organización”; en la de “Transparencia” se publican de forma muy completa documentos </a:t>
            </a:r>
            <a:r>
              <a:rPr lang="es-ES" dirty="0" err="1"/>
              <a:t>pdf</a:t>
            </a:r>
            <a:r>
              <a:rPr lang="es-ES" dirty="0"/>
              <a:t> en los que se recogen el reglamento que regula su funcionamiento, su política institucional, el plan estratégico (en vigor desde 2015 hasta 2019); los manuales de procedimiento (organización y funciones, resoluciones, adquisiciones, recursos humanos, operaciones, asesoría legal, dirección general, auditoría, ingeniería y el organigrama). La puntuación en </a:t>
            </a:r>
            <a:r>
              <a:rPr lang="es-ES" dirty="0" smtClean="0"/>
              <a:t>esta categoría </a:t>
            </a:r>
            <a:r>
              <a:rPr lang="es-ES" dirty="0"/>
              <a:t>es de 3,5 puntos de los 5 posibles, faltando la publicación de las retribuciones y una información más precisa sobre el Consejo de Administración para obtener la máxima puntuación. </a:t>
            </a:r>
            <a:endParaRPr lang="es-ES" dirty="0" smtClean="0"/>
          </a:p>
          <a:p>
            <a:pPr marL="285750" indent="-285750" hangingPunct="0">
              <a:buFontTx/>
              <a:buChar char="-"/>
            </a:pPr>
            <a:r>
              <a:rPr lang="es-ES" dirty="0" smtClean="0"/>
              <a:t>En “</a:t>
            </a:r>
            <a:r>
              <a:rPr lang="es-ES" dirty="0"/>
              <a:t>Servicio Público” se </a:t>
            </a:r>
            <a:r>
              <a:rPr lang="es-ES" dirty="0" smtClean="0"/>
              <a:t>publica sobre  </a:t>
            </a:r>
            <a:r>
              <a:rPr lang="es-ES" dirty="0"/>
              <a:t>participación ciudadana, código ético y en el apartado “Otros” los informes sobre denuncias/quejas recibidas, las memorias desde el año 2009-2017 en el que se incluyen los miembros del Consejo directivo y las inversiones realizadas entre los años 2013-2018. La puntuación obtenida en este indicador también supera los mínimos siendo de un 3 de 5. </a:t>
            </a:r>
            <a:endParaRPr lang="es-ES" dirty="0" smtClean="0"/>
          </a:p>
          <a:p>
            <a:pPr marL="285750" indent="-285750" hangingPunct="0">
              <a:buFontTx/>
              <a:buChar char="-"/>
            </a:pPr>
            <a:r>
              <a:rPr lang="es-ES" dirty="0"/>
              <a:t>E</a:t>
            </a:r>
            <a:r>
              <a:rPr lang="es-ES" dirty="0" smtClean="0"/>
              <a:t>n “</a:t>
            </a:r>
            <a:r>
              <a:rPr lang="es-ES" dirty="0"/>
              <a:t>Uso de nuevas tecnologías” obtiene 3 puntos teniendo enlaces a </a:t>
            </a:r>
            <a:r>
              <a:rPr lang="es-ES" i="1" dirty="0"/>
              <a:t>Facebook</a:t>
            </a:r>
            <a:r>
              <a:rPr lang="es-ES" dirty="0"/>
              <a:t> y </a:t>
            </a:r>
            <a:r>
              <a:rPr lang="es-ES" i="1" dirty="0"/>
              <a:t>Twitter</a:t>
            </a:r>
            <a:r>
              <a:rPr lang="es-ES" dirty="0"/>
              <a:t> vinculados a la web corporativa y un canal propio de </a:t>
            </a:r>
            <a:r>
              <a:rPr lang="es-ES" i="1" dirty="0"/>
              <a:t>YouTube</a:t>
            </a:r>
            <a:r>
              <a:rPr lang="es-ES" dirty="0"/>
              <a:t> donde sube sus </a:t>
            </a:r>
            <a:r>
              <a:rPr lang="es-ES" dirty="0" smtClean="0"/>
              <a:t>contenidos.</a:t>
            </a:r>
          </a:p>
          <a:p>
            <a:pPr marL="285750" indent="-285750" hangingPunct="0">
              <a:buFontTx/>
              <a:buChar char="-"/>
            </a:pPr>
            <a:r>
              <a:rPr lang="es-ES" dirty="0"/>
              <a:t>C</a:t>
            </a:r>
            <a:r>
              <a:rPr lang="es-ES" dirty="0" smtClean="0"/>
              <a:t>onsigue </a:t>
            </a:r>
            <a:r>
              <a:rPr lang="es-ES" dirty="0"/>
              <a:t>9,5 puntos de una puntuación máxima de 15, siendo sus debilidades la falta de información sobre el sueldo de sus directivos, el uso de herramientas de la web 2.0</a:t>
            </a:r>
            <a:r>
              <a:rPr lang="es-ES" dirty="0" smtClean="0"/>
              <a:t>., </a:t>
            </a:r>
            <a:r>
              <a:rPr lang="es-ES" dirty="0"/>
              <a:t>la ausencia de una política de responsabilidad social corporativa bien definida y las escasas alusiones a la representación de la diversidad y pluralidad en la corporación. </a:t>
            </a:r>
          </a:p>
          <a:p>
            <a:endParaRPr lang="es-ES" dirty="0"/>
          </a:p>
        </p:txBody>
      </p:sp>
    </p:spTree>
    <p:extLst>
      <p:ext uri="{BB962C8B-B14F-4D97-AF65-F5344CB8AC3E}">
        <p14:creationId xmlns:p14="http://schemas.microsoft.com/office/powerpoint/2010/main" val="398084666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1833</Words>
  <Application>Microsoft Office PowerPoint</Application>
  <PresentationFormat>Panorámica</PresentationFormat>
  <Paragraphs>174</Paragraphs>
  <Slides>11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11</vt:i4>
      </vt:variant>
    </vt:vector>
  </HeadingPairs>
  <TitlesOfParts>
    <vt:vector size="17" baseType="lpstr">
      <vt:lpstr>Arial</vt:lpstr>
      <vt:lpstr>Calibri</vt:lpstr>
      <vt:lpstr>Calibri Light</vt:lpstr>
      <vt:lpstr>Times</vt:lpstr>
      <vt:lpstr>Times New Roman</vt:lpstr>
      <vt:lpstr>Tema de Office</vt:lpstr>
      <vt:lpstr>Indicadores de transparencia en gestión, servicio público y uso de las TIC en las radiotelevisiones públicas de Centroamérica </vt:lpstr>
      <vt:lpstr>Introducción</vt:lpstr>
      <vt:lpstr>Método</vt:lpstr>
      <vt:lpstr>Presentación de PowerPoint</vt:lpstr>
      <vt:lpstr>Resultados </vt:lpstr>
      <vt:lpstr>Presentación de PowerPoint</vt:lpstr>
      <vt:lpstr>TNH (Televisión Nacional de Honduras)</vt:lpstr>
      <vt:lpstr>Canal 13 (Trece Costa Rica Televisión)</vt:lpstr>
      <vt:lpstr>SERTV (Sistema Estatal de Radio y Televisión) Panamá</vt:lpstr>
      <vt:lpstr>Comparación de los resultados</vt:lpstr>
      <vt:lpstr>Discusión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Indicadores de transparencia en gestión, servicio público y uso de las TIC en las radiotelevisiones públicas de Centroamérica </dc:title>
  <dc:creator>Roi</dc:creator>
  <cp:lastModifiedBy>Roi</cp:lastModifiedBy>
  <cp:revision>7</cp:revision>
  <dcterms:created xsi:type="dcterms:W3CDTF">2019-01-28T18:02:59Z</dcterms:created>
  <dcterms:modified xsi:type="dcterms:W3CDTF">2019-02-08T18:58:15Z</dcterms:modified>
</cp:coreProperties>
</file>