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2.xml" ContentType="application/vnd.openxmlformats-officedocument.drawingml.chart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charts/chart3.xml" ContentType="application/vnd.openxmlformats-officedocument.drawingml.chart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9"/>
  </p:notesMasterIdLst>
  <p:sldIdLst>
    <p:sldId id="256" r:id="rId2"/>
    <p:sldId id="258" r:id="rId3"/>
    <p:sldId id="259" r:id="rId4"/>
    <p:sldId id="262" r:id="rId5"/>
    <p:sldId id="260" r:id="rId6"/>
    <p:sldId id="351" r:id="rId7"/>
    <p:sldId id="306" r:id="rId8"/>
    <p:sldId id="309" r:id="rId9"/>
    <p:sldId id="308" r:id="rId10"/>
    <p:sldId id="263" r:id="rId11"/>
    <p:sldId id="310" r:id="rId12"/>
    <p:sldId id="311" r:id="rId13"/>
    <p:sldId id="307" r:id="rId14"/>
    <p:sldId id="312" r:id="rId15"/>
    <p:sldId id="276" r:id="rId16"/>
    <p:sldId id="300" r:id="rId17"/>
    <p:sldId id="265" r:id="rId18"/>
    <p:sldId id="313" r:id="rId19"/>
    <p:sldId id="315" r:id="rId20"/>
    <p:sldId id="332" r:id="rId21"/>
    <p:sldId id="301" r:id="rId22"/>
    <p:sldId id="266" r:id="rId23"/>
    <p:sldId id="267" r:id="rId24"/>
    <p:sldId id="316" r:id="rId25"/>
    <p:sldId id="317" r:id="rId26"/>
    <p:sldId id="318" r:id="rId27"/>
    <p:sldId id="268" r:id="rId28"/>
    <p:sldId id="319" r:id="rId29"/>
    <p:sldId id="269" r:id="rId30"/>
    <p:sldId id="320" r:id="rId31"/>
    <p:sldId id="353" r:id="rId32"/>
    <p:sldId id="326" r:id="rId33"/>
    <p:sldId id="321" r:id="rId34"/>
    <p:sldId id="323" r:id="rId35"/>
    <p:sldId id="322" r:id="rId36"/>
    <p:sldId id="324" r:id="rId37"/>
    <p:sldId id="325" r:id="rId38"/>
    <p:sldId id="343" r:id="rId39"/>
    <p:sldId id="327" r:id="rId40"/>
    <p:sldId id="328" r:id="rId41"/>
    <p:sldId id="329" r:id="rId42"/>
    <p:sldId id="333" r:id="rId43"/>
    <p:sldId id="331" r:id="rId44"/>
    <p:sldId id="334" r:id="rId45"/>
    <p:sldId id="336" r:id="rId46"/>
    <p:sldId id="335" r:id="rId47"/>
    <p:sldId id="337" r:id="rId48"/>
    <p:sldId id="342" r:id="rId49"/>
    <p:sldId id="349" r:id="rId50"/>
    <p:sldId id="350" r:id="rId51"/>
    <p:sldId id="330" r:id="rId52"/>
    <p:sldId id="302" r:id="rId53"/>
    <p:sldId id="272" r:id="rId54"/>
    <p:sldId id="271" r:id="rId55"/>
    <p:sldId id="339" r:id="rId56"/>
    <p:sldId id="340" r:id="rId57"/>
    <p:sldId id="279" r:id="rId58"/>
    <p:sldId id="293" r:id="rId59"/>
    <p:sldId id="341" r:id="rId60"/>
    <p:sldId id="344" r:id="rId61"/>
    <p:sldId id="295" r:id="rId62"/>
    <p:sldId id="294" r:id="rId63"/>
    <p:sldId id="345" r:id="rId64"/>
    <p:sldId id="346" r:id="rId65"/>
    <p:sldId id="352" r:id="rId66"/>
    <p:sldId id="338" r:id="rId67"/>
    <p:sldId id="348" r:id="rId6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36" autoAdjust="0"/>
  </p:normalViewPr>
  <p:slideViewPr>
    <p:cSldViewPr snapToGrid="0" snapToObjects="1">
      <p:cViewPr>
        <p:scale>
          <a:sx n="100" d="100"/>
          <a:sy n="100" d="100"/>
        </p:scale>
        <p:origin x="-160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lvadornavarreteaulestia:Desktop:MALAGA1:BGYR,DM.OI:DATOS%20BGYR%20DMII:valores%20pareados%20de%20Glicemia%20y%20HbA1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Preoperatorio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Navarrete</c:v>
                </c:pt>
                <c:pt idx="1">
                  <c:v>Cohen</c:v>
                </c:pt>
                <c:pt idx="2">
                  <c:v>Shah</c:v>
                </c:pt>
                <c:pt idx="3">
                  <c:v>Lee</c:v>
                </c:pt>
                <c:pt idx="4">
                  <c:v>Boza</c:v>
                </c:pt>
                <c:pt idx="5">
                  <c:v>Huang</c:v>
                </c:pt>
                <c:pt idx="6">
                  <c:v>Curvelo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7.93</c:v>
                </c:pt>
                <c:pt idx="1">
                  <c:v>8.0</c:v>
                </c:pt>
                <c:pt idx="2">
                  <c:v>10.1</c:v>
                </c:pt>
                <c:pt idx="3">
                  <c:v>7.3</c:v>
                </c:pt>
                <c:pt idx="4">
                  <c:v>8.1</c:v>
                </c:pt>
                <c:pt idx="5">
                  <c:v>9.2</c:v>
                </c:pt>
                <c:pt idx="6">
                  <c:v>8.36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Navarrete</c:v>
                </c:pt>
                <c:pt idx="1">
                  <c:v>Cohen</c:v>
                </c:pt>
                <c:pt idx="2">
                  <c:v>Shah</c:v>
                </c:pt>
                <c:pt idx="3">
                  <c:v>Lee</c:v>
                </c:pt>
                <c:pt idx="4">
                  <c:v>Boza</c:v>
                </c:pt>
                <c:pt idx="5">
                  <c:v>Huang</c:v>
                </c:pt>
                <c:pt idx="6">
                  <c:v>Curvelo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10.0</c:v>
                </c:pt>
                <c:pt idx="1">
                  <c:v>10.0</c:v>
                </c:pt>
                <c:pt idx="2">
                  <c:v>10.0</c:v>
                </c:pt>
                <c:pt idx="3">
                  <c:v>10.0</c:v>
                </c:pt>
                <c:pt idx="4">
                  <c:v>10.0</c:v>
                </c:pt>
                <c:pt idx="5">
                  <c:v>10.0</c:v>
                </c:pt>
                <c:pt idx="6">
                  <c:v>10.0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Navarrete</c:v>
                </c:pt>
                <c:pt idx="1">
                  <c:v>Cohen</c:v>
                </c:pt>
                <c:pt idx="2">
                  <c:v>Shah</c:v>
                </c:pt>
                <c:pt idx="3">
                  <c:v>Lee</c:v>
                </c:pt>
                <c:pt idx="4">
                  <c:v>Boza</c:v>
                </c:pt>
                <c:pt idx="5">
                  <c:v>Huang</c:v>
                </c:pt>
                <c:pt idx="6">
                  <c:v>Curvelo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4.0</c:v>
                </c:pt>
                <c:pt idx="1">
                  <c:v>4.0</c:v>
                </c:pt>
                <c:pt idx="2">
                  <c:v>4.0</c:v>
                </c:pt>
                <c:pt idx="3">
                  <c:v>4.0</c:v>
                </c:pt>
                <c:pt idx="4">
                  <c:v>4.0</c:v>
                </c:pt>
                <c:pt idx="5">
                  <c:v>4.0</c:v>
                </c:pt>
                <c:pt idx="6">
                  <c:v>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Postoperatorio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Navarrete</c:v>
                </c:pt>
                <c:pt idx="1">
                  <c:v>Cohen</c:v>
                </c:pt>
                <c:pt idx="2">
                  <c:v>Shah</c:v>
                </c:pt>
                <c:pt idx="3">
                  <c:v>Lee</c:v>
                </c:pt>
                <c:pt idx="4">
                  <c:v>Boza</c:v>
                </c:pt>
                <c:pt idx="5">
                  <c:v>Huang</c:v>
                </c:pt>
                <c:pt idx="6">
                  <c:v>Curvelo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5.95</c:v>
                </c:pt>
                <c:pt idx="1">
                  <c:v>5.9</c:v>
                </c:pt>
                <c:pt idx="2">
                  <c:v>6.1</c:v>
                </c:pt>
                <c:pt idx="3">
                  <c:v>5.6</c:v>
                </c:pt>
                <c:pt idx="4">
                  <c:v>6.5</c:v>
                </c:pt>
                <c:pt idx="5">
                  <c:v>5.9</c:v>
                </c:pt>
                <c:pt idx="6">
                  <c:v>5.97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/>
          <c:downBars>
            <c:spPr>
              <a:solidFill>
                <a:schemeClr val="accent1"/>
              </a:solidFill>
            </c:spPr>
          </c:downBars>
        </c:upDownBars>
        <c:axId val="2094021624"/>
        <c:axId val="2094018168"/>
      </c:stockChart>
      <c:catAx>
        <c:axId val="2094021624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endParaRPr lang="es-ES"/>
          </a:p>
        </c:txPr>
        <c:crossAx val="2094018168"/>
        <c:crosses val="autoZero"/>
        <c:auto val="1"/>
        <c:lblAlgn val="ctr"/>
        <c:lblOffset val="100"/>
        <c:noMultiLvlLbl val="0"/>
      </c:catAx>
      <c:valAx>
        <c:axId val="2094018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endParaRPr lang="es-ES"/>
          </a:p>
        </c:txPr>
        <c:crossAx val="2094021624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53221650865074"/>
          <c:y val="0.27437229330709"/>
          <c:w val="0.243376988590712"/>
          <c:h val="0.163755413385827"/>
        </c:manualLayout>
      </c:layout>
      <c:overlay val="0"/>
      <c:txPr>
        <a:bodyPr/>
        <a:lstStyle/>
        <a:p>
          <a:pPr>
            <a:defRPr lang="en-US">
              <a:solidFill>
                <a:schemeClr val="tx1"/>
              </a:solidFill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Preoperatorio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Navarrete</c:v>
                </c:pt>
                <c:pt idx="1">
                  <c:v>Cohen</c:v>
                </c:pt>
                <c:pt idx="2">
                  <c:v>Klein/Cohen</c:v>
                </c:pt>
                <c:pt idx="3">
                  <c:v>Cardoso</c:v>
                </c:pt>
                <c:pt idx="4">
                  <c:v>Lee</c:v>
                </c:pt>
                <c:pt idx="5">
                  <c:v>Ferzli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8.55</c:v>
                </c:pt>
                <c:pt idx="1">
                  <c:v>8.3</c:v>
                </c:pt>
                <c:pt idx="2">
                  <c:v>9.3</c:v>
                </c:pt>
                <c:pt idx="3">
                  <c:v>8.8</c:v>
                </c:pt>
                <c:pt idx="4">
                  <c:v>8.100000000000001</c:v>
                </c:pt>
                <c:pt idx="5">
                  <c:v>9.4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Navarrete</c:v>
                </c:pt>
                <c:pt idx="1">
                  <c:v>Cohen</c:v>
                </c:pt>
                <c:pt idx="2">
                  <c:v>Klein/Cohen</c:v>
                </c:pt>
                <c:pt idx="3">
                  <c:v>Cardoso</c:v>
                </c:pt>
                <c:pt idx="4">
                  <c:v>Lee</c:v>
                </c:pt>
                <c:pt idx="5">
                  <c:v>Ferzli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10.0</c:v>
                </c:pt>
                <c:pt idx="1">
                  <c:v>10.0</c:v>
                </c:pt>
                <c:pt idx="2">
                  <c:v>10.0</c:v>
                </c:pt>
                <c:pt idx="3">
                  <c:v>10.0</c:v>
                </c:pt>
                <c:pt idx="4">
                  <c:v>10.0</c:v>
                </c:pt>
                <c:pt idx="5">
                  <c:v>10.0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Navarrete</c:v>
                </c:pt>
                <c:pt idx="1">
                  <c:v>Cohen</c:v>
                </c:pt>
                <c:pt idx="2">
                  <c:v>Klein/Cohen</c:v>
                </c:pt>
                <c:pt idx="3">
                  <c:v>Cardoso</c:v>
                </c:pt>
                <c:pt idx="4">
                  <c:v>Lee</c:v>
                </c:pt>
                <c:pt idx="5">
                  <c:v>Ferzli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4.0</c:v>
                </c:pt>
                <c:pt idx="1">
                  <c:v>4.0</c:v>
                </c:pt>
                <c:pt idx="2">
                  <c:v>4.0</c:v>
                </c:pt>
                <c:pt idx="3">
                  <c:v>4.0</c:v>
                </c:pt>
                <c:pt idx="4">
                  <c:v>4.0</c:v>
                </c:pt>
                <c:pt idx="5">
                  <c:v>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Postoperatorio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Navarrete</c:v>
                </c:pt>
                <c:pt idx="1">
                  <c:v>Cohen</c:v>
                </c:pt>
                <c:pt idx="2">
                  <c:v>Klein/Cohen</c:v>
                </c:pt>
                <c:pt idx="3">
                  <c:v>Cardoso</c:v>
                </c:pt>
                <c:pt idx="4">
                  <c:v>Lee</c:v>
                </c:pt>
                <c:pt idx="5">
                  <c:v>Ferzli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5.93</c:v>
                </c:pt>
                <c:pt idx="1">
                  <c:v>5.6</c:v>
                </c:pt>
                <c:pt idx="2">
                  <c:v>7.7</c:v>
                </c:pt>
                <c:pt idx="3">
                  <c:v>6.8</c:v>
                </c:pt>
                <c:pt idx="4">
                  <c:v>6.8</c:v>
                </c:pt>
                <c:pt idx="5">
                  <c:v>8.5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/>
          <c:downBars>
            <c:spPr>
              <a:solidFill>
                <a:schemeClr val="accent1"/>
              </a:solidFill>
            </c:spPr>
          </c:downBars>
        </c:upDownBars>
        <c:axId val="2105987688"/>
        <c:axId val="2105990600"/>
      </c:stockChart>
      <c:catAx>
        <c:axId val="210598768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endParaRPr lang="es-ES"/>
          </a:p>
        </c:txPr>
        <c:crossAx val="2105990600"/>
        <c:crosses val="autoZero"/>
        <c:auto val="1"/>
        <c:lblAlgn val="ctr"/>
        <c:lblOffset val="100"/>
        <c:noMultiLvlLbl val="0"/>
      </c:catAx>
      <c:valAx>
        <c:axId val="2105990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endParaRPr lang="es-ES"/>
          </a:p>
        </c:txPr>
        <c:crossAx val="2105987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r>
              <a:rPr lang="es-ES" dirty="0" smtClean="0">
                <a:solidFill>
                  <a:schemeClr val="tx1"/>
                </a:solidFill>
              </a:rPr>
              <a:t>Resultados</a:t>
            </a:r>
            <a:r>
              <a:rPr lang="es-ES" baseline="0" dirty="0" smtClean="0">
                <a:solidFill>
                  <a:schemeClr val="tx1"/>
                </a:solidFill>
              </a:rPr>
              <a:t> metabólicos y antropométricos  </a:t>
            </a:r>
            <a:endParaRPr lang="es-ES" dirty="0">
              <a:solidFill>
                <a:schemeClr val="tx1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Hoja1!$B$29</c:f>
              <c:strCache>
                <c:ptCount val="1"/>
                <c:pt idx="0">
                  <c:v>Preop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Hoja1!$A$30:$A$33</c:f>
              <c:strCache>
                <c:ptCount val="4"/>
                <c:pt idx="0">
                  <c:v>Glicemia</c:v>
                </c:pt>
                <c:pt idx="1">
                  <c:v>HbA1c</c:v>
                </c:pt>
                <c:pt idx="2">
                  <c:v>Peso</c:v>
                </c:pt>
                <c:pt idx="3">
                  <c:v>IMC</c:v>
                </c:pt>
              </c:strCache>
            </c:strRef>
          </c:cat>
          <c:val>
            <c:numRef>
              <c:f>Hoja1!$B$30:$B$33</c:f>
              <c:numCache>
                <c:formatCode>General</c:formatCode>
                <c:ptCount val="4"/>
                <c:pt idx="0">
                  <c:v>214.0</c:v>
                </c:pt>
                <c:pt idx="1">
                  <c:v>8.55</c:v>
                </c:pt>
                <c:pt idx="2">
                  <c:v>74.5</c:v>
                </c:pt>
                <c:pt idx="3">
                  <c:v>27.2</c:v>
                </c:pt>
              </c:numCache>
            </c:numRef>
          </c:val>
        </c:ser>
        <c:ser>
          <c:idx val="1"/>
          <c:order val="1"/>
          <c:tx>
            <c:strRef>
              <c:f>Hoja1!$C$29</c:f>
              <c:strCache>
                <c:ptCount val="1"/>
                <c:pt idx="0">
                  <c:v>PO</c:v>
                </c:pt>
              </c:strCache>
            </c:strRef>
          </c:tx>
          <c:invertIfNegative val="0"/>
          <c:cat>
            <c:strRef>
              <c:f>Hoja1!$A$30:$A$33</c:f>
              <c:strCache>
                <c:ptCount val="4"/>
                <c:pt idx="0">
                  <c:v>Glicemia</c:v>
                </c:pt>
                <c:pt idx="1">
                  <c:v>HbA1c</c:v>
                </c:pt>
                <c:pt idx="2">
                  <c:v>Peso</c:v>
                </c:pt>
                <c:pt idx="3">
                  <c:v>IMC</c:v>
                </c:pt>
              </c:strCache>
            </c:strRef>
          </c:cat>
          <c:val>
            <c:numRef>
              <c:f>Hoja1!$C$30:$C$33</c:f>
              <c:numCache>
                <c:formatCode>General</c:formatCode>
                <c:ptCount val="4"/>
                <c:pt idx="0">
                  <c:v>96.4</c:v>
                </c:pt>
                <c:pt idx="1">
                  <c:v>5.91</c:v>
                </c:pt>
                <c:pt idx="2">
                  <c:v>63.9</c:v>
                </c:pt>
                <c:pt idx="3">
                  <c:v>23.2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06278856"/>
        <c:axId val="2106282056"/>
      </c:barChart>
      <c:catAx>
        <c:axId val="21062788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tx1"/>
                </a:solidFill>
              </a:defRPr>
            </a:pPr>
            <a:endParaRPr lang="es-ES"/>
          </a:p>
        </c:txPr>
        <c:crossAx val="2106282056"/>
        <c:crosses val="autoZero"/>
        <c:auto val="1"/>
        <c:lblAlgn val="ctr"/>
        <c:lblOffset val="100"/>
        <c:noMultiLvlLbl val="0"/>
      </c:catAx>
      <c:valAx>
        <c:axId val="2106282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0627885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lang="es-ES">
              <a:solidFill>
                <a:schemeClr val="tx1"/>
              </a:solidFill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>
          <a:solidFill>
            <a:schemeClr val="bg1"/>
          </a:solidFill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EAE20-6D18-8E46-92D5-8F4BF2019309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62B08-2AAA-2740-A7BA-E8CF5CCE3D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534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8483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AF35-C7BD-4CC7-9462-502FE632612B}" type="slidenum">
              <a:rPr lang="es-VE" smtClean="0"/>
              <a:pPr/>
              <a:t>16</a:t>
            </a:fld>
            <a:endParaRPr lang="es-V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33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34</a:t>
            </a:fld>
            <a:endParaRPr 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B703B-0001-4D28-9093-110C92DBABB1}" type="slidenum">
              <a:rPr lang="en-US"/>
              <a:pPr/>
              <a:t>35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VE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dirty="0">
              <a:latin typeface="Calibri" charset="0"/>
              <a:ea typeface="ヒラギノ角ゴ Pro W3" charset="-128"/>
            </a:endParaRPr>
          </a:p>
        </p:txBody>
      </p:sp>
      <p:sp>
        <p:nvSpPr>
          <p:cNvPr id="4096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27D986E2-80D0-CF44-9D0B-556014203C71}" type="slidenum">
              <a:rPr lang="en-US" sz="1200"/>
              <a:pPr algn="r" eaLnBrk="0" hangingPunct="0"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40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41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42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43</a:t>
            </a:fld>
            <a:endParaRPr 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AF35-C7BD-4CC7-9462-502FE632612B}" type="slidenum">
              <a:rPr lang="es-VE" smtClean="0"/>
              <a:pPr/>
              <a:t>44</a:t>
            </a:fld>
            <a:endParaRPr lang="es-V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46</a:t>
            </a:fld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dirty="0">
              <a:latin typeface="Calibri" charset="0"/>
              <a:ea typeface="ヒラギノ角ゴ Pro W3" charset="-128"/>
            </a:endParaRPr>
          </a:p>
        </p:txBody>
      </p:sp>
      <p:sp>
        <p:nvSpPr>
          <p:cNvPr id="4096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27D986E2-80D0-CF44-9D0B-556014203C71}" type="slidenum">
              <a:rPr lang="en-US" sz="1200"/>
              <a:pPr algn="r" eaLnBrk="0" hangingPunct="0"/>
              <a:t>47</a:t>
            </a:fld>
            <a:endParaRPr 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51</a:t>
            </a:fld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52</a:t>
            </a:fld>
            <a:endParaRPr lang="en-US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53</a:t>
            </a:fld>
            <a:endParaRPr lang="en-US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57</a:t>
            </a:fld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58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62B08-2AAA-2740-A7BA-E8CF5CCE3D17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65990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61</a:t>
            </a:fld>
            <a:endParaRPr 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62</a:t>
            </a:fld>
            <a:endParaRPr lang="es-MX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AF35-C7BD-4CC7-9462-502FE632612B}" type="slidenum">
              <a:rPr lang="es-VE" smtClean="0"/>
              <a:pPr/>
              <a:t>66</a:t>
            </a:fld>
            <a:endParaRPr lang="es-V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E02BFE7-17B4-48EA-8F1E-B415EC8B5EB7}" type="slidenum">
              <a:rPr lang="en-US" sz="1200"/>
              <a:pPr algn="r" eaLnBrk="0" hangingPunct="0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D575-E33D-408A-B8D3-273F89BE3C92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34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76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39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428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68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22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504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2337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05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50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9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A97C-A834-A44A-8161-08D9D1E8B607}" type="datetimeFigureOut">
              <a:rPr lang="es-ES" smtClean="0"/>
              <a:t>07/03/14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71FF9-E84B-2540-A040-65758D532B4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34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hyperlink" Target="http://healthhabits.files.wordpress.com/2009/03/fat-david.jpg" TargetMode="External"/><Relationship Id="rId5" Type="http://schemas.openxmlformats.org/officeDocument/2006/relationships/image" Target="../media/image35.jpe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jpe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6400"/>
            <a:ext cx="9144000" cy="566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6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6170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81" y="2413000"/>
            <a:ext cx="8149280" cy="203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1872" y="3942585"/>
            <a:ext cx="2921000" cy="33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415" y="4607885"/>
            <a:ext cx="8659843" cy="104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291489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dirty="0" smtClean="0"/>
              <a:t>1979 a 2009</a:t>
            </a:r>
          </a:p>
          <a:p>
            <a:pPr>
              <a:buNone/>
            </a:pPr>
            <a:r>
              <a:rPr lang="es-MX" sz="2400" dirty="0" smtClean="0"/>
              <a:t>16 estudios IMC &lt; 35 kg/m</a:t>
            </a:r>
            <a:r>
              <a:rPr lang="es-MX" sz="2400" baseline="30000" dirty="0" smtClean="0"/>
              <a:t>2</a:t>
            </a:r>
            <a:r>
              <a:rPr lang="es-MX" sz="2400" dirty="0" smtClean="0"/>
              <a:t> (343 pacientes)</a:t>
            </a:r>
          </a:p>
          <a:p>
            <a:pPr>
              <a:buNone/>
            </a:pPr>
            <a:r>
              <a:rPr lang="es-MX" sz="2400" dirty="0" smtClean="0"/>
              <a:t>	69% prospectivos</a:t>
            </a:r>
          </a:p>
          <a:p>
            <a:pPr>
              <a:buNone/>
            </a:pPr>
            <a:r>
              <a:rPr lang="es-MX" sz="2400" dirty="0" smtClean="0"/>
              <a:t>	</a:t>
            </a: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30495"/>
            <a:ext cx="8568952" cy="1914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CuadroTexto 3"/>
          <p:cNvSpPr txBox="1"/>
          <p:nvPr/>
        </p:nvSpPr>
        <p:spPr>
          <a:xfrm>
            <a:off x="323528" y="6381328"/>
            <a:ext cx="2945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solidFill>
                  <a:schemeClr val="bg1"/>
                </a:solidFill>
              </a:rPr>
              <a:t>Fried</a:t>
            </a:r>
            <a:r>
              <a:rPr lang="es-ES" sz="1200" dirty="0" smtClean="0">
                <a:solidFill>
                  <a:schemeClr val="bg1"/>
                </a:solidFill>
              </a:rPr>
              <a:t> M et al: </a:t>
            </a:r>
            <a:r>
              <a:rPr lang="es-ES" sz="1200" dirty="0" err="1" smtClean="0">
                <a:solidFill>
                  <a:schemeClr val="bg1"/>
                </a:solidFill>
              </a:rPr>
              <a:t>Obes</a:t>
            </a:r>
            <a:r>
              <a:rPr lang="es-ES" sz="1200" dirty="0" smtClean="0">
                <a:solidFill>
                  <a:schemeClr val="bg1"/>
                </a:solidFill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</a:rPr>
              <a:t>Surg</a:t>
            </a:r>
            <a:r>
              <a:rPr lang="es-ES" sz="1200" dirty="0" smtClean="0">
                <a:solidFill>
                  <a:schemeClr val="bg1"/>
                </a:solidFill>
              </a:rPr>
              <a:t> 2010;20:776-790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6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endParaRPr lang="es-MX" sz="2400" dirty="0"/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dirty="0" smtClean="0"/>
              <a:t>1990 a 2011</a:t>
            </a:r>
          </a:p>
          <a:p>
            <a:pPr>
              <a:buNone/>
            </a:pPr>
            <a:r>
              <a:rPr lang="es-MX" sz="2400" dirty="0" smtClean="0"/>
              <a:t>29 estudios IMC &lt; 35 kg/m</a:t>
            </a:r>
            <a:r>
              <a:rPr lang="es-MX" sz="2400" baseline="30000" dirty="0" smtClean="0"/>
              <a:t>2</a:t>
            </a:r>
            <a:r>
              <a:rPr lang="es-MX" sz="2400" dirty="0" smtClean="0"/>
              <a:t> (675 pacientes)</a:t>
            </a:r>
          </a:p>
          <a:p>
            <a:pPr>
              <a:buNone/>
            </a:pPr>
            <a:r>
              <a:rPr lang="es-MX" sz="2400" dirty="0"/>
              <a:t> </a:t>
            </a:r>
            <a:r>
              <a:rPr lang="es-MX" sz="2400" dirty="0" smtClean="0"/>
              <a:t>     28 prospectivos</a:t>
            </a:r>
          </a:p>
          <a:p>
            <a:pPr>
              <a:buNone/>
            </a:pPr>
            <a:r>
              <a:rPr lang="es-MX" sz="2400" dirty="0" smtClean="0"/>
              <a:t>	</a:t>
            </a: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s-MX" sz="1400" dirty="0" smtClean="0">
              <a:solidFill>
                <a:srgbClr val="FFC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1556792"/>
            <a:ext cx="8026400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2925440"/>
            <a:ext cx="638810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104" y="3861048"/>
            <a:ext cx="4267200" cy="546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52500" y="19632"/>
            <a:ext cx="703926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44851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22"/>
            <a:ext cx="8445141" cy="857836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ES_tradnl" sz="2000" b="1" dirty="0"/>
          </a:p>
          <a:p>
            <a:pPr marL="0" indent="0" algn="just">
              <a:lnSpc>
                <a:spcPct val="150000"/>
              </a:lnSpc>
            </a:pPr>
            <a:endParaRPr lang="es-VE" sz="2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" y="2413000"/>
            <a:ext cx="8305800" cy="201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3709" y="3459103"/>
            <a:ext cx="4039787" cy="49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5747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857836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ES_tradnl" sz="2000" b="1" dirty="0"/>
          </a:p>
          <a:p>
            <a:pPr marL="0" indent="0" algn="just">
              <a:lnSpc>
                <a:spcPct val="150000"/>
              </a:lnSpc>
            </a:pPr>
            <a:endParaRPr lang="es-VE" sz="2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616200"/>
            <a:ext cx="8681738" cy="162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5050" y="3273093"/>
            <a:ext cx="31623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72425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19672" y="20141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1543" y="1619508"/>
            <a:ext cx="1678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INTRODUCCIÓN</a:t>
            </a:r>
            <a:r>
              <a:rPr lang="es-ES" dirty="0" smtClean="0">
                <a:solidFill>
                  <a:srgbClr val="FFBF26"/>
                </a:solidFill>
              </a:rPr>
              <a:t>  </a:t>
            </a:r>
            <a:endParaRPr lang="es-ES" dirty="0">
              <a:solidFill>
                <a:srgbClr val="FFBF26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8102600" cy="273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640" y="5043016"/>
            <a:ext cx="2336800" cy="3302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797152"/>
            <a:ext cx="5688632" cy="151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00606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84464" y="1064504"/>
            <a:ext cx="9036496" cy="9144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PROCEDIMIENTOS QUIRÚRGICOS PROPUESTOS PARA EL CONTROL DE LA DM TIPO 2</a:t>
            </a:r>
            <a:endParaRPr lang="es-VE" sz="2000" dirty="0">
              <a:solidFill>
                <a:srgbClr val="FF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51520" y="1618236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Banda </a:t>
            </a:r>
            <a:r>
              <a:rPr lang="en-US" sz="2000" dirty="0" err="1" smtClean="0"/>
              <a:t>Gástrica</a:t>
            </a:r>
            <a:r>
              <a:rPr lang="en-US" sz="2000" dirty="0" smtClean="0"/>
              <a:t> </a:t>
            </a:r>
            <a:r>
              <a:rPr lang="en-US" sz="2000" dirty="0" err="1" smtClean="0"/>
              <a:t>ajustable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Gastrectomía</a:t>
            </a:r>
            <a:r>
              <a:rPr lang="en-US" sz="2000" dirty="0" smtClean="0"/>
              <a:t> vertical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Bypass </a:t>
            </a:r>
            <a:r>
              <a:rPr lang="en-US" sz="2000" dirty="0" err="1"/>
              <a:t>Gástrico</a:t>
            </a:r>
            <a:r>
              <a:rPr lang="en-US" sz="2000" dirty="0"/>
              <a:t>: BGYR y </a:t>
            </a:r>
            <a:r>
              <a:rPr lang="en-US" sz="2000" dirty="0" smtClean="0"/>
              <a:t>BAGUA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Derivación</a:t>
            </a:r>
            <a:r>
              <a:rPr lang="en-US" sz="2000" dirty="0" smtClean="0"/>
              <a:t> </a:t>
            </a:r>
            <a:r>
              <a:rPr lang="en-US" sz="2000" dirty="0" err="1" smtClean="0"/>
              <a:t>bilio</a:t>
            </a:r>
            <a:r>
              <a:rPr lang="en-US" sz="2000" dirty="0" err="1"/>
              <a:t>-</a:t>
            </a:r>
            <a:r>
              <a:rPr lang="en-US" sz="2000" dirty="0" err="1" smtClean="0"/>
              <a:t>pancreática</a:t>
            </a:r>
            <a:r>
              <a:rPr lang="en-US" sz="2000" dirty="0" smtClean="0"/>
              <a:t> con y sin CD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Bypass </a:t>
            </a:r>
            <a:r>
              <a:rPr lang="en-US" sz="2000" dirty="0" err="1" smtClean="0"/>
              <a:t>duodeno</a:t>
            </a:r>
            <a:r>
              <a:rPr lang="en-US" sz="2000" dirty="0" smtClean="0"/>
              <a:t> </a:t>
            </a:r>
            <a:r>
              <a:rPr lang="en-US" sz="2000" dirty="0" err="1" smtClean="0"/>
              <a:t>yeyunal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Bypass </a:t>
            </a:r>
            <a:r>
              <a:rPr lang="en-US" sz="2000" dirty="0" err="1" smtClean="0"/>
              <a:t>duodeno</a:t>
            </a:r>
            <a:r>
              <a:rPr lang="en-US" sz="2000" dirty="0" smtClean="0"/>
              <a:t> </a:t>
            </a:r>
            <a:r>
              <a:rPr lang="en-US" sz="2000" dirty="0" err="1" smtClean="0"/>
              <a:t>yeyunal</a:t>
            </a:r>
            <a:r>
              <a:rPr lang="en-US" sz="2000" dirty="0" smtClean="0"/>
              <a:t> + </a:t>
            </a:r>
            <a:r>
              <a:rPr lang="en-US" sz="2000" dirty="0" err="1" smtClean="0"/>
              <a:t>gastrectomía</a:t>
            </a:r>
            <a:r>
              <a:rPr lang="en-US" sz="2000" dirty="0" smtClean="0"/>
              <a:t> vertical: CDC, SADI, SADJB-SG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Bypass sin </a:t>
            </a:r>
            <a:r>
              <a:rPr lang="en-US" sz="2000" dirty="0" err="1" smtClean="0"/>
              <a:t>exclusión</a:t>
            </a:r>
            <a:r>
              <a:rPr lang="en-US" sz="2000" dirty="0" smtClean="0"/>
              <a:t> duodenal + </a:t>
            </a:r>
            <a:r>
              <a:rPr lang="en-US" sz="2000" dirty="0" err="1" smtClean="0"/>
              <a:t>gastrectomía</a:t>
            </a:r>
            <a:r>
              <a:rPr lang="en-US" sz="2000" dirty="0" smtClean="0"/>
              <a:t> vertical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Interposición</a:t>
            </a:r>
            <a:r>
              <a:rPr lang="en-US" sz="2000" dirty="0" smtClean="0"/>
              <a:t> </a:t>
            </a:r>
            <a:r>
              <a:rPr lang="en-US" sz="2000" dirty="0" err="1" smtClean="0"/>
              <a:t>Ileal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Interposición</a:t>
            </a:r>
            <a:r>
              <a:rPr lang="en-US" sz="2000" dirty="0" smtClean="0"/>
              <a:t> </a:t>
            </a:r>
            <a:r>
              <a:rPr lang="en-US" sz="2000" dirty="0" err="1" smtClean="0"/>
              <a:t>Ileal</a:t>
            </a:r>
            <a:r>
              <a:rPr lang="en-US" sz="2000" dirty="0" smtClean="0"/>
              <a:t> + </a:t>
            </a:r>
            <a:r>
              <a:rPr lang="en-US" sz="2000" dirty="0" err="1" smtClean="0"/>
              <a:t>gastrectomía</a:t>
            </a:r>
            <a:r>
              <a:rPr lang="en-US" sz="2000" dirty="0" smtClean="0"/>
              <a:t> vertical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Interposición</a:t>
            </a:r>
            <a:r>
              <a:rPr lang="en-US" sz="2000" dirty="0" smtClean="0"/>
              <a:t> </a:t>
            </a:r>
            <a:r>
              <a:rPr lang="en-US" sz="2000" dirty="0" err="1" smtClean="0"/>
              <a:t>Ileal</a:t>
            </a:r>
            <a:r>
              <a:rPr lang="en-US" sz="2000" dirty="0" smtClean="0"/>
              <a:t> + </a:t>
            </a:r>
            <a:r>
              <a:rPr lang="en-US" sz="2000" dirty="0" err="1" smtClean="0"/>
              <a:t>gastrectomía</a:t>
            </a:r>
            <a:r>
              <a:rPr lang="en-US" sz="2000" dirty="0" smtClean="0"/>
              <a:t> vertical </a:t>
            </a:r>
            <a:r>
              <a:rPr lang="en-US" sz="2000" dirty="0" err="1" smtClean="0"/>
              <a:t>derivada</a:t>
            </a:r>
            <a:endParaRPr lang="es-VE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5184" y="3794"/>
            <a:ext cx="68887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</a:t>
            </a:r>
            <a:r>
              <a:rPr lang="es-ES_tradnl" sz="2400" b="1" dirty="0" err="1"/>
              <a:t>bariátricos</a:t>
            </a:r>
            <a:r>
              <a:rPr lang="es-ES_tradnl" sz="2400" b="1" dirty="0"/>
              <a:t> utilizados en la actualidad para </a:t>
            </a:r>
            <a:r>
              <a:rPr lang="es-ES_tradnl" sz="2400" b="1" dirty="0" err="1"/>
              <a:t>diabetes:balance</a:t>
            </a:r>
            <a:r>
              <a:rPr lang="es-ES_tradnl" sz="2400" b="1" dirty="0"/>
              <a:t> entre dificultad y seguridad 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407471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1049356"/>
            <a:ext cx="10139691" cy="5539228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 MINIGASTRIC                                  BGA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73163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2078326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828763" y="2078326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348417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423841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348417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175173" y="336610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809533" y="3403041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8342090" y="5889232"/>
            <a:ext cx="218952" cy="1751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H="1">
            <a:off x="6086877" y="5888381"/>
            <a:ext cx="218113" cy="1759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13147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43608" y="20141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73424"/>
            <a:ext cx="8100392" cy="276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1168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err="1" smtClean="0"/>
              <a:t>Cirugía</a:t>
            </a:r>
            <a:r>
              <a:rPr lang="en-US" sz="2800" dirty="0"/>
              <a:t> </a:t>
            </a:r>
            <a:r>
              <a:rPr lang="en-US" sz="2800" dirty="0" smtClean="0"/>
              <a:t>de Diabetes </a:t>
            </a:r>
            <a:r>
              <a:rPr lang="en-US" sz="2800" dirty="0" err="1" smtClean="0"/>
              <a:t>para</a:t>
            </a:r>
            <a:r>
              <a:rPr lang="en-US" sz="2800" dirty="0" smtClean="0"/>
              <a:t> IMC:  30 </a:t>
            </a:r>
            <a:r>
              <a:rPr lang="es-ES" sz="2800" dirty="0" smtClean="0"/>
              <a:t>–</a:t>
            </a:r>
            <a:r>
              <a:rPr lang="en-US" sz="2800" dirty="0" smtClean="0"/>
              <a:t> 35 kg/m</a:t>
            </a:r>
            <a:r>
              <a:rPr lang="en-US" sz="2800" baseline="30000" dirty="0" smtClean="0"/>
              <a:t>2</a:t>
            </a:r>
          </a:p>
          <a:p>
            <a:pPr algn="ctr">
              <a:buNone/>
            </a:pPr>
            <a:endParaRPr lang="en-US" sz="2800" baseline="30000" dirty="0" smtClean="0"/>
          </a:p>
          <a:p>
            <a:pPr algn="just">
              <a:buFontTx/>
              <a:buChar char="-"/>
            </a:pPr>
            <a:r>
              <a:rPr lang="en-US" sz="2800" dirty="0" smtClean="0"/>
              <a:t>¿</a:t>
            </a:r>
            <a:r>
              <a:rPr lang="en-US" sz="2800" dirty="0" err="1" smtClean="0"/>
              <a:t>Efectiva</a:t>
            </a:r>
            <a:r>
              <a:rPr lang="en-US" sz="2800" dirty="0" smtClean="0"/>
              <a:t>?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¿Segura?	</a:t>
            </a:r>
            <a:r>
              <a:rPr lang="en-US" sz="2000" dirty="0" err="1" smtClean="0"/>
              <a:t>Complicaciones</a:t>
            </a:r>
            <a:r>
              <a:rPr lang="en-US" sz="2000" dirty="0" smtClean="0"/>
              <a:t> </a:t>
            </a:r>
            <a:r>
              <a:rPr lang="en-US" sz="2000" dirty="0" err="1" smtClean="0"/>
              <a:t>operatorias</a:t>
            </a:r>
            <a:r>
              <a:rPr lang="en-US" sz="2000" dirty="0" smtClean="0"/>
              <a:t> / </a:t>
            </a:r>
            <a:r>
              <a:rPr lang="en-US" sz="2000" dirty="0" err="1" smtClean="0"/>
              <a:t>Nutrición</a:t>
            </a:r>
            <a:r>
              <a:rPr lang="en-US" sz="2000" dirty="0" smtClean="0"/>
              <a:t> 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¿</a:t>
            </a:r>
            <a:r>
              <a:rPr lang="en-US" sz="2800" dirty="0" err="1" smtClean="0"/>
              <a:t>Resultados</a:t>
            </a:r>
            <a:r>
              <a:rPr lang="en-US" sz="2800" dirty="0" smtClean="0"/>
              <a:t> IMC &gt; 35 Kg/m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 err="1" smtClean="0"/>
              <a:t>extrapolables</a:t>
            </a:r>
            <a:r>
              <a:rPr lang="en-US" sz="2800" dirty="0" smtClean="0"/>
              <a:t> ?</a:t>
            </a:r>
          </a:p>
          <a:p>
            <a:pPr algn="just">
              <a:buFontTx/>
              <a:buChar char="-"/>
            </a:pPr>
            <a:endParaRPr lang="en-US" sz="2800" dirty="0" smtClean="0"/>
          </a:p>
          <a:p>
            <a:pPr algn="just"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/>
          </a:p>
        </p:txBody>
      </p:sp>
      <p:sp>
        <p:nvSpPr>
          <p:cNvPr id="7" name="Rectángulo 6"/>
          <p:cNvSpPr/>
          <p:nvPr/>
        </p:nvSpPr>
        <p:spPr>
          <a:xfrm>
            <a:off x="971600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15060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74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Procedimientos </a:t>
            </a:r>
            <a:r>
              <a:rPr lang="es-ES_tradnl" dirty="0" err="1"/>
              <a:t>bariátricos</a:t>
            </a:r>
            <a:r>
              <a:rPr lang="es-ES_tradnl" dirty="0"/>
              <a:t> utilizados en la actualidad para diabetes:</a:t>
            </a:r>
            <a:br>
              <a:rPr lang="es-ES_tradnl" dirty="0"/>
            </a:br>
            <a:r>
              <a:rPr lang="es-ES_tradnl" dirty="0"/>
              <a:t>balance entre dificultad y seguridad </a:t>
            </a:r>
            <a:r>
              <a:rPr lang="es-ES_tradnl" sz="3100" dirty="0">
                <a:solidFill>
                  <a:schemeClr val="bg1"/>
                </a:solidFill>
              </a:rPr>
              <a:t>(</a:t>
            </a:r>
            <a:r>
              <a:rPr lang="es-ES_tradnl" sz="3100" dirty="0" err="1">
                <a:solidFill>
                  <a:schemeClr val="bg1"/>
                </a:solidFill>
              </a:rPr>
              <a:t>Bariatric</a:t>
            </a:r>
            <a:r>
              <a:rPr lang="es-ES_tradnl" sz="3100" dirty="0">
                <a:solidFill>
                  <a:schemeClr val="bg1"/>
                </a:solidFill>
              </a:rPr>
              <a:t> </a:t>
            </a:r>
            <a:r>
              <a:rPr lang="es-ES_tradnl" sz="3100" dirty="0" err="1">
                <a:solidFill>
                  <a:schemeClr val="bg1"/>
                </a:solidFill>
              </a:rPr>
              <a:t>procedures</a:t>
            </a:r>
            <a:r>
              <a:rPr lang="es-ES_tradnl" sz="3100" dirty="0">
                <a:solidFill>
                  <a:schemeClr val="bg1"/>
                </a:solidFill>
              </a:rPr>
              <a:t> </a:t>
            </a:r>
            <a:r>
              <a:rPr lang="es-ES_tradnl" sz="3100" dirty="0" err="1">
                <a:solidFill>
                  <a:schemeClr val="bg1"/>
                </a:solidFill>
              </a:rPr>
              <a:t>currently</a:t>
            </a:r>
            <a:r>
              <a:rPr lang="es-ES_tradnl" sz="3100" dirty="0">
                <a:solidFill>
                  <a:schemeClr val="bg1"/>
                </a:solidFill>
              </a:rPr>
              <a:t/>
            </a:r>
            <a:br>
              <a:rPr lang="es-ES_tradnl" sz="3100" dirty="0">
                <a:solidFill>
                  <a:schemeClr val="bg1"/>
                </a:solidFill>
              </a:rPr>
            </a:br>
            <a:r>
              <a:rPr lang="en-US" sz="3100" dirty="0">
                <a:solidFill>
                  <a:schemeClr val="bg1"/>
                </a:solidFill>
              </a:rPr>
              <a:t>used for diabetes: balance between difficulty and safety)</a:t>
            </a:r>
            <a:endParaRPr lang="es-ES" sz="31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371850" y="5721350"/>
            <a:ext cx="5772150" cy="1041400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Salvador Navarrete Aulestia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Profesor </a:t>
            </a:r>
            <a:r>
              <a:rPr lang="es-ES" sz="2000" dirty="0" err="1" smtClean="0">
                <a:solidFill>
                  <a:schemeClr val="bg1"/>
                </a:solidFill>
              </a:rPr>
              <a:t>titular.UCV</a:t>
            </a: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5400"/>
            <a:ext cx="944340" cy="83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0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074768"/>
            <a:ext cx="82296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err="1" smtClean="0"/>
              <a:t>Cirugía</a:t>
            </a:r>
            <a:r>
              <a:rPr lang="en-US" sz="2800" dirty="0"/>
              <a:t> </a:t>
            </a:r>
            <a:r>
              <a:rPr lang="en-US" sz="2800" dirty="0" smtClean="0"/>
              <a:t>de Diabetes </a:t>
            </a:r>
            <a:r>
              <a:rPr lang="en-US" sz="2800" dirty="0" err="1" smtClean="0"/>
              <a:t>para</a:t>
            </a:r>
            <a:r>
              <a:rPr lang="en-US" sz="2800" dirty="0" smtClean="0"/>
              <a:t> IMC:  30 </a:t>
            </a:r>
            <a:r>
              <a:rPr lang="es-ES" sz="2800" dirty="0" smtClean="0"/>
              <a:t>–</a:t>
            </a:r>
            <a:r>
              <a:rPr lang="en-US" sz="2800" dirty="0" smtClean="0"/>
              <a:t> 35 kg/m</a:t>
            </a:r>
            <a:r>
              <a:rPr lang="en-US" sz="2800" baseline="30000" dirty="0" smtClean="0"/>
              <a:t>2</a:t>
            </a:r>
          </a:p>
          <a:p>
            <a:pPr algn="ctr">
              <a:buNone/>
            </a:pPr>
            <a:endParaRPr lang="en-US" sz="2800" baseline="30000" dirty="0" smtClean="0"/>
          </a:p>
          <a:p>
            <a:pPr algn="just">
              <a:buFontTx/>
              <a:buChar char="-"/>
            </a:pPr>
            <a:r>
              <a:rPr lang="en-US" sz="2800" dirty="0" smtClean="0"/>
              <a:t>¿</a:t>
            </a:r>
            <a:r>
              <a:rPr lang="en-US" sz="2800" dirty="0" err="1" smtClean="0"/>
              <a:t>Efectiva</a:t>
            </a:r>
            <a:r>
              <a:rPr lang="en-US" sz="2800" dirty="0" smtClean="0"/>
              <a:t>?</a:t>
            </a:r>
          </a:p>
          <a:p>
            <a:pPr algn="just">
              <a:buNone/>
            </a:pPr>
            <a:r>
              <a:rPr lang="en-US" sz="1200" dirty="0" smtClean="0"/>
              <a:t>          </a:t>
            </a:r>
            <a:r>
              <a:rPr lang="en-US" sz="2800" dirty="0" smtClean="0"/>
              <a:t>  REMISIÓN :</a:t>
            </a:r>
          </a:p>
          <a:p>
            <a:pPr algn="just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  </a:t>
            </a:r>
            <a:r>
              <a:rPr lang="en-US" sz="2800" dirty="0" smtClean="0"/>
              <a:t>   </a:t>
            </a:r>
            <a:r>
              <a:rPr lang="en-US" sz="2800" dirty="0" err="1" smtClean="0"/>
              <a:t>Glicemia</a:t>
            </a:r>
            <a:r>
              <a:rPr lang="en-US" sz="2800" dirty="0" smtClean="0"/>
              <a:t> en </a:t>
            </a:r>
            <a:r>
              <a:rPr lang="en-US" sz="2800" dirty="0" err="1" smtClean="0"/>
              <a:t>ayunas</a:t>
            </a:r>
            <a:r>
              <a:rPr lang="en-US" sz="2800" dirty="0" smtClean="0"/>
              <a:t> &lt; 100 mg%(5,6mmol/l)</a:t>
            </a:r>
            <a:endParaRPr lang="en-US" sz="2800" dirty="0"/>
          </a:p>
          <a:p>
            <a:pPr algn="just">
              <a:buNone/>
            </a:pPr>
            <a:r>
              <a:rPr lang="en-US" sz="2800" dirty="0" smtClean="0"/>
              <a:t>      HbA1c &lt; 7%</a:t>
            </a:r>
          </a:p>
          <a:p>
            <a:pPr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Sin </a:t>
            </a:r>
            <a:r>
              <a:rPr lang="en-US" sz="2800" dirty="0" err="1" smtClean="0"/>
              <a:t>medicación</a:t>
            </a:r>
            <a:endParaRPr lang="en-US" sz="2800" dirty="0"/>
          </a:p>
        </p:txBody>
      </p:sp>
      <p:sp>
        <p:nvSpPr>
          <p:cNvPr id="7" name="Rectángulo 6"/>
          <p:cNvSpPr/>
          <p:nvPr/>
        </p:nvSpPr>
        <p:spPr>
          <a:xfrm>
            <a:off x="971600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0780" y="2290350"/>
            <a:ext cx="5601523" cy="844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000" y="5161577"/>
            <a:ext cx="7874000" cy="43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855" y="5634030"/>
            <a:ext cx="2032000" cy="39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2855" y="5684830"/>
            <a:ext cx="65913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4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1049356"/>
            <a:ext cx="10139691" cy="5539228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 MINIGASTRIC                                  BGA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73163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2078326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828763" y="2078326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348417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423841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348417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175173" y="336610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809533" y="3403041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78" name="Elipse 7177"/>
          <p:cNvSpPr/>
          <p:nvPr/>
        </p:nvSpPr>
        <p:spPr>
          <a:xfrm>
            <a:off x="2513932" y="1327815"/>
            <a:ext cx="3828846" cy="20752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890215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337670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IMC  30 - 35 Kg/m</a:t>
            </a:r>
            <a:r>
              <a:rPr lang="es-VE" sz="2000" baseline="30000" dirty="0" smtClean="0">
                <a:solidFill>
                  <a:srgbClr val="FF0000"/>
                </a:solidFill>
                <a:latin typeface="+mj-lt"/>
              </a:rPr>
              <a:t>2</a:t>
            </a:r>
            <a:endParaRPr lang="es-VE" sz="2000" dirty="0" smtClean="0">
              <a:solidFill>
                <a:srgbClr val="FF0000"/>
              </a:solidFill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SIN EXCLUSIÓN DUODENAL: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1.  BANDA GÁSTRICA AJUSTABLE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2. GASTRECTOMÌA VERTICAL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     GASTRECTOMÌA VERTICAL CON INTERPOSICIÓN ILEAL SIN BYPASS  DY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latin typeface="+mj-lt"/>
              </a:rPr>
              <a:t> 3. GV CON BYPASS YEYUNAL (SIN EXCLUSIÓN DUODENAL)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latin typeface="+mj-lt"/>
              </a:rPr>
              <a:t>      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VE" sz="2000" dirty="0" smtClean="0">
              <a:latin typeface="+mj-lt"/>
            </a:endParaRPr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64302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496" y="1268760"/>
            <a:ext cx="3744416" cy="55892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TextBox 2"/>
          <p:cNvSpPr txBox="1"/>
          <p:nvPr/>
        </p:nvSpPr>
        <p:spPr>
          <a:xfrm>
            <a:off x="4857752" y="334433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err="1" smtClean="0"/>
              <a:t>Ingesta</a:t>
            </a:r>
            <a:endParaRPr lang="en-US" sz="2800" dirty="0" smtClean="0"/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25" y="1173646"/>
            <a:ext cx="2848691" cy="239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023918" y="271462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Oval 6"/>
          <p:cNvSpPr/>
          <p:nvPr/>
        </p:nvSpPr>
        <p:spPr>
          <a:xfrm>
            <a:off x="2000232" y="192880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Oval 7"/>
          <p:cNvSpPr/>
          <p:nvPr/>
        </p:nvSpPr>
        <p:spPr>
          <a:xfrm>
            <a:off x="1571604" y="192880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Oval 8"/>
          <p:cNvSpPr/>
          <p:nvPr/>
        </p:nvSpPr>
        <p:spPr>
          <a:xfrm>
            <a:off x="1428728" y="242886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Oval 9"/>
          <p:cNvSpPr/>
          <p:nvPr/>
        </p:nvSpPr>
        <p:spPr>
          <a:xfrm>
            <a:off x="1428728" y="285749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Oval 10"/>
          <p:cNvSpPr/>
          <p:nvPr/>
        </p:nvSpPr>
        <p:spPr>
          <a:xfrm>
            <a:off x="1785918" y="22145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Oval 11"/>
          <p:cNvSpPr/>
          <p:nvPr/>
        </p:nvSpPr>
        <p:spPr>
          <a:xfrm>
            <a:off x="1938318" y="157161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Oval 12"/>
          <p:cNvSpPr/>
          <p:nvPr/>
        </p:nvSpPr>
        <p:spPr>
          <a:xfrm>
            <a:off x="2090718" y="230504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Oval 13"/>
          <p:cNvSpPr/>
          <p:nvPr/>
        </p:nvSpPr>
        <p:spPr>
          <a:xfrm>
            <a:off x="2243118" y="257174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Oval 14"/>
          <p:cNvSpPr/>
          <p:nvPr/>
        </p:nvSpPr>
        <p:spPr>
          <a:xfrm>
            <a:off x="1785918" y="271462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Oval 15"/>
          <p:cNvSpPr/>
          <p:nvPr/>
        </p:nvSpPr>
        <p:spPr>
          <a:xfrm>
            <a:off x="2357422" y="200024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23" name="Group 22"/>
          <p:cNvGrpSpPr/>
          <p:nvPr/>
        </p:nvGrpSpPr>
        <p:grpSpPr>
          <a:xfrm>
            <a:off x="72008" y="3571876"/>
            <a:ext cx="3419872" cy="3286124"/>
            <a:chOff x="0" y="3571876"/>
            <a:chExt cx="3883601" cy="3286124"/>
          </a:xfrm>
        </p:grpSpPr>
        <p:pic>
          <p:nvPicPr>
            <p:cNvPr id="2" name="Picture 5" descr="gast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571876"/>
              <a:ext cx="3883601" cy="3286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Oval 16"/>
            <p:cNvSpPr/>
            <p:nvPr/>
          </p:nvSpPr>
          <p:spPr>
            <a:xfrm>
              <a:off x="857224" y="4714884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8" name="Oval 17"/>
            <p:cNvSpPr/>
            <p:nvPr/>
          </p:nvSpPr>
          <p:spPr>
            <a:xfrm>
              <a:off x="857224" y="4429132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0" name="Oval 19"/>
            <p:cNvSpPr/>
            <p:nvPr/>
          </p:nvSpPr>
          <p:spPr>
            <a:xfrm>
              <a:off x="1071538" y="4572008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</p:grpSp>
      <p:pic>
        <p:nvPicPr>
          <p:cNvPr id="21" name="Picture 8" descr="fat-davi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52894" b="9577"/>
          <a:stretch>
            <a:fillRect/>
          </a:stretch>
        </p:blipFill>
        <p:spPr bwMode="auto">
          <a:xfrm>
            <a:off x="251520" y="1235949"/>
            <a:ext cx="3205186" cy="5533972"/>
          </a:xfrm>
          <a:prstGeom prst="rect">
            <a:avLst/>
          </a:prstGeom>
          <a:noFill/>
        </p:spPr>
      </p:pic>
      <p:pic>
        <p:nvPicPr>
          <p:cNvPr id="22" name="Picture 8" descr="fat-davi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50549"/>
          <a:stretch>
            <a:fillRect/>
          </a:stretch>
        </p:blipFill>
        <p:spPr bwMode="auto">
          <a:xfrm>
            <a:off x="251520" y="1214422"/>
            <a:ext cx="3214742" cy="5572164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4786314" y="143223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err="1" smtClean="0"/>
              <a:t>Leptina</a:t>
            </a:r>
            <a:endParaRPr lang="en-US" sz="2800" dirty="0" smtClean="0"/>
          </a:p>
          <a:p>
            <a:pPr algn="l">
              <a:buFont typeface="Arial" pitchFamily="34" charset="0"/>
              <a:buChar char="•"/>
            </a:pPr>
            <a:r>
              <a:rPr lang="en-US" sz="2800" dirty="0" err="1" smtClean="0"/>
              <a:t>Adiponectina</a:t>
            </a:r>
            <a:endParaRPr lang="es-VE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143504" y="271462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dirty="0"/>
          </a:p>
        </p:txBody>
      </p:sp>
      <p:graphicFrame>
        <p:nvGraphicFramePr>
          <p:cNvPr id="2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30926"/>
              </p:ext>
            </p:extLst>
          </p:nvPr>
        </p:nvGraphicFramePr>
        <p:xfrm>
          <a:off x="4214810" y="2370773"/>
          <a:ext cx="4429188" cy="107651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71800"/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Procedimiento</a:t>
                      </a:r>
                      <a:endParaRPr lang="es-VE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5835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Banda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Gástrica</a:t>
                      </a:r>
                      <a:endParaRPr lang="es-VE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56,7%</a:t>
                      </a:r>
                      <a:endParaRPr lang="es-VE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ángulo 27"/>
          <p:cNvSpPr/>
          <p:nvPr/>
        </p:nvSpPr>
        <p:spPr>
          <a:xfrm>
            <a:off x="899592" y="20141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283968" y="6027003"/>
            <a:ext cx="471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Buchwald, H., </a:t>
            </a:r>
            <a:r>
              <a:rPr lang="en-US" baseline="30000" dirty="0" err="1">
                <a:solidFill>
                  <a:schemeClr val="bg1"/>
                </a:solidFill>
              </a:rPr>
              <a:t>Estok</a:t>
            </a:r>
            <a:r>
              <a:rPr lang="en-US" baseline="30000" dirty="0">
                <a:solidFill>
                  <a:schemeClr val="bg1"/>
                </a:solidFill>
              </a:rPr>
              <a:t>, R., </a:t>
            </a:r>
            <a:r>
              <a:rPr lang="en-US" baseline="30000" dirty="0" err="1">
                <a:solidFill>
                  <a:schemeClr val="bg1"/>
                </a:solidFill>
              </a:rPr>
              <a:t>Fahrbach</a:t>
            </a:r>
            <a:r>
              <a:rPr lang="en-US" baseline="30000" dirty="0">
                <a:solidFill>
                  <a:schemeClr val="bg1"/>
                </a:solidFill>
              </a:rPr>
              <a:t>, K., </a:t>
            </a:r>
            <a:r>
              <a:rPr lang="en-US" baseline="30000" dirty="0" err="1">
                <a:solidFill>
                  <a:schemeClr val="bg1"/>
                </a:solidFill>
              </a:rPr>
              <a:t>Banel</a:t>
            </a:r>
            <a:r>
              <a:rPr lang="en-US" baseline="30000" dirty="0">
                <a:solidFill>
                  <a:schemeClr val="bg1"/>
                </a:solidFill>
              </a:rPr>
              <a:t>, D., Jensen, MD., </a:t>
            </a:r>
            <a:r>
              <a:rPr lang="en-US" baseline="30000" dirty="0" err="1">
                <a:solidFill>
                  <a:schemeClr val="bg1"/>
                </a:solidFill>
              </a:rPr>
              <a:t>Pories</a:t>
            </a:r>
            <a:r>
              <a:rPr lang="en-US" baseline="30000" dirty="0">
                <a:solidFill>
                  <a:schemeClr val="bg1"/>
                </a:solidFill>
              </a:rPr>
              <a:t>, WJ., </a:t>
            </a:r>
            <a:r>
              <a:rPr lang="en-US" baseline="30000" dirty="0" err="1">
                <a:solidFill>
                  <a:schemeClr val="bg1"/>
                </a:solidFill>
              </a:rPr>
              <a:t>Bantle</a:t>
            </a:r>
            <a:r>
              <a:rPr lang="en-US" baseline="30000" dirty="0">
                <a:solidFill>
                  <a:schemeClr val="bg1"/>
                </a:solidFill>
              </a:rPr>
              <a:t>, JP., Sledge, I. Weight and type 2 diabetes after bariatric surgery: systematic review and meta-analysis. Am J Med. 2009. 122:248-256.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52500" y="-5385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4002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12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00382 -0.35949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80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3333E-6 L 0.44514 0.00208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allAtOnce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762472"/>
            <a:ext cx="7772400" cy="4114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000" dirty="0" err="1" smtClean="0"/>
              <a:t>Prospectivo</a:t>
            </a:r>
            <a:r>
              <a:rPr lang="en-US" sz="2000" dirty="0" smtClean="0"/>
              <a:t>, </a:t>
            </a:r>
            <a:r>
              <a:rPr lang="en-US" sz="2000" dirty="0" err="1" smtClean="0"/>
              <a:t>aleatorio</a:t>
            </a:r>
            <a:r>
              <a:rPr lang="en-US" sz="2000" dirty="0" smtClean="0"/>
              <a:t>, 80 </a:t>
            </a:r>
            <a:r>
              <a:rPr lang="en-US" sz="2000" dirty="0" err="1" smtClean="0"/>
              <a:t>pacientes</a:t>
            </a:r>
            <a:r>
              <a:rPr lang="en-US" sz="2000" dirty="0" smtClean="0"/>
              <a:t>, IMC&lt; 35 kg/m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Tratamiento</a:t>
            </a:r>
            <a:r>
              <a:rPr lang="en-US" sz="2000" dirty="0" smtClean="0"/>
              <a:t> </a:t>
            </a:r>
            <a:r>
              <a:rPr lang="en-US" sz="2000" dirty="0" err="1" smtClean="0"/>
              <a:t>médico</a:t>
            </a:r>
            <a:r>
              <a:rPr lang="en-US" sz="2000" dirty="0" smtClean="0"/>
              <a:t> (TM) </a:t>
            </a:r>
            <a:r>
              <a:rPr lang="en-US" sz="2000" dirty="0" err="1" smtClean="0"/>
              <a:t>vs</a:t>
            </a:r>
            <a:r>
              <a:rPr lang="en-US" sz="2000" dirty="0" smtClean="0"/>
              <a:t> BGAL*</a:t>
            </a:r>
          </a:p>
          <a:p>
            <a:pPr>
              <a:buNone/>
            </a:pPr>
            <a:r>
              <a:rPr lang="en-US" sz="2000" dirty="0" err="1" smtClean="0"/>
              <a:t>Seguimiento</a:t>
            </a:r>
            <a:r>
              <a:rPr lang="en-US" sz="2000" dirty="0" smtClean="0"/>
              <a:t> 2 </a:t>
            </a:r>
            <a:r>
              <a:rPr lang="en-US" sz="2000" dirty="0" err="1" smtClean="0"/>
              <a:t>años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pPr algn="r">
              <a:buNone/>
            </a:pPr>
            <a:r>
              <a:rPr lang="en-US" sz="1800" dirty="0" smtClean="0"/>
              <a:t>*Banda </a:t>
            </a:r>
            <a:r>
              <a:rPr lang="en-US" sz="1800" dirty="0" err="1" smtClean="0"/>
              <a:t>gástrica</a:t>
            </a:r>
            <a:r>
              <a:rPr lang="en-US" sz="1800" dirty="0" smtClean="0"/>
              <a:t> </a:t>
            </a:r>
            <a:r>
              <a:rPr lang="en-US" sz="1800" dirty="0" err="1" smtClean="0"/>
              <a:t>ajustable</a:t>
            </a:r>
            <a:r>
              <a:rPr lang="en-US" sz="1800" dirty="0" smtClean="0"/>
              <a:t> </a:t>
            </a:r>
            <a:r>
              <a:rPr lang="en-US" sz="1800" dirty="0" err="1" smtClean="0"/>
              <a:t>por</a:t>
            </a:r>
            <a:r>
              <a:rPr lang="en-US" sz="1800" dirty="0" smtClean="0"/>
              <a:t> </a:t>
            </a:r>
            <a:r>
              <a:rPr lang="en-US" sz="1800" dirty="0" err="1" smtClean="0"/>
              <a:t>laparoscopia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703438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uadroTexto 3"/>
          <p:cNvSpPr txBox="1"/>
          <p:nvPr/>
        </p:nvSpPr>
        <p:spPr>
          <a:xfrm>
            <a:off x="107504" y="6581001"/>
            <a:ext cx="3395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chemeClr val="bg1"/>
                </a:solidFill>
              </a:rPr>
              <a:t>O</a:t>
            </a:r>
            <a:r>
              <a:rPr lang="es-ES" sz="1200" dirty="0">
                <a:solidFill>
                  <a:schemeClr val="bg1"/>
                </a:solidFill>
              </a:rPr>
              <a:t>´</a:t>
            </a:r>
            <a:r>
              <a:rPr lang="es-ES" sz="1200" dirty="0" smtClean="0">
                <a:solidFill>
                  <a:schemeClr val="bg1"/>
                </a:solidFill>
              </a:rPr>
              <a:t>Brien et al, Ann </a:t>
            </a:r>
            <a:r>
              <a:rPr lang="es-ES" sz="1200" dirty="0" err="1" smtClean="0">
                <a:solidFill>
                  <a:schemeClr val="bg1"/>
                </a:solidFill>
              </a:rPr>
              <a:t>Internal</a:t>
            </a:r>
            <a:r>
              <a:rPr lang="es-ES" sz="1200" dirty="0" smtClean="0">
                <a:solidFill>
                  <a:schemeClr val="bg1"/>
                </a:solidFill>
              </a:rPr>
              <a:t> Medicine 2006.144(9)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23876" y="1412776"/>
            <a:ext cx="2925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COMPONENTE RESTRICTIVO 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8232"/>
            <a:ext cx="8712968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err="1" smtClean="0"/>
              <a:t>Síndrome</a:t>
            </a:r>
            <a:r>
              <a:rPr lang="en-US" sz="2200" dirty="0" smtClean="0"/>
              <a:t> </a:t>
            </a:r>
            <a:r>
              <a:rPr lang="en-US" sz="2200" dirty="0" err="1" smtClean="0"/>
              <a:t>metabólico</a:t>
            </a:r>
            <a:r>
              <a:rPr lang="en-US" sz="2200" dirty="0" smtClean="0"/>
              <a:t> (ATP III):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Pretratamiento</a:t>
            </a:r>
            <a:r>
              <a:rPr lang="en-US" sz="2200" dirty="0" smtClean="0"/>
              <a:t> : 37.5% (ambos </a:t>
            </a:r>
            <a:r>
              <a:rPr lang="en-US" sz="2200" dirty="0" err="1" smtClean="0"/>
              <a:t>grupos</a:t>
            </a:r>
            <a:r>
              <a:rPr lang="en-US" sz="2200" dirty="0" smtClean="0"/>
              <a:t>)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Postratamiento</a:t>
            </a:r>
            <a:r>
              <a:rPr lang="en-US" sz="2200" dirty="0" smtClean="0"/>
              <a:t> (2 </a:t>
            </a:r>
            <a:r>
              <a:rPr lang="en-US" sz="2200" dirty="0" err="1" smtClean="0"/>
              <a:t>años</a:t>
            </a:r>
            <a:r>
              <a:rPr lang="en-US" sz="2200" dirty="0" smtClean="0"/>
              <a:t>): TM 24% </a:t>
            </a:r>
            <a:r>
              <a:rPr lang="en-US" sz="2200" dirty="0" err="1" smtClean="0"/>
              <a:t>vs</a:t>
            </a:r>
            <a:r>
              <a:rPr lang="en-US" sz="2200" dirty="0" smtClean="0"/>
              <a:t> 2.7% BGAL (p&lt;0.006)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PEP* (2 </a:t>
            </a:r>
            <a:r>
              <a:rPr lang="en-US" sz="2200" dirty="0" err="1" smtClean="0"/>
              <a:t>años</a:t>
            </a:r>
            <a:r>
              <a:rPr lang="en-US" sz="2200" dirty="0" smtClean="0"/>
              <a:t>): TM 21.8% </a:t>
            </a:r>
            <a:r>
              <a:rPr lang="en-US" sz="2200" dirty="0" err="1" smtClean="0"/>
              <a:t>vs</a:t>
            </a:r>
            <a:r>
              <a:rPr lang="en-US" sz="2200" dirty="0" smtClean="0"/>
              <a:t> BGAL 87.2% (p&lt;0.001)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err="1" smtClean="0"/>
              <a:t>Complicaciones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BGAL: 10% </a:t>
            </a:r>
            <a:r>
              <a:rPr lang="en-US" sz="2200" dirty="0" err="1" smtClean="0"/>
              <a:t>morbilidad</a:t>
            </a:r>
            <a:r>
              <a:rPr lang="en-US" sz="2200" dirty="0" smtClean="0"/>
              <a:t> mayor (</a:t>
            </a:r>
            <a:r>
              <a:rPr lang="en-US" sz="2200" dirty="0" err="1" smtClean="0"/>
              <a:t>deslizamiento</a:t>
            </a:r>
            <a:r>
              <a:rPr lang="en-US" sz="2200" dirty="0" smtClean="0"/>
              <a:t>)</a:t>
            </a:r>
          </a:p>
          <a:p>
            <a:pPr>
              <a:buNone/>
            </a:pPr>
            <a:r>
              <a:rPr lang="en-US" sz="2200" dirty="0" smtClean="0"/>
              <a:t>TM : 26 % </a:t>
            </a:r>
            <a:r>
              <a:rPr lang="en-US" sz="2200" dirty="0" err="1" smtClean="0"/>
              <a:t>intolerancia</a:t>
            </a:r>
            <a:r>
              <a:rPr lang="en-US" sz="2200" dirty="0" smtClean="0"/>
              <a:t> al </a:t>
            </a:r>
            <a:r>
              <a:rPr lang="en-US" sz="2200" dirty="0" err="1" smtClean="0"/>
              <a:t>Orlistat</a:t>
            </a:r>
            <a:endParaRPr lang="en-US" sz="2200" dirty="0" smtClean="0"/>
          </a:p>
          <a:p>
            <a:pPr algn="r">
              <a:buNone/>
            </a:pPr>
            <a:r>
              <a:rPr lang="en-US" sz="2800" dirty="0" smtClean="0"/>
              <a:t> </a:t>
            </a:r>
            <a:r>
              <a:rPr lang="en-US" sz="1800" dirty="0" smtClean="0"/>
              <a:t>*</a:t>
            </a:r>
            <a:r>
              <a:rPr lang="en-US" sz="1800" dirty="0" err="1" smtClean="0"/>
              <a:t>Pérdida</a:t>
            </a:r>
            <a:r>
              <a:rPr lang="en-US" sz="1800" dirty="0" smtClean="0"/>
              <a:t> del </a:t>
            </a:r>
            <a:r>
              <a:rPr lang="en-US" sz="1800" dirty="0" err="1" smtClean="0"/>
              <a:t>exceso</a:t>
            </a:r>
            <a:r>
              <a:rPr lang="en-US" sz="1800" dirty="0" smtClean="0"/>
              <a:t> de peso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6" name="Rectángulo 5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6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2266528"/>
            <a:ext cx="7772400" cy="4114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/>
              <a:t>Dixon JB, O´Brien PE, </a:t>
            </a:r>
            <a:r>
              <a:rPr lang="en-US" sz="2400" dirty="0" err="1" smtClean="0"/>
              <a:t>Playfair</a:t>
            </a:r>
            <a:r>
              <a:rPr lang="en-US" sz="2400" dirty="0" smtClean="0"/>
              <a:t> J, et al. JAMA 2008; 299:316-323</a:t>
            </a:r>
          </a:p>
          <a:p>
            <a:pPr>
              <a:buNone/>
            </a:pPr>
            <a:r>
              <a:rPr lang="en-US" sz="2400" dirty="0" err="1" smtClean="0"/>
              <a:t>Prospectivo</a:t>
            </a:r>
            <a:r>
              <a:rPr lang="en-US" sz="2400" dirty="0" smtClean="0"/>
              <a:t>, </a:t>
            </a:r>
            <a:r>
              <a:rPr lang="en-US" sz="2400" dirty="0" err="1" smtClean="0"/>
              <a:t>aleatorio</a:t>
            </a:r>
            <a:r>
              <a:rPr lang="en-US" sz="2400" dirty="0" smtClean="0"/>
              <a:t>, 60 </a:t>
            </a:r>
            <a:r>
              <a:rPr lang="en-US" sz="2400" dirty="0" err="1" smtClean="0"/>
              <a:t>pacientes</a:t>
            </a:r>
            <a:r>
              <a:rPr lang="en-US" sz="2400" dirty="0" smtClean="0"/>
              <a:t>, IMC &gt; 30  y &lt; 40 kg/m</a:t>
            </a:r>
            <a:r>
              <a:rPr lang="en-US" sz="2400" baseline="30000" dirty="0" smtClean="0"/>
              <a:t>2</a:t>
            </a:r>
          </a:p>
          <a:p>
            <a:pPr>
              <a:buNone/>
            </a:pPr>
            <a:r>
              <a:rPr lang="en-US" sz="2400" dirty="0" err="1" smtClean="0"/>
              <a:t>Tratamiento</a:t>
            </a:r>
            <a:r>
              <a:rPr lang="en-US" sz="2400" dirty="0" smtClean="0"/>
              <a:t> </a:t>
            </a:r>
            <a:r>
              <a:rPr lang="en-US" sz="2400" dirty="0" err="1" smtClean="0"/>
              <a:t>médico</a:t>
            </a:r>
            <a:r>
              <a:rPr lang="en-US" sz="2400" dirty="0" smtClean="0"/>
              <a:t> (TM) </a:t>
            </a:r>
            <a:r>
              <a:rPr lang="en-US" sz="2400" dirty="0" err="1" smtClean="0"/>
              <a:t>vs</a:t>
            </a:r>
            <a:r>
              <a:rPr lang="en-US" sz="2400" dirty="0" smtClean="0"/>
              <a:t> BGAL*</a:t>
            </a:r>
          </a:p>
          <a:p>
            <a:pPr>
              <a:buNone/>
            </a:pPr>
            <a:r>
              <a:rPr lang="en-US" sz="2400" dirty="0" smtClean="0"/>
              <a:t>DM2 &lt; 2 </a:t>
            </a:r>
            <a:r>
              <a:rPr lang="en-US" sz="2400" dirty="0" err="1" smtClean="0"/>
              <a:t>años</a:t>
            </a: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Seguimiento</a:t>
            </a:r>
            <a:r>
              <a:rPr lang="en-US" sz="2400" dirty="0" smtClean="0"/>
              <a:t> 2 </a:t>
            </a:r>
            <a:r>
              <a:rPr lang="en-US" sz="2400" dirty="0" err="1" smtClean="0"/>
              <a:t>años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err="1" smtClean="0"/>
              <a:t>Remisi</a:t>
            </a:r>
            <a:r>
              <a:rPr lang="en-US" sz="2400" dirty="0" err="1" smtClean="0"/>
              <a:t>ón</a:t>
            </a:r>
            <a:r>
              <a:rPr lang="en-US" sz="2400" dirty="0" smtClean="0"/>
              <a:t>: 73%  </a:t>
            </a:r>
            <a:r>
              <a:rPr lang="en-US" sz="2400" dirty="0" err="1" smtClean="0"/>
              <a:t>vs</a:t>
            </a:r>
            <a:r>
              <a:rPr lang="en-US" sz="2400" dirty="0" smtClean="0"/>
              <a:t> 13% con </a:t>
            </a:r>
            <a:r>
              <a:rPr lang="en-US" sz="2400" dirty="0" err="1" smtClean="0"/>
              <a:t>Tto</a:t>
            </a:r>
            <a:r>
              <a:rPr lang="en-US" sz="2400" dirty="0" smtClean="0"/>
              <a:t> </a:t>
            </a:r>
            <a:r>
              <a:rPr lang="en-US" sz="2400" dirty="0" err="1" smtClean="0"/>
              <a:t>médico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algn="r">
              <a:buNone/>
            </a:pPr>
            <a:r>
              <a:rPr lang="en-US" sz="2000" dirty="0" smtClean="0"/>
              <a:t>*Banda </a:t>
            </a:r>
            <a:r>
              <a:rPr lang="en-US" sz="2000" dirty="0" err="1" smtClean="0"/>
              <a:t>gástrica</a:t>
            </a:r>
            <a:r>
              <a:rPr lang="en-US" sz="2000" dirty="0" smtClean="0"/>
              <a:t> </a:t>
            </a:r>
            <a:r>
              <a:rPr lang="en-US" sz="2000" dirty="0" err="1" smtClean="0"/>
              <a:t>ajustable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laparoscopia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23485"/>
            <a:ext cx="6180981" cy="122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CuadroTexto 9"/>
          <p:cNvSpPr txBox="1"/>
          <p:nvPr/>
        </p:nvSpPr>
        <p:spPr>
          <a:xfrm>
            <a:off x="854224" y="1835532"/>
            <a:ext cx="2925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COMPONENTE RESTRICTIVO 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54537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5" y="1752624"/>
            <a:ext cx="3209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14942" y="3208908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Ingesta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Grelina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¿</a:t>
            </a:r>
            <a:r>
              <a:rPr lang="en-US" sz="2400" dirty="0" err="1" smtClean="0"/>
              <a:t>Vaciamiento</a:t>
            </a:r>
            <a:r>
              <a:rPr lang="en-US" sz="2400" dirty="0" smtClean="0"/>
              <a:t> </a:t>
            </a:r>
            <a:r>
              <a:rPr lang="en-US" sz="2400" dirty="0" err="1" smtClean="0"/>
              <a:t>gástrico</a:t>
            </a:r>
            <a:r>
              <a:rPr lang="en-US" sz="2400" dirty="0" smtClean="0"/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¿GLP-1 GIP?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Leptina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Adiponectina</a:t>
            </a:r>
            <a:endParaRPr lang="es-VE" sz="2400" dirty="0"/>
          </a:p>
        </p:txBody>
      </p:sp>
      <p:sp>
        <p:nvSpPr>
          <p:cNvPr id="10" name="Rectangle 8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97772" y="894470"/>
            <a:ext cx="7470572" cy="10223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VE" sz="2000" dirty="0" smtClean="0">
                <a:solidFill>
                  <a:srgbClr val="FF0000"/>
                </a:solidFill>
              </a:rPr>
              <a:t>POSIBLES MECANISMOS DE ACCIÓN DE LA GASTRECTOMÍA VERTICAL</a:t>
            </a:r>
          </a:p>
        </p:txBody>
      </p:sp>
      <p:pic>
        <p:nvPicPr>
          <p:cNvPr id="124930" name="Picture 2" descr="http://bariatric.templehealth.org/AssetMgmt/getImage.aspx?assetid=3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69328"/>
            <a:ext cx="3429024" cy="5088672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2617782" y="2540000"/>
            <a:ext cx="1168400" cy="1397000"/>
          </a:xfrm>
          <a:custGeom>
            <a:avLst/>
            <a:gdLst>
              <a:gd name="connsiteX0" fmla="*/ 495300 w 1168400"/>
              <a:gd name="connsiteY0" fmla="*/ 127000 h 1397000"/>
              <a:gd name="connsiteX1" fmla="*/ 520700 w 1168400"/>
              <a:gd name="connsiteY1" fmla="*/ 254000 h 1397000"/>
              <a:gd name="connsiteX2" fmla="*/ 520700 w 1168400"/>
              <a:gd name="connsiteY2" fmla="*/ 342900 h 1397000"/>
              <a:gd name="connsiteX3" fmla="*/ 520700 w 1168400"/>
              <a:gd name="connsiteY3" fmla="*/ 457200 h 1397000"/>
              <a:gd name="connsiteX4" fmla="*/ 495300 w 1168400"/>
              <a:gd name="connsiteY4" fmla="*/ 558800 h 1397000"/>
              <a:gd name="connsiteX5" fmla="*/ 469900 w 1168400"/>
              <a:gd name="connsiteY5" fmla="*/ 647700 h 1397000"/>
              <a:gd name="connsiteX6" fmla="*/ 431800 w 1168400"/>
              <a:gd name="connsiteY6" fmla="*/ 787400 h 1397000"/>
              <a:gd name="connsiteX7" fmla="*/ 406400 w 1168400"/>
              <a:gd name="connsiteY7" fmla="*/ 863600 h 1397000"/>
              <a:gd name="connsiteX8" fmla="*/ 342900 w 1168400"/>
              <a:gd name="connsiteY8" fmla="*/ 952500 h 1397000"/>
              <a:gd name="connsiteX9" fmla="*/ 279400 w 1168400"/>
              <a:gd name="connsiteY9" fmla="*/ 1054100 h 1397000"/>
              <a:gd name="connsiteX10" fmla="*/ 215900 w 1168400"/>
              <a:gd name="connsiteY10" fmla="*/ 1155700 h 1397000"/>
              <a:gd name="connsiteX11" fmla="*/ 139700 w 1168400"/>
              <a:gd name="connsiteY11" fmla="*/ 1206500 h 1397000"/>
              <a:gd name="connsiteX12" fmla="*/ 50800 w 1168400"/>
              <a:gd name="connsiteY12" fmla="*/ 1270000 h 1397000"/>
              <a:gd name="connsiteX13" fmla="*/ 0 w 1168400"/>
              <a:gd name="connsiteY13" fmla="*/ 1295400 h 1397000"/>
              <a:gd name="connsiteX14" fmla="*/ 0 w 1168400"/>
              <a:gd name="connsiteY14" fmla="*/ 1346200 h 1397000"/>
              <a:gd name="connsiteX15" fmla="*/ 127000 w 1168400"/>
              <a:gd name="connsiteY15" fmla="*/ 1397000 h 1397000"/>
              <a:gd name="connsiteX16" fmla="*/ 241300 w 1168400"/>
              <a:gd name="connsiteY16" fmla="*/ 1397000 h 1397000"/>
              <a:gd name="connsiteX17" fmla="*/ 469900 w 1168400"/>
              <a:gd name="connsiteY17" fmla="*/ 1384300 h 1397000"/>
              <a:gd name="connsiteX18" fmla="*/ 635000 w 1168400"/>
              <a:gd name="connsiteY18" fmla="*/ 1346200 h 1397000"/>
              <a:gd name="connsiteX19" fmla="*/ 800100 w 1168400"/>
              <a:gd name="connsiteY19" fmla="*/ 1244600 h 1397000"/>
              <a:gd name="connsiteX20" fmla="*/ 939800 w 1168400"/>
              <a:gd name="connsiteY20" fmla="*/ 1117600 h 1397000"/>
              <a:gd name="connsiteX21" fmla="*/ 990600 w 1168400"/>
              <a:gd name="connsiteY21" fmla="*/ 1028700 h 1397000"/>
              <a:gd name="connsiteX22" fmla="*/ 1092200 w 1168400"/>
              <a:gd name="connsiteY22" fmla="*/ 901700 h 1397000"/>
              <a:gd name="connsiteX23" fmla="*/ 1155700 w 1168400"/>
              <a:gd name="connsiteY23" fmla="*/ 673100 h 1397000"/>
              <a:gd name="connsiteX24" fmla="*/ 1168400 w 1168400"/>
              <a:gd name="connsiteY24" fmla="*/ 508000 h 1397000"/>
              <a:gd name="connsiteX25" fmla="*/ 1155700 w 1168400"/>
              <a:gd name="connsiteY25" fmla="*/ 355600 h 1397000"/>
              <a:gd name="connsiteX26" fmla="*/ 1117600 w 1168400"/>
              <a:gd name="connsiteY26" fmla="*/ 254000 h 1397000"/>
              <a:gd name="connsiteX27" fmla="*/ 1054100 w 1168400"/>
              <a:gd name="connsiteY27" fmla="*/ 165100 h 1397000"/>
              <a:gd name="connsiteX28" fmla="*/ 990600 w 1168400"/>
              <a:gd name="connsiteY28" fmla="*/ 101600 h 1397000"/>
              <a:gd name="connsiteX29" fmla="*/ 914400 w 1168400"/>
              <a:gd name="connsiteY29" fmla="*/ 38100 h 1397000"/>
              <a:gd name="connsiteX30" fmla="*/ 812800 w 1168400"/>
              <a:gd name="connsiteY30" fmla="*/ 0 h 1397000"/>
              <a:gd name="connsiteX31" fmla="*/ 698500 w 1168400"/>
              <a:gd name="connsiteY31" fmla="*/ 0 h 1397000"/>
              <a:gd name="connsiteX32" fmla="*/ 596900 w 1168400"/>
              <a:gd name="connsiteY32" fmla="*/ 38100 h 1397000"/>
              <a:gd name="connsiteX33" fmla="*/ 546100 w 1168400"/>
              <a:gd name="connsiteY33" fmla="*/ 76200 h 1397000"/>
              <a:gd name="connsiteX34" fmla="*/ 495300 w 1168400"/>
              <a:gd name="connsiteY34" fmla="*/ 127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168400" h="1397000">
                <a:moveTo>
                  <a:pt x="495300" y="127000"/>
                </a:moveTo>
                <a:lnTo>
                  <a:pt x="520700" y="254000"/>
                </a:lnTo>
                <a:lnTo>
                  <a:pt x="520700" y="342900"/>
                </a:lnTo>
                <a:lnTo>
                  <a:pt x="520700" y="457200"/>
                </a:lnTo>
                <a:lnTo>
                  <a:pt x="495300" y="558800"/>
                </a:lnTo>
                <a:lnTo>
                  <a:pt x="469900" y="647700"/>
                </a:lnTo>
                <a:lnTo>
                  <a:pt x="431800" y="787400"/>
                </a:lnTo>
                <a:lnTo>
                  <a:pt x="406400" y="863600"/>
                </a:lnTo>
                <a:lnTo>
                  <a:pt x="342900" y="952500"/>
                </a:lnTo>
                <a:lnTo>
                  <a:pt x="279400" y="1054100"/>
                </a:lnTo>
                <a:lnTo>
                  <a:pt x="215900" y="1155700"/>
                </a:lnTo>
                <a:lnTo>
                  <a:pt x="139700" y="1206500"/>
                </a:lnTo>
                <a:lnTo>
                  <a:pt x="50800" y="1270000"/>
                </a:lnTo>
                <a:lnTo>
                  <a:pt x="0" y="1295400"/>
                </a:lnTo>
                <a:lnTo>
                  <a:pt x="0" y="1346200"/>
                </a:lnTo>
                <a:lnTo>
                  <a:pt x="127000" y="1397000"/>
                </a:lnTo>
                <a:lnTo>
                  <a:pt x="241300" y="1397000"/>
                </a:lnTo>
                <a:lnTo>
                  <a:pt x="469900" y="1384300"/>
                </a:lnTo>
                <a:lnTo>
                  <a:pt x="635000" y="1346200"/>
                </a:lnTo>
                <a:lnTo>
                  <a:pt x="800100" y="1244600"/>
                </a:lnTo>
                <a:lnTo>
                  <a:pt x="939800" y="1117600"/>
                </a:lnTo>
                <a:lnTo>
                  <a:pt x="990600" y="1028700"/>
                </a:lnTo>
                <a:lnTo>
                  <a:pt x="1092200" y="901700"/>
                </a:lnTo>
                <a:lnTo>
                  <a:pt x="1155700" y="673100"/>
                </a:lnTo>
                <a:lnTo>
                  <a:pt x="1168400" y="508000"/>
                </a:lnTo>
                <a:lnTo>
                  <a:pt x="1155700" y="355600"/>
                </a:lnTo>
                <a:lnTo>
                  <a:pt x="1117600" y="254000"/>
                </a:lnTo>
                <a:lnTo>
                  <a:pt x="1054100" y="165100"/>
                </a:lnTo>
                <a:lnTo>
                  <a:pt x="990600" y="101600"/>
                </a:lnTo>
                <a:lnTo>
                  <a:pt x="914400" y="38100"/>
                </a:lnTo>
                <a:lnTo>
                  <a:pt x="812800" y="0"/>
                </a:lnTo>
                <a:lnTo>
                  <a:pt x="698500" y="0"/>
                </a:lnTo>
                <a:lnTo>
                  <a:pt x="596900" y="38100"/>
                </a:lnTo>
                <a:lnTo>
                  <a:pt x="546100" y="76200"/>
                </a:lnTo>
                <a:lnTo>
                  <a:pt x="495300" y="127000"/>
                </a:lnTo>
                <a:close/>
              </a:path>
            </a:pathLst>
          </a:custGeom>
          <a:solidFill>
            <a:srgbClr val="003300">
              <a:alpha val="5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Freeform 8"/>
          <p:cNvSpPr/>
          <p:nvPr/>
        </p:nvSpPr>
        <p:spPr>
          <a:xfrm>
            <a:off x="2247900" y="2527300"/>
            <a:ext cx="850900" cy="1308100"/>
          </a:xfrm>
          <a:custGeom>
            <a:avLst/>
            <a:gdLst>
              <a:gd name="connsiteX0" fmla="*/ 482600 w 850900"/>
              <a:gd name="connsiteY0" fmla="*/ 139700 h 1308100"/>
              <a:gd name="connsiteX1" fmla="*/ 508000 w 850900"/>
              <a:gd name="connsiteY1" fmla="*/ 228600 h 1308100"/>
              <a:gd name="connsiteX2" fmla="*/ 546100 w 850900"/>
              <a:gd name="connsiteY2" fmla="*/ 304800 h 1308100"/>
              <a:gd name="connsiteX3" fmla="*/ 571500 w 850900"/>
              <a:gd name="connsiteY3" fmla="*/ 444500 h 1308100"/>
              <a:gd name="connsiteX4" fmla="*/ 596900 w 850900"/>
              <a:gd name="connsiteY4" fmla="*/ 520700 h 1308100"/>
              <a:gd name="connsiteX5" fmla="*/ 571500 w 850900"/>
              <a:gd name="connsiteY5" fmla="*/ 609600 h 1308100"/>
              <a:gd name="connsiteX6" fmla="*/ 533400 w 850900"/>
              <a:gd name="connsiteY6" fmla="*/ 736600 h 1308100"/>
              <a:gd name="connsiteX7" fmla="*/ 469900 w 850900"/>
              <a:gd name="connsiteY7" fmla="*/ 825500 h 1308100"/>
              <a:gd name="connsiteX8" fmla="*/ 406400 w 850900"/>
              <a:gd name="connsiteY8" fmla="*/ 914400 h 1308100"/>
              <a:gd name="connsiteX9" fmla="*/ 279400 w 850900"/>
              <a:gd name="connsiteY9" fmla="*/ 977900 h 1308100"/>
              <a:gd name="connsiteX10" fmla="*/ 177800 w 850900"/>
              <a:gd name="connsiteY10" fmla="*/ 977900 h 1308100"/>
              <a:gd name="connsiteX11" fmla="*/ 38100 w 850900"/>
              <a:gd name="connsiteY11" fmla="*/ 977900 h 1308100"/>
              <a:gd name="connsiteX12" fmla="*/ 0 w 850900"/>
              <a:gd name="connsiteY12" fmla="*/ 1206500 h 1308100"/>
              <a:gd name="connsiteX13" fmla="*/ 114300 w 850900"/>
              <a:gd name="connsiteY13" fmla="*/ 1282700 h 1308100"/>
              <a:gd name="connsiteX14" fmla="*/ 203200 w 850900"/>
              <a:gd name="connsiteY14" fmla="*/ 1308100 h 1308100"/>
              <a:gd name="connsiteX15" fmla="*/ 292100 w 850900"/>
              <a:gd name="connsiteY15" fmla="*/ 1282700 h 1308100"/>
              <a:gd name="connsiteX16" fmla="*/ 393700 w 850900"/>
              <a:gd name="connsiteY16" fmla="*/ 1270000 h 1308100"/>
              <a:gd name="connsiteX17" fmla="*/ 508000 w 850900"/>
              <a:gd name="connsiteY17" fmla="*/ 1155700 h 1308100"/>
              <a:gd name="connsiteX18" fmla="*/ 571500 w 850900"/>
              <a:gd name="connsiteY18" fmla="*/ 1092200 h 1308100"/>
              <a:gd name="connsiteX19" fmla="*/ 635000 w 850900"/>
              <a:gd name="connsiteY19" fmla="*/ 1003300 h 1308100"/>
              <a:gd name="connsiteX20" fmla="*/ 698500 w 850900"/>
              <a:gd name="connsiteY20" fmla="*/ 914400 h 1308100"/>
              <a:gd name="connsiteX21" fmla="*/ 762000 w 850900"/>
              <a:gd name="connsiteY21" fmla="*/ 787400 h 1308100"/>
              <a:gd name="connsiteX22" fmla="*/ 787400 w 850900"/>
              <a:gd name="connsiteY22" fmla="*/ 685800 h 1308100"/>
              <a:gd name="connsiteX23" fmla="*/ 812800 w 850900"/>
              <a:gd name="connsiteY23" fmla="*/ 596900 h 1308100"/>
              <a:gd name="connsiteX24" fmla="*/ 838200 w 850900"/>
              <a:gd name="connsiteY24" fmla="*/ 495300 h 1308100"/>
              <a:gd name="connsiteX25" fmla="*/ 850900 w 850900"/>
              <a:gd name="connsiteY25" fmla="*/ 317500 h 1308100"/>
              <a:gd name="connsiteX26" fmla="*/ 850900 w 850900"/>
              <a:gd name="connsiteY26" fmla="*/ 254000 h 1308100"/>
              <a:gd name="connsiteX27" fmla="*/ 850900 w 850900"/>
              <a:gd name="connsiteY27" fmla="*/ 254000 h 1308100"/>
              <a:gd name="connsiteX28" fmla="*/ 762000 w 850900"/>
              <a:gd name="connsiteY28" fmla="*/ 127000 h 1308100"/>
              <a:gd name="connsiteX29" fmla="*/ 698500 w 850900"/>
              <a:gd name="connsiteY29" fmla="*/ 88900 h 1308100"/>
              <a:gd name="connsiteX30" fmla="*/ 673100 w 850900"/>
              <a:gd name="connsiteY30" fmla="*/ 38100 h 1308100"/>
              <a:gd name="connsiteX31" fmla="*/ 635000 w 850900"/>
              <a:gd name="connsiteY31" fmla="*/ 0 h 1308100"/>
              <a:gd name="connsiteX32" fmla="*/ 482600 w 850900"/>
              <a:gd name="connsiteY32" fmla="*/ 13970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50900" h="1308100">
                <a:moveTo>
                  <a:pt x="482600" y="139700"/>
                </a:moveTo>
                <a:lnTo>
                  <a:pt x="508000" y="228600"/>
                </a:lnTo>
                <a:lnTo>
                  <a:pt x="546100" y="304800"/>
                </a:lnTo>
                <a:lnTo>
                  <a:pt x="571500" y="444500"/>
                </a:lnTo>
                <a:lnTo>
                  <a:pt x="596900" y="520700"/>
                </a:lnTo>
                <a:lnTo>
                  <a:pt x="571500" y="609600"/>
                </a:lnTo>
                <a:lnTo>
                  <a:pt x="533400" y="736600"/>
                </a:lnTo>
                <a:lnTo>
                  <a:pt x="469900" y="825500"/>
                </a:lnTo>
                <a:lnTo>
                  <a:pt x="406400" y="914400"/>
                </a:lnTo>
                <a:lnTo>
                  <a:pt x="279400" y="977900"/>
                </a:lnTo>
                <a:lnTo>
                  <a:pt x="177800" y="977900"/>
                </a:lnTo>
                <a:lnTo>
                  <a:pt x="38100" y="977900"/>
                </a:lnTo>
                <a:lnTo>
                  <a:pt x="0" y="1206500"/>
                </a:lnTo>
                <a:lnTo>
                  <a:pt x="114300" y="1282700"/>
                </a:lnTo>
                <a:lnTo>
                  <a:pt x="203200" y="1308100"/>
                </a:lnTo>
                <a:lnTo>
                  <a:pt x="292100" y="1282700"/>
                </a:lnTo>
                <a:lnTo>
                  <a:pt x="393700" y="1270000"/>
                </a:lnTo>
                <a:lnTo>
                  <a:pt x="508000" y="1155700"/>
                </a:lnTo>
                <a:lnTo>
                  <a:pt x="571500" y="1092200"/>
                </a:lnTo>
                <a:lnTo>
                  <a:pt x="635000" y="1003300"/>
                </a:lnTo>
                <a:lnTo>
                  <a:pt x="698500" y="914400"/>
                </a:lnTo>
                <a:lnTo>
                  <a:pt x="762000" y="787400"/>
                </a:lnTo>
                <a:lnTo>
                  <a:pt x="787400" y="685800"/>
                </a:lnTo>
                <a:lnTo>
                  <a:pt x="812800" y="596900"/>
                </a:lnTo>
                <a:lnTo>
                  <a:pt x="838200" y="495300"/>
                </a:lnTo>
                <a:lnTo>
                  <a:pt x="850900" y="317500"/>
                </a:lnTo>
                <a:lnTo>
                  <a:pt x="850900" y="254000"/>
                </a:lnTo>
                <a:lnTo>
                  <a:pt x="850900" y="254000"/>
                </a:lnTo>
                <a:lnTo>
                  <a:pt x="762000" y="127000"/>
                </a:lnTo>
                <a:lnTo>
                  <a:pt x="698500" y="88900"/>
                </a:lnTo>
                <a:lnTo>
                  <a:pt x="673100" y="38100"/>
                </a:lnTo>
                <a:lnTo>
                  <a:pt x="635000" y="0"/>
                </a:lnTo>
                <a:lnTo>
                  <a:pt x="482600" y="139700"/>
                </a:lnTo>
                <a:close/>
              </a:path>
            </a:pathLst>
          </a:custGeom>
          <a:solidFill>
            <a:srgbClr val="003366">
              <a:alpha val="69804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aphicFrame>
        <p:nvGraphicFramePr>
          <p:cNvPr id="1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481827"/>
              </p:ext>
            </p:extLst>
          </p:nvPr>
        </p:nvGraphicFramePr>
        <p:xfrm>
          <a:off x="4714812" y="1928802"/>
          <a:ext cx="4429188" cy="12801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71800"/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Procedimiento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GASTRECTOMIA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VERTICAL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59,66%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ángulo 12"/>
          <p:cNvSpPr/>
          <p:nvPr/>
        </p:nvSpPr>
        <p:spPr>
          <a:xfrm>
            <a:off x="899592" y="20141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464496" y="6027003"/>
            <a:ext cx="471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Buchwald, H., </a:t>
            </a:r>
            <a:r>
              <a:rPr lang="en-US" baseline="30000" dirty="0" err="1">
                <a:solidFill>
                  <a:schemeClr val="bg1"/>
                </a:solidFill>
              </a:rPr>
              <a:t>Estok</a:t>
            </a:r>
            <a:r>
              <a:rPr lang="en-US" baseline="30000" dirty="0">
                <a:solidFill>
                  <a:schemeClr val="bg1"/>
                </a:solidFill>
              </a:rPr>
              <a:t>, R., </a:t>
            </a:r>
            <a:r>
              <a:rPr lang="en-US" baseline="30000" dirty="0" err="1">
                <a:solidFill>
                  <a:schemeClr val="bg1"/>
                </a:solidFill>
              </a:rPr>
              <a:t>Fahrbach</a:t>
            </a:r>
            <a:r>
              <a:rPr lang="en-US" baseline="30000" dirty="0">
                <a:solidFill>
                  <a:schemeClr val="bg1"/>
                </a:solidFill>
              </a:rPr>
              <a:t>, K., </a:t>
            </a:r>
            <a:r>
              <a:rPr lang="en-US" baseline="30000" dirty="0" err="1">
                <a:solidFill>
                  <a:schemeClr val="bg1"/>
                </a:solidFill>
              </a:rPr>
              <a:t>Banel</a:t>
            </a:r>
            <a:r>
              <a:rPr lang="en-US" baseline="30000" dirty="0">
                <a:solidFill>
                  <a:schemeClr val="bg1"/>
                </a:solidFill>
              </a:rPr>
              <a:t>, D., Jensen, MD., </a:t>
            </a:r>
            <a:r>
              <a:rPr lang="en-US" baseline="30000" dirty="0" err="1">
                <a:solidFill>
                  <a:schemeClr val="bg1"/>
                </a:solidFill>
              </a:rPr>
              <a:t>Pories</a:t>
            </a:r>
            <a:r>
              <a:rPr lang="en-US" baseline="30000" dirty="0">
                <a:solidFill>
                  <a:schemeClr val="bg1"/>
                </a:solidFill>
              </a:rPr>
              <a:t>, WJ., </a:t>
            </a:r>
            <a:r>
              <a:rPr lang="en-US" baseline="30000" dirty="0" err="1">
                <a:solidFill>
                  <a:schemeClr val="bg1"/>
                </a:solidFill>
              </a:rPr>
              <a:t>Bantle</a:t>
            </a:r>
            <a:r>
              <a:rPr lang="en-US" baseline="30000" dirty="0">
                <a:solidFill>
                  <a:schemeClr val="bg1"/>
                </a:solidFill>
              </a:rPr>
              <a:t>, JP., Sledge, I. Weight and type 2 diabetes after bariatric surgery: systematic review and meta-analysis. Am J Med. 2009. 122:248-256.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004885" y="23426"/>
            <a:ext cx="716121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2459568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8" grpId="1" animBg="1"/>
      <p:bldP spid="8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3376704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endParaRPr lang="es-VE" sz="2000" dirty="0" smtClean="0">
              <a:latin typeface="+mj-lt"/>
            </a:endParaRPr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857" y="1860313"/>
            <a:ext cx="8039804" cy="2717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9165" y="3492023"/>
            <a:ext cx="1879600" cy="35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3895" y="3302000"/>
            <a:ext cx="787400" cy="254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10131" y="4663223"/>
            <a:ext cx="66561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IMC: 31 ± 2,09</a:t>
            </a:r>
          </a:p>
          <a:p>
            <a:r>
              <a:rPr lang="es-ES" sz="2400" dirty="0" smtClean="0"/>
              <a:t>HbA1c; 10,1 </a:t>
            </a:r>
          </a:p>
          <a:p>
            <a:r>
              <a:rPr lang="es-ES" sz="2400" dirty="0" smtClean="0"/>
              <a:t>Glicemia: 240,1</a:t>
            </a:r>
          </a:p>
          <a:p>
            <a:r>
              <a:rPr lang="es-ES" sz="2400" dirty="0" smtClean="0"/>
              <a:t>REMISIÓN :50% pero si Péptido C &gt; 6 , 100% 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466959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2576" y="1089830"/>
            <a:ext cx="5544616" cy="682986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TEORÍA DEL INTESTINO POSTERIOR </a:t>
            </a:r>
            <a:endParaRPr lang="es-VE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VE" sz="2000" dirty="0" smtClean="0"/>
          </a:p>
          <a:p>
            <a:pPr marL="0" indent="0">
              <a:buNone/>
            </a:pPr>
            <a:r>
              <a:rPr lang="es-VE" sz="2000" dirty="0" smtClean="0"/>
              <a:t>Células L:</a:t>
            </a:r>
            <a:endParaRPr lang="es-VE" sz="2000" dirty="0"/>
          </a:p>
          <a:p>
            <a:pPr marL="0" indent="0">
              <a:buNone/>
            </a:pPr>
            <a:endParaRPr lang="es-VE" sz="2000" dirty="0" smtClean="0"/>
          </a:p>
          <a:p>
            <a:pPr marL="0" indent="0">
              <a:buNone/>
            </a:pPr>
            <a:r>
              <a:rPr lang="es-VE" sz="2000" dirty="0"/>
              <a:t> </a:t>
            </a:r>
            <a:r>
              <a:rPr lang="es-VE" sz="2000" dirty="0" smtClean="0"/>
              <a:t>       GLP 1</a:t>
            </a:r>
          </a:p>
          <a:p>
            <a:pPr marL="0" indent="0">
              <a:buNone/>
            </a:pPr>
            <a:r>
              <a:rPr lang="es-VE" sz="2000" dirty="0" smtClean="0"/>
              <a:t>        PYY</a:t>
            </a:r>
            <a:endParaRPr lang="es-VE" sz="20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9803" y="1879594"/>
            <a:ext cx="347389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ángulo 9"/>
          <p:cNvSpPr/>
          <p:nvPr/>
        </p:nvSpPr>
        <p:spPr>
          <a:xfrm>
            <a:off x="35496" y="6453336"/>
            <a:ext cx="9145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chemeClr val="bg1"/>
                </a:solidFill>
              </a:rPr>
              <a:t>De Paula AL, </a:t>
            </a:r>
            <a:r>
              <a:rPr lang="en-US" sz="1200" baseline="30000" dirty="0" err="1">
                <a:solidFill>
                  <a:schemeClr val="bg1"/>
                </a:solidFill>
              </a:rPr>
              <a:t>Macedo</a:t>
            </a:r>
            <a:r>
              <a:rPr lang="en-US" sz="1200" baseline="30000" dirty="0">
                <a:solidFill>
                  <a:schemeClr val="bg1"/>
                </a:solidFill>
              </a:rPr>
              <a:t> ALV, </a:t>
            </a:r>
            <a:r>
              <a:rPr lang="en-US" sz="1200" baseline="30000" dirty="0" err="1">
                <a:solidFill>
                  <a:schemeClr val="bg1"/>
                </a:solidFill>
              </a:rPr>
              <a:t>Mota</a:t>
            </a:r>
            <a:r>
              <a:rPr lang="en-US" sz="1200" baseline="30000" dirty="0">
                <a:solidFill>
                  <a:schemeClr val="bg1"/>
                </a:solidFill>
              </a:rPr>
              <a:t> BR, </a:t>
            </a:r>
            <a:r>
              <a:rPr lang="en-US" sz="1200" baseline="30000" dirty="0" err="1">
                <a:solidFill>
                  <a:schemeClr val="bg1"/>
                </a:solidFill>
              </a:rPr>
              <a:t>Schraibman</a:t>
            </a:r>
            <a:r>
              <a:rPr lang="en-US" sz="1200" baseline="30000" dirty="0">
                <a:solidFill>
                  <a:schemeClr val="bg1"/>
                </a:solidFill>
              </a:rPr>
              <a:t> V: Laparoscopic </a:t>
            </a:r>
            <a:r>
              <a:rPr lang="en-US" sz="1200" baseline="30000" dirty="0" err="1">
                <a:solidFill>
                  <a:schemeClr val="bg1"/>
                </a:solidFill>
              </a:rPr>
              <a:t>ileal</a:t>
            </a:r>
            <a:r>
              <a:rPr lang="en-US" sz="1200" baseline="30000" dirty="0">
                <a:solidFill>
                  <a:schemeClr val="bg1"/>
                </a:solidFill>
              </a:rPr>
              <a:t> interposition associated to a diverted sleeve </a:t>
            </a:r>
            <a:r>
              <a:rPr lang="en-US" sz="1200" baseline="30000" dirty="0" err="1">
                <a:solidFill>
                  <a:schemeClr val="bg1"/>
                </a:solidFill>
              </a:rPr>
              <a:t>gastrectomy</a:t>
            </a:r>
            <a:r>
              <a:rPr lang="en-US" sz="1200" baseline="30000" dirty="0">
                <a:solidFill>
                  <a:schemeClr val="bg1"/>
                </a:solidFill>
              </a:rPr>
              <a:t> is an effective operation for the treatment of type 2 diabetes mellitus patients with BMI 21–29. </a:t>
            </a:r>
            <a:r>
              <a:rPr lang="en-US" sz="1200" baseline="30000" dirty="0" err="1">
                <a:solidFill>
                  <a:schemeClr val="bg1"/>
                </a:solidFill>
              </a:rPr>
              <a:t>Surg</a:t>
            </a:r>
            <a:r>
              <a:rPr lang="en-US" sz="1200" baseline="30000" dirty="0">
                <a:solidFill>
                  <a:schemeClr val="bg1"/>
                </a:solidFill>
              </a:rPr>
              <a:t> </a:t>
            </a:r>
            <a:r>
              <a:rPr lang="en-US" sz="1200" baseline="30000" dirty="0" err="1">
                <a:solidFill>
                  <a:schemeClr val="bg1"/>
                </a:solidFill>
              </a:rPr>
              <a:t>Endosc</a:t>
            </a:r>
            <a:r>
              <a:rPr lang="en-US" sz="1200" baseline="30000" dirty="0">
                <a:solidFill>
                  <a:schemeClr val="bg1"/>
                </a:solidFill>
              </a:rPr>
              <a:t> 2009;23:1313–1320.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5496" y="6248345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chemeClr val="bg1"/>
                </a:solidFill>
              </a:rPr>
              <a:t>Mason EE: The mechanism of surgical treatment of type 2 diabetes. </a:t>
            </a:r>
            <a:r>
              <a:rPr lang="en-US" sz="1200" baseline="30000" dirty="0" err="1">
                <a:solidFill>
                  <a:schemeClr val="bg1"/>
                </a:solidFill>
              </a:rPr>
              <a:t>Obes</a:t>
            </a:r>
            <a:r>
              <a:rPr lang="en-US" sz="1200" baseline="30000" dirty="0">
                <a:solidFill>
                  <a:schemeClr val="bg1"/>
                </a:solidFill>
              </a:rPr>
              <a:t> Surg. 2005; 15:459-461</a:t>
            </a:r>
            <a:r>
              <a:rPr lang="en-US" baseline="30000" dirty="0">
                <a:solidFill>
                  <a:schemeClr val="bg1"/>
                </a:solidFill>
              </a:rPr>
              <a:t>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Flecha arriba 10"/>
          <p:cNvSpPr/>
          <p:nvPr/>
        </p:nvSpPr>
        <p:spPr>
          <a:xfrm>
            <a:off x="457072" y="2612700"/>
            <a:ext cx="412624" cy="83439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952500" y="0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7003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52500" y="121119"/>
            <a:ext cx="7213600" cy="1008111"/>
          </a:xfrm>
        </p:spPr>
        <p:txBody>
          <a:bodyPr>
            <a:noAutofit/>
          </a:bodyPr>
          <a:lstStyle/>
          <a:p>
            <a:r>
              <a:rPr lang="es-ES_tradnl" sz="2400" b="1" dirty="0" smtClean="0"/>
              <a:t>PROCEDIMIENTOS BARIÁTRICOS UTILIZADOS EN LA ACTUALIDAD PARA DIABETES:BALANCE ENTRE DIFICULTAD Y SEGURIDAD </a:t>
            </a:r>
            <a:endParaRPr lang="es-ES" sz="2400" b="1" dirty="0">
              <a:solidFill>
                <a:srgbClr val="FFBF26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23528" y="1588730"/>
            <a:ext cx="2184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+mj-lt"/>
              </a:rPr>
              <a:t>INTRODUCCIÓN</a:t>
            </a:r>
            <a:endParaRPr lang="es-E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512" y="6392748"/>
            <a:ext cx="8604448" cy="420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err="1">
                <a:solidFill>
                  <a:schemeClr val="bg1"/>
                </a:solidFill>
              </a:rPr>
              <a:t>Rubino</a:t>
            </a:r>
            <a:r>
              <a:rPr lang="en-US" sz="1600" baseline="30000" dirty="0">
                <a:solidFill>
                  <a:schemeClr val="bg1"/>
                </a:solidFill>
              </a:rPr>
              <a:t>, F., and </a:t>
            </a:r>
            <a:r>
              <a:rPr lang="en-US" sz="1600" baseline="30000" dirty="0" err="1">
                <a:solidFill>
                  <a:schemeClr val="bg1"/>
                </a:solidFill>
              </a:rPr>
              <a:t>Marescaux</a:t>
            </a:r>
            <a:r>
              <a:rPr lang="en-US" sz="1600" baseline="30000" dirty="0">
                <a:solidFill>
                  <a:schemeClr val="bg1"/>
                </a:solidFill>
              </a:rPr>
              <a:t>, J. Effect of Duodenal-</a:t>
            </a:r>
            <a:r>
              <a:rPr lang="en-US" sz="1600" baseline="30000" dirty="0" err="1">
                <a:solidFill>
                  <a:schemeClr val="bg1"/>
                </a:solidFill>
              </a:rPr>
              <a:t>Jejunal</a:t>
            </a:r>
            <a:r>
              <a:rPr lang="en-US" sz="1600" baseline="30000" dirty="0">
                <a:solidFill>
                  <a:schemeClr val="bg1"/>
                </a:solidFill>
              </a:rPr>
              <a:t> Exclusion in a Non-Obese Animal Model of Type 2 Diabetes: A New Perspective for an Old Disease. Ann Surg. 2004(2): 389–391.</a:t>
            </a:r>
            <a:endParaRPr lang="es-ES" sz="16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05064"/>
            <a:ext cx="817240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-38100"/>
            <a:ext cx="944340" cy="8382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30250" y="2175822"/>
            <a:ext cx="812800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dirty="0" smtClean="0"/>
              <a:t>Trabajos experimentales de </a:t>
            </a:r>
            <a:r>
              <a:rPr lang="es-ES" sz="2000" dirty="0" err="1" smtClean="0"/>
              <a:t>Rubino</a:t>
            </a:r>
            <a:r>
              <a:rPr lang="es-ES" sz="2000" dirty="0" smtClean="0"/>
              <a:t> en ratas, publicados en 2004 demuestran que efectivamente la exclusión duodenal es un factor determinante en la mejoría de la diabetes mellitus en esos animales</a:t>
            </a:r>
            <a:endParaRPr lang="es-ES_tradnl" sz="20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958865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132856"/>
            <a:ext cx="2452689" cy="4344041"/>
          </a:xfrm>
          <a:prstGeom prst="rect">
            <a:avLst/>
          </a:prstGeom>
          <a:solidFill>
            <a:srgbClr val="003300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 txBox="1">
            <a:spLocks noRot="1" noChangeArrowheads="1"/>
          </p:cNvSpPr>
          <p:nvPr/>
        </p:nvSpPr>
        <p:spPr>
          <a:xfrm>
            <a:off x="0" y="1340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POSIBLE MECANISMO DE ACCIÓN DE</a:t>
            </a:r>
            <a:r>
              <a:rPr kumimoji="0" lang="es-VE" sz="2000" b="0" i="0" u="none" strike="noStrike" kern="1200" cap="none" spc="-10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 INTERPOSICIÓN ILEAL CON GASTRECTOMÍA VERTICAL Y GASTRECTOMÍA VERTICAL DERIVADA</a:t>
            </a:r>
            <a:endParaRPr kumimoji="0" lang="es-VE" sz="2000" b="0" i="0" u="none" strike="noStrike" kern="1200" cap="none" spc="-10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965922"/>
            <a:ext cx="30187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Ingesta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Grelina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Exclusión</a:t>
            </a:r>
            <a:r>
              <a:rPr lang="en-US" sz="2400" dirty="0" smtClean="0"/>
              <a:t> duodenal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Factor anti-</a:t>
            </a:r>
            <a:r>
              <a:rPr lang="en-US" sz="2400" dirty="0" err="1" smtClean="0"/>
              <a:t>incretinas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GIP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GLP-1+++</a:t>
            </a:r>
            <a:endParaRPr lang="es-VE" sz="2400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4037" y="2060848"/>
            <a:ext cx="2549963" cy="441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9496472"/>
              </p:ext>
            </p:extLst>
          </p:nvPr>
        </p:nvGraphicFramePr>
        <p:xfrm>
          <a:off x="2614071" y="2521473"/>
          <a:ext cx="4000527" cy="18288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71569"/>
                <a:gridCol w="1428760"/>
                <a:gridCol w="1500198"/>
              </a:tblGrid>
              <a:tr h="370840">
                <a:tc>
                  <a:txBody>
                    <a:bodyPr/>
                    <a:lstStyle/>
                    <a:p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Control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HbA1c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&lt;6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6,1-7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II/GV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35,3%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33,3%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II/GVD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81,3%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18,7%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5984" y="5445224"/>
            <a:ext cx="464347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Seguimiento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de 24-28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meses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  </a:t>
            </a:r>
          </a:p>
          <a:p>
            <a:pPr algn="l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El 91% sin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hipoglicemiantes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orales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o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insulina</a:t>
            </a:r>
            <a:endParaRPr lang="es-VE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22632" y="8974"/>
            <a:ext cx="741226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2" name="Rectángulo 1"/>
          <p:cNvSpPr/>
          <p:nvPr/>
        </p:nvSpPr>
        <p:spPr>
          <a:xfrm>
            <a:off x="35496" y="6495727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De Paula AL, </a:t>
            </a:r>
            <a:r>
              <a:rPr lang="en-US" baseline="30000" dirty="0" err="1">
                <a:solidFill>
                  <a:schemeClr val="bg1"/>
                </a:solidFill>
              </a:rPr>
              <a:t>Macedo</a:t>
            </a:r>
            <a:r>
              <a:rPr lang="en-US" baseline="30000" dirty="0">
                <a:solidFill>
                  <a:schemeClr val="bg1"/>
                </a:solidFill>
              </a:rPr>
              <a:t> ALV, </a:t>
            </a:r>
            <a:r>
              <a:rPr lang="en-US" baseline="30000" dirty="0" err="1">
                <a:solidFill>
                  <a:schemeClr val="bg1"/>
                </a:solidFill>
              </a:rPr>
              <a:t>Mota</a:t>
            </a:r>
            <a:r>
              <a:rPr lang="en-US" baseline="30000" dirty="0">
                <a:solidFill>
                  <a:schemeClr val="bg1"/>
                </a:solidFill>
              </a:rPr>
              <a:t> BR, </a:t>
            </a:r>
            <a:r>
              <a:rPr lang="en-US" baseline="30000" dirty="0" err="1">
                <a:solidFill>
                  <a:schemeClr val="bg1"/>
                </a:solidFill>
              </a:rPr>
              <a:t>Schraibman</a:t>
            </a:r>
            <a:r>
              <a:rPr lang="en-US" baseline="30000" dirty="0">
                <a:solidFill>
                  <a:schemeClr val="bg1"/>
                </a:solidFill>
              </a:rPr>
              <a:t> V: Laparoscopic </a:t>
            </a:r>
            <a:r>
              <a:rPr lang="en-US" baseline="30000" dirty="0" err="1">
                <a:solidFill>
                  <a:schemeClr val="bg1"/>
                </a:solidFill>
              </a:rPr>
              <a:t>ileal</a:t>
            </a:r>
            <a:r>
              <a:rPr lang="en-US" baseline="30000" dirty="0">
                <a:solidFill>
                  <a:schemeClr val="bg1"/>
                </a:solidFill>
              </a:rPr>
              <a:t> interposition associated to a diverted sleeve </a:t>
            </a:r>
            <a:r>
              <a:rPr lang="en-US" baseline="30000" dirty="0" err="1">
                <a:solidFill>
                  <a:schemeClr val="bg1"/>
                </a:solidFill>
              </a:rPr>
              <a:t>gastrectomy</a:t>
            </a:r>
            <a:r>
              <a:rPr lang="en-US" baseline="30000" dirty="0">
                <a:solidFill>
                  <a:schemeClr val="bg1"/>
                </a:solidFill>
              </a:rPr>
              <a:t> is an effective operation for the treatment of type 2 diabetes mellitus patients with BMI 21–29. </a:t>
            </a:r>
            <a:r>
              <a:rPr lang="en-US" baseline="30000" dirty="0" err="1">
                <a:solidFill>
                  <a:schemeClr val="bg1"/>
                </a:solidFill>
              </a:rPr>
              <a:t>Surg</a:t>
            </a:r>
            <a:r>
              <a:rPr lang="en-US" baseline="30000" dirty="0">
                <a:solidFill>
                  <a:schemeClr val="bg1"/>
                </a:solidFill>
              </a:rPr>
              <a:t> </a:t>
            </a:r>
            <a:r>
              <a:rPr lang="en-US" baseline="30000" dirty="0" err="1">
                <a:solidFill>
                  <a:schemeClr val="bg1"/>
                </a:solidFill>
              </a:rPr>
              <a:t>Endosc</a:t>
            </a:r>
            <a:r>
              <a:rPr lang="en-US" baseline="30000" dirty="0">
                <a:solidFill>
                  <a:schemeClr val="bg1"/>
                </a:solidFill>
              </a:rPr>
              <a:t> 2009;23:1313–1320.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22632" y="8974"/>
            <a:ext cx="741226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0" y="1761079"/>
            <a:ext cx="8877300" cy="207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3787" y="3111500"/>
            <a:ext cx="2451100" cy="6223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6921" y="3945475"/>
            <a:ext cx="815201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</a:t>
            </a:r>
            <a:r>
              <a:rPr lang="es-ES" dirty="0" smtClean="0"/>
              <a:t>: </a:t>
            </a:r>
            <a:r>
              <a:rPr lang="es-ES" sz="2000" dirty="0" smtClean="0"/>
              <a:t>39 pacientes                                 Glicemia </a:t>
            </a:r>
            <a:r>
              <a:rPr lang="es-ES" sz="2000" dirty="0" err="1" smtClean="0"/>
              <a:t>preop</a:t>
            </a:r>
            <a:r>
              <a:rPr lang="es-ES" sz="2000" dirty="0" smtClean="0"/>
              <a:t>:  210,7      posop:116,7 mg%  </a:t>
            </a:r>
          </a:p>
          <a:p>
            <a:r>
              <a:rPr lang="es-ES" sz="2000" dirty="0" smtClean="0"/>
              <a:t>Edad: 50 años                                   HbA1c </a:t>
            </a:r>
            <a:r>
              <a:rPr lang="es-ES" sz="2000" dirty="0" err="1" smtClean="0"/>
              <a:t>preop</a:t>
            </a:r>
            <a:r>
              <a:rPr lang="es-ES" sz="2000" dirty="0" smtClean="0"/>
              <a:t>: 8,8 %           </a:t>
            </a:r>
            <a:r>
              <a:rPr lang="es-ES" sz="2000" dirty="0" err="1" smtClean="0"/>
              <a:t>posop</a:t>
            </a:r>
            <a:r>
              <a:rPr lang="es-ES" sz="2000" dirty="0" smtClean="0"/>
              <a:t>:  6,3%             </a:t>
            </a:r>
          </a:p>
          <a:p>
            <a:r>
              <a:rPr lang="es-ES" sz="2000" dirty="0" smtClean="0"/>
              <a:t>IMC:30,1 Kg/m</a:t>
            </a:r>
            <a:r>
              <a:rPr lang="es-ES" sz="2000" baseline="30000" dirty="0" smtClean="0"/>
              <a:t>2 </a:t>
            </a:r>
            <a:r>
              <a:rPr lang="es-ES" sz="2000" dirty="0" smtClean="0"/>
              <a:t>    </a:t>
            </a:r>
            <a:r>
              <a:rPr lang="es-ES" sz="2000" dirty="0" err="1" smtClean="0"/>
              <a:t>posop</a:t>
            </a:r>
            <a:r>
              <a:rPr lang="es-ES" sz="2000" dirty="0" smtClean="0"/>
              <a:t>: 24,</a:t>
            </a:r>
            <a:r>
              <a:rPr lang="es-ES" sz="2000" baseline="30000" dirty="0" smtClean="0"/>
              <a:t> </a:t>
            </a:r>
            <a:r>
              <a:rPr lang="es-ES" sz="2000" dirty="0" smtClean="0"/>
              <a:t>9</a:t>
            </a:r>
          </a:p>
          <a:p>
            <a:r>
              <a:rPr lang="es-ES" sz="2000" dirty="0" smtClean="0"/>
              <a:t>Tiempo </a:t>
            </a:r>
            <a:r>
              <a:rPr lang="es-ES" sz="2000" dirty="0" err="1" smtClean="0"/>
              <a:t>Qx</a:t>
            </a:r>
            <a:r>
              <a:rPr lang="es-ES" sz="2000" dirty="0" smtClean="0"/>
              <a:t>: 185 min</a:t>
            </a:r>
          </a:p>
          <a:p>
            <a:r>
              <a:rPr lang="es-ES" sz="2000" dirty="0" smtClean="0"/>
              <a:t>Hospitalización:</a:t>
            </a:r>
            <a:r>
              <a:rPr lang="es-ES" sz="2000" baseline="30000" dirty="0" smtClean="0"/>
              <a:t>   </a:t>
            </a:r>
            <a:r>
              <a:rPr lang="es-ES" sz="2000" dirty="0" smtClean="0"/>
              <a:t>4,3 días</a:t>
            </a:r>
          </a:p>
          <a:p>
            <a:r>
              <a:rPr lang="es-ES" sz="2000" dirty="0" smtClean="0"/>
              <a:t>Morbilidad: 12% complicaciones mayores</a:t>
            </a:r>
          </a:p>
          <a:p>
            <a:r>
              <a:rPr lang="es-ES" sz="2000" dirty="0" smtClean="0"/>
              <a:t>Mortalidad: 2,6%</a:t>
            </a:r>
          </a:p>
          <a:p>
            <a:r>
              <a:rPr lang="es-ES" baseline="30000" dirty="0" smtClean="0"/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0610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67544" y="1484784"/>
            <a:ext cx="5827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RESTRICCIÓN: AUMENTAR EL VOLUMEN DEL RESERVORIO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15220"/>
            <a:ext cx="6048672" cy="1993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404" y="2060848"/>
            <a:ext cx="2959100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816" y="3700264"/>
            <a:ext cx="3060700" cy="3048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535568" y="4725144"/>
            <a:ext cx="1718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n: 49 pacientes</a:t>
            </a:r>
          </a:p>
          <a:p>
            <a:r>
              <a:rPr lang="es-ES" dirty="0" smtClean="0"/>
              <a:t>EDAD: 49 AÑOS</a:t>
            </a:r>
          </a:p>
          <a:p>
            <a:r>
              <a:rPr lang="es-ES" dirty="0" smtClean="0"/>
              <a:t>IMC: 31,6 Kg/m</a:t>
            </a:r>
            <a:r>
              <a:rPr lang="es-ES" baseline="30000" dirty="0" smtClean="0"/>
              <a:t>2</a:t>
            </a:r>
          </a:p>
          <a:p>
            <a:r>
              <a:rPr lang="es-ES" dirty="0" smtClean="0"/>
              <a:t>REMISIÓN: 97%</a:t>
            </a:r>
            <a:endParaRPr lang="es-E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5152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1049356"/>
            <a:ext cx="10139691" cy="5539228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 MINIGASTRIC                                  BGA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73163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2078326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828763" y="2078326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348417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423841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348417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175173" y="336610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809533" y="3403041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4790860" y="1481770"/>
            <a:ext cx="3375240" cy="109689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0695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1049356"/>
            <a:ext cx="10139691" cy="5539228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 MINIGASTRIC                                  BGA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73163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2078326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828763" y="2078326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348417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423841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348417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175173" y="336610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809533" y="3403041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Elipse 3"/>
          <p:cNvSpPr/>
          <p:nvPr/>
        </p:nvSpPr>
        <p:spPr>
          <a:xfrm>
            <a:off x="6387813" y="1481771"/>
            <a:ext cx="1558472" cy="5965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>
            <a:off x="5829841" y="3768677"/>
            <a:ext cx="2828339" cy="14078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342488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144228" y="1219240"/>
            <a:ext cx="9431168" cy="84160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VE" sz="2000" dirty="0" smtClean="0">
                <a:solidFill>
                  <a:srgbClr val="FF0000"/>
                </a:solidFill>
              </a:rPr>
              <a:t>POSIBLES MECANISMOS DE ACCIÓN DEL BYPASS GÁSTRICO:BAGUA, MINIGASTRIC, </a:t>
            </a:r>
            <a:br>
              <a:rPr lang="es-VE" sz="2000" dirty="0" smtClean="0">
                <a:solidFill>
                  <a:srgbClr val="FF0000"/>
                </a:solidFill>
              </a:rPr>
            </a:br>
            <a:r>
              <a:rPr lang="es-VE" sz="2000" dirty="0" smtClean="0">
                <a:solidFill>
                  <a:srgbClr val="FF0000"/>
                </a:solidFill>
              </a:rPr>
              <a:t>BPGYR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2627034"/>
            <a:ext cx="4000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Ingesta</a:t>
            </a:r>
            <a:r>
              <a:rPr lang="en-US" sz="2400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Grelina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Exclusión</a:t>
            </a:r>
            <a:r>
              <a:rPr lang="en-US" sz="2400" dirty="0" smtClean="0"/>
              <a:t> duodenal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¿Factor anti-</a:t>
            </a:r>
            <a:r>
              <a:rPr lang="en-US" sz="2400" dirty="0" err="1" smtClean="0"/>
              <a:t>incretinas</a:t>
            </a:r>
            <a:r>
              <a:rPr lang="en-US" sz="2400" dirty="0" smtClean="0"/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GIP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GLP-1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PYY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Leptina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Adiponectina</a:t>
            </a:r>
            <a:endParaRPr lang="es-VE" sz="2400" dirty="0"/>
          </a:p>
        </p:txBody>
      </p:sp>
      <p:pic>
        <p:nvPicPr>
          <p:cNvPr id="5" name="Picture 7" descr="long limb coup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752" y="1926140"/>
            <a:ext cx="4581537" cy="4457712"/>
          </a:xfrm>
          <a:prstGeom prst="rect">
            <a:avLst/>
          </a:prstGeom>
          <a:noFill/>
        </p:spPr>
      </p:pic>
      <p:sp>
        <p:nvSpPr>
          <p:cNvPr id="6" name="Freeform 5"/>
          <p:cNvSpPr/>
          <p:nvPr/>
        </p:nvSpPr>
        <p:spPr>
          <a:xfrm>
            <a:off x="928663" y="2214554"/>
            <a:ext cx="2057400" cy="2413000"/>
          </a:xfrm>
          <a:custGeom>
            <a:avLst/>
            <a:gdLst>
              <a:gd name="connsiteX0" fmla="*/ 1905000 w 2057400"/>
              <a:gd name="connsiteY0" fmla="*/ 0 h 2413000"/>
              <a:gd name="connsiteX1" fmla="*/ 1778000 w 2057400"/>
              <a:gd name="connsiteY1" fmla="*/ 12700 h 2413000"/>
              <a:gd name="connsiteX2" fmla="*/ 1689100 w 2057400"/>
              <a:gd name="connsiteY2" fmla="*/ 88900 h 2413000"/>
              <a:gd name="connsiteX3" fmla="*/ 1638300 w 2057400"/>
              <a:gd name="connsiteY3" fmla="*/ 152400 h 2413000"/>
              <a:gd name="connsiteX4" fmla="*/ 1612900 w 2057400"/>
              <a:gd name="connsiteY4" fmla="*/ 254000 h 2413000"/>
              <a:gd name="connsiteX5" fmla="*/ 1549400 w 2057400"/>
              <a:gd name="connsiteY5" fmla="*/ 431800 h 2413000"/>
              <a:gd name="connsiteX6" fmla="*/ 1473200 w 2057400"/>
              <a:gd name="connsiteY6" fmla="*/ 584200 h 2413000"/>
              <a:gd name="connsiteX7" fmla="*/ 1384300 w 2057400"/>
              <a:gd name="connsiteY7" fmla="*/ 647700 h 2413000"/>
              <a:gd name="connsiteX8" fmla="*/ 1320800 w 2057400"/>
              <a:gd name="connsiteY8" fmla="*/ 647700 h 2413000"/>
              <a:gd name="connsiteX9" fmla="*/ 1143000 w 2057400"/>
              <a:gd name="connsiteY9" fmla="*/ 723900 h 2413000"/>
              <a:gd name="connsiteX10" fmla="*/ 990600 w 2057400"/>
              <a:gd name="connsiteY10" fmla="*/ 800100 h 2413000"/>
              <a:gd name="connsiteX11" fmla="*/ 863600 w 2057400"/>
              <a:gd name="connsiteY11" fmla="*/ 825500 h 2413000"/>
              <a:gd name="connsiteX12" fmla="*/ 685800 w 2057400"/>
              <a:gd name="connsiteY12" fmla="*/ 800100 h 2413000"/>
              <a:gd name="connsiteX13" fmla="*/ 533400 w 2057400"/>
              <a:gd name="connsiteY13" fmla="*/ 774700 h 2413000"/>
              <a:gd name="connsiteX14" fmla="*/ 431800 w 2057400"/>
              <a:gd name="connsiteY14" fmla="*/ 723900 h 2413000"/>
              <a:gd name="connsiteX15" fmla="*/ 241300 w 2057400"/>
              <a:gd name="connsiteY15" fmla="*/ 647700 h 2413000"/>
              <a:gd name="connsiteX16" fmla="*/ 152400 w 2057400"/>
              <a:gd name="connsiteY16" fmla="*/ 647700 h 2413000"/>
              <a:gd name="connsiteX17" fmla="*/ 38100 w 2057400"/>
              <a:gd name="connsiteY17" fmla="*/ 673100 h 2413000"/>
              <a:gd name="connsiteX18" fmla="*/ 0 w 2057400"/>
              <a:gd name="connsiteY18" fmla="*/ 762000 h 2413000"/>
              <a:gd name="connsiteX19" fmla="*/ 0 w 2057400"/>
              <a:gd name="connsiteY19" fmla="*/ 762000 h 2413000"/>
              <a:gd name="connsiteX20" fmla="*/ 25400 w 2057400"/>
              <a:gd name="connsiteY20" fmla="*/ 914400 h 2413000"/>
              <a:gd name="connsiteX21" fmla="*/ 114300 w 2057400"/>
              <a:gd name="connsiteY21" fmla="*/ 1028700 h 2413000"/>
              <a:gd name="connsiteX22" fmla="*/ 190500 w 2057400"/>
              <a:gd name="connsiteY22" fmla="*/ 1079500 h 2413000"/>
              <a:gd name="connsiteX23" fmla="*/ 292100 w 2057400"/>
              <a:gd name="connsiteY23" fmla="*/ 1130300 h 2413000"/>
              <a:gd name="connsiteX24" fmla="*/ 393700 w 2057400"/>
              <a:gd name="connsiteY24" fmla="*/ 1168400 h 2413000"/>
              <a:gd name="connsiteX25" fmla="*/ 609600 w 2057400"/>
              <a:gd name="connsiteY25" fmla="*/ 1257300 h 2413000"/>
              <a:gd name="connsiteX26" fmla="*/ 812800 w 2057400"/>
              <a:gd name="connsiteY26" fmla="*/ 1308100 h 2413000"/>
              <a:gd name="connsiteX27" fmla="*/ 965200 w 2057400"/>
              <a:gd name="connsiteY27" fmla="*/ 1308100 h 2413000"/>
              <a:gd name="connsiteX28" fmla="*/ 1130300 w 2057400"/>
              <a:gd name="connsiteY28" fmla="*/ 1371600 h 2413000"/>
              <a:gd name="connsiteX29" fmla="*/ 635000 w 2057400"/>
              <a:gd name="connsiteY29" fmla="*/ 1282700 h 2413000"/>
              <a:gd name="connsiteX30" fmla="*/ 406400 w 2057400"/>
              <a:gd name="connsiteY30" fmla="*/ 1181100 h 2413000"/>
              <a:gd name="connsiteX31" fmla="*/ 304800 w 2057400"/>
              <a:gd name="connsiteY31" fmla="*/ 1117600 h 2413000"/>
              <a:gd name="connsiteX32" fmla="*/ 152400 w 2057400"/>
              <a:gd name="connsiteY32" fmla="*/ 1143000 h 2413000"/>
              <a:gd name="connsiteX33" fmla="*/ 76200 w 2057400"/>
              <a:gd name="connsiteY33" fmla="*/ 1257300 h 2413000"/>
              <a:gd name="connsiteX34" fmla="*/ 63500 w 2057400"/>
              <a:gd name="connsiteY34" fmla="*/ 1358900 h 2413000"/>
              <a:gd name="connsiteX35" fmla="*/ 50800 w 2057400"/>
              <a:gd name="connsiteY35" fmla="*/ 1473200 h 2413000"/>
              <a:gd name="connsiteX36" fmla="*/ 76200 w 2057400"/>
              <a:gd name="connsiteY36" fmla="*/ 1587500 h 2413000"/>
              <a:gd name="connsiteX37" fmla="*/ 177800 w 2057400"/>
              <a:gd name="connsiteY37" fmla="*/ 1714500 h 2413000"/>
              <a:gd name="connsiteX38" fmla="*/ 342900 w 2057400"/>
              <a:gd name="connsiteY38" fmla="*/ 1803400 h 2413000"/>
              <a:gd name="connsiteX39" fmla="*/ 444500 w 2057400"/>
              <a:gd name="connsiteY39" fmla="*/ 1854200 h 2413000"/>
              <a:gd name="connsiteX40" fmla="*/ 609600 w 2057400"/>
              <a:gd name="connsiteY40" fmla="*/ 1854200 h 2413000"/>
              <a:gd name="connsiteX41" fmla="*/ 800100 w 2057400"/>
              <a:gd name="connsiteY41" fmla="*/ 1816100 h 2413000"/>
              <a:gd name="connsiteX42" fmla="*/ 914400 w 2057400"/>
              <a:gd name="connsiteY42" fmla="*/ 1790700 h 2413000"/>
              <a:gd name="connsiteX43" fmla="*/ 1143000 w 2057400"/>
              <a:gd name="connsiteY43" fmla="*/ 1765300 h 2413000"/>
              <a:gd name="connsiteX44" fmla="*/ 1320800 w 2057400"/>
              <a:gd name="connsiteY44" fmla="*/ 1803400 h 2413000"/>
              <a:gd name="connsiteX45" fmla="*/ 1104900 w 2057400"/>
              <a:gd name="connsiteY45" fmla="*/ 1778000 h 2413000"/>
              <a:gd name="connsiteX46" fmla="*/ 914400 w 2057400"/>
              <a:gd name="connsiteY46" fmla="*/ 1790700 h 2413000"/>
              <a:gd name="connsiteX47" fmla="*/ 596900 w 2057400"/>
              <a:gd name="connsiteY47" fmla="*/ 1854200 h 2413000"/>
              <a:gd name="connsiteX48" fmla="*/ 457200 w 2057400"/>
              <a:gd name="connsiteY48" fmla="*/ 1917700 h 2413000"/>
              <a:gd name="connsiteX49" fmla="*/ 431800 w 2057400"/>
              <a:gd name="connsiteY49" fmla="*/ 2057400 h 2413000"/>
              <a:gd name="connsiteX50" fmla="*/ 508000 w 2057400"/>
              <a:gd name="connsiteY50" fmla="*/ 2184400 h 2413000"/>
              <a:gd name="connsiteX51" fmla="*/ 609600 w 2057400"/>
              <a:gd name="connsiteY51" fmla="*/ 2286000 h 2413000"/>
              <a:gd name="connsiteX52" fmla="*/ 787400 w 2057400"/>
              <a:gd name="connsiteY52" fmla="*/ 2400300 h 2413000"/>
              <a:gd name="connsiteX53" fmla="*/ 914400 w 2057400"/>
              <a:gd name="connsiteY53" fmla="*/ 2413000 h 2413000"/>
              <a:gd name="connsiteX54" fmla="*/ 1028700 w 2057400"/>
              <a:gd name="connsiteY54" fmla="*/ 2387600 h 2413000"/>
              <a:gd name="connsiteX55" fmla="*/ 1193800 w 2057400"/>
              <a:gd name="connsiteY55" fmla="*/ 2336800 h 2413000"/>
              <a:gd name="connsiteX56" fmla="*/ 1320800 w 2057400"/>
              <a:gd name="connsiteY56" fmla="*/ 2273300 h 2413000"/>
              <a:gd name="connsiteX57" fmla="*/ 1409700 w 2057400"/>
              <a:gd name="connsiteY57" fmla="*/ 2247900 h 2413000"/>
              <a:gd name="connsiteX58" fmla="*/ 1498600 w 2057400"/>
              <a:gd name="connsiteY58" fmla="*/ 2209800 h 2413000"/>
              <a:gd name="connsiteX59" fmla="*/ 1587500 w 2057400"/>
              <a:gd name="connsiteY59" fmla="*/ 2209800 h 2413000"/>
              <a:gd name="connsiteX60" fmla="*/ 1587500 w 2057400"/>
              <a:gd name="connsiteY60" fmla="*/ 2260600 h 2413000"/>
              <a:gd name="connsiteX61" fmla="*/ 1562100 w 2057400"/>
              <a:gd name="connsiteY61" fmla="*/ 2298700 h 2413000"/>
              <a:gd name="connsiteX62" fmla="*/ 1778000 w 2057400"/>
              <a:gd name="connsiteY62" fmla="*/ 2311400 h 2413000"/>
              <a:gd name="connsiteX63" fmla="*/ 1790700 w 2057400"/>
              <a:gd name="connsiteY63" fmla="*/ 2108200 h 2413000"/>
              <a:gd name="connsiteX64" fmla="*/ 1701800 w 2057400"/>
              <a:gd name="connsiteY64" fmla="*/ 2006600 h 2413000"/>
              <a:gd name="connsiteX65" fmla="*/ 1638300 w 2057400"/>
              <a:gd name="connsiteY65" fmla="*/ 1981200 h 2413000"/>
              <a:gd name="connsiteX66" fmla="*/ 1549400 w 2057400"/>
              <a:gd name="connsiteY66" fmla="*/ 1968500 h 2413000"/>
              <a:gd name="connsiteX67" fmla="*/ 1435100 w 2057400"/>
              <a:gd name="connsiteY67" fmla="*/ 1981200 h 2413000"/>
              <a:gd name="connsiteX68" fmla="*/ 1308100 w 2057400"/>
              <a:gd name="connsiteY68" fmla="*/ 2032000 h 2413000"/>
              <a:gd name="connsiteX69" fmla="*/ 1193800 w 2057400"/>
              <a:gd name="connsiteY69" fmla="*/ 2070100 h 2413000"/>
              <a:gd name="connsiteX70" fmla="*/ 1130300 w 2057400"/>
              <a:gd name="connsiteY70" fmla="*/ 2133600 h 2413000"/>
              <a:gd name="connsiteX71" fmla="*/ 1016000 w 2057400"/>
              <a:gd name="connsiteY71" fmla="*/ 2159000 h 2413000"/>
              <a:gd name="connsiteX72" fmla="*/ 889000 w 2057400"/>
              <a:gd name="connsiteY72" fmla="*/ 2133600 h 2413000"/>
              <a:gd name="connsiteX73" fmla="*/ 800100 w 2057400"/>
              <a:gd name="connsiteY73" fmla="*/ 2082800 h 2413000"/>
              <a:gd name="connsiteX74" fmla="*/ 736600 w 2057400"/>
              <a:gd name="connsiteY74" fmla="*/ 2032000 h 2413000"/>
              <a:gd name="connsiteX75" fmla="*/ 774700 w 2057400"/>
              <a:gd name="connsiteY75" fmla="*/ 1968500 h 2413000"/>
              <a:gd name="connsiteX76" fmla="*/ 889000 w 2057400"/>
              <a:gd name="connsiteY76" fmla="*/ 1981200 h 2413000"/>
              <a:gd name="connsiteX77" fmla="*/ 1041400 w 2057400"/>
              <a:gd name="connsiteY77" fmla="*/ 1993900 h 2413000"/>
              <a:gd name="connsiteX78" fmla="*/ 1193800 w 2057400"/>
              <a:gd name="connsiteY78" fmla="*/ 2019300 h 2413000"/>
              <a:gd name="connsiteX79" fmla="*/ 1320800 w 2057400"/>
              <a:gd name="connsiteY79" fmla="*/ 1981200 h 2413000"/>
              <a:gd name="connsiteX80" fmla="*/ 1435100 w 2057400"/>
              <a:gd name="connsiteY80" fmla="*/ 1955800 h 2413000"/>
              <a:gd name="connsiteX81" fmla="*/ 1498600 w 2057400"/>
              <a:gd name="connsiteY81" fmla="*/ 1866900 h 2413000"/>
              <a:gd name="connsiteX82" fmla="*/ 1536700 w 2057400"/>
              <a:gd name="connsiteY82" fmla="*/ 1790700 h 2413000"/>
              <a:gd name="connsiteX83" fmla="*/ 1498600 w 2057400"/>
              <a:gd name="connsiteY83" fmla="*/ 1676400 h 2413000"/>
              <a:gd name="connsiteX84" fmla="*/ 1422400 w 2057400"/>
              <a:gd name="connsiteY84" fmla="*/ 1587500 h 2413000"/>
              <a:gd name="connsiteX85" fmla="*/ 1346200 w 2057400"/>
              <a:gd name="connsiteY85" fmla="*/ 1562100 h 2413000"/>
              <a:gd name="connsiteX86" fmla="*/ 1257300 w 2057400"/>
              <a:gd name="connsiteY86" fmla="*/ 1549400 h 2413000"/>
              <a:gd name="connsiteX87" fmla="*/ 1181100 w 2057400"/>
              <a:gd name="connsiteY87" fmla="*/ 1549400 h 2413000"/>
              <a:gd name="connsiteX88" fmla="*/ 1041400 w 2057400"/>
              <a:gd name="connsiteY88" fmla="*/ 1574800 h 2413000"/>
              <a:gd name="connsiteX89" fmla="*/ 825500 w 2057400"/>
              <a:gd name="connsiteY89" fmla="*/ 1587500 h 2413000"/>
              <a:gd name="connsiteX90" fmla="*/ 711200 w 2057400"/>
              <a:gd name="connsiteY90" fmla="*/ 1625600 h 2413000"/>
              <a:gd name="connsiteX91" fmla="*/ 622300 w 2057400"/>
              <a:gd name="connsiteY91" fmla="*/ 1638300 h 2413000"/>
              <a:gd name="connsiteX92" fmla="*/ 406400 w 2057400"/>
              <a:gd name="connsiteY92" fmla="*/ 1562100 h 2413000"/>
              <a:gd name="connsiteX93" fmla="*/ 317500 w 2057400"/>
              <a:gd name="connsiteY93" fmla="*/ 1524000 h 2413000"/>
              <a:gd name="connsiteX94" fmla="*/ 292100 w 2057400"/>
              <a:gd name="connsiteY94" fmla="*/ 1435100 h 2413000"/>
              <a:gd name="connsiteX95" fmla="*/ 292100 w 2057400"/>
              <a:gd name="connsiteY95" fmla="*/ 1371600 h 2413000"/>
              <a:gd name="connsiteX96" fmla="*/ 381000 w 2057400"/>
              <a:gd name="connsiteY96" fmla="*/ 1371600 h 2413000"/>
              <a:gd name="connsiteX97" fmla="*/ 508000 w 2057400"/>
              <a:gd name="connsiteY97" fmla="*/ 1435100 h 2413000"/>
              <a:gd name="connsiteX98" fmla="*/ 635000 w 2057400"/>
              <a:gd name="connsiteY98" fmla="*/ 1473200 h 2413000"/>
              <a:gd name="connsiteX99" fmla="*/ 800100 w 2057400"/>
              <a:gd name="connsiteY99" fmla="*/ 1511300 h 2413000"/>
              <a:gd name="connsiteX100" fmla="*/ 901700 w 2057400"/>
              <a:gd name="connsiteY100" fmla="*/ 1549400 h 2413000"/>
              <a:gd name="connsiteX101" fmla="*/ 1028700 w 2057400"/>
              <a:gd name="connsiteY101" fmla="*/ 1574800 h 2413000"/>
              <a:gd name="connsiteX102" fmla="*/ 1206500 w 2057400"/>
              <a:gd name="connsiteY102" fmla="*/ 1562100 h 2413000"/>
              <a:gd name="connsiteX103" fmla="*/ 1346200 w 2057400"/>
              <a:gd name="connsiteY103" fmla="*/ 1536700 h 2413000"/>
              <a:gd name="connsiteX104" fmla="*/ 1435100 w 2057400"/>
              <a:gd name="connsiteY104" fmla="*/ 1409700 h 2413000"/>
              <a:gd name="connsiteX105" fmla="*/ 1435100 w 2057400"/>
              <a:gd name="connsiteY105" fmla="*/ 1320800 h 2413000"/>
              <a:gd name="connsiteX106" fmla="*/ 1422400 w 2057400"/>
              <a:gd name="connsiteY106" fmla="*/ 1219200 h 2413000"/>
              <a:gd name="connsiteX107" fmla="*/ 1333500 w 2057400"/>
              <a:gd name="connsiteY107" fmla="*/ 1181100 h 2413000"/>
              <a:gd name="connsiteX108" fmla="*/ 1219200 w 2057400"/>
              <a:gd name="connsiteY108" fmla="*/ 1130300 h 2413000"/>
              <a:gd name="connsiteX109" fmla="*/ 1066800 w 2057400"/>
              <a:gd name="connsiteY109" fmla="*/ 1117600 h 2413000"/>
              <a:gd name="connsiteX110" fmla="*/ 952500 w 2057400"/>
              <a:gd name="connsiteY110" fmla="*/ 1104900 h 2413000"/>
              <a:gd name="connsiteX111" fmla="*/ 863600 w 2057400"/>
              <a:gd name="connsiteY111" fmla="*/ 1054100 h 2413000"/>
              <a:gd name="connsiteX112" fmla="*/ 622300 w 2057400"/>
              <a:gd name="connsiteY112" fmla="*/ 1016000 h 2413000"/>
              <a:gd name="connsiteX113" fmla="*/ 444500 w 2057400"/>
              <a:gd name="connsiteY113" fmla="*/ 927100 h 2413000"/>
              <a:gd name="connsiteX114" fmla="*/ 292100 w 2057400"/>
              <a:gd name="connsiteY114" fmla="*/ 914400 h 2413000"/>
              <a:gd name="connsiteX115" fmla="*/ 812800 w 2057400"/>
              <a:gd name="connsiteY115" fmla="*/ 1041400 h 2413000"/>
              <a:gd name="connsiteX116" fmla="*/ 901700 w 2057400"/>
              <a:gd name="connsiteY116" fmla="*/ 1066800 h 2413000"/>
              <a:gd name="connsiteX117" fmla="*/ 1079500 w 2057400"/>
              <a:gd name="connsiteY117" fmla="*/ 1016000 h 2413000"/>
              <a:gd name="connsiteX118" fmla="*/ 1206500 w 2057400"/>
              <a:gd name="connsiteY118" fmla="*/ 939800 h 2413000"/>
              <a:gd name="connsiteX119" fmla="*/ 1358900 w 2057400"/>
              <a:gd name="connsiteY119" fmla="*/ 889000 h 2413000"/>
              <a:gd name="connsiteX120" fmla="*/ 1574800 w 2057400"/>
              <a:gd name="connsiteY120" fmla="*/ 800100 h 2413000"/>
              <a:gd name="connsiteX121" fmla="*/ 1651000 w 2057400"/>
              <a:gd name="connsiteY121" fmla="*/ 673100 h 2413000"/>
              <a:gd name="connsiteX122" fmla="*/ 1701800 w 2057400"/>
              <a:gd name="connsiteY122" fmla="*/ 546100 h 2413000"/>
              <a:gd name="connsiteX123" fmla="*/ 1778000 w 2057400"/>
              <a:gd name="connsiteY123" fmla="*/ 393700 h 2413000"/>
              <a:gd name="connsiteX124" fmla="*/ 1790700 w 2057400"/>
              <a:gd name="connsiteY124" fmla="*/ 279400 h 2413000"/>
              <a:gd name="connsiteX125" fmla="*/ 1828800 w 2057400"/>
              <a:gd name="connsiteY125" fmla="*/ 228600 h 2413000"/>
              <a:gd name="connsiteX126" fmla="*/ 1905000 w 2057400"/>
              <a:gd name="connsiteY126" fmla="*/ 228600 h 2413000"/>
              <a:gd name="connsiteX127" fmla="*/ 1968500 w 2057400"/>
              <a:gd name="connsiteY127" fmla="*/ 228600 h 2413000"/>
              <a:gd name="connsiteX128" fmla="*/ 2057400 w 2057400"/>
              <a:gd name="connsiteY128" fmla="*/ 139700 h 2413000"/>
              <a:gd name="connsiteX129" fmla="*/ 2044700 w 2057400"/>
              <a:gd name="connsiteY129" fmla="*/ 63500 h 2413000"/>
              <a:gd name="connsiteX130" fmla="*/ 1981200 w 2057400"/>
              <a:gd name="connsiteY130" fmla="*/ 12700 h 2413000"/>
              <a:gd name="connsiteX131" fmla="*/ 1905000 w 2057400"/>
              <a:gd name="connsiteY131" fmla="*/ 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057400" h="2413000">
                <a:moveTo>
                  <a:pt x="1905000" y="0"/>
                </a:moveTo>
                <a:lnTo>
                  <a:pt x="1778000" y="12700"/>
                </a:lnTo>
                <a:lnTo>
                  <a:pt x="1689100" y="88900"/>
                </a:lnTo>
                <a:lnTo>
                  <a:pt x="1638300" y="152400"/>
                </a:lnTo>
                <a:lnTo>
                  <a:pt x="1612900" y="254000"/>
                </a:lnTo>
                <a:lnTo>
                  <a:pt x="1549400" y="431800"/>
                </a:lnTo>
                <a:lnTo>
                  <a:pt x="1473200" y="584200"/>
                </a:lnTo>
                <a:lnTo>
                  <a:pt x="1384300" y="647700"/>
                </a:lnTo>
                <a:lnTo>
                  <a:pt x="1320800" y="647700"/>
                </a:lnTo>
                <a:lnTo>
                  <a:pt x="1143000" y="723900"/>
                </a:lnTo>
                <a:lnTo>
                  <a:pt x="990600" y="800100"/>
                </a:lnTo>
                <a:lnTo>
                  <a:pt x="863600" y="825500"/>
                </a:lnTo>
                <a:lnTo>
                  <a:pt x="685800" y="800100"/>
                </a:lnTo>
                <a:lnTo>
                  <a:pt x="533400" y="774700"/>
                </a:lnTo>
                <a:lnTo>
                  <a:pt x="431800" y="723900"/>
                </a:lnTo>
                <a:lnTo>
                  <a:pt x="241300" y="647700"/>
                </a:lnTo>
                <a:lnTo>
                  <a:pt x="152400" y="647700"/>
                </a:lnTo>
                <a:lnTo>
                  <a:pt x="38100" y="673100"/>
                </a:lnTo>
                <a:lnTo>
                  <a:pt x="0" y="762000"/>
                </a:lnTo>
                <a:lnTo>
                  <a:pt x="0" y="762000"/>
                </a:lnTo>
                <a:lnTo>
                  <a:pt x="25400" y="914400"/>
                </a:lnTo>
                <a:lnTo>
                  <a:pt x="114300" y="1028700"/>
                </a:lnTo>
                <a:lnTo>
                  <a:pt x="190500" y="1079500"/>
                </a:lnTo>
                <a:lnTo>
                  <a:pt x="292100" y="1130300"/>
                </a:lnTo>
                <a:lnTo>
                  <a:pt x="393700" y="1168400"/>
                </a:lnTo>
                <a:lnTo>
                  <a:pt x="609600" y="1257300"/>
                </a:lnTo>
                <a:lnTo>
                  <a:pt x="812800" y="1308100"/>
                </a:lnTo>
                <a:lnTo>
                  <a:pt x="965200" y="1308100"/>
                </a:lnTo>
                <a:lnTo>
                  <a:pt x="1130300" y="1371600"/>
                </a:lnTo>
                <a:lnTo>
                  <a:pt x="635000" y="1282700"/>
                </a:lnTo>
                <a:lnTo>
                  <a:pt x="406400" y="1181100"/>
                </a:lnTo>
                <a:lnTo>
                  <a:pt x="304800" y="1117600"/>
                </a:lnTo>
                <a:lnTo>
                  <a:pt x="152400" y="1143000"/>
                </a:lnTo>
                <a:lnTo>
                  <a:pt x="76200" y="1257300"/>
                </a:lnTo>
                <a:lnTo>
                  <a:pt x="63500" y="1358900"/>
                </a:lnTo>
                <a:lnTo>
                  <a:pt x="50800" y="1473200"/>
                </a:lnTo>
                <a:lnTo>
                  <a:pt x="76200" y="1587500"/>
                </a:lnTo>
                <a:lnTo>
                  <a:pt x="177800" y="1714500"/>
                </a:lnTo>
                <a:lnTo>
                  <a:pt x="342900" y="1803400"/>
                </a:lnTo>
                <a:lnTo>
                  <a:pt x="444500" y="1854200"/>
                </a:lnTo>
                <a:lnTo>
                  <a:pt x="609600" y="1854200"/>
                </a:lnTo>
                <a:lnTo>
                  <a:pt x="800100" y="1816100"/>
                </a:lnTo>
                <a:lnTo>
                  <a:pt x="914400" y="1790700"/>
                </a:lnTo>
                <a:lnTo>
                  <a:pt x="1143000" y="1765300"/>
                </a:lnTo>
                <a:lnTo>
                  <a:pt x="1320800" y="1803400"/>
                </a:lnTo>
                <a:lnTo>
                  <a:pt x="1104900" y="1778000"/>
                </a:lnTo>
                <a:lnTo>
                  <a:pt x="914400" y="1790700"/>
                </a:lnTo>
                <a:lnTo>
                  <a:pt x="596900" y="1854200"/>
                </a:lnTo>
                <a:lnTo>
                  <a:pt x="457200" y="1917700"/>
                </a:lnTo>
                <a:lnTo>
                  <a:pt x="431800" y="2057400"/>
                </a:lnTo>
                <a:lnTo>
                  <a:pt x="508000" y="2184400"/>
                </a:lnTo>
                <a:lnTo>
                  <a:pt x="609600" y="2286000"/>
                </a:lnTo>
                <a:lnTo>
                  <a:pt x="787400" y="2400300"/>
                </a:lnTo>
                <a:lnTo>
                  <a:pt x="914400" y="2413000"/>
                </a:lnTo>
                <a:lnTo>
                  <a:pt x="1028700" y="2387600"/>
                </a:lnTo>
                <a:lnTo>
                  <a:pt x="1193800" y="2336800"/>
                </a:lnTo>
                <a:lnTo>
                  <a:pt x="1320800" y="2273300"/>
                </a:lnTo>
                <a:lnTo>
                  <a:pt x="1409700" y="2247900"/>
                </a:lnTo>
                <a:lnTo>
                  <a:pt x="1498600" y="2209800"/>
                </a:lnTo>
                <a:lnTo>
                  <a:pt x="1587500" y="2209800"/>
                </a:lnTo>
                <a:lnTo>
                  <a:pt x="1587500" y="2260600"/>
                </a:lnTo>
                <a:lnTo>
                  <a:pt x="1562100" y="2298700"/>
                </a:lnTo>
                <a:lnTo>
                  <a:pt x="1778000" y="2311400"/>
                </a:lnTo>
                <a:lnTo>
                  <a:pt x="1790700" y="2108200"/>
                </a:lnTo>
                <a:lnTo>
                  <a:pt x="1701800" y="2006600"/>
                </a:lnTo>
                <a:lnTo>
                  <a:pt x="1638300" y="1981200"/>
                </a:lnTo>
                <a:lnTo>
                  <a:pt x="1549400" y="1968500"/>
                </a:lnTo>
                <a:lnTo>
                  <a:pt x="1435100" y="1981200"/>
                </a:lnTo>
                <a:lnTo>
                  <a:pt x="1308100" y="2032000"/>
                </a:lnTo>
                <a:lnTo>
                  <a:pt x="1193800" y="2070100"/>
                </a:lnTo>
                <a:lnTo>
                  <a:pt x="1130300" y="2133600"/>
                </a:lnTo>
                <a:lnTo>
                  <a:pt x="1016000" y="2159000"/>
                </a:lnTo>
                <a:lnTo>
                  <a:pt x="889000" y="2133600"/>
                </a:lnTo>
                <a:lnTo>
                  <a:pt x="800100" y="2082800"/>
                </a:lnTo>
                <a:lnTo>
                  <a:pt x="736600" y="2032000"/>
                </a:lnTo>
                <a:lnTo>
                  <a:pt x="774700" y="1968500"/>
                </a:lnTo>
                <a:lnTo>
                  <a:pt x="889000" y="1981200"/>
                </a:lnTo>
                <a:lnTo>
                  <a:pt x="1041400" y="1993900"/>
                </a:lnTo>
                <a:lnTo>
                  <a:pt x="1193800" y="2019300"/>
                </a:lnTo>
                <a:lnTo>
                  <a:pt x="1320800" y="1981200"/>
                </a:lnTo>
                <a:lnTo>
                  <a:pt x="1435100" y="1955800"/>
                </a:lnTo>
                <a:lnTo>
                  <a:pt x="1498600" y="1866900"/>
                </a:lnTo>
                <a:lnTo>
                  <a:pt x="1536700" y="1790700"/>
                </a:lnTo>
                <a:lnTo>
                  <a:pt x="1498600" y="1676400"/>
                </a:lnTo>
                <a:lnTo>
                  <a:pt x="1422400" y="1587500"/>
                </a:lnTo>
                <a:lnTo>
                  <a:pt x="1346200" y="1562100"/>
                </a:lnTo>
                <a:lnTo>
                  <a:pt x="1257300" y="1549400"/>
                </a:lnTo>
                <a:lnTo>
                  <a:pt x="1181100" y="1549400"/>
                </a:lnTo>
                <a:lnTo>
                  <a:pt x="1041400" y="1574800"/>
                </a:lnTo>
                <a:lnTo>
                  <a:pt x="825500" y="1587500"/>
                </a:lnTo>
                <a:lnTo>
                  <a:pt x="711200" y="1625600"/>
                </a:lnTo>
                <a:lnTo>
                  <a:pt x="622300" y="1638300"/>
                </a:lnTo>
                <a:lnTo>
                  <a:pt x="406400" y="1562100"/>
                </a:lnTo>
                <a:lnTo>
                  <a:pt x="317500" y="1524000"/>
                </a:lnTo>
                <a:lnTo>
                  <a:pt x="292100" y="1435100"/>
                </a:lnTo>
                <a:lnTo>
                  <a:pt x="292100" y="1371600"/>
                </a:lnTo>
                <a:lnTo>
                  <a:pt x="381000" y="1371600"/>
                </a:lnTo>
                <a:lnTo>
                  <a:pt x="508000" y="1435100"/>
                </a:lnTo>
                <a:lnTo>
                  <a:pt x="635000" y="1473200"/>
                </a:lnTo>
                <a:lnTo>
                  <a:pt x="800100" y="1511300"/>
                </a:lnTo>
                <a:lnTo>
                  <a:pt x="901700" y="1549400"/>
                </a:lnTo>
                <a:lnTo>
                  <a:pt x="1028700" y="1574800"/>
                </a:lnTo>
                <a:lnTo>
                  <a:pt x="1206500" y="1562100"/>
                </a:lnTo>
                <a:lnTo>
                  <a:pt x="1346200" y="1536700"/>
                </a:lnTo>
                <a:lnTo>
                  <a:pt x="1435100" y="1409700"/>
                </a:lnTo>
                <a:lnTo>
                  <a:pt x="1435100" y="1320800"/>
                </a:lnTo>
                <a:lnTo>
                  <a:pt x="1422400" y="1219200"/>
                </a:lnTo>
                <a:lnTo>
                  <a:pt x="1333500" y="1181100"/>
                </a:lnTo>
                <a:lnTo>
                  <a:pt x="1219200" y="1130300"/>
                </a:lnTo>
                <a:lnTo>
                  <a:pt x="1066800" y="1117600"/>
                </a:lnTo>
                <a:lnTo>
                  <a:pt x="952500" y="1104900"/>
                </a:lnTo>
                <a:lnTo>
                  <a:pt x="863600" y="1054100"/>
                </a:lnTo>
                <a:lnTo>
                  <a:pt x="622300" y="1016000"/>
                </a:lnTo>
                <a:lnTo>
                  <a:pt x="444500" y="927100"/>
                </a:lnTo>
                <a:lnTo>
                  <a:pt x="292100" y="914400"/>
                </a:lnTo>
                <a:lnTo>
                  <a:pt x="812800" y="1041400"/>
                </a:lnTo>
                <a:lnTo>
                  <a:pt x="901700" y="1066800"/>
                </a:lnTo>
                <a:lnTo>
                  <a:pt x="1079500" y="1016000"/>
                </a:lnTo>
                <a:lnTo>
                  <a:pt x="1206500" y="939800"/>
                </a:lnTo>
                <a:lnTo>
                  <a:pt x="1358900" y="889000"/>
                </a:lnTo>
                <a:lnTo>
                  <a:pt x="1574800" y="800100"/>
                </a:lnTo>
                <a:lnTo>
                  <a:pt x="1651000" y="673100"/>
                </a:lnTo>
                <a:lnTo>
                  <a:pt x="1701800" y="546100"/>
                </a:lnTo>
                <a:lnTo>
                  <a:pt x="1778000" y="393700"/>
                </a:lnTo>
                <a:lnTo>
                  <a:pt x="1790700" y="279400"/>
                </a:lnTo>
                <a:lnTo>
                  <a:pt x="1828800" y="228600"/>
                </a:lnTo>
                <a:lnTo>
                  <a:pt x="1905000" y="228600"/>
                </a:lnTo>
                <a:lnTo>
                  <a:pt x="1968500" y="228600"/>
                </a:lnTo>
                <a:lnTo>
                  <a:pt x="2057400" y="139700"/>
                </a:lnTo>
                <a:lnTo>
                  <a:pt x="2044700" y="63500"/>
                </a:lnTo>
                <a:lnTo>
                  <a:pt x="1981200" y="12700"/>
                </a:lnTo>
                <a:lnTo>
                  <a:pt x="190500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tx2">
                <a:lumMod val="1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Freeform 6"/>
          <p:cNvSpPr/>
          <p:nvPr/>
        </p:nvSpPr>
        <p:spPr>
          <a:xfrm>
            <a:off x="1647825" y="2714624"/>
            <a:ext cx="520700" cy="279400"/>
          </a:xfrm>
          <a:custGeom>
            <a:avLst/>
            <a:gdLst>
              <a:gd name="connsiteX0" fmla="*/ 520700 w 520700"/>
              <a:gd name="connsiteY0" fmla="*/ 127000 h 279400"/>
              <a:gd name="connsiteX1" fmla="*/ 419100 w 520700"/>
              <a:gd name="connsiteY1" fmla="*/ 38100 h 279400"/>
              <a:gd name="connsiteX2" fmla="*/ 292100 w 520700"/>
              <a:gd name="connsiteY2" fmla="*/ 0 h 279400"/>
              <a:gd name="connsiteX3" fmla="*/ 152400 w 520700"/>
              <a:gd name="connsiteY3" fmla="*/ 25400 h 279400"/>
              <a:gd name="connsiteX4" fmla="*/ 88900 w 520700"/>
              <a:gd name="connsiteY4" fmla="*/ 139700 h 279400"/>
              <a:gd name="connsiteX5" fmla="*/ 0 w 520700"/>
              <a:gd name="connsiteY5" fmla="*/ 215900 h 279400"/>
              <a:gd name="connsiteX6" fmla="*/ 101600 w 520700"/>
              <a:gd name="connsiteY6" fmla="*/ 279400 h 279400"/>
              <a:gd name="connsiteX7" fmla="*/ 177800 w 520700"/>
              <a:gd name="connsiteY7" fmla="*/ 279400 h 279400"/>
              <a:gd name="connsiteX8" fmla="*/ 215900 w 520700"/>
              <a:gd name="connsiteY8" fmla="*/ 241300 h 279400"/>
              <a:gd name="connsiteX9" fmla="*/ 266700 w 520700"/>
              <a:gd name="connsiteY9" fmla="*/ 215900 h 279400"/>
              <a:gd name="connsiteX10" fmla="*/ 266700 w 520700"/>
              <a:gd name="connsiteY10" fmla="*/ 215900 h 279400"/>
              <a:gd name="connsiteX11" fmla="*/ 355600 w 520700"/>
              <a:gd name="connsiteY11" fmla="*/ 203200 h 279400"/>
              <a:gd name="connsiteX12" fmla="*/ 520700 w 520700"/>
              <a:gd name="connsiteY12" fmla="*/ 1270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0700" h="279400">
                <a:moveTo>
                  <a:pt x="520700" y="127000"/>
                </a:moveTo>
                <a:lnTo>
                  <a:pt x="419100" y="38100"/>
                </a:lnTo>
                <a:lnTo>
                  <a:pt x="292100" y="0"/>
                </a:lnTo>
                <a:lnTo>
                  <a:pt x="152400" y="25400"/>
                </a:lnTo>
                <a:lnTo>
                  <a:pt x="88900" y="139700"/>
                </a:lnTo>
                <a:lnTo>
                  <a:pt x="0" y="215900"/>
                </a:lnTo>
                <a:lnTo>
                  <a:pt x="101600" y="279400"/>
                </a:lnTo>
                <a:lnTo>
                  <a:pt x="177800" y="279400"/>
                </a:lnTo>
                <a:lnTo>
                  <a:pt x="215900" y="241300"/>
                </a:lnTo>
                <a:lnTo>
                  <a:pt x="266700" y="215900"/>
                </a:lnTo>
                <a:lnTo>
                  <a:pt x="266700" y="215900"/>
                </a:lnTo>
                <a:lnTo>
                  <a:pt x="355600" y="203200"/>
                </a:lnTo>
                <a:lnTo>
                  <a:pt x="520700" y="127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Freeform 7"/>
          <p:cNvSpPr/>
          <p:nvPr/>
        </p:nvSpPr>
        <p:spPr>
          <a:xfrm>
            <a:off x="2428861" y="3429000"/>
            <a:ext cx="2082800" cy="1968500"/>
          </a:xfrm>
          <a:custGeom>
            <a:avLst/>
            <a:gdLst>
              <a:gd name="connsiteX0" fmla="*/ 114300 w 2082800"/>
              <a:gd name="connsiteY0" fmla="*/ 596900 h 1968500"/>
              <a:gd name="connsiteX1" fmla="*/ 114300 w 2082800"/>
              <a:gd name="connsiteY1" fmla="*/ 596900 h 1968500"/>
              <a:gd name="connsiteX2" fmla="*/ 215900 w 2082800"/>
              <a:gd name="connsiteY2" fmla="*/ 520700 h 1968500"/>
              <a:gd name="connsiteX3" fmla="*/ 292100 w 2082800"/>
              <a:gd name="connsiteY3" fmla="*/ 431800 h 1968500"/>
              <a:gd name="connsiteX4" fmla="*/ 431800 w 2082800"/>
              <a:gd name="connsiteY4" fmla="*/ 520700 h 1968500"/>
              <a:gd name="connsiteX5" fmla="*/ 584200 w 2082800"/>
              <a:gd name="connsiteY5" fmla="*/ 609600 h 1968500"/>
              <a:gd name="connsiteX6" fmla="*/ 622300 w 2082800"/>
              <a:gd name="connsiteY6" fmla="*/ 673100 h 1968500"/>
              <a:gd name="connsiteX7" fmla="*/ 787400 w 2082800"/>
              <a:gd name="connsiteY7" fmla="*/ 685800 h 1968500"/>
              <a:gd name="connsiteX8" fmla="*/ 927100 w 2082800"/>
              <a:gd name="connsiteY8" fmla="*/ 685800 h 1968500"/>
              <a:gd name="connsiteX9" fmla="*/ 1028700 w 2082800"/>
              <a:gd name="connsiteY9" fmla="*/ 622300 h 1968500"/>
              <a:gd name="connsiteX10" fmla="*/ 1422400 w 2082800"/>
              <a:gd name="connsiteY10" fmla="*/ 330200 h 1968500"/>
              <a:gd name="connsiteX11" fmla="*/ 990600 w 2082800"/>
              <a:gd name="connsiteY11" fmla="*/ 660400 h 1968500"/>
              <a:gd name="connsiteX12" fmla="*/ 927100 w 2082800"/>
              <a:gd name="connsiteY12" fmla="*/ 749300 h 1968500"/>
              <a:gd name="connsiteX13" fmla="*/ 863600 w 2082800"/>
              <a:gd name="connsiteY13" fmla="*/ 927100 h 1968500"/>
              <a:gd name="connsiteX14" fmla="*/ 825500 w 2082800"/>
              <a:gd name="connsiteY14" fmla="*/ 1054100 h 1968500"/>
              <a:gd name="connsiteX15" fmla="*/ 965200 w 2082800"/>
              <a:gd name="connsiteY15" fmla="*/ 1130300 h 1968500"/>
              <a:gd name="connsiteX16" fmla="*/ 965200 w 2082800"/>
              <a:gd name="connsiteY16" fmla="*/ 1130300 h 1968500"/>
              <a:gd name="connsiteX17" fmla="*/ 1104900 w 2082800"/>
              <a:gd name="connsiteY17" fmla="*/ 1168400 h 1968500"/>
              <a:gd name="connsiteX18" fmla="*/ 1231900 w 2082800"/>
              <a:gd name="connsiteY18" fmla="*/ 1092200 h 1968500"/>
              <a:gd name="connsiteX19" fmla="*/ 1333500 w 2082800"/>
              <a:gd name="connsiteY19" fmla="*/ 1003300 h 1968500"/>
              <a:gd name="connsiteX20" fmla="*/ 1676400 w 2082800"/>
              <a:gd name="connsiteY20" fmla="*/ 800100 h 1968500"/>
              <a:gd name="connsiteX21" fmla="*/ 1397000 w 2082800"/>
              <a:gd name="connsiteY21" fmla="*/ 952500 h 1968500"/>
              <a:gd name="connsiteX22" fmla="*/ 1270000 w 2082800"/>
              <a:gd name="connsiteY22" fmla="*/ 1079500 h 1968500"/>
              <a:gd name="connsiteX23" fmla="*/ 1181100 w 2082800"/>
              <a:gd name="connsiteY23" fmla="*/ 1193800 h 1968500"/>
              <a:gd name="connsiteX24" fmla="*/ 1117600 w 2082800"/>
              <a:gd name="connsiteY24" fmla="*/ 1308100 h 1968500"/>
              <a:gd name="connsiteX25" fmla="*/ 1092200 w 2082800"/>
              <a:gd name="connsiteY25" fmla="*/ 1511300 h 1968500"/>
              <a:gd name="connsiteX26" fmla="*/ 1066800 w 2082800"/>
              <a:gd name="connsiteY26" fmla="*/ 1663700 h 1968500"/>
              <a:gd name="connsiteX27" fmla="*/ 1041400 w 2082800"/>
              <a:gd name="connsiteY27" fmla="*/ 1689100 h 1968500"/>
              <a:gd name="connsiteX28" fmla="*/ 939800 w 2082800"/>
              <a:gd name="connsiteY28" fmla="*/ 1638300 h 1968500"/>
              <a:gd name="connsiteX29" fmla="*/ 901700 w 2082800"/>
              <a:gd name="connsiteY29" fmla="*/ 1511300 h 1968500"/>
              <a:gd name="connsiteX30" fmla="*/ 901700 w 2082800"/>
              <a:gd name="connsiteY30" fmla="*/ 1422400 h 1968500"/>
              <a:gd name="connsiteX31" fmla="*/ 825500 w 2082800"/>
              <a:gd name="connsiteY31" fmla="*/ 1308100 h 1968500"/>
              <a:gd name="connsiteX32" fmla="*/ 685800 w 2082800"/>
              <a:gd name="connsiteY32" fmla="*/ 1168400 h 1968500"/>
              <a:gd name="connsiteX33" fmla="*/ 546100 w 2082800"/>
              <a:gd name="connsiteY33" fmla="*/ 1117600 h 1968500"/>
              <a:gd name="connsiteX34" fmla="*/ 393700 w 2082800"/>
              <a:gd name="connsiteY34" fmla="*/ 1066800 h 1968500"/>
              <a:gd name="connsiteX35" fmla="*/ 304800 w 2082800"/>
              <a:gd name="connsiteY35" fmla="*/ 1054100 h 1968500"/>
              <a:gd name="connsiteX36" fmla="*/ 215900 w 2082800"/>
              <a:gd name="connsiteY36" fmla="*/ 1041400 h 1968500"/>
              <a:gd name="connsiteX37" fmla="*/ 152400 w 2082800"/>
              <a:gd name="connsiteY37" fmla="*/ 1155700 h 1968500"/>
              <a:gd name="connsiteX38" fmla="*/ 177800 w 2082800"/>
              <a:gd name="connsiteY38" fmla="*/ 1231900 h 1968500"/>
              <a:gd name="connsiteX39" fmla="*/ 177800 w 2082800"/>
              <a:gd name="connsiteY39" fmla="*/ 1282700 h 1968500"/>
              <a:gd name="connsiteX40" fmla="*/ 406400 w 2082800"/>
              <a:gd name="connsiteY40" fmla="*/ 1282700 h 1968500"/>
              <a:gd name="connsiteX41" fmla="*/ 520700 w 2082800"/>
              <a:gd name="connsiteY41" fmla="*/ 1333500 h 1968500"/>
              <a:gd name="connsiteX42" fmla="*/ 609600 w 2082800"/>
              <a:gd name="connsiteY42" fmla="*/ 1371600 h 1968500"/>
              <a:gd name="connsiteX43" fmla="*/ 647700 w 2082800"/>
              <a:gd name="connsiteY43" fmla="*/ 1524000 h 1968500"/>
              <a:gd name="connsiteX44" fmla="*/ 673100 w 2082800"/>
              <a:gd name="connsiteY44" fmla="*/ 1638300 h 1968500"/>
              <a:gd name="connsiteX45" fmla="*/ 736600 w 2082800"/>
              <a:gd name="connsiteY45" fmla="*/ 1765300 h 1968500"/>
              <a:gd name="connsiteX46" fmla="*/ 825500 w 2082800"/>
              <a:gd name="connsiteY46" fmla="*/ 1892300 h 1968500"/>
              <a:gd name="connsiteX47" fmla="*/ 914400 w 2082800"/>
              <a:gd name="connsiteY47" fmla="*/ 1930400 h 1968500"/>
              <a:gd name="connsiteX48" fmla="*/ 1003300 w 2082800"/>
              <a:gd name="connsiteY48" fmla="*/ 1968500 h 1968500"/>
              <a:gd name="connsiteX49" fmla="*/ 1168400 w 2082800"/>
              <a:gd name="connsiteY49" fmla="*/ 1917700 h 1968500"/>
              <a:gd name="connsiteX50" fmla="*/ 1257300 w 2082800"/>
              <a:gd name="connsiteY50" fmla="*/ 1816100 h 1968500"/>
              <a:gd name="connsiteX51" fmla="*/ 1320800 w 2082800"/>
              <a:gd name="connsiteY51" fmla="*/ 1701800 h 1968500"/>
              <a:gd name="connsiteX52" fmla="*/ 1333500 w 2082800"/>
              <a:gd name="connsiteY52" fmla="*/ 1574800 h 1968500"/>
              <a:gd name="connsiteX53" fmla="*/ 1371600 w 2082800"/>
              <a:gd name="connsiteY53" fmla="*/ 1460500 h 1968500"/>
              <a:gd name="connsiteX54" fmla="*/ 1397000 w 2082800"/>
              <a:gd name="connsiteY54" fmla="*/ 1358900 h 1968500"/>
              <a:gd name="connsiteX55" fmla="*/ 1435100 w 2082800"/>
              <a:gd name="connsiteY55" fmla="*/ 1257300 h 1968500"/>
              <a:gd name="connsiteX56" fmla="*/ 1536700 w 2082800"/>
              <a:gd name="connsiteY56" fmla="*/ 1130300 h 1968500"/>
              <a:gd name="connsiteX57" fmla="*/ 1752600 w 2082800"/>
              <a:gd name="connsiteY57" fmla="*/ 1028700 h 1968500"/>
              <a:gd name="connsiteX58" fmla="*/ 1917700 w 2082800"/>
              <a:gd name="connsiteY58" fmla="*/ 927100 h 1968500"/>
              <a:gd name="connsiteX59" fmla="*/ 2044700 w 2082800"/>
              <a:gd name="connsiteY59" fmla="*/ 850900 h 1968500"/>
              <a:gd name="connsiteX60" fmla="*/ 2082800 w 2082800"/>
              <a:gd name="connsiteY60" fmla="*/ 685800 h 1968500"/>
              <a:gd name="connsiteX61" fmla="*/ 2044700 w 2082800"/>
              <a:gd name="connsiteY61" fmla="*/ 558800 h 1968500"/>
              <a:gd name="connsiteX62" fmla="*/ 1943100 w 2082800"/>
              <a:gd name="connsiteY62" fmla="*/ 508000 h 1968500"/>
              <a:gd name="connsiteX63" fmla="*/ 1803400 w 2082800"/>
              <a:gd name="connsiteY63" fmla="*/ 520700 h 1968500"/>
              <a:gd name="connsiteX64" fmla="*/ 1689100 w 2082800"/>
              <a:gd name="connsiteY64" fmla="*/ 558800 h 1968500"/>
              <a:gd name="connsiteX65" fmla="*/ 1562100 w 2082800"/>
              <a:gd name="connsiteY65" fmla="*/ 609600 h 1968500"/>
              <a:gd name="connsiteX66" fmla="*/ 1422400 w 2082800"/>
              <a:gd name="connsiteY66" fmla="*/ 673100 h 1968500"/>
              <a:gd name="connsiteX67" fmla="*/ 1308100 w 2082800"/>
              <a:gd name="connsiteY67" fmla="*/ 723900 h 1968500"/>
              <a:gd name="connsiteX68" fmla="*/ 1206500 w 2082800"/>
              <a:gd name="connsiteY68" fmla="*/ 800100 h 1968500"/>
              <a:gd name="connsiteX69" fmla="*/ 1168400 w 2082800"/>
              <a:gd name="connsiteY69" fmla="*/ 876300 h 1968500"/>
              <a:gd name="connsiteX70" fmla="*/ 1308100 w 2082800"/>
              <a:gd name="connsiteY70" fmla="*/ 736600 h 1968500"/>
              <a:gd name="connsiteX71" fmla="*/ 1447800 w 2082800"/>
              <a:gd name="connsiteY71" fmla="*/ 635000 h 1968500"/>
              <a:gd name="connsiteX72" fmla="*/ 1600200 w 2082800"/>
              <a:gd name="connsiteY72" fmla="*/ 533400 h 1968500"/>
              <a:gd name="connsiteX73" fmla="*/ 1651000 w 2082800"/>
              <a:gd name="connsiteY73" fmla="*/ 368300 h 1968500"/>
              <a:gd name="connsiteX74" fmla="*/ 1676400 w 2082800"/>
              <a:gd name="connsiteY74" fmla="*/ 266700 h 1968500"/>
              <a:gd name="connsiteX75" fmla="*/ 1676400 w 2082800"/>
              <a:gd name="connsiteY75" fmla="*/ 114300 h 1968500"/>
              <a:gd name="connsiteX76" fmla="*/ 1638300 w 2082800"/>
              <a:gd name="connsiteY76" fmla="*/ 38100 h 1968500"/>
              <a:gd name="connsiteX77" fmla="*/ 1536700 w 2082800"/>
              <a:gd name="connsiteY77" fmla="*/ 0 h 1968500"/>
              <a:gd name="connsiteX78" fmla="*/ 1473200 w 2082800"/>
              <a:gd name="connsiteY78" fmla="*/ 0 h 1968500"/>
              <a:gd name="connsiteX79" fmla="*/ 1371600 w 2082800"/>
              <a:gd name="connsiteY79" fmla="*/ 50800 h 1968500"/>
              <a:gd name="connsiteX80" fmla="*/ 1308100 w 2082800"/>
              <a:gd name="connsiteY80" fmla="*/ 127000 h 1968500"/>
              <a:gd name="connsiteX81" fmla="*/ 1231900 w 2082800"/>
              <a:gd name="connsiteY81" fmla="*/ 215900 h 1968500"/>
              <a:gd name="connsiteX82" fmla="*/ 1181100 w 2082800"/>
              <a:gd name="connsiteY82" fmla="*/ 266700 h 1968500"/>
              <a:gd name="connsiteX83" fmla="*/ 1028700 w 2082800"/>
              <a:gd name="connsiteY83" fmla="*/ 342900 h 1968500"/>
              <a:gd name="connsiteX84" fmla="*/ 952500 w 2082800"/>
              <a:gd name="connsiteY84" fmla="*/ 406400 h 1968500"/>
              <a:gd name="connsiteX85" fmla="*/ 825500 w 2082800"/>
              <a:gd name="connsiteY85" fmla="*/ 406400 h 1968500"/>
              <a:gd name="connsiteX86" fmla="*/ 698500 w 2082800"/>
              <a:gd name="connsiteY86" fmla="*/ 393700 h 1968500"/>
              <a:gd name="connsiteX87" fmla="*/ 609600 w 2082800"/>
              <a:gd name="connsiteY87" fmla="*/ 342900 h 1968500"/>
              <a:gd name="connsiteX88" fmla="*/ 546100 w 2082800"/>
              <a:gd name="connsiteY88" fmla="*/ 279400 h 1968500"/>
              <a:gd name="connsiteX89" fmla="*/ 508000 w 2082800"/>
              <a:gd name="connsiteY89" fmla="*/ 165100 h 1968500"/>
              <a:gd name="connsiteX90" fmla="*/ 431800 w 2082800"/>
              <a:gd name="connsiteY90" fmla="*/ 63500 h 1968500"/>
              <a:gd name="connsiteX91" fmla="*/ 355600 w 2082800"/>
              <a:gd name="connsiteY91" fmla="*/ 63500 h 1968500"/>
              <a:gd name="connsiteX92" fmla="*/ 304800 w 2082800"/>
              <a:gd name="connsiteY92" fmla="*/ 63500 h 1968500"/>
              <a:gd name="connsiteX93" fmla="*/ 241300 w 2082800"/>
              <a:gd name="connsiteY93" fmla="*/ 114300 h 1968500"/>
              <a:gd name="connsiteX94" fmla="*/ 152400 w 2082800"/>
              <a:gd name="connsiteY94" fmla="*/ 241300 h 1968500"/>
              <a:gd name="connsiteX95" fmla="*/ 114300 w 2082800"/>
              <a:gd name="connsiteY95" fmla="*/ 266700 h 1968500"/>
              <a:gd name="connsiteX96" fmla="*/ 0 w 2082800"/>
              <a:gd name="connsiteY96" fmla="*/ 30480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082800" h="1968500">
                <a:moveTo>
                  <a:pt x="114300" y="596900"/>
                </a:moveTo>
                <a:lnTo>
                  <a:pt x="114300" y="596900"/>
                </a:lnTo>
                <a:lnTo>
                  <a:pt x="215900" y="520700"/>
                </a:lnTo>
                <a:lnTo>
                  <a:pt x="292100" y="431800"/>
                </a:lnTo>
                <a:lnTo>
                  <a:pt x="431800" y="520700"/>
                </a:lnTo>
                <a:lnTo>
                  <a:pt x="584200" y="609600"/>
                </a:lnTo>
                <a:lnTo>
                  <a:pt x="622300" y="673100"/>
                </a:lnTo>
                <a:lnTo>
                  <a:pt x="787400" y="685800"/>
                </a:lnTo>
                <a:lnTo>
                  <a:pt x="927100" y="685800"/>
                </a:lnTo>
                <a:lnTo>
                  <a:pt x="1028700" y="622300"/>
                </a:lnTo>
                <a:lnTo>
                  <a:pt x="1422400" y="330200"/>
                </a:lnTo>
                <a:lnTo>
                  <a:pt x="990600" y="660400"/>
                </a:lnTo>
                <a:lnTo>
                  <a:pt x="927100" y="749300"/>
                </a:lnTo>
                <a:lnTo>
                  <a:pt x="863600" y="927100"/>
                </a:lnTo>
                <a:lnTo>
                  <a:pt x="825500" y="1054100"/>
                </a:lnTo>
                <a:lnTo>
                  <a:pt x="965200" y="1130300"/>
                </a:lnTo>
                <a:lnTo>
                  <a:pt x="965200" y="1130300"/>
                </a:lnTo>
                <a:lnTo>
                  <a:pt x="1104900" y="1168400"/>
                </a:lnTo>
                <a:lnTo>
                  <a:pt x="1231900" y="1092200"/>
                </a:lnTo>
                <a:lnTo>
                  <a:pt x="1333500" y="1003300"/>
                </a:lnTo>
                <a:lnTo>
                  <a:pt x="1676400" y="800100"/>
                </a:lnTo>
                <a:lnTo>
                  <a:pt x="1397000" y="952500"/>
                </a:lnTo>
                <a:lnTo>
                  <a:pt x="1270000" y="1079500"/>
                </a:lnTo>
                <a:lnTo>
                  <a:pt x="1181100" y="1193800"/>
                </a:lnTo>
                <a:lnTo>
                  <a:pt x="1117600" y="1308100"/>
                </a:lnTo>
                <a:lnTo>
                  <a:pt x="1092200" y="1511300"/>
                </a:lnTo>
                <a:lnTo>
                  <a:pt x="1066800" y="1663700"/>
                </a:lnTo>
                <a:lnTo>
                  <a:pt x="1041400" y="1689100"/>
                </a:lnTo>
                <a:lnTo>
                  <a:pt x="939800" y="1638300"/>
                </a:lnTo>
                <a:lnTo>
                  <a:pt x="901700" y="1511300"/>
                </a:lnTo>
                <a:lnTo>
                  <a:pt x="901700" y="1422400"/>
                </a:lnTo>
                <a:lnTo>
                  <a:pt x="825500" y="1308100"/>
                </a:lnTo>
                <a:lnTo>
                  <a:pt x="685800" y="1168400"/>
                </a:lnTo>
                <a:lnTo>
                  <a:pt x="546100" y="1117600"/>
                </a:lnTo>
                <a:lnTo>
                  <a:pt x="393700" y="1066800"/>
                </a:lnTo>
                <a:lnTo>
                  <a:pt x="304800" y="1054100"/>
                </a:lnTo>
                <a:lnTo>
                  <a:pt x="215900" y="1041400"/>
                </a:lnTo>
                <a:lnTo>
                  <a:pt x="152400" y="1155700"/>
                </a:lnTo>
                <a:lnTo>
                  <a:pt x="177800" y="1231900"/>
                </a:lnTo>
                <a:lnTo>
                  <a:pt x="177800" y="1282700"/>
                </a:lnTo>
                <a:lnTo>
                  <a:pt x="406400" y="1282700"/>
                </a:lnTo>
                <a:lnTo>
                  <a:pt x="520700" y="1333500"/>
                </a:lnTo>
                <a:lnTo>
                  <a:pt x="609600" y="1371600"/>
                </a:lnTo>
                <a:lnTo>
                  <a:pt x="647700" y="1524000"/>
                </a:lnTo>
                <a:lnTo>
                  <a:pt x="673100" y="1638300"/>
                </a:lnTo>
                <a:lnTo>
                  <a:pt x="736600" y="1765300"/>
                </a:lnTo>
                <a:lnTo>
                  <a:pt x="825500" y="1892300"/>
                </a:lnTo>
                <a:lnTo>
                  <a:pt x="914400" y="1930400"/>
                </a:lnTo>
                <a:lnTo>
                  <a:pt x="1003300" y="1968500"/>
                </a:lnTo>
                <a:lnTo>
                  <a:pt x="1168400" y="1917700"/>
                </a:lnTo>
                <a:lnTo>
                  <a:pt x="1257300" y="1816100"/>
                </a:lnTo>
                <a:lnTo>
                  <a:pt x="1320800" y="1701800"/>
                </a:lnTo>
                <a:lnTo>
                  <a:pt x="1333500" y="1574800"/>
                </a:lnTo>
                <a:lnTo>
                  <a:pt x="1371600" y="1460500"/>
                </a:lnTo>
                <a:lnTo>
                  <a:pt x="1397000" y="1358900"/>
                </a:lnTo>
                <a:lnTo>
                  <a:pt x="1435100" y="1257300"/>
                </a:lnTo>
                <a:lnTo>
                  <a:pt x="1536700" y="1130300"/>
                </a:lnTo>
                <a:lnTo>
                  <a:pt x="1752600" y="1028700"/>
                </a:lnTo>
                <a:lnTo>
                  <a:pt x="1917700" y="927100"/>
                </a:lnTo>
                <a:lnTo>
                  <a:pt x="2044700" y="850900"/>
                </a:lnTo>
                <a:lnTo>
                  <a:pt x="2082800" y="685800"/>
                </a:lnTo>
                <a:lnTo>
                  <a:pt x="2044700" y="558800"/>
                </a:lnTo>
                <a:lnTo>
                  <a:pt x="1943100" y="508000"/>
                </a:lnTo>
                <a:lnTo>
                  <a:pt x="1803400" y="520700"/>
                </a:lnTo>
                <a:lnTo>
                  <a:pt x="1689100" y="558800"/>
                </a:lnTo>
                <a:lnTo>
                  <a:pt x="1562100" y="609600"/>
                </a:lnTo>
                <a:lnTo>
                  <a:pt x="1422400" y="673100"/>
                </a:lnTo>
                <a:lnTo>
                  <a:pt x="1308100" y="723900"/>
                </a:lnTo>
                <a:lnTo>
                  <a:pt x="1206500" y="800100"/>
                </a:lnTo>
                <a:lnTo>
                  <a:pt x="1168400" y="876300"/>
                </a:lnTo>
                <a:lnTo>
                  <a:pt x="1308100" y="736600"/>
                </a:lnTo>
                <a:lnTo>
                  <a:pt x="1447800" y="635000"/>
                </a:lnTo>
                <a:lnTo>
                  <a:pt x="1600200" y="533400"/>
                </a:lnTo>
                <a:lnTo>
                  <a:pt x="1651000" y="368300"/>
                </a:lnTo>
                <a:lnTo>
                  <a:pt x="1676400" y="266700"/>
                </a:lnTo>
                <a:lnTo>
                  <a:pt x="1676400" y="114300"/>
                </a:lnTo>
                <a:lnTo>
                  <a:pt x="1638300" y="38100"/>
                </a:lnTo>
                <a:lnTo>
                  <a:pt x="1536700" y="0"/>
                </a:lnTo>
                <a:lnTo>
                  <a:pt x="1473200" y="0"/>
                </a:lnTo>
                <a:lnTo>
                  <a:pt x="1371600" y="50800"/>
                </a:lnTo>
                <a:lnTo>
                  <a:pt x="1308100" y="127000"/>
                </a:lnTo>
                <a:lnTo>
                  <a:pt x="1231900" y="215900"/>
                </a:lnTo>
                <a:lnTo>
                  <a:pt x="1181100" y="266700"/>
                </a:lnTo>
                <a:lnTo>
                  <a:pt x="1028700" y="342900"/>
                </a:lnTo>
                <a:lnTo>
                  <a:pt x="952500" y="406400"/>
                </a:lnTo>
                <a:lnTo>
                  <a:pt x="825500" y="406400"/>
                </a:lnTo>
                <a:lnTo>
                  <a:pt x="698500" y="393700"/>
                </a:lnTo>
                <a:lnTo>
                  <a:pt x="609600" y="342900"/>
                </a:lnTo>
                <a:lnTo>
                  <a:pt x="546100" y="279400"/>
                </a:lnTo>
                <a:lnTo>
                  <a:pt x="508000" y="165100"/>
                </a:lnTo>
                <a:lnTo>
                  <a:pt x="431800" y="63500"/>
                </a:lnTo>
                <a:lnTo>
                  <a:pt x="355600" y="63500"/>
                </a:lnTo>
                <a:lnTo>
                  <a:pt x="304800" y="63500"/>
                </a:lnTo>
                <a:lnTo>
                  <a:pt x="241300" y="114300"/>
                </a:lnTo>
                <a:lnTo>
                  <a:pt x="152400" y="241300"/>
                </a:lnTo>
                <a:lnTo>
                  <a:pt x="114300" y="266700"/>
                </a:lnTo>
                <a:lnTo>
                  <a:pt x="0" y="304800"/>
                </a:lnTo>
              </a:path>
            </a:pathLst>
          </a:custGeom>
          <a:solidFill>
            <a:srgbClr val="FFC000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Freeform 8"/>
          <p:cNvSpPr/>
          <p:nvPr/>
        </p:nvSpPr>
        <p:spPr>
          <a:xfrm>
            <a:off x="1609725" y="3654424"/>
            <a:ext cx="215900" cy="139700"/>
          </a:xfrm>
          <a:custGeom>
            <a:avLst/>
            <a:gdLst>
              <a:gd name="connsiteX0" fmla="*/ 0 w 215900"/>
              <a:gd name="connsiteY0" fmla="*/ 0 h 139700"/>
              <a:gd name="connsiteX1" fmla="*/ 25400 w 215900"/>
              <a:gd name="connsiteY1" fmla="*/ 76200 h 139700"/>
              <a:gd name="connsiteX2" fmla="*/ 38100 w 215900"/>
              <a:gd name="connsiteY2" fmla="*/ 139700 h 139700"/>
              <a:gd name="connsiteX3" fmla="*/ 190500 w 215900"/>
              <a:gd name="connsiteY3" fmla="*/ 114300 h 139700"/>
              <a:gd name="connsiteX4" fmla="*/ 215900 w 215900"/>
              <a:gd name="connsiteY4" fmla="*/ 88900 h 139700"/>
              <a:gd name="connsiteX5" fmla="*/ 203200 w 215900"/>
              <a:gd name="connsiteY5" fmla="*/ 63500 h 139700"/>
              <a:gd name="connsiteX6" fmla="*/ 114300 w 215900"/>
              <a:gd name="connsiteY6" fmla="*/ 38100 h 139700"/>
              <a:gd name="connsiteX7" fmla="*/ 0 w 215900"/>
              <a:gd name="connsiteY7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900" h="139700">
                <a:moveTo>
                  <a:pt x="0" y="0"/>
                </a:moveTo>
                <a:lnTo>
                  <a:pt x="25400" y="76200"/>
                </a:lnTo>
                <a:lnTo>
                  <a:pt x="38100" y="139700"/>
                </a:lnTo>
                <a:lnTo>
                  <a:pt x="190500" y="114300"/>
                </a:lnTo>
                <a:lnTo>
                  <a:pt x="215900" y="88900"/>
                </a:lnTo>
                <a:lnTo>
                  <a:pt x="203200" y="63500"/>
                </a:lnTo>
                <a:lnTo>
                  <a:pt x="1143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Freeform 9"/>
          <p:cNvSpPr/>
          <p:nvPr/>
        </p:nvSpPr>
        <p:spPr>
          <a:xfrm>
            <a:off x="1241425" y="4467224"/>
            <a:ext cx="1358900" cy="1320800"/>
          </a:xfrm>
          <a:custGeom>
            <a:avLst/>
            <a:gdLst>
              <a:gd name="connsiteX0" fmla="*/ 1333500 w 1358900"/>
              <a:gd name="connsiteY0" fmla="*/ 12700 h 1320800"/>
              <a:gd name="connsiteX1" fmla="*/ 1244600 w 1358900"/>
              <a:gd name="connsiteY1" fmla="*/ 0 h 1320800"/>
              <a:gd name="connsiteX2" fmla="*/ 1219200 w 1358900"/>
              <a:gd name="connsiteY2" fmla="*/ 88900 h 1320800"/>
              <a:gd name="connsiteX3" fmla="*/ 1130300 w 1358900"/>
              <a:gd name="connsiteY3" fmla="*/ 152400 h 1320800"/>
              <a:gd name="connsiteX4" fmla="*/ 952500 w 1358900"/>
              <a:gd name="connsiteY4" fmla="*/ 215900 h 1320800"/>
              <a:gd name="connsiteX5" fmla="*/ 838200 w 1358900"/>
              <a:gd name="connsiteY5" fmla="*/ 215900 h 1320800"/>
              <a:gd name="connsiteX6" fmla="*/ 660400 w 1358900"/>
              <a:gd name="connsiteY6" fmla="*/ 203200 h 1320800"/>
              <a:gd name="connsiteX7" fmla="*/ 533400 w 1358900"/>
              <a:gd name="connsiteY7" fmla="*/ 203200 h 1320800"/>
              <a:gd name="connsiteX8" fmla="*/ 368300 w 1358900"/>
              <a:gd name="connsiteY8" fmla="*/ 215900 h 1320800"/>
              <a:gd name="connsiteX9" fmla="*/ 279400 w 1358900"/>
              <a:gd name="connsiteY9" fmla="*/ 304800 h 1320800"/>
              <a:gd name="connsiteX10" fmla="*/ 279400 w 1358900"/>
              <a:gd name="connsiteY10" fmla="*/ 304800 h 1320800"/>
              <a:gd name="connsiteX11" fmla="*/ 279400 w 1358900"/>
              <a:gd name="connsiteY11" fmla="*/ 469900 h 1320800"/>
              <a:gd name="connsiteX12" fmla="*/ 368300 w 1358900"/>
              <a:gd name="connsiteY12" fmla="*/ 546100 h 1320800"/>
              <a:gd name="connsiteX13" fmla="*/ 508000 w 1358900"/>
              <a:gd name="connsiteY13" fmla="*/ 584200 h 1320800"/>
              <a:gd name="connsiteX14" fmla="*/ 673100 w 1358900"/>
              <a:gd name="connsiteY14" fmla="*/ 609600 h 1320800"/>
              <a:gd name="connsiteX15" fmla="*/ 901700 w 1358900"/>
              <a:gd name="connsiteY15" fmla="*/ 609600 h 1320800"/>
              <a:gd name="connsiteX16" fmla="*/ 1028700 w 1358900"/>
              <a:gd name="connsiteY16" fmla="*/ 596900 h 1320800"/>
              <a:gd name="connsiteX17" fmla="*/ 1143000 w 1358900"/>
              <a:gd name="connsiteY17" fmla="*/ 584200 h 1320800"/>
              <a:gd name="connsiteX18" fmla="*/ 1155700 w 1358900"/>
              <a:gd name="connsiteY18" fmla="*/ 622300 h 1320800"/>
              <a:gd name="connsiteX19" fmla="*/ 1130300 w 1358900"/>
              <a:gd name="connsiteY19" fmla="*/ 774700 h 1320800"/>
              <a:gd name="connsiteX20" fmla="*/ 1041400 w 1358900"/>
              <a:gd name="connsiteY20" fmla="*/ 863600 h 1320800"/>
              <a:gd name="connsiteX21" fmla="*/ 965200 w 1358900"/>
              <a:gd name="connsiteY21" fmla="*/ 965200 h 1320800"/>
              <a:gd name="connsiteX22" fmla="*/ 901700 w 1358900"/>
              <a:gd name="connsiteY22" fmla="*/ 1016000 h 1320800"/>
              <a:gd name="connsiteX23" fmla="*/ 876300 w 1358900"/>
              <a:gd name="connsiteY23" fmla="*/ 1028700 h 1320800"/>
              <a:gd name="connsiteX24" fmla="*/ 825500 w 1358900"/>
              <a:gd name="connsiteY24" fmla="*/ 850900 h 1320800"/>
              <a:gd name="connsiteX25" fmla="*/ 711200 w 1358900"/>
              <a:gd name="connsiteY25" fmla="*/ 736600 h 1320800"/>
              <a:gd name="connsiteX26" fmla="*/ 571500 w 1358900"/>
              <a:gd name="connsiteY26" fmla="*/ 673100 h 1320800"/>
              <a:gd name="connsiteX27" fmla="*/ 431800 w 1358900"/>
              <a:gd name="connsiteY27" fmla="*/ 647700 h 1320800"/>
              <a:gd name="connsiteX28" fmla="*/ 342900 w 1358900"/>
              <a:gd name="connsiteY28" fmla="*/ 647700 h 1320800"/>
              <a:gd name="connsiteX29" fmla="*/ 254000 w 1358900"/>
              <a:gd name="connsiteY29" fmla="*/ 660400 h 1320800"/>
              <a:gd name="connsiteX30" fmla="*/ 152400 w 1358900"/>
              <a:gd name="connsiteY30" fmla="*/ 723900 h 1320800"/>
              <a:gd name="connsiteX31" fmla="*/ 88900 w 1358900"/>
              <a:gd name="connsiteY31" fmla="*/ 774700 h 1320800"/>
              <a:gd name="connsiteX32" fmla="*/ 0 w 1358900"/>
              <a:gd name="connsiteY32" fmla="*/ 850900 h 1320800"/>
              <a:gd name="connsiteX33" fmla="*/ 127000 w 1358900"/>
              <a:gd name="connsiteY33" fmla="*/ 990600 h 1320800"/>
              <a:gd name="connsiteX34" fmla="*/ 203200 w 1358900"/>
              <a:gd name="connsiteY34" fmla="*/ 914400 h 1320800"/>
              <a:gd name="connsiteX35" fmla="*/ 317500 w 1358900"/>
              <a:gd name="connsiteY35" fmla="*/ 863600 h 1320800"/>
              <a:gd name="connsiteX36" fmla="*/ 431800 w 1358900"/>
              <a:gd name="connsiteY36" fmla="*/ 825500 h 1320800"/>
              <a:gd name="connsiteX37" fmla="*/ 546100 w 1358900"/>
              <a:gd name="connsiteY37" fmla="*/ 863600 h 1320800"/>
              <a:gd name="connsiteX38" fmla="*/ 635000 w 1358900"/>
              <a:gd name="connsiteY38" fmla="*/ 939800 h 1320800"/>
              <a:gd name="connsiteX39" fmla="*/ 698500 w 1358900"/>
              <a:gd name="connsiteY39" fmla="*/ 1041400 h 1320800"/>
              <a:gd name="connsiteX40" fmla="*/ 723900 w 1358900"/>
              <a:gd name="connsiteY40" fmla="*/ 1143000 h 1320800"/>
              <a:gd name="connsiteX41" fmla="*/ 736600 w 1358900"/>
              <a:gd name="connsiteY41" fmla="*/ 1257300 h 1320800"/>
              <a:gd name="connsiteX42" fmla="*/ 736600 w 1358900"/>
              <a:gd name="connsiteY42" fmla="*/ 1257300 h 1320800"/>
              <a:gd name="connsiteX43" fmla="*/ 889000 w 1358900"/>
              <a:gd name="connsiteY43" fmla="*/ 1320800 h 1320800"/>
              <a:gd name="connsiteX44" fmla="*/ 939800 w 1358900"/>
              <a:gd name="connsiteY44" fmla="*/ 1308100 h 1320800"/>
              <a:gd name="connsiteX45" fmla="*/ 990600 w 1358900"/>
              <a:gd name="connsiteY45" fmla="*/ 1270000 h 1320800"/>
              <a:gd name="connsiteX46" fmla="*/ 1041400 w 1358900"/>
              <a:gd name="connsiteY46" fmla="*/ 1168400 h 1320800"/>
              <a:gd name="connsiteX47" fmla="*/ 1219200 w 1358900"/>
              <a:gd name="connsiteY47" fmla="*/ 1016000 h 1320800"/>
              <a:gd name="connsiteX48" fmla="*/ 1346200 w 1358900"/>
              <a:gd name="connsiteY48" fmla="*/ 876300 h 1320800"/>
              <a:gd name="connsiteX49" fmla="*/ 1358900 w 1358900"/>
              <a:gd name="connsiteY49" fmla="*/ 698500 h 1320800"/>
              <a:gd name="connsiteX50" fmla="*/ 1358900 w 1358900"/>
              <a:gd name="connsiteY50" fmla="*/ 558800 h 1320800"/>
              <a:gd name="connsiteX51" fmla="*/ 1333500 w 1358900"/>
              <a:gd name="connsiteY51" fmla="*/ 444500 h 1320800"/>
              <a:gd name="connsiteX52" fmla="*/ 1282700 w 1358900"/>
              <a:gd name="connsiteY52" fmla="*/ 381000 h 1320800"/>
              <a:gd name="connsiteX53" fmla="*/ 1219200 w 1358900"/>
              <a:gd name="connsiteY53" fmla="*/ 355600 h 1320800"/>
              <a:gd name="connsiteX54" fmla="*/ 1041400 w 1358900"/>
              <a:gd name="connsiteY54" fmla="*/ 381000 h 1320800"/>
              <a:gd name="connsiteX55" fmla="*/ 889000 w 1358900"/>
              <a:gd name="connsiteY55" fmla="*/ 406400 h 1320800"/>
              <a:gd name="connsiteX56" fmla="*/ 723900 w 1358900"/>
              <a:gd name="connsiteY56" fmla="*/ 406400 h 1320800"/>
              <a:gd name="connsiteX57" fmla="*/ 622300 w 1358900"/>
              <a:gd name="connsiteY57" fmla="*/ 406400 h 1320800"/>
              <a:gd name="connsiteX58" fmla="*/ 622300 w 1358900"/>
              <a:gd name="connsiteY58" fmla="*/ 406400 h 1320800"/>
              <a:gd name="connsiteX59" fmla="*/ 787400 w 1358900"/>
              <a:gd name="connsiteY59" fmla="*/ 393700 h 1320800"/>
              <a:gd name="connsiteX60" fmla="*/ 990600 w 1358900"/>
              <a:gd name="connsiteY60" fmla="*/ 381000 h 1320800"/>
              <a:gd name="connsiteX61" fmla="*/ 1155700 w 1358900"/>
              <a:gd name="connsiteY61" fmla="*/ 355600 h 1320800"/>
              <a:gd name="connsiteX62" fmla="*/ 1295400 w 1358900"/>
              <a:gd name="connsiteY62" fmla="*/ 330200 h 1320800"/>
              <a:gd name="connsiteX63" fmla="*/ 1346200 w 1358900"/>
              <a:gd name="connsiteY63" fmla="*/ 254000 h 1320800"/>
              <a:gd name="connsiteX64" fmla="*/ 1295400 w 1358900"/>
              <a:gd name="connsiteY64" fmla="*/ 139700 h 1320800"/>
              <a:gd name="connsiteX65" fmla="*/ 1333500 w 1358900"/>
              <a:gd name="connsiteY65" fmla="*/ 1270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358900" h="1320800">
                <a:moveTo>
                  <a:pt x="1333500" y="12700"/>
                </a:moveTo>
                <a:lnTo>
                  <a:pt x="1244600" y="0"/>
                </a:lnTo>
                <a:lnTo>
                  <a:pt x="1219200" y="88900"/>
                </a:lnTo>
                <a:lnTo>
                  <a:pt x="1130300" y="152400"/>
                </a:lnTo>
                <a:lnTo>
                  <a:pt x="952500" y="215900"/>
                </a:lnTo>
                <a:lnTo>
                  <a:pt x="838200" y="215900"/>
                </a:lnTo>
                <a:lnTo>
                  <a:pt x="660400" y="203200"/>
                </a:lnTo>
                <a:lnTo>
                  <a:pt x="533400" y="203200"/>
                </a:lnTo>
                <a:lnTo>
                  <a:pt x="368300" y="215900"/>
                </a:lnTo>
                <a:lnTo>
                  <a:pt x="279400" y="304800"/>
                </a:lnTo>
                <a:lnTo>
                  <a:pt x="279400" y="304800"/>
                </a:lnTo>
                <a:lnTo>
                  <a:pt x="279400" y="469900"/>
                </a:lnTo>
                <a:lnTo>
                  <a:pt x="368300" y="546100"/>
                </a:lnTo>
                <a:lnTo>
                  <a:pt x="508000" y="584200"/>
                </a:lnTo>
                <a:lnTo>
                  <a:pt x="673100" y="609600"/>
                </a:lnTo>
                <a:lnTo>
                  <a:pt x="901700" y="609600"/>
                </a:lnTo>
                <a:lnTo>
                  <a:pt x="1028700" y="596900"/>
                </a:lnTo>
                <a:lnTo>
                  <a:pt x="1143000" y="584200"/>
                </a:lnTo>
                <a:lnTo>
                  <a:pt x="1155700" y="622300"/>
                </a:lnTo>
                <a:lnTo>
                  <a:pt x="1130300" y="774700"/>
                </a:lnTo>
                <a:lnTo>
                  <a:pt x="1041400" y="863600"/>
                </a:lnTo>
                <a:lnTo>
                  <a:pt x="965200" y="965200"/>
                </a:lnTo>
                <a:lnTo>
                  <a:pt x="901700" y="1016000"/>
                </a:lnTo>
                <a:lnTo>
                  <a:pt x="876300" y="1028700"/>
                </a:lnTo>
                <a:lnTo>
                  <a:pt x="825500" y="850900"/>
                </a:lnTo>
                <a:lnTo>
                  <a:pt x="711200" y="736600"/>
                </a:lnTo>
                <a:lnTo>
                  <a:pt x="571500" y="673100"/>
                </a:lnTo>
                <a:lnTo>
                  <a:pt x="431800" y="647700"/>
                </a:lnTo>
                <a:lnTo>
                  <a:pt x="342900" y="647700"/>
                </a:lnTo>
                <a:lnTo>
                  <a:pt x="254000" y="660400"/>
                </a:lnTo>
                <a:lnTo>
                  <a:pt x="152400" y="723900"/>
                </a:lnTo>
                <a:lnTo>
                  <a:pt x="88900" y="774700"/>
                </a:lnTo>
                <a:lnTo>
                  <a:pt x="0" y="850900"/>
                </a:lnTo>
                <a:lnTo>
                  <a:pt x="127000" y="990600"/>
                </a:lnTo>
                <a:lnTo>
                  <a:pt x="203200" y="914400"/>
                </a:lnTo>
                <a:lnTo>
                  <a:pt x="317500" y="863600"/>
                </a:lnTo>
                <a:lnTo>
                  <a:pt x="431800" y="825500"/>
                </a:lnTo>
                <a:lnTo>
                  <a:pt x="546100" y="863600"/>
                </a:lnTo>
                <a:lnTo>
                  <a:pt x="635000" y="939800"/>
                </a:lnTo>
                <a:lnTo>
                  <a:pt x="698500" y="1041400"/>
                </a:lnTo>
                <a:lnTo>
                  <a:pt x="723900" y="1143000"/>
                </a:lnTo>
                <a:lnTo>
                  <a:pt x="736600" y="1257300"/>
                </a:lnTo>
                <a:lnTo>
                  <a:pt x="736600" y="1257300"/>
                </a:lnTo>
                <a:lnTo>
                  <a:pt x="889000" y="1320800"/>
                </a:lnTo>
                <a:lnTo>
                  <a:pt x="939800" y="1308100"/>
                </a:lnTo>
                <a:lnTo>
                  <a:pt x="990600" y="1270000"/>
                </a:lnTo>
                <a:lnTo>
                  <a:pt x="1041400" y="1168400"/>
                </a:lnTo>
                <a:lnTo>
                  <a:pt x="1219200" y="1016000"/>
                </a:lnTo>
                <a:lnTo>
                  <a:pt x="1346200" y="876300"/>
                </a:lnTo>
                <a:lnTo>
                  <a:pt x="1358900" y="698500"/>
                </a:lnTo>
                <a:lnTo>
                  <a:pt x="1358900" y="558800"/>
                </a:lnTo>
                <a:lnTo>
                  <a:pt x="1333500" y="444500"/>
                </a:lnTo>
                <a:lnTo>
                  <a:pt x="1282700" y="381000"/>
                </a:lnTo>
                <a:lnTo>
                  <a:pt x="1219200" y="355600"/>
                </a:lnTo>
                <a:lnTo>
                  <a:pt x="1041400" y="381000"/>
                </a:lnTo>
                <a:lnTo>
                  <a:pt x="889000" y="406400"/>
                </a:lnTo>
                <a:lnTo>
                  <a:pt x="723900" y="406400"/>
                </a:lnTo>
                <a:lnTo>
                  <a:pt x="622300" y="406400"/>
                </a:lnTo>
                <a:lnTo>
                  <a:pt x="622300" y="406400"/>
                </a:lnTo>
                <a:lnTo>
                  <a:pt x="787400" y="393700"/>
                </a:lnTo>
                <a:lnTo>
                  <a:pt x="990600" y="381000"/>
                </a:lnTo>
                <a:lnTo>
                  <a:pt x="1155700" y="355600"/>
                </a:lnTo>
                <a:lnTo>
                  <a:pt x="1295400" y="330200"/>
                </a:lnTo>
                <a:lnTo>
                  <a:pt x="1346200" y="254000"/>
                </a:lnTo>
                <a:lnTo>
                  <a:pt x="1295400" y="139700"/>
                </a:lnTo>
                <a:lnTo>
                  <a:pt x="1333500" y="1270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Freeform 10"/>
          <p:cNvSpPr/>
          <p:nvPr/>
        </p:nvSpPr>
        <p:spPr>
          <a:xfrm>
            <a:off x="2092325" y="2092324"/>
            <a:ext cx="1536700" cy="1422400"/>
          </a:xfrm>
          <a:custGeom>
            <a:avLst/>
            <a:gdLst>
              <a:gd name="connsiteX0" fmla="*/ 1066800 w 1536700"/>
              <a:gd name="connsiteY0" fmla="*/ 0 h 1422400"/>
              <a:gd name="connsiteX1" fmla="*/ 1066800 w 1536700"/>
              <a:gd name="connsiteY1" fmla="*/ 139700 h 1422400"/>
              <a:gd name="connsiteX2" fmla="*/ 1066800 w 1536700"/>
              <a:gd name="connsiteY2" fmla="*/ 241300 h 1422400"/>
              <a:gd name="connsiteX3" fmla="*/ 1066800 w 1536700"/>
              <a:gd name="connsiteY3" fmla="*/ 330200 h 1422400"/>
              <a:gd name="connsiteX4" fmla="*/ 1016000 w 1536700"/>
              <a:gd name="connsiteY4" fmla="*/ 431800 h 1422400"/>
              <a:gd name="connsiteX5" fmla="*/ 901700 w 1536700"/>
              <a:gd name="connsiteY5" fmla="*/ 457200 h 1422400"/>
              <a:gd name="connsiteX6" fmla="*/ 787400 w 1536700"/>
              <a:gd name="connsiteY6" fmla="*/ 495300 h 1422400"/>
              <a:gd name="connsiteX7" fmla="*/ 711200 w 1536700"/>
              <a:gd name="connsiteY7" fmla="*/ 520700 h 1422400"/>
              <a:gd name="connsiteX8" fmla="*/ 685800 w 1536700"/>
              <a:gd name="connsiteY8" fmla="*/ 520700 h 1422400"/>
              <a:gd name="connsiteX9" fmla="*/ 673100 w 1536700"/>
              <a:gd name="connsiteY9" fmla="*/ 622300 h 1422400"/>
              <a:gd name="connsiteX10" fmla="*/ 622300 w 1536700"/>
              <a:gd name="connsiteY10" fmla="*/ 698500 h 1422400"/>
              <a:gd name="connsiteX11" fmla="*/ 508000 w 1536700"/>
              <a:gd name="connsiteY11" fmla="*/ 800100 h 1422400"/>
              <a:gd name="connsiteX12" fmla="*/ 469900 w 1536700"/>
              <a:gd name="connsiteY12" fmla="*/ 901700 h 1422400"/>
              <a:gd name="connsiteX13" fmla="*/ 355600 w 1536700"/>
              <a:gd name="connsiteY13" fmla="*/ 952500 h 1422400"/>
              <a:gd name="connsiteX14" fmla="*/ 177800 w 1536700"/>
              <a:gd name="connsiteY14" fmla="*/ 1016000 h 1422400"/>
              <a:gd name="connsiteX15" fmla="*/ 50800 w 1536700"/>
              <a:gd name="connsiteY15" fmla="*/ 1079500 h 1422400"/>
              <a:gd name="connsiteX16" fmla="*/ 0 w 1536700"/>
              <a:gd name="connsiteY16" fmla="*/ 1104900 h 1422400"/>
              <a:gd name="connsiteX17" fmla="*/ 101600 w 1536700"/>
              <a:gd name="connsiteY17" fmla="*/ 1193800 h 1422400"/>
              <a:gd name="connsiteX18" fmla="*/ 241300 w 1536700"/>
              <a:gd name="connsiteY18" fmla="*/ 1231900 h 1422400"/>
              <a:gd name="connsiteX19" fmla="*/ 406400 w 1536700"/>
              <a:gd name="connsiteY19" fmla="*/ 1358900 h 1422400"/>
              <a:gd name="connsiteX20" fmla="*/ 546100 w 1536700"/>
              <a:gd name="connsiteY20" fmla="*/ 1409700 h 1422400"/>
              <a:gd name="connsiteX21" fmla="*/ 749300 w 1536700"/>
              <a:gd name="connsiteY21" fmla="*/ 1422400 h 1422400"/>
              <a:gd name="connsiteX22" fmla="*/ 977900 w 1536700"/>
              <a:gd name="connsiteY22" fmla="*/ 1333500 h 1422400"/>
              <a:gd name="connsiteX23" fmla="*/ 1155700 w 1536700"/>
              <a:gd name="connsiteY23" fmla="*/ 1155700 h 1422400"/>
              <a:gd name="connsiteX24" fmla="*/ 1358900 w 1536700"/>
              <a:gd name="connsiteY24" fmla="*/ 1016000 h 1422400"/>
              <a:gd name="connsiteX25" fmla="*/ 1485900 w 1536700"/>
              <a:gd name="connsiteY25" fmla="*/ 825500 h 1422400"/>
              <a:gd name="connsiteX26" fmla="*/ 1536700 w 1536700"/>
              <a:gd name="connsiteY26" fmla="*/ 584200 h 1422400"/>
              <a:gd name="connsiteX27" fmla="*/ 1536700 w 1536700"/>
              <a:gd name="connsiteY27" fmla="*/ 469900 h 1422400"/>
              <a:gd name="connsiteX28" fmla="*/ 1485900 w 1536700"/>
              <a:gd name="connsiteY28" fmla="*/ 330200 h 1422400"/>
              <a:gd name="connsiteX29" fmla="*/ 1397000 w 1536700"/>
              <a:gd name="connsiteY29" fmla="*/ 203200 h 1422400"/>
              <a:gd name="connsiteX30" fmla="*/ 1282700 w 1536700"/>
              <a:gd name="connsiteY30" fmla="*/ 127000 h 1422400"/>
              <a:gd name="connsiteX31" fmla="*/ 1206500 w 1536700"/>
              <a:gd name="connsiteY31" fmla="*/ 50800 h 1422400"/>
              <a:gd name="connsiteX32" fmla="*/ 1130300 w 1536700"/>
              <a:gd name="connsiteY32" fmla="*/ 12700 h 1422400"/>
              <a:gd name="connsiteX33" fmla="*/ 1066800 w 1536700"/>
              <a:gd name="connsiteY33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536700" h="1422400">
                <a:moveTo>
                  <a:pt x="1066800" y="0"/>
                </a:moveTo>
                <a:lnTo>
                  <a:pt x="1066800" y="139700"/>
                </a:lnTo>
                <a:lnTo>
                  <a:pt x="1066800" y="241300"/>
                </a:lnTo>
                <a:lnTo>
                  <a:pt x="1066800" y="330200"/>
                </a:lnTo>
                <a:lnTo>
                  <a:pt x="1016000" y="431800"/>
                </a:lnTo>
                <a:lnTo>
                  <a:pt x="901700" y="457200"/>
                </a:lnTo>
                <a:lnTo>
                  <a:pt x="787400" y="495300"/>
                </a:lnTo>
                <a:lnTo>
                  <a:pt x="711200" y="520700"/>
                </a:lnTo>
                <a:lnTo>
                  <a:pt x="685800" y="520700"/>
                </a:lnTo>
                <a:lnTo>
                  <a:pt x="673100" y="622300"/>
                </a:lnTo>
                <a:lnTo>
                  <a:pt x="622300" y="698500"/>
                </a:lnTo>
                <a:lnTo>
                  <a:pt x="508000" y="800100"/>
                </a:lnTo>
                <a:lnTo>
                  <a:pt x="469900" y="901700"/>
                </a:lnTo>
                <a:lnTo>
                  <a:pt x="355600" y="952500"/>
                </a:lnTo>
                <a:lnTo>
                  <a:pt x="177800" y="1016000"/>
                </a:lnTo>
                <a:lnTo>
                  <a:pt x="50800" y="1079500"/>
                </a:lnTo>
                <a:lnTo>
                  <a:pt x="0" y="1104900"/>
                </a:lnTo>
                <a:lnTo>
                  <a:pt x="101600" y="1193800"/>
                </a:lnTo>
                <a:lnTo>
                  <a:pt x="241300" y="1231900"/>
                </a:lnTo>
                <a:lnTo>
                  <a:pt x="406400" y="1358900"/>
                </a:lnTo>
                <a:lnTo>
                  <a:pt x="546100" y="1409700"/>
                </a:lnTo>
                <a:lnTo>
                  <a:pt x="749300" y="1422400"/>
                </a:lnTo>
                <a:lnTo>
                  <a:pt x="977900" y="1333500"/>
                </a:lnTo>
                <a:lnTo>
                  <a:pt x="1155700" y="1155700"/>
                </a:lnTo>
                <a:lnTo>
                  <a:pt x="1358900" y="1016000"/>
                </a:lnTo>
                <a:lnTo>
                  <a:pt x="1485900" y="825500"/>
                </a:lnTo>
                <a:lnTo>
                  <a:pt x="1536700" y="584200"/>
                </a:lnTo>
                <a:lnTo>
                  <a:pt x="1536700" y="469900"/>
                </a:lnTo>
                <a:lnTo>
                  <a:pt x="1485900" y="330200"/>
                </a:lnTo>
                <a:lnTo>
                  <a:pt x="1397000" y="203200"/>
                </a:lnTo>
                <a:lnTo>
                  <a:pt x="1282700" y="127000"/>
                </a:lnTo>
                <a:lnTo>
                  <a:pt x="1206500" y="50800"/>
                </a:lnTo>
                <a:lnTo>
                  <a:pt x="1130300" y="12700"/>
                </a:lnTo>
                <a:lnTo>
                  <a:pt x="1066800" y="0"/>
                </a:lnTo>
                <a:close/>
              </a:path>
            </a:pathLst>
          </a:custGeom>
          <a:solidFill>
            <a:srgbClr val="003300">
              <a:alpha val="5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TextBox 11"/>
          <p:cNvSpPr txBox="1"/>
          <p:nvPr/>
        </p:nvSpPr>
        <p:spPr>
          <a:xfrm>
            <a:off x="1131164" y="3286124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75-200cm</a:t>
            </a:r>
            <a:endParaRPr lang="es-VE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57555" y="407194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50-75cm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56377" y="4714884"/>
            <a:ext cx="9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&gt;200cm</a:t>
            </a:r>
            <a:endParaRPr lang="es-VE" b="1" dirty="0"/>
          </a:p>
        </p:txBody>
      </p:sp>
      <p:graphicFrame>
        <p:nvGraphicFramePr>
          <p:cNvPr id="1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192460"/>
              </p:ext>
            </p:extLst>
          </p:nvPr>
        </p:nvGraphicFramePr>
        <p:xfrm>
          <a:off x="4742312" y="2039841"/>
          <a:ext cx="4429188" cy="131199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71800"/>
                <a:gridCol w="1857388"/>
              </a:tblGrid>
              <a:tr h="489038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Procedimiento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Bypass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Gástrico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BAGUA,MGBP</a:t>
                      </a:r>
                      <a:endParaRPr lang="es-VE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80,3%</a:t>
                      </a:r>
                    </a:p>
                    <a:p>
                      <a:r>
                        <a:rPr lang="es-VE" sz="2400" b="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r>
                        <a:rPr lang="es-VE" sz="2400" b="0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es-VE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ángulo 21"/>
          <p:cNvSpPr/>
          <p:nvPr/>
        </p:nvSpPr>
        <p:spPr>
          <a:xfrm>
            <a:off x="4933056" y="6167045"/>
            <a:ext cx="4463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Buchwald, H., </a:t>
            </a:r>
            <a:r>
              <a:rPr lang="en-US" baseline="30000" dirty="0" err="1">
                <a:solidFill>
                  <a:schemeClr val="bg1"/>
                </a:solidFill>
              </a:rPr>
              <a:t>Estok</a:t>
            </a:r>
            <a:r>
              <a:rPr lang="en-US" baseline="30000" dirty="0">
                <a:solidFill>
                  <a:schemeClr val="bg1"/>
                </a:solidFill>
              </a:rPr>
              <a:t>, R., </a:t>
            </a:r>
            <a:r>
              <a:rPr lang="en-US" baseline="30000" dirty="0" err="1">
                <a:solidFill>
                  <a:schemeClr val="bg1"/>
                </a:solidFill>
              </a:rPr>
              <a:t>Fahrbach</a:t>
            </a:r>
            <a:r>
              <a:rPr lang="en-US" baseline="30000" dirty="0">
                <a:solidFill>
                  <a:schemeClr val="bg1"/>
                </a:solidFill>
              </a:rPr>
              <a:t>, </a:t>
            </a:r>
            <a:r>
              <a:rPr lang="en-US" baseline="30000" dirty="0" err="1">
                <a:solidFill>
                  <a:schemeClr val="bg1"/>
                </a:solidFill>
              </a:rPr>
              <a:t>K.</a:t>
            </a:r>
            <a:r>
              <a:rPr lang="en-US" baseline="30000" dirty="0" err="1" smtClean="0">
                <a:solidFill>
                  <a:schemeClr val="bg1"/>
                </a:solidFill>
              </a:rPr>
              <a:t>,et</a:t>
            </a:r>
            <a:r>
              <a:rPr lang="en-US" baseline="30000" dirty="0" smtClean="0">
                <a:solidFill>
                  <a:schemeClr val="bg1"/>
                </a:solidFill>
              </a:rPr>
              <a:t> </a:t>
            </a:r>
            <a:r>
              <a:rPr lang="en-US" baseline="30000" dirty="0" err="1" smtClean="0">
                <a:solidFill>
                  <a:schemeClr val="bg1"/>
                </a:solidFill>
              </a:rPr>
              <a:t>al.Weight</a:t>
            </a:r>
            <a:r>
              <a:rPr lang="en-US" baseline="30000" dirty="0" smtClean="0">
                <a:solidFill>
                  <a:schemeClr val="bg1"/>
                </a:solidFill>
              </a:rPr>
              <a:t> </a:t>
            </a:r>
            <a:r>
              <a:rPr lang="en-US" baseline="30000" dirty="0">
                <a:solidFill>
                  <a:schemeClr val="bg1"/>
                </a:solidFill>
              </a:rPr>
              <a:t>and type 2 diabetes after bariatric surgery: systematic review and meta-analysis. Am J Med. 2009. 122:248-256.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31164" y="42670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18404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70" y="1933765"/>
            <a:ext cx="812874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ángulo 10"/>
          <p:cNvSpPr/>
          <p:nvPr/>
        </p:nvSpPr>
        <p:spPr>
          <a:xfrm>
            <a:off x="1619672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76056" y="2761183"/>
            <a:ext cx="952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Long asas</a:t>
            </a:r>
            <a:endParaRPr lang="es-ES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851920" y="2761183"/>
            <a:ext cx="990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Reservorio</a:t>
            </a:r>
            <a:endParaRPr lang="es-ES" sz="1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077551" y="2924944"/>
            <a:ext cx="502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ABP</a:t>
            </a:r>
            <a:endParaRPr lang="es-ES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550302" y="2924944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AA</a:t>
            </a:r>
            <a:endParaRPr lang="es-ES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067944" y="5137447"/>
            <a:ext cx="604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15 cc</a:t>
            </a:r>
            <a:endParaRPr lang="es-ES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067944" y="5373216"/>
            <a:ext cx="607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50 cc</a:t>
            </a:r>
            <a:endParaRPr lang="es-ES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067944" y="5589240"/>
            <a:ext cx="607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50 cc</a:t>
            </a:r>
            <a:endParaRPr lang="es-ES" sz="1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067944" y="4777407"/>
            <a:ext cx="6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3</a:t>
            </a:r>
            <a:r>
              <a:rPr lang="es-ES" sz="1400" dirty="0" smtClean="0"/>
              <a:t>0 cc</a:t>
            </a:r>
            <a:endParaRPr lang="es-ES" sz="1400" dirty="0"/>
          </a:p>
        </p:txBody>
      </p:sp>
      <p:sp>
        <p:nvSpPr>
          <p:cNvPr id="5" name="Elipse 4"/>
          <p:cNvSpPr/>
          <p:nvPr/>
        </p:nvSpPr>
        <p:spPr>
          <a:xfrm>
            <a:off x="3563888" y="2708920"/>
            <a:ext cx="1584176" cy="36004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5207261" y="3645024"/>
            <a:ext cx="77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120 cm</a:t>
            </a:r>
            <a:endParaRPr lang="es-ES" sz="14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5004048" y="412933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50 </a:t>
            </a:r>
            <a:endParaRPr lang="es-ES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292080" y="4129335"/>
            <a:ext cx="817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150 cm</a:t>
            </a:r>
            <a:endParaRPr lang="es-ES" sz="14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5364088" y="5366128"/>
            <a:ext cx="817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150 cm</a:t>
            </a:r>
            <a:endParaRPr lang="es-ES" sz="14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965906" y="5368940"/>
            <a:ext cx="53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100 </a:t>
            </a:r>
            <a:endParaRPr lang="es-ES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932040" y="5641503"/>
            <a:ext cx="485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 50 </a:t>
            </a:r>
            <a:endParaRPr lang="es-ES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5364088" y="5641503"/>
            <a:ext cx="814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100 cm</a:t>
            </a:r>
            <a:endParaRPr lang="es-ES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6804248" y="2708920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TQ</a:t>
            </a:r>
            <a:endParaRPr lang="es-ES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6516216" y="4869160"/>
            <a:ext cx="709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71 min</a:t>
            </a:r>
            <a:endParaRPr lang="es-ES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516216" y="5137447"/>
            <a:ext cx="724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72 min</a:t>
            </a:r>
            <a:endParaRPr lang="es-ES" sz="14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6516216" y="4653136"/>
            <a:ext cx="724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72 min</a:t>
            </a:r>
            <a:endParaRPr lang="es-ES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516216" y="5641503"/>
            <a:ext cx="724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75 min</a:t>
            </a:r>
            <a:endParaRPr lang="es-ES" sz="14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6511531" y="4149080"/>
            <a:ext cx="724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90 min</a:t>
            </a:r>
            <a:endParaRPr lang="es-ES" sz="1400" dirty="0"/>
          </a:p>
        </p:txBody>
      </p:sp>
      <p:sp>
        <p:nvSpPr>
          <p:cNvPr id="32" name="Elipse 31"/>
          <p:cNvSpPr/>
          <p:nvPr/>
        </p:nvSpPr>
        <p:spPr>
          <a:xfrm>
            <a:off x="1835696" y="5661248"/>
            <a:ext cx="432048" cy="216024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CuadroTexto 32"/>
          <p:cNvSpPr txBox="1"/>
          <p:nvPr/>
        </p:nvSpPr>
        <p:spPr>
          <a:xfrm>
            <a:off x="429064" y="1499076"/>
            <a:ext cx="510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RESERVORIO/LONG ASAS/TQ/MORBIMORTALIDAD</a:t>
            </a:r>
            <a:endParaRPr lang="es-ES" dirty="0"/>
          </a:p>
        </p:txBody>
      </p:sp>
      <p:sp>
        <p:nvSpPr>
          <p:cNvPr id="35" name="CuadroTexto 34"/>
          <p:cNvSpPr txBox="1"/>
          <p:nvPr/>
        </p:nvSpPr>
        <p:spPr>
          <a:xfrm>
            <a:off x="7757463" y="2689175"/>
            <a:ext cx="991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Morbilidad</a:t>
            </a:r>
            <a:endParaRPr lang="es-ES" sz="1400" dirty="0"/>
          </a:p>
        </p:txBody>
      </p:sp>
      <p:sp>
        <p:nvSpPr>
          <p:cNvPr id="36" name="CuadroTexto 35"/>
          <p:cNvSpPr txBox="1"/>
          <p:nvPr/>
        </p:nvSpPr>
        <p:spPr>
          <a:xfrm>
            <a:off x="7878184" y="4849415"/>
            <a:ext cx="582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4,5%</a:t>
            </a:r>
            <a:endParaRPr lang="es-ES" sz="1400" dirty="0"/>
          </a:p>
        </p:txBody>
      </p:sp>
      <p:sp>
        <p:nvSpPr>
          <p:cNvPr id="37" name="CuadroTexto 36"/>
          <p:cNvSpPr txBox="1"/>
          <p:nvPr/>
        </p:nvSpPr>
        <p:spPr>
          <a:xfrm>
            <a:off x="7924285" y="3803674"/>
            <a:ext cx="534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&lt;5 %</a:t>
            </a:r>
            <a:endParaRPr lang="es-ES" sz="1400" dirty="0"/>
          </a:p>
        </p:txBody>
      </p:sp>
      <p:sp>
        <p:nvSpPr>
          <p:cNvPr id="38" name="CuadroTexto 37"/>
          <p:cNvSpPr txBox="1"/>
          <p:nvPr/>
        </p:nvSpPr>
        <p:spPr>
          <a:xfrm>
            <a:off x="7884368" y="5137447"/>
            <a:ext cx="56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16 %</a:t>
            </a:r>
            <a:endParaRPr lang="es-ES" sz="1400" dirty="0"/>
          </a:p>
        </p:txBody>
      </p:sp>
      <p:sp>
        <p:nvSpPr>
          <p:cNvPr id="39" name="CuadroTexto 38"/>
          <p:cNvSpPr txBox="1"/>
          <p:nvPr/>
        </p:nvSpPr>
        <p:spPr>
          <a:xfrm>
            <a:off x="7757226" y="5641503"/>
            <a:ext cx="91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6,6/20 %</a:t>
            </a:r>
            <a:endParaRPr lang="es-ES" sz="1400" dirty="0"/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063519" y="3777657"/>
            <a:ext cx="1307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Garciacaballer</a:t>
            </a:r>
            <a:r>
              <a:rPr lang="es-ES" sz="1200" dirty="0" err="1" smtClean="0"/>
              <a:t>o</a:t>
            </a:r>
            <a:endParaRPr lang="es-ES" sz="1200" dirty="0"/>
          </a:p>
        </p:txBody>
      </p:sp>
      <p:sp>
        <p:nvSpPr>
          <p:cNvPr id="43" name="CuadroTexto 42"/>
          <p:cNvSpPr txBox="1"/>
          <p:nvPr/>
        </p:nvSpPr>
        <p:spPr>
          <a:xfrm>
            <a:off x="2288774" y="3776806"/>
            <a:ext cx="9180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Prospectivo</a:t>
            </a:r>
            <a:endParaRPr lang="es-ES" sz="1200" dirty="0"/>
          </a:p>
        </p:txBody>
      </p:sp>
      <p:sp>
        <p:nvSpPr>
          <p:cNvPr id="44" name="CuadroTexto 43"/>
          <p:cNvSpPr txBox="1"/>
          <p:nvPr/>
        </p:nvSpPr>
        <p:spPr>
          <a:xfrm>
            <a:off x="5024784" y="3775955"/>
            <a:ext cx="1045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100-150 cm</a:t>
            </a:r>
            <a:endParaRPr lang="es-ES" sz="1400" dirty="0"/>
          </a:p>
        </p:txBody>
      </p:sp>
      <p:sp>
        <p:nvSpPr>
          <p:cNvPr id="45" name="CuadroTexto 44"/>
          <p:cNvSpPr txBox="1"/>
          <p:nvPr/>
        </p:nvSpPr>
        <p:spPr>
          <a:xfrm>
            <a:off x="4455514" y="377595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BAGUA</a:t>
            </a:r>
            <a:endParaRPr lang="es-ES" sz="1400" dirty="0"/>
          </a:p>
        </p:txBody>
      </p:sp>
      <p:sp>
        <p:nvSpPr>
          <p:cNvPr id="46" name="CuadroTexto 45"/>
          <p:cNvSpPr txBox="1"/>
          <p:nvPr/>
        </p:nvSpPr>
        <p:spPr>
          <a:xfrm>
            <a:off x="4101813" y="3761397"/>
            <a:ext cx="43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2 N</a:t>
            </a:r>
            <a:endParaRPr lang="es-ES" sz="1400" dirty="0"/>
          </a:p>
        </p:txBody>
      </p:sp>
      <p:sp>
        <p:nvSpPr>
          <p:cNvPr id="47" name="CuadroTexto 46"/>
          <p:cNvSpPr txBox="1"/>
          <p:nvPr/>
        </p:nvSpPr>
        <p:spPr>
          <a:xfrm>
            <a:off x="5041720" y="3149437"/>
            <a:ext cx="1126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100-  150 cm</a:t>
            </a:r>
            <a:endParaRPr lang="es-ES" sz="1400" dirty="0"/>
          </a:p>
        </p:txBody>
      </p:sp>
      <p:sp>
        <p:nvSpPr>
          <p:cNvPr id="48" name="CuadroTexto 47"/>
          <p:cNvSpPr txBox="1"/>
          <p:nvPr/>
        </p:nvSpPr>
        <p:spPr>
          <a:xfrm>
            <a:off x="4152612" y="3134909"/>
            <a:ext cx="6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3</a:t>
            </a:r>
            <a:r>
              <a:rPr lang="es-ES" sz="1400" dirty="0" smtClean="0"/>
              <a:t>0 cc</a:t>
            </a:r>
            <a:endParaRPr lang="es-ES" sz="1400" dirty="0"/>
          </a:p>
        </p:txBody>
      </p:sp>
      <p:sp>
        <p:nvSpPr>
          <p:cNvPr id="49" name="CuadroTexto 48"/>
          <p:cNvSpPr txBox="1"/>
          <p:nvPr/>
        </p:nvSpPr>
        <p:spPr>
          <a:xfrm>
            <a:off x="6770214" y="3778876"/>
            <a:ext cx="1204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100% con MO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99818401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16832"/>
            <a:ext cx="812874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ángulo 10"/>
          <p:cNvSpPr/>
          <p:nvPr/>
        </p:nvSpPr>
        <p:spPr>
          <a:xfrm>
            <a:off x="1619672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229394" y="5137447"/>
            <a:ext cx="49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109</a:t>
            </a:r>
            <a:endParaRPr lang="es-ES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220072" y="5589240"/>
            <a:ext cx="545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85,3</a:t>
            </a:r>
            <a:endParaRPr lang="es-ES" sz="1400" dirty="0"/>
          </a:p>
        </p:txBody>
      </p:sp>
      <p:sp>
        <p:nvSpPr>
          <p:cNvPr id="5" name="Elipse 4"/>
          <p:cNvSpPr/>
          <p:nvPr/>
        </p:nvSpPr>
        <p:spPr>
          <a:xfrm>
            <a:off x="4788024" y="2708920"/>
            <a:ext cx="1584176" cy="36004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5256885" y="3645024"/>
            <a:ext cx="395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80</a:t>
            </a:r>
            <a:endParaRPr lang="es-ES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210974" y="412933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 89</a:t>
            </a:r>
            <a:endParaRPr lang="es-ES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6588224" y="2708920"/>
            <a:ext cx="726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Hb</a:t>
            </a:r>
            <a:r>
              <a:rPr lang="es-ES" sz="1400" dirty="0" smtClean="0"/>
              <a:t> A1c</a:t>
            </a:r>
            <a:endParaRPr lang="es-ES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6629316" y="5373216"/>
            <a:ext cx="534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5,97</a:t>
            </a:r>
            <a:endParaRPr lang="es-ES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660232" y="513744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6,5</a:t>
            </a:r>
            <a:endParaRPr lang="es-ES" sz="14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6651134" y="4653136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5,9</a:t>
            </a:r>
            <a:endParaRPr lang="es-ES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6651134" y="5641503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5,5</a:t>
            </a:r>
            <a:endParaRPr lang="es-ES" sz="14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6646350" y="4149080"/>
            <a:ext cx="445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6,1</a:t>
            </a:r>
            <a:endParaRPr lang="es-ES" sz="1400" dirty="0"/>
          </a:p>
        </p:txBody>
      </p:sp>
      <p:sp>
        <p:nvSpPr>
          <p:cNvPr id="32" name="Elipse 31"/>
          <p:cNvSpPr/>
          <p:nvPr/>
        </p:nvSpPr>
        <p:spPr>
          <a:xfrm>
            <a:off x="1835696" y="5733256"/>
            <a:ext cx="504056" cy="144016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CuadroTexto 32"/>
          <p:cNvSpPr txBox="1"/>
          <p:nvPr/>
        </p:nvSpPr>
        <p:spPr>
          <a:xfrm>
            <a:off x="467544" y="1537564"/>
            <a:ext cx="3215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GLICEMIA/ HbA1C/RESULTADOS</a:t>
            </a:r>
            <a:endParaRPr lang="es-ES" dirty="0"/>
          </a:p>
        </p:txBody>
      </p:sp>
      <p:sp>
        <p:nvSpPr>
          <p:cNvPr id="40" name="CuadroTexto 39"/>
          <p:cNvSpPr txBox="1"/>
          <p:nvPr/>
        </p:nvSpPr>
        <p:spPr>
          <a:xfrm>
            <a:off x="5256885" y="3140968"/>
            <a:ext cx="395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88</a:t>
            </a:r>
            <a:endParaRPr lang="es-ES" sz="1400" dirty="0"/>
          </a:p>
        </p:txBody>
      </p:sp>
      <p:sp>
        <p:nvSpPr>
          <p:cNvPr id="41" name="CuadroTexto 40"/>
          <p:cNvSpPr txBox="1"/>
          <p:nvPr/>
        </p:nvSpPr>
        <p:spPr>
          <a:xfrm>
            <a:off x="6732240" y="3140968"/>
            <a:ext cx="440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&lt; 6</a:t>
            </a:r>
            <a:endParaRPr lang="es-ES" sz="1400" dirty="0"/>
          </a:p>
        </p:txBody>
      </p:sp>
      <p:sp>
        <p:nvSpPr>
          <p:cNvPr id="42" name="CuadroTexto 41"/>
          <p:cNvSpPr txBox="1"/>
          <p:nvPr/>
        </p:nvSpPr>
        <p:spPr>
          <a:xfrm>
            <a:off x="6652161" y="4869160"/>
            <a:ext cx="440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5,6</a:t>
            </a:r>
            <a:endParaRPr lang="es-ES" sz="1400" dirty="0"/>
          </a:p>
        </p:txBody>
      </p:sp>
      <p:sp>
        <p:nvSpPr>
          <p:cNvPr id="43" name="Elipse 42"/>
          <p:cNvSpPr/>
          <p:nvPr/>
        </p:nvSpPr>
        <p:spPr>
          <a:xfrm>
            <a:off x="6228184" y="2708920"/>
            <a:ext cx="1584176" cy="36004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CuadroTexto 43"/>
          <p:cNvSpPr txBox="1"/>
          <p:nvPr/>
        </p:nvSpPr>
        <p:spPr>
          <a:xfrm>
            <a:off x="5220072" y="4633391"/>
            <a:ext cx="49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103</a:t>
            </a:r>
            <a:endParaRPr lang="es-ES" sz="1400" dirty="0"/>
          </a:p>
        </p:txBody>
      </p:sp>
      <p:sp>
        <p:nvSpPr>
          <p:cNvPr id="45" name="CuadroTexto 44"/>
          <p:cNvSpPr txBox="1"/>
          <p:nvPr/>
        </p:nvSpPr>
        <p:spPr>
          <a:xfrm>
            <a:off x="5004048" y="2708920"/>
            <a:ext cx="1197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Glicemias PO</a:t>
            </a:r>
            <a:endParaRPr lang="es-ES" sz="1400" dirty="0"/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36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830204522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19" y="1850636"/>
            <a:ext cx="784887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744449" y="4378613"/>
            <a:ext cx="214809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N</a:t>
            </a:r>
            <a:r>
              <a:rPr lang="es-ES" sz="2400" dirty="0" smtClean="0"/>
              <a:t>: 15 </a:t>
            </a:r>
            <a:r>
              <a:rPr lang="es-ES" sz="2400" dirty="0" smtClean="0"/>
              <a:t>pacientes</a:t>
            </a:r>
          </a:p>
          <a:p>
            <a:r>
              <a:rPr lang="es-ES" sz="2400" dirty="0" smtClean="0"/>
              <a:t>Remisi</a:t>
            </a:r>
            <a:r>
              <a:rPr lang="es-ES" sz="2400" dirty="0" smtClean="0"/>
              <a:t>ón</a:t>
            </a:r>
            <a:r>
              <a:rPr lang="es-ES" sz="2400" dirty="0" smtClean="0"/>
              <a:t>: </a:t>
            </a:r>
            <a:r>
              <a:rPr lang="es-ES" sz="2400" dirty="0" smtClean="0"/>
              <a:t>92%</a:t>
            </a:r>
          </a:p>
          <a:p>
            <a:r>
              <a:rPr lang="es-ES" sz="2400" dirty="0" smtClean="0"/>
              <a:t>HbA1c: &lt; 6%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61047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688449"/>
            <a:ext cx="8001000" cy="1169551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Navarrete, S</a:t>
            </a:r>
            <a:r>
              <a:rPr lang="es-VE" sz="1000" dirty="0" smtClean="0">
                <a:solidFill>
                  <a:srgbClr val="FFFFFF"/>
                </a:solidFill>
                <a:latin typeface="Trebuchet MS" pitchFamily="34" charset="0"/>
                <a:hlinkClick r:id="" action="ppaction://noaction"/>
              </a:rPr>
              <a:t>, Leyba JL, Navarrete LL. </a:t>
            </a:r>
            <a:r>
              <a:rPr lang="es-ES" sz="1000" dirty="0" smtClean="0">
                <a:solidFill>
                  <a:srgbClr val="FFFFFF"/>
                </a:solidFill>
                <a:hlinkClick r:id="" action="ppaction://noaction"/>
              </a:rPr>
              <a:t>Nutr Hosp 2012(27):1144-1149</a:t>
            </a:r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.</a:t>
            </a:r>
            <a:endParaRPr lang="en-US" sz="1000" dirty="0" smtClean="0">
              <a:solidFill>
                <a:srgbClr val="FFFFFF"/>
              </a:solidFill>
              <a:latin typeface="Trebuchet MS" pitchFamily="34" charset="0"/>
            </a:endParaRPr>
          </a:p>
          <a:p>
            <a:r>
              <a:rPr lang="es-VE" sz="1000" u="sng" dirty="0" smtClean="0">
                <a:solidFill>
                  <a:srgbClr val="FFFFFF"/>
                </a:solidFill>
              </a:rPr>
              <a:t>Cohen</a:t>
            </a:r>
            <a:r>
              <a:rPr lang="es-VE" sz="1000" u="sng" dirty="0">
                <a:solidFill>
                  <a:srgbClr val="FFFFFF"/>
                </a:solidFill>
              </a:rPr>
              <a:t>, R et al: Surg. Obes Relat Dis </a:t>
            </a:r>
            <a:r>
              <a:rPr lang="es-VE" sz="1000" u="sng" dirty="0" smtClean="0">
                <a:solidFill>
                  <a:srgbClr val="FFFFFF"/>
                </a:solidFill>
              </a:rPr>
              <a:t>2006(2). 401-404</a:t>
            </a:r>
            <a:endParaRPr lang="es-VE" sz="1000" u="sng" dirty="0">
              <a:solidFill>
                <a:srgbClr val="FFFFFF"/>
              </a:solidFill>
            </a:endParaRPr>
          </a:p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Shah. et al: Surg Obes Relat Dis  2010 (6): 332-339.</a:t>
            </a:r>
            <a:endParaRPr lang="es-VE" sz="1000" dirty="0" smtClean="0">
              <a:solidFill>
                <a:srgbClr val="FFFFFF"/>
              </a:solidFill>
            </a:endParaRPr>
          </a:p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Lee et al. J Gastrointest Surg  2008(12):945-952.</a:t>
            </a:r>
            <a:endParaRPr lang="es-VE" sz="1000" dirty="0" smtClean="0">
              <a:solidFill>
                <a:srgbClr val="FFFFFF"/>
              </a:solidFill>
            </a:endParaRPr>
          </a:p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Huang et </a:t>
            </a:r>
            <a:r>
              <a:rPr lang="es-VE" sz="1000" dirty="0">
                <a:solidFill>
                  <a:srgbClr val="FFFFFF"/>
                </a:solidFill>
                <a:hlinkClick r:id="" action="ppaction://noaction"/>
              </a:rPr>
              <a:t>al. </a:t>
            </a:r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Obes </a:t>
            </a:r>
            <a:r>
              <a:rPr lang="es-VE" sz="1000" dirty="0">
                <a:solidFill>
                  <a:srgbClr val="FFFFFF"/>
                </a:solidFill>
                <a:hlinkClick r:id="" action="ppaction://noaction"/>
              </a:rPr>
              <a:t>Surg </a:t>
            </a:r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2011 (21): 1344-1349</a:t>
            </a:r>
          </a:p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Boza et al Obes Surg 2011(21):1330-1336</a:t>
            </a:r>
          </a:p>
          <a:p>
            <a:r>
              <a:rPr lang="es-VE" sz="1000" dirty="0" smtClean="0">
                <a:solidFill>
                  <a:srgbClr val="FFFFFF"/>
                </a:solidFill>
                <a:hlinkClick r:id="" action="ppaction://noaction"/>
              </a:rPr>
              <a:t>Curvelo et al. Obes Surg 2011(21):283-287.</a:t>
            </a:r>
            <a:endParaRPr lang="es-VE" sz="1000" dirty="0">
              <a:solidFill>
                <a:srgbClr val="FFFFFF"/>
              </a:solidFill>
            </a:endParaRPr>
          </a:p>
        </p:txBody>
      </p:sp>
      <p:sp>
        <p:nvSpPr>
          <p:cNvPr id="14" name="Rectangle 9"/>
          <p:cNvSpPr txBox="1">
            <a:spLocks noChangeArrowheads="1"/>
          </p:cNvSpPr>
          <p:nvPr/>
        </p:nvSpPr>
        <p:spPr bwMode="auto">
          <a:xfrm>
            <a:off x="381000" y="11430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HbA1c (%)</a:t>
            </a:r>
            <a:r>
              <a:rPr kumimoji="0" lang="es-VE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es-VE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Preoperatorio Vs Postoperatorio</a:t>
            </a:r>
            <a:r>
              <a:rPr kumimoji="0" lang="es-VE" sz="2400" b="0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VE" sz="24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604306084"/>
              </p:ext>
            </p:extLst>
          </p:nvPr>
        </p:nvGraphicFramePr>
        <p:xfrm>
          <a:off x="323528" y="1700808"/>
          <a:ext cx="78486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ángulo 10"/>
          <p:cNvSpPr/>
          <p:nvPr/>
        </p:nvSpPr>
        <p:spPr>
          <a:xfrm>
            <a:off x="1547664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624380520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640960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ES_tradnl" sz="1800" b="1" dirty="0" smtClean="0"/>
          </a:p>
          <a:p>
            <a:pPr algn="just">
              <a:lnSpc>
                <a:spcPct val="150000"/>
              </a:lnSpc>
              <a:buFont typeface="Arial"/>
              <a:buChar char="•"/>
            </a:pPr>
            <a:r>
              <a:rPr lang="es-ES_tradnl" sz="2000" dirty="0" smtClean="0"/>
              <a:t>Diferentes grupos de especialistas estudian este problema</a:t>
            </a:r>
            <a:r>
              <a:rPr lang="es-ES_tradnl" sz="2000" baseline="30000" dirty="0" smtClean="0"/>
              <a:t>1,2</a:t>
            </a:r>
            <a:r>
              <a:rPr lang="es-ES_tradnl" sz="2000" dirty="0" smtClean="0"/>
              <a:t>.</a:t>
            </a:r>
          </a:p>
          <a:p>
            <a:pPr algn="just">
              <a:lnSpc>
                <a:spcPct val="150000"/>
              </a:lnSpc>
              <a:buFont typeface="Arial"/>
              <a:buChar char="•"/>
            </a:pPr>
            <a:r>
              <a:rPr lang="es-ES_tradnl" sz="2000" dirty="0" err="1" smtClean="0"/>
              <a:t>Rubino</a:t>
            </a:r>
            <a:r>
              <a:rPr lang="es-ES_tradnl" sz="2000" dirty="0"/>
              <a:t>, en 2004, </a:t>
            </a:r>
            <a:r>
              <a:rPr lang="es-ES_tradnl" sz="2000" dirty="0" smtClean="0"/>
              <a:t>describió </a:t>
            </a:r>
            <a:r>
              <a:rPr lang="es-ES_tradnl" sz="2000" dirty="0"/>
              <a:t>algunas modificaciones en la glicemia de los pacientes obesos con diabetes a los cuales se les había realizado una cirugía de bypass gástrico en Y de Roux</a:t>
            </a:r>
            <a:r>
              <a:rPr lang="es-ES_tradnl" sz="2000" dirty="0" smtClean="0"/>
              <a:t>.</a:t>
            </a:r>
            <a:r>
              <a:rPr lang="es-ES_tradnl" sz="2000" baseline="30000" dirty="0" smtClean="0"/>
              <a:t>3</a:t>
            </a:r>
          </a:p>
          <a:p>
            <a:pPr algn="just">
              <a:lnSpc>
                <a:spcPct val="150000"/>
              </a:lnSpc>
              <a:buFont typeface="Arial"/>
              <a:buChar char="•"/>
            </a:pPr>
            <a:r>
              <a:rPr lang="es-ES_tradnl" sz="2000" dirty="0" smtClean="0"/>
              <a:t>La opción de tratamiento quirúrgico para pacientes diabéticos tipo 2 con obesidad : IMC&gt; 35 Kg/m</a:t>
            </a:r>
            <a:r>
              <a:rPr lang="es-ES_tradnl" sz="2000" baseline="30000" dirty="0" smtClean="0"/>
              <a:t>2 (4)</a:t>
            </a:r>
            <a:endParaRPr lang="es-ES_tradnl" sz="2000" dirty="0" smtClean="0"/>
          </a:p>
          <a:p>
            <a:pPr marL="0" indent="0" algn="just">
              <a:lnSpc>
                <a:spcPct val="150000"/>
              </a:lnSpc>
            </a:pPr>
            <a:endParaRPr lang="es-VE" sz="1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172" name="6 CuadroTexto"/>
          <p:cNvSpPr txBox="1">
            <a:spLocks noChangeArrowheads="1"/>
          </p:cNvSpPr>
          <p:nvPr/>
        </p:nvSpPr>
        <p:spPr bwMode="auto">
          <a:xfrm>
            <a:off x="0" y="599399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lvl="0" indent="-228600" algn="just">
              <a:buAutoNum type="arabicPeriod"/>
            </a:pPr>
            <a:r>
              <a:rPr lang="en-US" sz="1000" b="1" dirty="0" smtClean="0">
                <a:solidFill>
                  <a:srgbClr val="FFFFFF"/>
                </a:solidFill>
              </a:rPr>
              <a:t>American </a:t>
            </a:r>
            <a:r>
              <a:rPr lang="en-US" sz="1000" b="1" dirty="0">
                <a:solidFill>
                  <a:srgbClr val="FFFFFF"/>
                </a:solidFill>
              </a:rPr>
              <a:t>Diabetes Association. (2009). Standards of medical care in diabetes. Diabetes Care 32(1):S13-S61</a:t>
            </a:r>
            <a:r>
              <a:rPr lang="en-US" sz="1000" b="1" dirty="0" smtClean="0">
                <a:solidFill>
                  <a:srgbClr val="FFFFFF"/>
                </a:solidFill>
              </a:rPr>
              <a:t>.</a:t>
            </a:r>
            <a:endParaRPr lang="es-ES_tradnl" sz="1000" b="1" dirty="0" smtClean="0">
              <a:solidFill>
                <a:srgbClr val="FFFFFF"/>
              </a:solidFill>
            </a:endParaRPr>
          </a:p>
          <a:p>
            <a:pPr lvl="0" algn="just"/>
            <a:r>
              <a:rPr lang="es-ES_tradnl" sz="1000" baseline="30000" dirty="0" smtClean="0">
                <a:solidFill>
                  <a:srgbClr val="FFFFFF"/>
                </a:solidFill>
              </a:rPr>
              <a:t> </a:t>
            </a:r>
            <a:r>
              <a:rPr lang="es-ES_tradnl" sz="1000" dirty="0" smtClean="0">
                <a:solidFill>
                  <a:srgbClr val="FFFFFF"/>
                </a:solidFill>
              </a:rPr>
              <a:t>2.  </a:t>
            </a:r>
            <a:r>
              <a:rPr lang="es-VE" sz="1000" b="1" dirty="0" smtClean="0">
                <a:solidFill>
                  <a:srgbClr val="FFFFFF"/>
                </a:solidFill>
              </a:rPr>
              <a:t>Arellano, J. (2009). Cirugía Bariátrica. Cirujano General. 31:S42-43.</a:t>
            </a:r>
          </a:p>
          <a:p>
            <a:pPr marL="228600" lvl="0" indent="-228600" algn="just">
              <a:buAutoNum type="arabicPeriod" startAt="3"/>
            </a:pPr>
            <a:r>
              <a:rPr lang="en-GB" sz="1000" b="1" dirty="0" err="1" smtClean="0">
                <a:solidFill>
                  <a:srgbClr val="FFFFFF"/>
                </a:solidFill>
              </a:rPr>
              <a:t>Rubino</a:t>
            </a:r>
            <a:r>
              <a:rPr lang="en-GB" sz="1000" b="1" dirty="0">
                <a:solidFill>
                  <a:srgbClr val="FFFFFF"/>
                </a:solidFill>
              </a:rPr>
              <a:t>, F., and </a:t>
            </a:r>
            <a:r>
              <a:rPr lang="en-GB" sz="1000" b="1" dirty="0" err="1">
                <a:solidFill>
                  <a:srgbClr val="FFFFFF"/>
                </a:solidFill>
              </a:rPr>
              <a:t>Marescaux</a:t>
            </a:r>
            <a:r>
              <a:rPr lang="en-GB" sz="1000" b="1" dirty="0">
                <a:solidFill>
                  <a:srgbClr val="FFFFFF"/>
                </a:solidFill>
              </a:rPr>
              <a:t>, J. (2004). Effect of Duodenal-</a:t>
            </a:r>
            <a:r>
              <a:rPr lang="en-GB" sz="1000" b="1" dirty="0" err="1">
                <a:solidFill>
                  <a:srgbClr val="FFFFFF"/>
                </a:solidFill>
              </a:rPr>
              <a:t>Jejunal</a:t>
            </a:r>
            <a:r>
              <a:rPr lang="en-GB" sz="1000" b="1" dirty="0">
                <a:solidFill>
                  <a:srgbClr val="FFFFFF"/>
                </a:solidFill>
              </a:rPr>
              <a:t> Exclusion in a Non-Obese Animal Model of Type 2 Diabetes: A New Perspective for an Old Disease. </a:t>
            </a:r>
            <a:r>
              <a:rPr lang="es-ES" sz="1000" b="1" dirty="0">
                <a:solidFill>
                  <a:srgbClr val="FFFFFF"/>
                </a:solidFill>
              </a:rPr>
              <a:t>Ann </a:t>
            </a:r>
            <a:r>
              <a:rPr lang="es-ES" sz="1000" b="1" dirty="0" err="1">
                <a:solidFill>
                  <a:srgbClr val="FFFFFF"/>
                </a:solidFill>
              </a:rPr>
              <a:t>Surg</a:t>
            </a:r>
            <a:r>
              <a:rPr lang="es-ES" sz="1000" b="1" dirty="0">
                <a:solidFill>
                  <a:srgbClr val="FFFFFF"/>
                </a:solidFill>
              </a:rPr>
              <a:t>. 240(2): 389–391</a:t>
            </a:r>
            <a:r>
              <a:rPr lang="es-ES" sz="1000" b="1" dirty="0" smtClean="0">
                <a:solidFill>
                  <a:srgbClr val="FFFFFF"/>
                </a:solidFill>
              </a:rPr>
              <a:t>.</a:t>
            </a:r>
          </a:p>
          <a:p>
            <a:pPr marL="228600" lvl="0" indent="-228600" algn="just">
              <a:buAutoNum type="arabicPeriod" startAt="3"/>
            </a:pPr>
            <a:r>
              <a:rPr lang="es-ES" sz="1000" b="1" dirty="0" err="1" smtClean="0">
                <a:solidFill>
                  <a:srgbClr val="FFFFFF"/>
                </a:solidFill>
              </a:rPr>
              <a:t>Buchwald</a:t>
            </a:r>
            <a:r>
              <a:rPr lang="es-ES" sz="1000" b="1" dirty="0" smtClean="0">
                <a:solidFill>
                  <a:srgbClr val="FFFFFF"/>
                </a:solidFill>
              </a:rPr>
              <a:t> H et al. JAMA 2004;292:1724-37.</a:t>
            </a:r>
          </a:p>
          <a:p>
            <a:pPr lvl="0" algn="just"/>
            <a:endParaRPr lang="en-US" sz="1000" b="1" dirty="0">
              <a:solidFill>
                <a:srgbClr val="FFFFFF"/>
              </a:solidFill>
            </a:endParaRPr>
          </a:p>
          <a:p>
            <a:pPr lvl="0" algn="just"/>
            <a:endParaRPr lang="es-ES_tradnl" sz="1000" b="1" dirty="0">
              <a:solidFill>
                <a:srgbClr val="FFFFFF"/>
              </a:solidFill>
            </a:endParaRPr>
          </a:p>
          <a:p>
            <a:pPr algn="just"/>
            <a:endParaRPr lang="es-ES_tradnl" sz="1000" b="1" dirty="0">
              <a:solidFill>
                <a:srgbClr val="FFFFF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24633" y="44624"/>
            <a:ext cx="646772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44261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1349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sz="2000" dirty="0" err="1" smtClean="0"/>
              <a:t>Retrospectivo</a:t>
            </a:r>
            <a:r>
              <a:rPr lang="en-US" sz="2000" dirty="0" smtClean="0"/>
              <a:t>, 201 </a:t>
            </a:r>
            <a:r>
              <a:rPr lang="en-US" sz="2000" dirty="0" err="1" smtClean="0"/>
              <a:t>pacientes</a:t>
            </a:r>
            <a:r>
              <a:rPr lang="en-US" sz="2000" dirty="0" smtClean="0"/>
              <a:t>, 44 (21.8%) IMC &lt; 35, 157 (78.1%)</a:t>
            </a:r>
          </a:p>
          <a:p>
            <a:pPr>
              <a:buNone/>
            </a:pPr>
            <a:r>
              <a:rPr lang="en-US" sz="2000" dirty="0" smtClean="0"/>
              <a:t>IMC &gt; 35.</a:t>
            </a:r>
          </a:p>
          <a:p>
            <a:pPr>
              <a:buNone/>
            </a:pPr>
            <a:r>
              <a:rPr lang="en-US" sz="2000" dirty="0" smtClean="0"/>
              <a:t>DT2 (1 </a:t>
            </a:r>
            <a:r>
              <a:rPr lang="en-US" sz="2000" dirty="0" err="1" smtClean="0"/>
              <a:t>año</a:t>
            </a:r>
            <a:r>
              <a:rPr lang="en-US" sz="2000" dirty="0" smtClean="0"/>
              <a:t>): 	IMC &lt; 35, 89.5% control, 76.5% </a:t>
            </a:r>
            <a:r>
              <a:rPr lang="en-US" sz="2000" dirty="0" err="1" smtClean="0"/>
              <a:t>remisión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IMC &gt; 35, 98.5% control, 92.4% </a:t>
            </a:r>
            <a:r>
              <a:rPr lang="en-US" sz="2000" dirty="0" err="1" smtClean="0"/>
              <a:t>remisión</a:t>
            </a:r>
            <a:r>
              <a:rPr lang="en-US" sz="2000" dirty="0" smtClean="0"/>
              <a:t>  (p= 0.059)</a:t>
            </a:r>
          </a:p>
          <a:p>
            <a:pPr>
              <a:buNone/>
            </a:pPr>
            <a:r>
              <a:rPr lang="en-US" sz="2000" dirty="0" smtClean="0"/>
              <a:t>IMC &lt; 35 kg/m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4.5% </a:t>
            </a:r>
            <a:r>
              <a:rPr lang="en-US" sz="2000" dirty="0" err="1" smtClean="0"/>
              <a:t>morbilidad</a:t>
            </a:r>
            <a:r>
              <a:rPr lang="en-US" sz="2000" dirty="0" smtClean="0"/>
              <a:t> mayor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8424936" cy="1979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CuadroTexto 3"/>
          <p:cNvSpPr txBox="1"/>
          <p:nvPr/>
        </p:nvSpPr>
        <p:spPr>
          <a:xfrm>
            <a:off x="323528" y="6381328"/>
            <a:ext cx="3308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rgbClr val="0000FF"/>
                </a:solidFill>
              </a:rPr>
              <a:t>Lee WJ et al. J </a:t>
            </a:r>
            <a:r>
              <a:rPr lang="es-ES" sz="1200" dirty="0" err="1" smtClean="0">
                <a:solidFill>
                  <a:srgbClr val="0000FF"/>
                </a:solidFill>
              </a:rPr>
              <a:t>Gastrointest</a:t>
            </a:r>
            <a:r>
              <a:rPr lang="es-ES" sz="1200" dirty="0" smtClean="0">
                <a:solidFill>
                  <a:srgbClr val="0000FF"/>
                </a:solidFill>
              </a:rPr>
              <a:t> </a:t>
            </a:r>
            <a:r>
              <a:rPr lang="es-ES" sz="1200" dirty="0" err="1" smtClean="0">
                <a:solidFill>
                  <a:srgbClr val="0000FF"/>
                </a:solidFill>
              </a:rPr>
              <a:t>Surg</a:t>
            </a:r>
            <a:r>
              <a:rPr lang="es-ES" sz="1200" dirty="0" smtClean="0">
                <a:solidFill>
                  <a:srgbClr val="0000FF"/>
                </a:solidFill>
              </a:rPr>
              <a:t> 2008; 12:945-952</a:t>
            </a:r>
            <a:endParaRPr lang="es-ES" sz="1200" dirty="0">
              <a:solidFill>
                <a:srgbClr val="0000FF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547664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0988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Marcador de contenido 12"/>
          <p:cNvPicPr>
            <a:picLocks noGrp="1" noChangeAspect="1"/>
          </p:cNvPicPr>
          <p:nvPr>
            <p:ph idx="1"/>
          </p:nvPr>
        </p:nvPicPr>
        <p:blipFill>
          <a:blip r:embed="rId3"/>
          <a:srcRect l="1244" r="1244"/>
          <a:stretch>
            <a:fillRect/>
          </a:stretch>
        </p:blipFill>
        <p:spPr>
          <a:xfrm>
            <a:off x="251520" y="1844824"/>
            <a:ext cx="871296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CuadroTexto 13"/>
          <p:cNvSpPr txBox="1"/>
          <p:nvPr/>
        </p:nvSpPr>
        <p:spPr>
          <a:xfrm>
            <a:off x="251520" y="6453336"/>
            <a:ext cx="4526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>
                <a:solidFill>
                  <a:srgbClr val="0000FF"/>
                </a:solidFill>
              </a:rPr>
              <a:t> Lee WJ, Chong </a:t>
            </a:r>
            <a:r>
              <a:rPr lang="es-ES" sz="1400" dirty="0" err="1" smtClean="0">
                <a:solidFill>
                  <a:srgbClr val="0000FF"/>
                </a:solidFill>
              </a:rPr>
              <a:t>K,Chen</a:t>
            </a:r>
            <a:r>
              <a:rPr lang="es-ES" sz="1400" dirty="0" smtClean="0">
                <a:solidFill>
                  <a:srgbClr val="0000FF"/>
                </a:solidFill>
              </a:rPr>
              <a:t> CY et al. </a:t>
            </a:r>
            <a:r>
              <a:rPr lang="es-ES" sz="1400" dirty="0" err="1" smtClean="0">
                <a:solidFill>
                  <a:srgbClr val="0000FF"/>
                </a:solidFill>
              </a:rPr>
              <a:t>Obes</a:t>
            </a:r>
            <a:r>
              <a:rPr lang="es-ES" sz="1400" dirty="0" smtClean="0">
                <a:solidFill>
                  <a:srgbClr val="0000FF"/>
                </a:solidFill>
              </a:rPr>
              <a:t> </a:t>
            </a:r>
            <a:r>
              <a:rPr lang="es-ES" sz="1400" dirty="0" err="1" smtClean="0">
                <a:solidFill>
                  <a:srgbClr val="0000FF"/>
                </a:solidFill>
              </a:rPr>
              <a:t>Surg</a:t>
            </a:r>
            <a:r>
              <a:rPr lang="es-ES" sz="1400" dirty="0" smtClean="0">
                <a:solidFill>
                  <a:srgbClr val="0000FF"/>
                </a:solidFill>
              </a:rPr>
              <a:t> 2011;21:889-895</a:t>
            </a:r>
            <a:endParaRPr lang="es-ES" sz="1400" dirty="0">
              <a:solidFill>
                <a:srgbClr val="0000FF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331640" y="5229200"/>
            <a:ext cx="6314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BGYR Y MINIGASTRIC BYPASS:  62 Pacientes sin discriminar</a:t>
            </a:r>
          </a:p>
          <a:p>
            <a:r>
              <a:rPr lang="es-ES" sz="2000" dirty="0" smtClean="0"/>
              <a:t>REMISION :55%</a:t>
            </a:r>
            <a:endParaRPr lang="es-ES" sz="2000" dirty="0"/>
          </a:p>
        </p:txBody>
      </p:sp>
      <p:sp>
        <p:nvSpPr>
          <p:cNvPr id="9" name="Rectángulo 8"/>
          <p:cNvSpPr/>
          <p:nvPr/>
        </p:nvSpPr>
        <p:spPr>
          <a:xfrm>
            <a:off x="1547664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51884101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547664" y="27342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395" y="1831794"/>
            <a:ext cx="8801863" cy="2845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/>
          <p:cNvSpPr txBox="1"/>
          <p:nvPr/>
        </p:nvSpPr>
        <p:spPr>
          <a:xfrm>
            <a:off x="634976" y="4947833"/>
            <a:ext cx="599545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/>
              <a:t>Hb</a:t>
            </a:r>
            <a:r>
              <a:rPr lang="es-ES" sz="2400" dirty="0" smtClean="0"/>
              <a:t> A1c </a:t>
            </a:r>
            <a:r>
              <a:rPr lang="es-ES" sz="2400" dirty="0" err="1" smtClean="0"/>
              <a:t>preop</a:t>
            </a:r>
            <a:r>
              <a:rPr lang="es-ES" sz="2400" dirty="0" smtClean="0"/>
              <a:t>: 9,4%  /  posop:7,2%</a:t>
            </a:r>
          </a:p>
          <a:p>
            <a:r>
              <a:rPr lang="es-ES" sz="2400" dirty="0" smtClean="0"/>
              <a:t>Glicemia  </a:t>
            </a:r>
            <a:r>
              <a:rPr lang="es-ES" sz="2400" dirty="0" err="1"/>
              <a:t>p</a:t>
            </a:r>
            <a:r>
              <a:rPr lang="es-ES" sz="2400" dirty="0" err="1" smtClean="0"/>
              <a:t>reop</a:t>
            </a:r>
            <a:r>
              <a:rPr lang="es-ES" sz="2400" dirty="0" smtClean="0"/>
              <a:t>: 199,5mg%   /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84mg%</a:t>
            </a:r>
          </a:p>
          <a:p>
            <a:r>
              <a:rPr lang="es-ES" sz="2400" dirty="0" smtClean="0"/>
              <a:t>Remisión: 100% en pacientes con HO</a:t>
            </a:r>
          </a:p>
        </p:txBody>
      </p:sp>
    </p:spTree>
    <p:extLst>
      <p:ext uri="{BB962C8B-B14F-4D97-AF65-F5344CB8AC3E}">
        <p14:creationId xmlns:p14="http://schemas.microsoft.com/office/powerpoint/2010/main" val="3664875084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168203" y="1049356"/>
            <a:ext cx="10139691" cy="5409096"/>
          </a:xfrm>
          <a:ln>
            <a:solidFill>
              <a:srgbClr val="4F81BD"/>
            </a:solidFill>
          </a:ln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MINIGASTRIC                                   BGA 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dirty="0" smtClean="0"/>
              <a:t>                                                                                                                               BDY </a:t>
            </a:r>
            <a:r>
              <a:rPr lang="es-ES_tradnl" sz="1800" dirty="0"/>
              <a:t>SIN GV </a:t>
            </a:r>
            <a:endParaRPr lang="es-VE" sz="18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487478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1968861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784973" y="1990754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107594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095446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085701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065698" y="3103389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612478" y="314032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Elipse 3"/>
          <p:cNvSpPr/>
          <p:nvPr/>
        </p:nvSpPr>
        <p:spPr>
          <a:xfrm>
            <a:off x="6278338" y="1394198"/>
            <a:ext cx="1558472" cy="5965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>
            <a:off x="5556481" y="4568170"/>
            <a:ext cx="2828339" cy="5388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>
            <a:off x="459800" y="4873821"/>
            <a:ext cx="1751620" cy="5388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857134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 noRot="1" noChangeArrowheads="1"/>
          </p:cNvSpPr>
          <p:nvPr/>
        </p:nvSpPr>
        <p:spPr>
          <a:xfrm>
            <a:off x="-594216" y="1340768"/>
            <a:ext cx="8229600" cy="7681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POSIBLES MECANISMOS DE ACCIÓN DEL BYPASS DUODENO-YEYUNAL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9190" y="3187013"/>
            <a:ext cx="38395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err="1" smtClean="0"/>
              <a:t>Exclusión</a:t>
            </a:r>
            <a:r>
              <a:rPr lang="en-US" sz="2800" dirty="0" smtClean="0"/>
              <a:t> duodenal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¿Factor anti-</a:t>
            </a:r>
            <a:r>
              <a:rPr lang="en-US" sz="2800" dirty="0" err="1" smtClean="0"/>
              <a:t>incretinas</a:t>
            </a:r>
            <a:r>
              <a:rPr lang="en-US" sz="2800" dirty="0" smtClean="0"/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GLP-1 y GIP</a:t>
            </a:r>
            <a:endParaRPr lang="es-VE" sz="2800" dirty="0"/>
          </a:p>
        </p:txBody>
      </p:sp>
      <p:pic>
        <p:nvPicPr>
          <p:cNvPr id="1239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6472"/>
            <a:ext cx="37814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1231900" y="3346452"/>
            <a:ext cx="1651000" cy="2197100"/>
          </a:xfrm>
          <a:custGeom>
            <a:avLst/>
            <a:gdLst>
              <a:gd name="connsiteX0" fmla="*/ 495300 w 1651000"/>
              <a:gd name="connsiteY0" fmla="*/ 127000 h 2197100"/>
              <a:gd name="connsiteX1" fmla="*/ 381000 w 1651000"/>
              <a:gd name="connsiteY1" fmla="*/ 38100 h 2197100"/>
              <a:gd name="connsiteX2" fmla="*/ 241300 w 1651000"/>
              <a:gd name="connsiteY2" fmla="*/ 0 h 2197100"/>
              <a:gd name="connsiteX3" fmla="*/ 63500 w 1651000"/>
              <a:gd name="connsiteY3" fmla="*/ 50800 h 2197100"/>
              <a:gd name="connsiteX4" fmla="*/ 25400 w 1651000"/>
              <a:gd name="connsiteY4" fmla="*/ 203200 h 2197100"/>
              <a:gd name="connsiteX5" fmla="*/ 25400 w 1651000"/>
              <a:gd name="connsiteY5" fmla="*/ 342900 h 2197100"/>
              <a:gd name="connsiteX6" fmla="*/ 25400 w 1651000"/>
              <a:gd name="connsiteY6" fmla="*/ 495300 h 2197100"/>
              <a:gd name="connsiteX7" fmla="*/ 25400 w 1651000"/>
              <a:gd name="connsiteY7" fmla="*/ 723900 h 2197100"/>
              <a:gd name="connsiteX8" fmla="*/ 0 w 1651000"/>
              <a:gd name="connsiteY8" fmla="*/ 889000 h 2197100"/>
              <a:gd name="connsiteX9" fmla="*/ 38100 w 1651000"/>
              <a:gd name="connsiteY9" fmla="*/ 1130300 h 2197100"/>
              <a:gd name="connsiteX10" fmla="*/ 139700 w 1651000"/>
              <a:gd name="connsiteY10" fmla="*/ 1295400 h 2197100"/>
              <a:gd name="connsiteX11" fmla="*/ 254000 w 1651000"/>
              <a:gd name="connsiteY11" fmla="*/ 1371600 h 2197100"/>
              <a:gd name="connsiteX12" fmla="*/ 381000 w 1651000"/>
              <a:gd name="connsiteY12" fmla="*/ 1422400 h 2197100"/>
              <a:gd name="connsiteX13" fmla="*/ 546100 w 1651000"/>
              <a:gd name="connsiteY13" fmla="*/ 1409700 h 2197100"/>
              <a:gd name="connsiteX14" fmla="*/ 812800 w 1651000"/>
              <a:gd name="connsiteY14" fmla="*/ 1371600 h 2197100"/>
              <a:gd name="connsiteX15" fmla="*/ 939800 w 1651000"/>
              <a:gd name="connsiteY15" fmla="*/ 1358900 h 2197100"/>
              <a:gd name="connsiteX16" fmla="*/ 1028700 w 1651000"/>
              <a:gd name="connsiteY16" fmla="*/ 1270000 h 2197100"/>
              <a:gd name="connsiteX17" fmla="*/ 1155700 w 1651000"/>
              <a:gd name="connsiteY17" fmla="*/ 1130300 h 2197100"/>
              <a:gd name="connsiteX18" fmla="*/ 1219200 w 1651000"/>
              <a:gd name="connsiteY18" fmla="*/ 1054100 h 2197100"/>
              <a:gd name="connsiteX19" fmla="*/ 1257300 w 1651000"/>
              <a:gd name="connsiteY19" fmla="*/ 1016000 h 2197100"/>
              <a:gd name="connsiteX20" fmla="*/ 1295400 w 1651000"/>
              <a:gd name="connsiteY20" fmla="*/ 1066800 h 2197100"/>
              <a:gd name="connsiteX21" fmla="*/ 1295400 w 1651000"/>
              <a:gd name="connsiteY21" fmla="*/ 1066800 h 2197100"/>
              <a:gd name="connsiteX22" fmla="*/ 1257300 w 1651000"/>
              <a:gd name="connsiteY22" fmla="*/ 1181100 h 2197100"/>
              <a:gd name="connsiteX23" fmla="*/ 1219200 w 1651000"/>
              <a:gd name="connsiteY23" fmla="*/ 1231900 h 2197100"/>
              <a:gd name="connsiteX24" fmla="*/ 1219200 w 1651000"/>
              <a:gd name="connsiteY24" fmla="*/ 1231900 h 2197100"/>
              <a:gd name="connsiteX25" fmla="*/ 1092200 w 1651000"/>
              <a:gd name="connsiteY25" fmla="*/ 1358900 h 2197100"/>
              <a:gd name="connsiteX26" fmla="*/ 901700 w 1651000"/>
              <a:gd name="connsiteY26" fmla="*/ 1422400 h 2197100"/>
              <a:gd name="connsiteX27" fmla="*/ 901700 w 1651000"/>
              <a:gd name="connsiteY27" fmla="*/ 1422400 h 2197100"/>
              <a:gd name="connsiteX28" fmla="*/ 787400 w 1651000"/>
              <a:gd name="connsiteY28" fmla="*/ 1447800 h 2197100"/>
              <a:gd name="connsiteX29" fmla="*/ 787400 w 1651000"/>
              <a:gd name="connsiteY29" fmla="*/ 1536700 h 2197100"/>
              <a:gd name="connsiteX30" fmla="*/ 812800 w 1651000"/>
              <a:gd name="connsiteY30" fmla="*/ 1587500 h 2197100"/>
              <a:gd name="connsiteX31" fmla="*/ 863600 w 1651000"/>
              <a:gd name="connsiteY31" fmla="*/ 1663700 h 2197100"/>
              <a:gd name="connsiteX32" fmla="*/ 977900 w 1651000"/>
              <a:gd name="connsiteY32" fmla="*/ 1689100 h 2197100"/>
              <a:gd name="connsiteX33" fmla="*/ 1104900 w 1651000"/>
              <a:gd name="connsiteY33" fmla="*/ 1701800 h 2197100"/>
              <a:gd name="connsiteX34" fmla="*/ 1181100 w 1651000"/>
              <a:gd name="connsiteY34" fmla="*/ 1714500 h 2197100"/>
              <a:gd name="connsiteX35" fmla="*/ 1346200 w 1651000"/>
              <a:gd name="connsiteY35" fmla="*/ 1739900 h 2197100"/>
              <a:gd name="connsiteX36" fmla="*/ 1371600 w 1651000"/>
              <a:gd name="connsiteY36" fmla="*/ 1778000 h 2197100"/>
              <a:gd name="connsiteX37" fmla="*/ 1295400 w 1651000"/>
              <a:gd name="connsiteY37" fmla="*/ 1816100 h 2197100"/>
              <a:gd name="connsiteX38" fmla="*/ 1193800 w 1651000"/>
              <a:gd name="connsiteY38" fmla="*/ 1803400 h 2197100"/>
              <a:gd name="connsiteX39" fmla="*/ 1028700 w 1651000"/>
              <a:gd name="connsiteY39" fmla="*/ 1778000 h 2197100"/>
              <a:gd name="connsiteX40" fmla="*/ 914400 w 1651000"/>
              <a:gd name="connsiteY40" fmla="*/ 1790700 h 2197100"/>
              <a:gd name="connsiteX41" fmla="*/ 863600 w 1651000"/>
              <a:gd name="connsiteY41" fmla="*/ 1841500 h 2197100"/>
              <a:gd name="connsiteX42" fmla="*/ 825500 w 1651000"/>
              <a:gd name="connsiteY42" fmla="*/ 1879600 h 2197100"/>
              <a:gd name="connsiteX43" fmla="*/ 825500 w 1651000"/>
              <a:gd name="connsiteY43" fmla="*/ 1879600 h 2197100"/>
              <a:gd name="connsiteX44" fmla="*/ 825500 w 1651000"/>
              <a:gd name="connsiteY44" fmla="*/ 1981200 h 2197100"/>
              <a:gd name="connsiteX45" fmla="*/ 850900 w 1651000"/>
              <a:gd name="connsiteY45" fmla="*/ 2019300 h 2197100"/>
              <a:gd name="connsiteX46" fmla="*/ 1320800 w 1651000"/>
              <a:gd name="connsiteY46" fmla="*/ 2197100 h 2197100"/>
              <a:gd name="connsiteX47" fmla="*/ 1435100 w 1651000"/>
              <a:gd name="connsiteY47" fmla="*/ 2197100 h 2197100"/>
              <a:gd name="connsiteX48" fmla="*/ 1485900 w 1651000"/>
              <a:gd name="connsiteY48" fmla="*/ 2184400 h 2197100"/>
              <a:gd name="connsiteX49" fmla="*/ 1536700 w 1651000"/>
              <a:gd name="connsiteY49" fmla="*/ 2159000 h 2197100"/>
              <a:gd name="connsiteX50" fmla="*/ 1625600 w 1651000"/>
              <a:gd name="connsiteY50" fmla="*/ 2159000 h 2197100"/>
              <a:gd name="connsiteX51" fmla="*/ 1651000 w 1651000"/>
              <a:gd name="connsiteY51" fmla="*/ 2159000 h 2197100"/>
              <a:gd name="connsiteX52" fmla="*/ 1587500 w 1651000"/>
              <a:gd name="connsiteY52" fmla="*/ 1930400 h 2197100"/>
              <a:gd name="connsiteX53" fmla="*/ 1498600 w 1651000"/>
              <a:gd name="connsiteY53" fmla="*/ 1968500 h 2197100"/>
              <a:gd name="connsiteX54" fmla="*/ 1384300 w 1651000"/>
              <a:gd name="connsiteY54" fmla="*/ 1993900 h 2197100"/>
              <a:gd name="connsiteX55" fmla="*/ 1257300 w 1651000"/>
              <a:gd name="connsiteY55" fmla="*/ 1993900 h 2197100"/>
              <a:gd name="connsiteX56" fmla="*/ 1143000 w 1651000"/>
              <a:gd name="connsiteY56" fmla="*/ 1993900 h 2197100"/>
              <a:gd name="connsiteX57" fmla="*/ 1092200 w 1651000"/>
              <a:gd name="connsiteY57" fmla="*/ 1968500 h 2197100"/>
              <a:gd name="connsiteX58" fmla="*/ 1104900 w 1651000"/>
              <a:gd name="connsiteY58" fmla="*/ 1917700 h 2197100"/>
              <a:gd name="connsiteX59" fmla="*/ 1244600 w 1651000"/>
              <a:gd name="connsiteY59" fmla="*/ 1905000 h 2197100"/>
              <a:gd name="connsiteX60" fmla="*/ 1397000 w 1651000"/>
              <a:gd name="connsiteY60" fmla="*/ 1955800 h 2197100"/>
              <a:gd name="connsiteX61" fmla="*/ 1511300 w 1651000"/>
              <a:gd name="connsiteY61" fmla="*/ 1917700 h 2197100"/>
              <a:gd name="connsiteX62" fmla="*/ 1536700 w 1651000"/>
              <a:gd name="connsiteY62" fmla="*/ 1828800 h 2197100"/>
              <a:gd name="connsiteX63" fmla="*/ 1562100 w 1651000"/>
              <a:gd name="connsiteY63" fmla="*/ 1739900 h 2197100"/>
              <a:gd name="connsiteX64" fmla="*/ 1524000 w 1651000"/>
              <a:gd name="connsiteY64" fmla="*/ 1663700 h 2197100"/>
              <a:gd name="connsiteX65" fmla="*/ 1447800 w 1651000"/>
              <a:gd name="connsiteY65" fmla="*/ 1625600 h 2197100"/>
              <a:gd name="connsiteX66" fmla="*/ 1358900 w 1651000"/>
              <a:gd name="connsiteY66" fmla="*/ 1612900 h 2197100"/>
              <a:gd name="connsiteX67" fmla="*/ 1257300 w 1651000"/>
              <a:gd name="connsiteY67" fmla="*/ 1574800 h 2197100"/>
              <a:gd name="connsiteX68" fmla="*/ 1168400 w 1651000"/>
              <a:gd name="connsiteY68" fmla="*/ 1574800 h 2197100"/>
              <a:gd name="connsiteX69" fmla="*/ 1066800 w 1651000"/>
              <a:gd name="connsiteY69" fmla="*/ 1587500 h 2197100"/>
              <a:gd name="connsiteX70" fmla="*/ 1054100 w 1651000"/>
              <a:gd name="connsiteY70" fmla="*/ 1587500 h 2197100"/>
              <a:gd name="connsiteX71" fmla="*/ 1079500 w 1651000"/>
              <a:gd name="connsiteY71" fmla="*/ 1524000 h 2197100"/>
              <a:gd name="connsiteX72" fmla="*/ 1231900 w 1651000"/>
              <a:gd name="connsiteY72" fmla="*/ 1473200 h 2197100"/>
              <a:gd name="connsiteX73" fmla="*/ 1346200 w 1651000"/>
              <a:gd name="connsiteY73" fmla="*/ 1422400 h 2197100"/>
              <a:gd name="connsiteX74" fmla="*/ 1435100 w 1651000"/>
              <a:gd name="connsiteY74" fmla="*/ 1346200 h 2197100"/>
              <a:gd name="connsiteX75" fmla="*/ 1473200 w 1651000"/>
              <a:gd name="connsiteY75" fmla="*/ 1244600 h 2197100"/>
              <a:gd name="connsiteX76" fmla="*/ 1498600 w 1651000"/>
              <a:gd name="connsiteY76" fmla="*/ 1130300 h 2197100"/>
              <a:gd name="connsiteX77" fmla="*/ 1498600 w 1651000"/>
              <a:gd name="connsiteY77" fmla="*/ 1028700 h 2197100"/>
              <a:gd name="connsiteX78" fmla="*/ 1447800 w 1651000"/>
              <a:gd name="connsiteY78" fmla="*/ 889000 h 2197100"/>
              <a:gd name="connsiteX79" fmla="*/ 1346200 w 1651000"/>
              <a:gd name="connsiteY79" fmla="*/ 800100 h 2197100"/>
              <a:gd name="connsiteX80" fmla="*/ 1231900 w 1651000"/>
              <a:gd name="connsiteY80" fmla="*/ 762000 h 2197100"/>
              <a:gd name="connsiteX81" fmla="*/ 1117600 w 1651000"/>
              <a:gd name="connsiteY81" fmla="*/ 850900 h 2197100"/>
              <a:gd name="connsiteX82" fmla="*/ 1054100 w 1651000"/>
              <a:gd name="connsiteY82" fmla="*/ 927100 h 2197100"/>
              <a:gd name="connsiteX83" fmla="*/ 1016000 w 1651000"/>
              <a:gd name="connsiteY83" fmla="*/ 1028700 h 2197100"/>
              <a:gd name="connsiteX84" fmla="*/ 825500 w 1651000"/>
              <a:gd name="connsiteY84" fmla="*/ 1092200 h 2197100"/>
              <a:gd name="connsiteX85" fmla="*/ 749300 w 1651000"/>
              <a:gd name="connsiteY85" fmla="*/ 1130300 h 2197100"/>
              <a:gd name="connsiteX86" fmla="*/ 647700 w 1651000"/>
              <a:gd name="connsiteY86" fmla="*/ 1143000 h 2197100"/>
              <a:gd name="connsiteX87" fmla="*/ 584200 w 1651000"/>
              <a:gd name="connsiteY87" fmla="*/ 1130300 h 2197100"/>
              <a:gd name="connsiteX88" fmla="*/ 406400 w 1651000"/>
              <a:gd name="connsiteY88" fmla="*/ 1155700 h 2197100"/>
              <a:gd name="connsiteX89" fmla="*/ 342900 w 1651000"/>
              <a:gd name="connsiteY89" fmla="*/ 1104900 h 2197100"/>
              <a:gd name="connsiteX90" fmla="*/ 330200 w 1651000"/>
              <a:gd name="connsiteY90" fmla="*/ 977900 h 2197100"/>
              <a:gd name="connsiteX91" fmla="*/ 279400 w 1651000"/>
              <a:gd name="connsiteY91" fmla="*/ 774700 h 2197100"/>
              <a:gd name="connsiteX92" fmla="*/ 292100 w 1651000"/>
              <a:gd name="connsiteY92" fmla="*/ 660400 h 2197100"/>
              <a:gd name="connsiteX93" fmla="*/ 292100 w 1651000"/>
              <a:gd name="connsiteY93" fmla="*/ 596900 h 2197100"/>
              <a:gd name="connsiteX94" fmla="*/ 292100 w 1651000"/>
              <a:gd name="connsiteY94" fmla="*/ 546100 h 2197100"/>
              <a:gd name="connsiteX95" fmla="*/ 266700 w 1651000"/>
              <a:gd name="connsiteY95" fmla="*/ 431800 h 2197100"/>
              <a:gd name="connsiteX96" fmla="*/ 342900 w 1651000"/>
              <a:gd name="connsiteY96" fmla="*/ 520700 h 2197100"/>
              <a:gd name="connsiteX97" fmla="*/ 406400 w 1651000"/>
              <a:gd name="connsiteY97" fmla="*/ 482600 h 2197100"/>
              <a:gd name="connsiteX98" fmla="*/ 457200 w 1651000"/>
              <a:gd name="connsiteY98" fmla="*/ 419100 h 2197100"/>
              <a:gd name="connsiteX99" fmla="*/ 469900 w 1651000"/>
              <a:gd name="connsiteY99" fmla="*/ 304800 h 2197100"/>
              <a:gd name="connsiteX100" fmla="*/ 508000 w 1651000"/>
              <a:gd name="connsiteY100" fmla="*/ 254000 h 2197100"/>
              <a:gd name="connsiteX101" fmla="*/ 495300 w 1651000"/>
              <a:gd name="connsiteY101" fmla="*/ 12700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651000" h="2197100">
                <a:moveTo>
                  <a:pt x="495300" y="127000"/>
                </a:moveTo>
                <a:lnTo>
                  <a:pt x="381000" y="38100"/>
                </a:lnTo>
                <a:lnTo>
                  <a:pt x="241300" y="0"/>
                </a:lnTo>
                <a:lnTo>
                  <a:pt x="63500" y="50800"/>
                </a:lnTo>
                <a:lnTo>
                  <a:pt x="25400" y="203200"/>
                </a:lnTo>
                <a:lnTo>
                  <a:pt x="25400" y="342900"/>
                </a:lnTo>
                <a:lnTo>
                  <a:pt x="25400" y="495300"/>
                </a:lnTo>
                <a:lnTo>
                  <a:pt x="25400" y="723900"/>
                </a:lnTo>
                <a:lnTo>
                  <a:pt x="0" y="889000"/>
                </a:lnTo>
                <a:lnTo>
                  <a:pt x="38100" y="1130300"/>
                </a:lnTo>
                <a:lnTo>
                  <a:pt x="139700" y="1295400"/>
                </a:lnTo>
                <a:lnTo>
                  <a:pt x="254000" y="1371600"/>
                </a:lnTo>
                <a:lnTo>
                  <a:pt x="381000" y="1422400"/>
                </a:lnTo>
                <a:lnTo>
                  <a:pt x="546100" y="1409700"/>
                </a:lnTo>
                <a:lnTo>
                  <a:pt x="812800" y="1371600"/>
                </a:lnTo>
                <a:lnTo>
                  <a:pt x="939800" y="1358900"/>
                </a:lnTo>
                <a:lnTo>
                  <a:pt x="1028700" y="1270000"/>
                </a:lnTo>
                <a:lnTo>
                  <a:pt x="1155700" y="1130300"/>
                </a:lnTo>
                <a:lnTo>
                  <a:pt x="1219200" y="1054100"/>
                </a:lnTo>
                <a:lnTo>
                  <a:pt x="1257300" y="1016000"/>
                </a:lnTo>
                <a:lnTo>
                  <a:pt x="1295400" y="1066800"/>
                </a:lnTo>
                <a:lnTo>
                  <a:pt x="1295400" y="1066800"/>
                </a:lnTo>
                <a:lnTo>
                  <a:pt x="1257300" y="1181100"/>
                </a:lnTo>
                <a:lnTo>
                  <a:pt x="1219200" y="1231900"/>
                </a:lnTo>
                <a:lnTo>
                  <a:pt x="1219200" y="1231900"/>
                </a:lnTo>
                <a:lnTo>
                  <a:pt x="1092200" y="1358900"/>
                </a:lnTo>
                <a:lnTo>
                  <a:pt x="901700" y="1422400"/>
                </a:lnTo>
                <a:lnTo>
                  <a:pt x="901700" y="1422400"/>
                </a:lnTo>
                <a:lnTo>
                  <a:pt x="787400" y="1447800"/>
                </a:lnTo>
                <a:lnTo>
                  <a:pt x="787400" y="1536700"/>
                </a:lnTo>
                <a:lnTo>
                  <a:pt x="812800" y="1587500"/>
                </a:lnTo>
                <a:lnTo>
                  <a:pt x="863600" y="1663700"/>
                </a:lnTo>
                <a:lnTo>
                  <a:pt x="977900" y="1689100"/>
                </a:lnTo>
                <a:lnTo>
                  <a:pt x="1104900" y="1701800"/>
                </a:lnTo>
                <a:lnTo>
                  <a:pt x="1181100" y="1714500"/>
                </a:lnTo>
                <a:lnTo>
                  <a:pt x="1346200" y="1739900"/>
                </a:lnTo>
                <a:lnTo>
                  <a:pt x="1371600" y="1778000"/>
                </a:lnTo>
                <a:lnTo>
                  <a:pt x="1295400" y="1816100"/>
                </a:lnTo>
                <a:lnTo>
                  <a:pt x="1193800" y="1803400"/>
                </a:lnTo>
                <a:lnTo>
                  <a:pt x="1028700" y="1778000"/>
                </a:lnTo>
                <a:lnTo>
                  <a:pt x="914400" y="1790700"/>
                </a:lnTo>
                <a:lnTo>
                  <a:pt x="863600" y="1841500"/>
                </a:lnTo>
                <a:lnTo>
                  <a:pt x="825500" y="1879600"/>
                </a:lnTo>
                <a:lnTo>
                  <a:pt x="825500" y="1879600"/>
                </a:lnTo>
                <a:lnTo>
                  <a:pt x="825500" y="1981200"/>
                </a:lnTo>
                <a:lnTo>
                  <a:pt x="850900" y="2019300"/>
                </a:lnTo>
                <a:lnTo>
                  <a:pt x="1320800" y="2197100"/>
                </a:lnTo>
                <a:lnTo>
                  <a:pt x="1435100" y="2197100"/>
                </a:lnTo>
                <a:lnTo>
                  <a:pt x="1485900" y="2184400"/>
                </a:lnTo>
                <a:lnTo>
                  <a:pt x="1536700" y="2159000"/>
                </a:lnTo>
                <a:lnTo>
                  <a:pt x="1625600" y="2159000"/>
                </a:lnTo>
                <a:lnTo>
                  <a:pt x="1651000" y="2159000"/>
                </a:lnTo>
                <a:lnTo>
                  <a:pt x="1587500" y="1930400"/>
                </a:lnTo>
                <a:lnTo>
                  <a:pt x="1498600" y="1968500"/>
                </a:lnTo>
                <a:lnTo>
                  <a:pt x="1384300" y="1993900"/>
                </a:lnTo>
                <a:lnTo>
                  <a:pt x="1257300" y="1993900"/>
                </a:lnTo>
                <a:lnTo>
                  <a:pt x="1143000" y="1993900"/>
                </a:lnTo>
                <a:lnTo>
                  <a:pt x="1092200" y="1968500"/>
                </a:lnTo>
                <a:lnTo>
                  <a:pt x="1104900" y="1917700"/>
                </a:lnTo>
                <a:lnTo>
                  <a:pt x="1244600" y="1905000"/>
                </a:lnTo>
                <a:lnTo>
                  <a:pt x="1397000" y="1955800"/>
                </a:lnTo>
                <a:lnTo>
                  <a:pt x="1511300" y="1917700"/>
                </a:lnTo>
                <a:lnTo>
                  <a:pt x="1536700" y="1828800"/>
                </a:lnTo>
                <a:lnTo>
                  <a:pt x="1562100" y="1739900"/>
                </a:lnTo>
                <a:lnTo>
                  <a:pt x="1524000" y="1663700"/>
                </a:lnTo>
                <a:lnTo>
                  <a:pt x="1447800" y="1625600"/>
                </a:lnTo>
                <a:lnTo>
                  <a:pt x="1358900" y="1612900"/>
                </a:lnTo>
                <a:lnTo>
                  <a:pt x="1257300" y="1574800"/>
                </a:lnTo>
                <a:lnTo>
                  <a:pt x="1168400" y="1574800"/>
                </a:lnTo>
                <a:lnTo>
                  <a:pt x="1066800" y="1587500"/>
                </a:lnTo>
                <a:lnTo>
                  <a:pt x="1054100" y="1587500"/>
                </a:lnTo>
                <a:lnTo>
                  <a:pt x="1079500" y="1524000"/>
                </a:lnTo>
                <a:lnTo>
                  <a:pt x="1231900" y="1473200"/>
                </a:lnTo>
                <a:lnTo>
                  <a:pt x="1346200" y="1422400"/>
                </a:lnTo>
                <a:lnTo>
                  <a:pt x="1435100" y="1346200"/>
                </a:lnTo>
                <a:lnTo>
                  <a:pt x="1473200" y="1244600"/>
                </a:lnTo>
                <a:lnTo>
                  <a:pt x="1498600" y="1130300"/>
                </a:lnTo>
                <a:lnTo>
                  <a:pt x="1498600" y="1028700"/>
                </a:lnTo>
                <a:lnTo>
                  <a:pt x="1447800" y="889000"/>
                </a:lnTo>
                <a:lnTo>
                  <a:pt x="1346200" y="800100"/>
                </a:lnTo>
                <a:lnTo>
                  <a:pt x="1231900" y="762000"/>
                </a:lnTo>
                <a:lnTo>
                  <a:pt x="1117600" y="850900"/>
                </a:lnTo>
                <a:lnTo>
                  <a:pt x="1054100" y="927100"/>
                </a:lnTo>
                <a:lnTo>
                  <a:pt x="1016000" y="1028700"/>
                </a:lnTo>
                <a:lnTo>
                  <a:pt x="825500" y="1092200"/>
                </a:lnTo>
                <a:lnTo>
                  <a:pt x="749300" y="1130300"/>
                </a:lnTo>
                <a:lnTo>
                  <a:pt x="647700" y="1143000"/>
                </a:lnTo>
                <a:lnTo>
                  <a:pt x="584200" y="1130300"/>
                </a:lnTo>
                <a:lnTo>
                  <a:pt x="406400" y="1155700"/>
                </a:lnTo>
                <a:lnTo>
                  <a:pt x="342900" y="1104900"/>
                </a:lnTo>
                <a:lnTo>
                  <a:pt x="330200" y="977900"/>
                </a:lnTo>
                <a:lnTo>
                  <a:pt x="279400" y="774700"/>
                </a:lnTo>
                <a:lnTo>
                  <a:pt x="292100" y="660400"/>
                </a:lnTo>
                <a:lnTo>
                  <a:pt x="292100" y="596900"/>
                </a:lnTo>
                <a:lnTo>
                  <a:pt x="292100" y="546100"/>
                </a:lnTo>
                <a:lnTo>
                  <a:pt x="266700" y="431800"/>
                </a:lnTo>
                <a:lnTo>
                  <a:pt x="342900" y="520700"/>
                </a:lnTo>
                <a:lnTo>
                  <a:pt x="406400" y="482600"/>
                </a:lnTo>
                <a:lnTo>
                  <a:pt x="457200" y="419100"/>
                </a:lnTo>
                <a:lnTo>
                  <a:pt x="469900" y="304800"/>
                </a:lnTo>
                <a:lnTo>
                  <a:pt x="508000" y="254000"/>
                </a:lnTo>
                <a:lnTo>
                  <a:pt x="495300" y="1270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Freeform 6"/>
          <p:cNvSpPr/>
          <p:nvPr/>
        </p:nvSpPr>
        <p:spPr>
          <a:xfrm>
            <a:off x="1689100" y="3562352"/>
            <a:ext cx="1955800" cy="1854200"/>
          </a:xfrm>
          <a:custGeom>
            <a:avLst/>
            <a:gdLst>
              <a:gd name="connsiteX0" fmla="*/ 330200 w 1955800"/>
              <a:gd name="connsiteY0" fmla="*/ 0 h 1854200"/>
              <a:gd name="connsiteX1" fmla="*/ 152400 w 1955800"/>
              <a:gd name="connsiteY1" fmla="*/ 12700 h 1854200"/>
              <a:gd name="connsiteX2" fmla="*/ 88900 w 1955800"/>
              <a:gd name="connsiteY2" fmla="*/ 101600 h 1854200"/>
              <a:gd name="connsiteX3" fmla="*/ 25400 w 1955800"/>
              <a:gd name="connsiteY3" fmla="*/ 228600 h 1854200"/>
              <a:gd name="connsiteX4" fmla="*/ 0 w 1955800"/>
              <a:gd name="connsiteY4" fmla="*/ 419100 h 1854200"/>
              <a:gd name="connsiteX5" fmla="*/ 25400 w 1955800"/>
              <a:gd name="connsiteY5" fmla="*/ 571500 h 1854200"/>
              <a:gd name="connsiteX6" fmla="*/ 127000 w 1955800"/>
              <a:gd name="connsiteY6" fmla="*/ 711200 h 1854200"/>
              <a:gd name="connsiteX7" fmla="*/ 203200 w 1955800"/>
              <a:gd name="connsiteY7" fmla="*/ 800100 h 1854200"/>
              <a:gd name="connsiteX8" fmla="*/ 266700 w 1955800"/>
              <a:gd name="connsiteY8" fmla="*/ 863600 h 1854200"/>
              <a:gd name="connsiteX9" fmla="*/ 381000 w 1955800"/>
              <a:gd name="connsiteY9" fmla="*/ 927100 h 1854200"/>
              <a:gd name="connsiteX10" fmla="*/ 495300 w 1955800"/>
              <a:gd name="connsiteY10" fmla="*/ 1003300 h 1854200"/>
              <a:gd name="connsiteX11" fmla="*/ 596900 w 1955800"/>
              <a:gd name="connsiteY11" fmla="*/ 1066800 h 1854200"/>
              <a:gd name="connsiteX12" fmla="*/ 863600 w 1955800"/>
              <a:gd name="connsiteY12" fmla="*/ 1143000 h 1854200"/>
              <a:gd name="connsiteX13" fmla="*/ 1079500 w 1955800"/>
              <a:gd name="connsiteY13" fmla="*/ 1130300 h 1854200"/>
              <a:gd name="connsiteX14" fmla="*/ 1270000 w 1955800"/>
              <a:gd name="connsiteY14" fmla="*/ 1104900 h 1854200"/>
              <a:gd name="connsiteX15" fmla="*/ 1384300 w 1955800"/>
              <a:gd name="connsiteY15" fmla="*/ 1079500 h 1854200"/>
              <a:gd name="connsiteX16" fmla="*/ 1473200 w 1955800"/>
              <a:gd name="connsiteY16" fmla="*/ 1003300 h 1854200"/>
              <a:gd name="connsiteX17" fmla="*/ 1549400 w 1955800"/>
              <a:gd name="connsiteY17" fmla="*/ 977900 h 1854200"/>
              <a:gd name="connsiteX18" fmla="*/ 1600200 w 1955800"/>
              <a:gd name="connsiteY18" fmla="*/ 977900 h 1854200"/>
              <a:gd name="connsiteX19" fmla="*/ 1625600 w 1955800"/>
              <a:gd name="connsiteY19" fmla="*/ 977900 h 1854200"/>
              <a:gd name="connsiteX20" fmla="*/ 1562100 w 1955800"/>
              <a:gd name="connsiteY20" fmla="*/ 1066800 h 1854200"/>
              <a:gd name="connsiteX21" fmla="*/ 1397000 w 1955800"/>
              <a:gd name="connsiteY21" fmla="*/ 1155700 h 1854200"/>
              <a:gd name="connsiteX22" fmla="*/ 1257300 w 1955800"/>
              <a:gd name="connsiteY22" fmla="*/ 1206500 h 1854200"/>
              <a:gd name="connsiteX23" fmla="*/ 1143000 w 1955800"/>
              <a:gd name="connsiteY23" fmla="*/ 1219200 h 1854200"/>
              <a:gd name="connsiteX24" fmla="*/ 1143000 w 1955800"/>
              <a:gd name="connsiteY24" fmla="*/ 1219200 h 1854200"/>
              <a:gd name="connsiteX25" fmla="*/ 1092200 w 1955800"/>
              <a:gd name="connsiteY25" fmla="*/ 1397000 h 1854200"/>
              <a:gd name="connsiteX26" fmla="*/ 1143000 w 1955800"/>
              <a:gd name="connsiteY26" fmla="*/ 1473200 h 1854200"/>
              <a:gd name="connsiteX27" fmla="*/ 1181100 w 1955800"/>
              <a:gd name="connsiteY27" fmla="*/ 1511300 h 1854200"/>
              <a:gd name="connsiteX28" fmla="*/ 1270000 w 1955800"/>
              <a:gd name="connsiteY28" fmla="*/ 1524000 h 1854200"/>
              <a:gd name="connsiteX29" fmla="*/ 1409700 w 1955800"/>
              <a:gd name="connsiteY29" fmla="*/ 1524000 h 1854200"/>
              <a:gd name="connsiteX30" fmla="*/ 1536700 w 1955800"/>
              <a:gd name="connsiteY30" fmla="*/ 1536700 h 1854200"/>
              <a:gd name="connsiteX31" fmla="*/ 1663700 w 1955800"/>
              <a:gd name="connsiteY31" fmla="*/ 1574800 h 1854200"/>
              <a:gd name="connsiteX32" fmla="*/ 1663700 w 1955800"/>
              <a:gd name="connsiteY32" fmla="*/ 1574800 h 1854200"/>
              <a:gd name="connsiteX33" fmla="*/ 1739900 w 1955800"/>
              <a:gd name="connsiteY33" fmla="*/ 1651000 h 1854200"/>
              <a:gd name="connsiteX34" fmla="*/ 1739900 w 1955800"/>
              <a:gd name="connsiteY34" fmla="*/ 1651000 h 1854200"/>
              <a:gd name="connsiteX35" fmla="*/ 1638300 w 1955800"/>
              <a:gd name="connsiteY35" fmla="*/ 1676400 h 1854200"/>
              <a:gd name="connsiteX36" fmla="*/ 1536700 w 1955800"/>
              <a:gd name="connsiteY36" fmla="*/ 1638300 h 1854200"/>
              <a:gd name="connsiteX37" fmla="*/ 1422400 w 1955800"/>
              <a:gd name="connsiteY37" fmla="*/ 1587500 h 1854200"/>
              <a:gd name="connsiteX38" fmla="*/ 1333500 w 1955800"/>
              <a:gd name="connsiteY38" fmla="*/ 1600200 h 1854200"/>
              <a:gd name="connsiteX39" fmla="*/ 1219200 w 1955800"/>
              <a:gd name="connsiteY39" fmla="*/ 1638300 h 1854200"/>
              <a:gd name="connsiteX40" fmla="*/ 1168400 w 1955800"/>
              <a:gd name="connsiteY40" fmla="*/ 1714500 h 1854200"/>
              <a:gd name="connsiteX41" fmla="*/ 1168400 w 1955800"/>
              <a:gd name="connsiteY41" fmla="*/ 1739900 h 1854200"/>
              <a:gd name="connsiteX42" fmla="*/ 1358900 w 1955800"/>
              <a:gd name="connsiteY42" fmla="*/ 1765300 h 1854200"/>
              <a:gd name="connsiteX43" fmla="*/ 1409700 w 1955800"/>
              <a:gd name="connsiteY43" fmla="*/ 1752600 h 1854200"/>
              <a:gd name="connsiteX44" fmla="*/ 1562100 w 1955800"/>
              <a:gd name="connsiteY44" fmla="*/ 1816100 h 1854200"/>
              <a:gd name="connsiteX45" fmla="*/ 1625600 w 1955800"/>
              <a:gd name="connsiteY45" fmla="*/ 1854200 h 1854200"/>
              <a:gd name="connsiteX46" fmla="*/ 1739900 w 1955800"/>
              <a:gd name="connsiteY46" fmla="*/ 1828800 h 1854200"/>
              <a:gd name="connsiteX47" fmla="*/ 1866900 w 1955800"/>
              <a:gd name="connsiteY47" fmla="*/ 1778000 h 1854200"/>
              <a:gd name="connsiteX48" fmla="*/ 1943100 w 1955800"/>
              <a:gd name="connsiteY48" fmla="*/ 1689100 h 1854200"/>
              <a:gd name="connsiteX49" fmla="*/ 1955800 w 1955800"/>
              <a:gd name="connsiteY49" fmla="*/ 1574800 h 1854200"/>
              <a:gd name="connsiteX50" fmla="*/ 1892300 w 1955800"/>
              <a:gd name="connsiteY50" fmla="*/ 1524000 h 1854200"/>
              <a:gd name="connsiteX51" fmla="*/ 1841500 w 1955800"/>
              <a:gd name="connsiteY51" fmla="*/ 1473200 h 1854200"/>
              <a:gd name="connsiteX52" fmla="*/ 1714500 w 1955800"/>
              <a:gd name="connsiteY52" fmla="*/ 1397000 h 1854200"/>
              <a:gd name="connsiteX53" fmla="*/ 1612900 w 1955800"/>
              <a:gd name="connsiteY53" fmla="*/ 1371600 h 1854200"/>
              <a:gd name="connsiteX54" fmla="*/ 1473200 w 1955800"/>
              <a:gd name="connsiteY54" fmla="*/ 1333500 h 1854200"/>
              <a:gd name="connsiteX55" fmla="*/ 1308100 w 1955800"/>
              <a:gd name="connsiteY55" fmla="*/ 1371600 h 1854200"/>
              <a:gd name="connsiteX56" fmla="*/ 1270000 w 1955800"/>
              <a:gd name="connsiteY56" fmla="*/ 1358900 h 1854200"/>
              <a:gd name="connsiteX57" fmla="*/ 1270000 w 1955800"/>
              <a:gd name="connsiteY57" fmla="*/ 1320800 h 1854200"/>
              <a:gd name="connsiteX58" fmla="*/ 1346200 w 1955800"/>
              <a:gd name="connsiteY58" fmla="*/ 1320800 h 1854200"/>
              <a:gd name="connsiteX59" fmla="*/ 1485900 w 1955800"/>
              <a:gd name="connsiteY59" fmla="*/ 1295400 h 1854200"/>
              <a:gd name="connsiteX60" fmla="*/ 1651000 w 1955800"/>
              <a:gd name="connsiteY60" fmla="*/ 1206500 h 1854200"/>
              <a:gd name="connsiteX61" fmla="*/ 1739900 w 1955800"/>
              <a:gd name="connsiteY61" fmla="*/ 1117600 h 1854200"/>
              <a:gd name="connsiteX62" fmla="*/ 1854200 w 1955800"/>
              <a:gd name="connsiteY62" fmla="*/ 990600 h 1854200"/>
              <a:gd name="connsiteX63" fmla="*/ 1841500 w 1955800"/>
              <a:gd name="connsiteY63" fmla="*/ 876300 h 1854200"/>
              <a:gd name="connsiteX64" fmla="*/ 1739900 w 1955800"/>
              <a:gd name="connsiteY64" fmla="*/ 800100 h 1854200"/>
              <a:gd name="connsiteX65" fmla="*/ 1676400 w 1955800"/>
              <a:gd name="connsiteY65" fmla="*/ 774700 h 1854200"/>
              <a:gd name="connsiteX66" fmla="*/ 1536700 w 1955800"/>
              <a:gd name="connsiteY66" fmla="*/ 774700 h 1854200"/>
              <a:gd name="connsiteX67" fmla="*/ 1447800 w 1955800"/>
              <a:gd name="connsiteY67" fmla="*/ 812800 h 1854200"/>
              <a:gd name="connsiteX68" fmla="*/ 1346200 w 1955800"/>
              <a:gd name="connsiteY68" fmla="*/ 889000 h 1854200"/>
              <a:gd name="connsiteX69" fmla="*/ 1193800 w 1955800"/>
              <a:gd name="connsiteY69" fmla="*/ 965200 h 1854200"/>
              <a:gd name="connsiteX70" fmla="*/ 1104900 w 1955800"/>
              <a:gd name="connsiteY70" fmla="*/ 977900 h 1854200"/>
              <a:gd name="connsiteX71" fmla="*/ 1028700 w 1955800"/>
              <a:gd name="connsiteY71" fmla="*/ 965200 h 1854200"/>
              <a:gd name="connsiteX72" fmla="*/ 762000 w 1955800"/>
              <a:gd name="connsiteY72" fmla="*/ 927100 h 1854200"/>
              <a:gd name="connsiteX73" fmla="*/ 609600 w 1955800"/>
              <a:gd name="connsiteY73" fmla="*/ 863600 h 1854200"/>
              <a:gd name="connsiteX74" fmla="*/ 508000 w 1955800"/>
              <a:gd name="connsiteY74" fmla="*/ 787400 h 1854200"/>
              <a:gd name="connsiteX75" fmla="*/ 431800 w 1955800"/>
              <a:gd name="connsiteY75" fmla="*/ 723900 h 1854200"/>
              <a:gd name="connsiteX76" fmla="*/ 381000 w 1955800"/>
              <a:gd name="connsiteY76" fmla="*/ 647700 h 1854200"/>
              <a:gd name="connsiteX77" fmla="*/ 292100 w 1955800"/>
              <a:gd name="connsiteY77" fmla="*/ 546100 h 1854200"/>
              <a:gd name="connsiteX78" fmla="*/ 215900 w 1955800"/>
              <a:gd name="connsiteY78" fmla="*/ 406400 h 1854200"/>
              <a:gd name="connsiteX79" fmla="*/ 215900 w 1955800"/>
              <a:gd name="connsiteY79" fmla="*/ 355600 h 1854200"/>
              <a:gd name="connsiteX80" fmla="*/ 228600 w 1955800"/>
              <a:gd name="connsiteY80" fmla="*/ 304800 h 1854200"/>
              <a:gd name="connsiteX81" fmla="*/ 342900 w 1955800"/>
              <a:gd name="connsiteY81" fmla="*/ 304800 h 1854200"/>
              <a:gd name="connsiteX82" fmla="*/ 330200 w 1955800"/>
              <a:gd name="connsiteY82" fmla="*/ 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955800" h="1854200">
                <a:moveTo>
                  <a:pt x="330200" y="0"/>
                </a:moveTo>
                <a:lnTo>
                  <a:pt x="152400" y="12700"/>
                </a:lnTo>
                <a:lnTo>
                  <a:pt x="88900" y="101600"/>
                </a:lnTo>
                <a:lnTo>
                  <a:pt x="25400" y="228600"/>
                </a:lnTo>
                <a:lnTo>
                  <a:pt x="0" y="419100"/>
                </a:lnTo>
                <a:lnTo>
                  <a:pt x="25400" y="571500"/>
                </a:lnTo>
                <a:lnTo>
                  <a:pt x="127000" y="711200"/>
                </a:lnTo>
                <a:lnTo>
                  <a:pt x="203200" y="800100"/>
                </a:lnTo>
                <a:lnTo>
                  <a:pt x="266700" y="863600"/>
                </a:lnTo>
                <a:lnTo>
                  <a:pt x="381000" y="927100"/>
                </a:lnTo>
                <a:lnTo>
                  <a:pt x="495300" y="1003300"/>
                </a:lnTo>
                <a:lnTo>
                  <a:pt x="596900" y="1066800"/>
                </a:lnTo>
                <a:lnTo>
                  <a:pt x="863600" y="1143000"/>
                </a:lnTo>
                <a:lnTo>
                  <a:pt x="1079500" y="1130300"/>
                </a:lnTo>
                <a:lnTo>
                  <a:pt x="1270000" y="1104900"/>
                </a:lnTo>
                <a:lnTo>
                  <a:pt x="1384300" y="1079500"/>
                </a:lnTo>
                <a:lnTo>
                  <a:pt x="1473200" y="1003300"/>
                </a:lnTo>
                <a:lnTo>
                  <a:pt x="1549400" y="977900"/>
                </a:lnTo>
                <a:lnTo>
                  <a:pt x="1600200" y="977900"/>
                </a:lnTo>
                <a:lnTo>
                  <a:pt x="1625600" y="977900"/>
                </a:lnTo>
                <a:lnTo>
                  <a:pt x="1562100" y="1066800"/>
                </a:lnTo>
                <a:lnTo>
                  <a:pt x="1397000" y="1155700"/>
                </a:lnTo>
                <a:lnTo>
                  <a:pt x="1257300" y="1206500"/>
                </a:lnTo>
                <a:lnTo>
                  <a:pt x="1143000" y="1219200"/>
                </a:lnTo>
                <a:lnTo>
                  <a:pt x="1143000" y="1219200"/>
                </a:lnTo>
                <a:lnTo>
                  <a:pt x="1092200" y="1397000"/>
                </a:lnTo>
                <a:lnTo>
                  <a:pt x="1143000" y="1473200"/>
                </a:lnTo>
                <a:lnTo>
                  <a:pt x="1181100" y="1511300"/>
                </a:lnTo>
                <a:lnTo>
                  <a:pt x="1270000" y="1524000"/>
                </a:lnTo>
                <a:lnTo>
                  <a:pt x="1409700" y="1524000"/>
                </a:lnTo>
                <a:lnTo>
                  <a:pt x="1536700" y="1536700"/>
                </a:lnTo>
                <a:lnTo>
                  <a:pt x="1663700" y="1574800"/>
                </a:lnTo>
                <a:lnTo>
                  <a:pt x="1663700" y="1574800"/>
                </a:lnTo>
                <a:lnTo>
                  <a:pt x="1739900" y="1651000"/>
                </a:lnTo>
                <a:lnTo>
                  <a:pt x="1739900" y="1651000"/>
                </a:lnTo>
                <a:lnTo>
                  <a:pt x="1638300" y="1676400"/>
                </a:lnTo>
                <a:lnTo>
                  <a:pt x="1536700" y="1638300"/>
                </a:lnTo>
                <a:lnTo>
                  <a:pt x="1422400" y="1587500"/>
                </a:lnTo>
                <a:lnTo>
                  <a:pt x="1333500" y="1600200"/>
                </a:lnTo>
                <a:lnTo>
                  <a:pt x="1219200" y="1638300"/>
                </a:lnTo>
                <a:lnTo>
                  <a:pt x="1168400" y="1714500"/>
                </a:lnTo>
                <a:lnTo>
                  <a:pt x="1168400" y="1739900"/>
                </a:lnTo>
                <a:lnTo>
                  <a:pt x="1358900" y="1765300"/>
                </a:lnTo>
                <a:lnTo>
                  <a:pt x="1409700" y="1752600"/>
                </a:lnTo>
                <a:lnTo>
                  <a:pt x="1562100" y="1816100"/>
                </a:lnTo>
                <a:lnTo>
                  <a:pt x="1625600" y="1854200"/>
                </a:lnTo>
                <a:lnTo>
                  <a:pt x="1739900" y="1828800"/>
                </a:lnTo>
                <a:lnTo>
                  <a:pt x="1866900" y="1778000"/>
                </a:lnTo>
                <a:lnTo>
                  <a:pt x="1943100" y="1689100"/>
                </a:lnTo>
                <a:lnTo>
                  <a:pt x="1955800" y="1574800"/>
                </a:lnTo>
                <a:lnTo>
                  <a:pt x="1892300" y="1524000"/>
                </a:lnTo>
                <a:lnTo>
                  <a:pt x="1841500" y="1473200"/>
                </a:lnTo>
                <a:lnTo>
                  <a:pt x="1714500" y="1397000"/>
                </a:lnTo>
                <a:lnTo>
                  <a:pt x="1612900" y="1371600"/>
                </a:lnTo>
                <a:lnTo>
                  <a:pt x="1473200" y="1333500"/>
                </a:lnTo>
                <a:lnTo>
                  <a:pt x="1308100" y="1371600"/>
                </a:lnTo>
                <a:lnTo>
                  <a:pt x="1270000" y="1358900"/>
                </a:lnTo>
                <a:lnTo>
                  <a:pt x="1270000" y="1320800"/>
                </a:lnTo>
                <a:lnTo>
                  <a:pt x="1346200" y="1320800"/>
                </a:lnTo>
                <a:lnTo>
                  <a:pt x="1485900" y="1295400"/>
                </a:lnTo>
                <a:lnTo>
                  <a:pt x="1651000" y="1206500"/>
                </a:lnTo>
                <a:lnTo>
                  <a:pt x="1739900" y="1117600"/>
                </a:lnTo>
                <a:lnTo>
                  <a:pt x="1854200" y="990600"/>
                </a:lnTo>
                <a:lnTo>
                  <a:pt x="1841500" y="876300"/>
                </a:lnTo>
                <a:lnTo>
                  <a:pt x="1739900" y="800100"/>
                </a:lnTo>
                <a:lnTo>
                  <a:pt x="1676400" y="774700"/>
                </a:lnTo>
                <a:lnTo>
                  <a:pt x="1536700" y="774700"/>
                </a:lnTo>
                <a:lnTo>
                  <a:pt x="1447800" y="812800"/>
                </a:lnTo>
                <a:lnTo>
                  <a:pt x="1346200" y="889000"/>
                </a:lnTo>
                <a:lnTo>
                  <a:pt x="1193800" y="965200"/>
                </a:lnTo>
                <a:lnTo>
                  <a:pt x="1104900" y="977900"/>
                </a:lnTo>
                <a:lnTo>
                  <a:pt x="1028700" y="965200"/>
                </a:lnTo>
                <a:lnTo>
                  <a:pt x="762000" y="927100"/>
                </a:lnTo>
                <a:lnTo>
                  <a:pt x="609600" y="863600"/>
                </a:lnTo>
                <a:lnTo>
                  <a:pt x="508000" y="787400"/>
                </a:lnTo>
                <a:lnTo>
                  <a:pt x="431800" y="723900"/>
                </a:lnTo>
                <a:lnTo>
                  <a:pt x="381000" y="647700"/>
                </a:lnTo>
                <a:lnTo>
                  <a:pt x="292100" y="546100"/>
                </a:lnTo>
                <a:lnTo>
                  <a:pt x="215900" y="406400"/>
                </a:lnTo>
                <a:lnTo>
                  <a:pt x="215900" y="355600"/>
                </a:lnTo>
                <a:lnTo>
                  <a:pt x="228600" y="304800"/>
                </a:lnTo>
                <a:lnTo>
                  <a:pt x="342900" y="304800"/>
                </a:lnTo>
                <a:lnTo>
                  <a:pt x="330200" y="0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Freeform 7"/>
          <p:cNvSpPr/>
          <p:nvPr/>
        </p:nvSpPr>
        <p:spPr>
          <a:xfrm>
            <a:off x="1320800" y="5289552"/>
            <a:ext cx="2501900" cy="1231900"/>
          </a:xfrm>
          <a:custGeom>
            <a:avLst/>
            <a:gdLst>
              <a:gd name="connsiteX0" fmla="*/ 1727200 w 2501900"/>
              <a:gd name="connsiteY0" fmla="*/ 50800 h 1231900"/>
              <a:gd name="connsiteX1" fmla="*/ 1752600 w 2501900"/>
              <a:gd name="connsiteY1" fmla="*/ 152400 h 1231900"/>
              <a:gd name="connsiteX2" fmla="*/ 1752600 w 2501900"/>
              <a:gd name="connsiteY2" fmla="*/ 152400 h 1231900"/>
              <a:gd name="connsiteX3" fmla="*/ 1981200 w 2501900"/>
              <a:gd name="connsiteY3" fmla="*/ 139700 h 1231900"/>
              <a:gd name="connsiteX4" fmla="*/ 2133600 w 2501900"/>
              <a:gd name="connsiteY4" fmla="*/ 139700 h 1231900"/>
              <a:gd name="connsiteX5" fmla="*/ 2374900 w 2501900"/>
              <a:gd name="connsiteY5" fmla="*/ 190500 h 1231900"/>
              <a:gd name="connsiteX6" fmla="*/ 2463800 w 2501900"/>
              <a:gd name="connsiteY6" fmla="*/ 241300 h 1231900"/>
              <a:gd name="connsiteX7" fmla="*/ 2501900 w 2501900"/>
              <a:gd name="connsiteY7" fmla="*/ 304800 h 1231900"/>
              <a:gd name="connsiteX8" fmla="*/ 2501900 w 2501900"/>
              <a:gd name="connsiteY8" fmla="*/ 419100 h 1231900"/>
              <a:gd name="connsiteX9" fmla="*/ 2413000 w 2501900"/>
              <a:gd name="connsiteY9" fmla="*/ 482600 h 1231900"/>
              <a:gd name="connsiteX10" fmla="*/ 2298700 w 2501900"/>
              <a:gd name="connsiteY10" fmla="*/ 533400 h 1231900"/>
              <a:gd name="connsiteX11" fmla="*/ 2159000 w 2501900"/>
              <a:gd name="connsiteY11" fmla="*/ 533400 h 1231900"/>
              <a:gd name="connsiteX12" fmla="*/ 1955800 w 2501900"/>
              <a:gd name="connsiteY12" fmla="*/ 520700 h 1231900"/>
              <a:gd name="connsiteX13" fmla="*/ 1841500 w 2501900"/>
              <a:gd name="connsiteY13" fmla="*/ 469900 h 1231900"/>
              <a:gd name="connsiteX14" fmla="*/ 1714500 w 2501900"/>
              <a:gd name="connsiteY14" fmla="*/ 431800 h 1231900"/>
              <a:gd name="connsiteX15" fmla="*/ 1638300 w 2501900"/>
              <a:gd name="connsiteY15" fmla="*/ 431800 h 1231900"/>
              <a:gd name="connsiteX16" fmla="*/ 1638300 w 2501900"/>
              <a:gd name="connsiteY16" fmla="*/ 469900 h 1231900"/>
              <a:gd name="connsiteX17" fmla="*/ 1638300 w 2501900"/>
              <a:gd name="connsiteY17" fmla="*/ 508000 h 1231900"/>
              <a:gd name="connsiteX18" fmla="*/ 1651000 w 2501900"/>
              <a:gd name="connsiteY18" fmla="*/ 520700 h 1231900"/>
              <a:gd name="connsiteX19" fmla="*/ 1790700 w 2501900"/>
              <a:gd name="connsiteY19" fmla="*/ 533400 h 1231900"/>
              <a:gd name="connsiteX20" fmla="*/ 1879600 w 2501900"/>
              <a:gd name="connsiteY20" fmla="*/ 546100 h 1231900"/>
              <a:gd name="connsiteX21" fmla="*/ 1981200 w 2501900"/>
              <a:gd name="connsiteY21" fmla="*/ 596900 h 1231900"/>
              <a:gd name="connsiteX22" fmla="*/ 2184400 w 2501900"/>
              <a:gd name="connsiteY22" fmla="*/ 698500 h 1231900"/>
              <a:gd name="connsiteX23" fmla="*/ 2247900 w 2501900"/>
              <a:gd name="connsiteY23" fmla="*/ 749300 h 1231900"/>
              <a:gd name="connsiteX24" fmla="*/ 2362200 w 2501900"/>
              <a:gd name="connsiteY24" fmla="*/ 812800 h 1231900"/>
              <a:gd name="connsiteX25" fmla="*/ 2336800 w 2501900"/>
              <a:gd name="connsiteY25" fmla="*/ 952500 h 1231900"/>
              <a:gd name="connsiteX26" fmla="*/ 2298700 w 2501900"/>
              <a:gd name="connsiteY26" fmla="*/ 1003300 h 1231900"/>
              <a:gd name="connsiteX27" fmla="*/ 2184400 w 2501900"/>
              <a:gd name="connsiteY27" fmla="*/ 1079500 h 1231900"/>
              <a:gd name="connsiteX28" fmla="*/ 2019300 w 2501900"/>
              <a:gd name="connsiteY28" fmla="*/ 1079500 h 1231900"/>
              <a:gd name="connsiteX29" fmla="*/ 1892300 w 2501900"/>
              <a:gd name="connsiteY29" fmla="*/ 1041400 h 1231900"/>
              <a:gd name="connsiteX30" fmla="*/ 1778000 w 2501900"/>
              <a:gd name="connsiteY30" fmla="*/ 952500 h 1231900"/>
              <a:gd name="connsiteX31" fmla="*/ 1651000 w 2501900"/>
              <a:gd name="connsiteY31" fmla="*/ 838200 h 1231900"/>
              <a:gd name="connsiteX32" fmla="*/ 1612900 w 2501900"/>
              <a:gd name="connsiteY32" fmla="*/ 863600 h 1231900"/>
              <a:gd name="connsiteX33" fmla="*/ 1562100 w 2501900"/>
              <a:gd name="connsiteY33" fmla="*/ 927100 h 1231900"/>
              <a:gd name="connsiteX34" fmla="*/ 1536700 w 2501900"/>
              <a:gd name="connsiteY34" fmla="*/ 1028700 h 1231900"/>
              <a:gd name="connsiteX35" fmla="*/ 1485900 w 2501900"/>
              <a:gd name="connsiteY35" fmla="*/ 1104900 h 1231900"/>
              <a:gd name="connsiteX36" fmla="*/ 1358900 w 2501900"/>
              <a:gd name="connsiteY36" fmla="*/ 1168400 h 1231900"/>
              <a:gd name="connsiteX37" fmla="*/ 1358900 w 2501900"/>
              <a:gd name="connsiteY37" fmla="*/ 1168400 h 1231900"/>
              <a:gd name="connsiteX38" fmla="*/ 1206500 w 2501900"/>
              <a:gd name="connsiteY38" fmla="*/ 1117600 h 1231900"/>
              <a:gd name="connsiteX39" fmla="*/ 1168400 w 2501900"/>
              <a:gd name="connsiteY39" fmla="*/ 1016000 h 1231900"/>
              <a:gd name="connsiteX40" fmla="*/ 1155700 w 2501900"/>
              <a:gd name="connsiteY40" fmla="*/ 901700 h 1231900"/>
              <a:gd name="connsiteX41" fmla="*/ 1206500 w 2501900"/>
              <a:gd name="connsiteY41" fmla="*/ 749300 h 1231900"/>
              <a:gd name="connsiteX42" fmla="*/ 1231900 w 2501900"/>
              <a:gd name="connsiteY42" fmla="*/ 609600 h 1231900"/>
              <a:gd name="connsiteX43" fmla="*/ 1206500 w 2501900"/>
              <a:gd name="connsiteY43" fmla="*/ 546100 h 1231900"/>
              <a:gd name="connsiteX44" fmla="*/ 1155700 w 2501900"/>
              <a:gd name="connsiteY44" fmla="*/ 520700 h 1231900"/>
              <a:gd name="connsiteX45" fmla="*/ 1117600 w 2501900"/>
              <a:gd name="connsiteY45" fmla="*/ 800100 h 1231900"/>
              <a:gd name="connsiteX46" fmla="*/ 1041400 w 2501900"/>
              <a:gd name="connsiteY46" fmla="*/ 1041400 h 1231900"/>
              <a:gd name="connsiteX47" fmla="*/ 1003300 w 2501900"/>
              <a:gd name="connsiteY47" fmla="*/ 1168400 h 1231900"/>
              <a:gd name="connsiteX48" fmla="*/ 927100 w 2501900"/>
              <a:gd name="connsiteY48" fmla="*/ 1206500 h 1231900"/>
              <a:gd name="connsiteX49" fmla="*/ 850900 w 2501900"/>
              <a:gd name="connsiteY49" fmla="*/ 1231900 h 1231900"/>
              <a:gd name="connsiteX50" fmla="*/ 762000 w 2501900"/>
              <a:gd name="connsiteY50" fmla="*/ 1193800 h 1231900"/>
              <a:gd name="connsiteX51" fmla="*/ 711200 w 2501900"/>
              <a:gd name="connsiteY51" fmla="*/ 1092200 h 1231900"/>
              <a:gd name="connsiteX52" fmla="*/ 698500 w 2501900"/>
              <a:gd name="connsiteY52" fmla="*/ 952500 h 1231900"/>
              <a:gd name="connsiteX53" fmla="*/ 711200 w 2501900"/>
              <a:gd name="connsiteY53" fmla="*/ 825500 h 1231900"/>
              <a:gd name="connsiteX54" fmla="*/ 749300 w 2501900"/>
              <a:gd name="connsiteY54" fmla="*/ 711200 h 1231900"/>
              <a:gd name="connsiteX55" fmla="*/ 774700 w 2501900"/>
              <a:gd name="connsiteY55" fmla="*/ 622300 h 1231900"/>
              <a:gd name="connsiteX56" fmla="*/ 825500 w 2501900"/>
              <a:gd name="connsiteY56" fmla="*/ 584200 h 1231900"/>
              <a:gd name="connsiteX57" fmla="*/ 838200 w 2501900"/>
              <a:gd name="connsiteY57" fmla="*/ 495300 h 1231900"/>
              <a:gd name="connsiteX58" fmla="*/ 838200 w 2501900"/>
              <a:gd name="connsiteY58" fmla="*/ 431800 h 1231900"/>
              <a:gd name="connsiteX59" fmla="*/ 812800 w 2501900"/>
              <a:gd name="connsiteY59" fmla="*/ 393700 h 1231900"/>
              <a:gd name="connsiteX60" fmla="*/ 762000 w 2501900"/>
              <a:gd name="connsiteY60" fmla="*/ 406400 h 1231900"/>
              <a:gd name="connsiteX61" fmla="*/ 723900 w 2501900"/>
              <a:gd name="connsiteY61" fmla="*/ 520700 h 1231900"/>
              <a:gd name="connsiteX62" fmla="*/ 685800 w 2501900"/>
              <a:gd name="connsiteY62" fmla="*/ 635000 h 1231900"/>
              <a:gd name="connsiteX63" fmla="*/ 647700 w 2501900"/>
              <a:gd name="connsiteY63" fmla="*/ 749300 h 1231900"/>
              <a:gd name="connsiteX64" fmla="*/ 482600 w 2501900"/>
              <a:gd name="connsiteY64" fmla="*/ 863600 h 1231900"/>
              <a:gd name="connsiteX65" fmla="*/ 368300 w 2501900"/>
              <a:gd name="connsiteY65" fmla="*/ 914400 h 1231900"/>
              <a:gd name="connsiteX66" fmla="*/ 241300 w 2501900"/>
              <a:gd name="connsiteY66" fmla="*/ 876300 h 1231900"/>
              <a:gd name="connsiteX67" fmla="*/ 190500 w 2501900"/>
              <a:gd name="connsiteY67" fmla="*/ 774700 h 1231900"/>
              <a:gd name="connsiteX68" fmla="*/ 203200 w 2501900"/>
              <a:gd name="connsiteY68" fmla="*/ 673100 h 1231900"/>
              <a:gd name="connsiteX69" fmla="*/ 241300 w 2501900"/>
              <a:gd name="connsiteY69" fmla="*/ 571500 h 1231900"/>
              <a:gd name="connsiteX70" fmla="*/ 304800 w 2501900"/>
              <a:gd name="connsiteY70" fmla="*/ 508000 h 1231900"/>
              <a:gd name="connsiteX71" fmla="*/ 342900 w 2501900"/>
              <a:gd name="connsiteY71" fmla="*/ 444500 h 1231900"/>
              <a:gd name="connsiteX72" fmla="*/ 393700 w 2501900"/>
              <a:gd name="connsiteY72" fmla="*/ 381000 h 1231900"/>
              <a:gd name="connsiteX73" fmla="*/ 393700 w 2501900"/>
              <a:gd name="connsiteY73" fmla="*/ 355600 h 1231900"/>
              <a:gd name="connsiteX74" fmla="*/ 368300 w 2501900"/>
              <a:gd name="connsiteY74" fmla="*/ 317500 h 1231900"/>
              <a:gd name="connsiteX75" fmla="*/ 317500 w 2501900"/>
              <a:gd name="connsiteY75" fmla="*/ 304800 h 1231900"/>
              <a:gd name="connsiteX76" fmla="*/ 254000 w 2501900"/>
              <a:gd name="connsiteY76" fmla="*/ 355600 h 1231900"/>
              <a:gd name="connsiteX77" fmla="*/ 152400 w 2501900"/>
              <a:gd name="connsiteY77" fmla="*/ 381000 h 1231900"/>
              <a:gd name="connsiteX78" fmla="*/ 101600 w 2501900"/>
              <a:gd name="connsiteY78" fmla="*/ 431800 h 1231900"/>
              <a:gd name="connsiteX79" fmla="*/ 0 w 2501900"/>
              <a:gd name="connsiteY79" fmla="*/ 304800 h 1231900"/>
              <a:gd name="connsiteX80" fmla="*/ 368300 w 2501900"/>
              <a:gd name="connsiteY80" fmla="*/ 203200 h 1231900"/>
              <a:gd name="connsiteX81" fmla="*/ 482600 w 2501900"/>
              <a:gd name="connsiteY81" fmla="*/ 203200 h 1231900"/>
              <a:gd name="connsiteX82" fmla="*/ 520700 w 2501900"/>
              <a:gd name="connsiteY82" fmla="*/ 228600 h 1231900"/>
              <a:gd name="connsiteX83" fmla="*/ 508000 w 2501900"/>
              <a:gd name="connsiteY83" fmla="*/ 304800 h 1231900"/>
              <a:gd name="connsiteX84" fmla="*/ 520700 w 2501900"/>
              <a:gd name="connsiteY84" fmla="*/ 381000 h 1231900"/>
              <a:gd name="connsiteX85" fmla="*/ 457200 w 2501900"/>
              <a:gd name="connsiteY85" fmla="*/ 520700 h 1231900"/>
              <a:gd name="connsiteX86" fmla="*/ 406400 w 2501900"/>
              <a:gd name="connsiteY86" fmla="*/ 609600 h 1231900"/>
              <a:gd name="connsiteX87" fmla="*/ 368300 w 2501900"/>
              <a:gd name="connsiteY87" fmla="*/ 647700 h 1231900"/>
              <a:gd name="connsiteX88" fmla="*/ 368300 w 2501900"/>
              <a:gd name="connsiteY88" fmla="*/ 711200 h 1231900"/>
              <a:gd name="connsiteX89" fmla="*/ 469900 w 2501900"/>
              <a:gd name="connsiteY89" fmla="*/ 711200 h 1231900"/>
              <a:gd name="connsiteX90" fmla="*/ 584200 w 2501900"/>
              <a:gd name="connsiteY90" fmla="*/ 508000 h 1231900"/>
              <a:gd name="connsiteX91" fmla="*/ 596900 w 2501900"/>
              <a:gd name="connsiteY91" fmla="*/ 393700 h 1231900"/>
              <a:gd name="connsiteX92" fmla="*/ 660400 w 2501900"/>
              <a:gd name="connsiteY92" fmla="*/ 254000 h 1231900"/>
              <a:gd name="connsiteX93" fmla="*/ 800100 w 2501900"/>
              <a:gd name="connsiteY93" fmla="*/ 177800 h 1231900"/>
              <a:gd name="connsiteX94" fmla="*/ 939800 w 2501900"/>
              <a:gd name="connsiteY94" fmla="*/ 203200 h 1231900"/>
              <a:gd name="connsiteX95" fmla="*/ 990600 w 2501900"/>
              <a:gd name="connsiteY95" fmla="*/ 317500 h 1231900"/>
              <a:gd name="connsiteX96" fmla="*/ 990600 w 2501900"/>
              <a:gd name="connsiteY96" fmla="*/ 419100 h 1231900"/>
              <a:gd name="connsiteX97" fmla="*/ 977900 w 2501900"/>
              <a:gd name="connsiteY97" fmla="*/ 520700 h 1231900"/>
              <a:gd name="connsiteX98" fmla="*/ 876300 w 2501900"/>
              <a:gd name="connsiteY98" fmla="*/ 711200 h 1231900"/>
              <a:gd name="connsiteX99" fmla="*/ 876300 w 2501900"/>
              <a:gd name="connsiteY99" fmla="*/ 812800 h 1231900"/>
              <a:gd name="connsiteX100" fmla="*/ 863600 w 2501900"/>
              <a:gd name="connsiteY100" fmla="*/ 914400 h 1231900"/>
              <a:gd name="connsiteX101" fmla="*/ 901700 w 2501900"/>
              <a:gd name="connsiteY101" fmla="*/ 965200 h 1231900"/>
              <a:gd name="connsiteX102" fmla="*/ 977900 w 2501900"/>
              <a:gd name="connsiteY102" fmla="*/ 812800 h 1231900"/>
              <a:gd name="connsiteX103" fmla="*/ 952500 w 2501900"/>
              <a:gd name="connsiteY103" fmla="*/ 622300 h 1231900"/>
              <a:gd name="connsiteX104" fmla="*/ 1041400 w 2501900"/>
              <a:gd name="connsiteY104" fmla="*/ 419100 h 1231900"/>
              <a:gd name="connsiteX105" fmla="*/ 1193800 w 2501900"/>
              <a:gd name="connsiteY105" fmla="*/ 317500 h 1231900"/>
              <a:gd name="connsiteX106" fmla="*/ 1295400 w 2501900"/>
              <a:gd name="connsiteY106" fmla="*/ 304800 h 1231900"/>
              <a:gd name="connsiteX107" fmla="*/ 1358900 w 2501900"/>
              <a:gd name="connsiteY107" fmla="*/ 368300 h 1231900"/>
              <a:gd name="connsiteX108" fmla="*/ 1397000 w 2501900"/>
              <a:gd name="connsiteY108" fmla="*/ 495300 h 1231900"/>
              <a:gd name="connsiteX109" fmla="*/ 1371600 w 2501900"/>
              <a:gd name="connsiteY109" fmla="*/ 635000 h 1231900"/>
              <a:gd name="connsiteX110" fmla="*/ 1346200 w 2501900"/>
              <a:gd name="connsiteY110" fmla="*/ 762000 h 1231900"/>
              <a:gd name="connsiteX111" fmla="*/ 1346200 w 2501900"/>
              <a:gd name="connsiteY111" fmla="*/ 825500 h 1231900"/>
              <a:gd name="connsiteX112" fmla="*/ 1358900 w 2501900"/>
              <a:gd name="connsiteY112" fmla="*/ 927100 h 1231900"/>
              <a:gd name="connsiteX113" fmla="*/ 1384300 w 2501900"/>
              <a:gd name="connsiteY113" fmla="*/ 965200 h 1231900"/>
              <a:gd name="connsiteX114" fmla="*/ 1409700 w 2501900"/>
              <a:gd name="connsiteY114" fmla="*/ 889000 h 1231900"/>
              <a:gd name="connsiteX115" fmla="*/ 1435100 w 2501900"/>
              <a:gd name="connsiteY115" fmla="*/ 749300 h 1231900"/>
              <a:gd name="connsiteX116" fmla="*/ 1498600 w 2501900"/>
              <a:gd name="connsiteY116" fmla="*/ 711200 h 1231900"/>
              <a:gd name="connsiteX117" fmla="*/ 1574800 w 2501900"/>
              <a:gd name="connsiteY117" fmla="*/ 685800 h 1231900"/>
              <a:gd name="connsiteX118" fmla="*/ 1663700 w 2501900"/>
              <a:gd name="connsiteY118" fmla="*/ 673100 h 1231900"/>
              <a:gd name="connsiteX119" fmla="*/ 1752600 w 2501900"/>
              <a:gd name="connsiteY119" fmla="*/ 749300 h 1231900"/>
              <a:gd name="connsiteX120" fmla="*/ 2032000 w 2501900"/>
              <a:gd name="connsiteY120" fmla="*/ 914400 h 1231900"/>
              <a:gd name="connsiteX121" fmla="*/ 2146300 w 2501900"/>
              <a:gd name="connsiteY121" fmla="*/ 939800 h 1231900"/>
              <a:gd name="connsiteX122" fmla="*/ 2159000 w 2501900"/>
              <a:gd name="connsiteY122" fmla="*/ 914400 h 1231900"/>
              <a:gd name="connsiteX123" fmla="*/ 2120900 w 2501900"/>
              <a:gd name="connsiteY123" fmla="*/ 825500 h 1231900"/>
              <a:gd name="connsiteX124" fmla="*/ 2019300 w 2501900"/>
              <a:gd name="connsiteY124" fmla="*/ 762000 h 1231900"/>
              <a:gd name="connsiteX125" fmla="*/ 1866900 w 2501900"/>
              <a:gd name="connsiteY125" fmla="*/ 711200 h 1231900"/>
              <a:gd name="connsiteX126" fmla="*/ 1689100 w 2501900"/>
              <a:gd name="connsiteY126" fmla="*/ 685800 h 1231900"/>
              <a:gd name="connsiteX127" fmla="*/ 1562100 w 2501900"/>
              <a:gd name="connsiteY127" fmla="*/ 660400 h 1231900"/>
              <a:gd name="connsiteX128" fmla="*/ 1460500 w 2501900"/>
              <a:gd name="connsiteY128" fmla="*/ 558800 h 1231900"/>
              <a:gd name="connsiteX129" fmla="*/ 1460500 w 2501900"/>
              <a:gd name="connsiteY129" fmla="*/ 558800 h 1231900"/>
              <a:gd name="connsiteX130" fmla="*/ 1460500 w 2501900"/>
              <a:gd name="connsiteY130" fmla="*/ 381000 h 1231900"/>
              <a:gd name="connsiteX131" fmla="*/ 1511300 w 2501900"/>
              <a:gd name="connsiteY131" fmla="*/ 330200 h 1231900"/>
              <a:gd name="connsiteX132" fmla="*/ 1676400 w 2501900"/>
              <a:gd name="connsiteY132" fmla="*/ 317500 h 1231900"/>
              <a:gd name="connsiteX133" fmla="*/ 1930400 w 2501900"/>
              <a:gd name="connsiteY133" fmla="*/ 342900 h 1231900"/>
              <a:gd name="connsiteX134" fmla="*/ 2120900 w 2501900"/>
              <a:gd name="connsiteY134" fmla="*/ 406400 h 1231900"/>
              <a:gd name="connsiteX135" fmla="*/ 2260600 w 2501900"/>
              <a:gd name="connsiteY135" fmla="*/ 393700 h 1231900"/>
              <a:gd name="connsiteX136" fmla="*/ 2298700 w 2501900"/>
              <a:gd name="connsiteY136" fmla="*/ 368300 h 1231900"/>
              <a:gd name="connsiteX137" fmla="*/ 2260600 w 2501900"/>
              <a:gd name="connsiteY137" fmla="*/ 292100 h 1231900"/>
              <a:gd name="connsiteX138" fmla="*/ 2146300 w 2501900"/>
              <a:gd name="connsiteY138" fmla="*/ 292100 h 1231900"/>
              <a:gd name="connsiteX139" fmla="*/ 1930400 w 2501900"/>
              <a:gd name="connsiteY139" fmla="*/ 279400 h 1231900"/>
              <a:gd name="connsiteX140" fmla="*/ 1701800 w 2501900"/>
              <a:gd name="connsiteY140" fmla="*/ 266700 h 1231900"/>
              <a:gd name="connsiteX141" fmla="*/ 1587500 w 2501900"/>
              <a:gd name="connsiteY141" fmla="*/ 228600 h 1231900"/>
              <a:gd name="connsiteX142" fmla="*/ 1524000 w 2501900"/>
              <a:gd name="connsiteY142" fmla="*/ 203200 h 1231900"/>
              <a:gd name="connsiteX143" fmla="*/ 1524000 w 2501900"/>
              <a:gd name="connsiteY143" fmla="*/ 0 h 1231900"/>
              <a:gd name="connsiteX144" fmla="*/ 1727200 w 2501900"/>
              <a:gd name="connsiteY144" fmla="*/ 508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2501900" h="1231900">
                <a:moveTo>
                  <a:pt x="1727200" y="50800"/>
                </a:moveTo>
                <a:lnTo>
                  <a:pt x="1752600" y="152400"/>
                </a:lnTo>
                <a:lnTo>
                  <a:pt x="1752600" y="152400"/>
                </a:lnTo>
                <a:lnTo>
                  <a:pt x="1981200" y="139700"/>
                </a:lnTo>
                <a:lnTo>
                  <a:pt x="2133600" y="139700"/>
                </a:lnTo>
                <a:lnTo>
                  <a:pt x="2374900" y="190500"/>
                </a:lnTo>
                <a:lnTo>
                  <a:pt x="2463800" y="241300"/>
                </a:lnTo>
                <a:lnTo>
                  <a:pt x="2501900" y="304800"/>
                </a:lnTo>
                <a:lnTo>
                  <a:pt x="2501900" y="419100"/>
                </a:lnTo>
                <a:lnTo>
                  <a:pt x="2413000" y="482600"/>
                </a:lnTo>
                <a:lnTo>
                  <a:pt x="2298700" y="533400"/>
                </a:lnTo>
                <a:lnTo>
                  <a:pt x="2159000" y="533400"/>
                </a:lnTo>
                <a:lnTo>
                  <a:pt x="1955800" y="520700"/>
                </a:lnTo>
                <a:lnTo>
                  <a:pt x="1841500" y="469900"/>
                </a:lnTo>
                <a:lnTo>
                  <a:pt x="1714500" y="431800"/>
                </a:lnTo>
                <a:lnTo>
                  <a:pt x="1638300" y="431800"/>
                </a:lnTo>
                <a:lnTo>
                  <a:pt x="1638300" y="469900"/>
                </a:lnTo>
                <a:lnTo>
                  <a:pt x="1638300" y="508000"/>
                </a:lnTo>
                <a:lnTo>
                  <a:pt x="1651000" y="520700"/>
                </a:lnTo>
                <a:lnTo>
                  <a:pt x="1790700" y="533400"/>
                </a:lnTo>
                <a:lnTo>
                  <a:pt x="1879600" y="546100"/>
                </a:lnTo>
                <a:lnTo>
                  <a:pt x="1981200" y="596900"/>
                </a:lnTo>
                <a:lnTo>
                  <a:pt x="2184400" y="698500"/>
                </a:lnTo>
                <a:lnTo>
                  <a:pt x="2247900" y="749300"/>
                </a:lnTo>
                <a:lnTo>
                  <a:pt x="2362200" y="812800"/>
                </a:lnTo>
                <a:lnTo>
                  <a:pt x="2336800" y="952500"/>
                </a:lnTo>
                <a:lnTo>
                  <a:pt x="2298700" y="1003300"/>
                </a:lnTo>
                <a:lnTo>
                  <a:pt x="2184400" y="1079500"/>
                </a:lnTo>
                <a:lnTo>
                  <a:pt x="2019300" y="1079500"/>
                </a:lnTo>
                <a:lnTo>
                  <a:pt x="1892300" y="1041400"/>
                </a:lnTo>
                <a:lnTo>
                  <a:pt x="1778000" y="952500"/>
                </a:lnTo>
                <a:lnTo>
                  <a:pt x="1651000" y="838200"/>
                </a:lnTo>
                <a:lnTo>
                  <a:pt x="1612900" y="863600"/>
                </a:lnTo>
                <a:lnTo>
                  <a:pt x="1562100" y="927100"/>
                </a:lnTo>
                <a:lnTo>
                  <a:pt x="1536700" y="1028700"/>
                </a:lnTo>
                <a:lnTo>
                  <a:pt x="1485900" y="1104900"/>
                </a:lnTo>
                <a:lnTo>
                  <a:pt x="1358900" y="1168400"/>
                </a:lnTo>
                <a:lnTo>
                  <a:pt x="1358900" y="1168400"/>
                </a:lnTo>
                <a:lnTo>
                  <a:pt x="1206500" y="1117600"/>
                </a:lnTo>
                <a:lnTo>
                  <a:pt x="1168400" y="1016000"/>
                </a:lnTo>
                <a:lnTo>
                  <a:pt x="1155700" y="901700"/>
                </a:lnTo>
                <a:lnTo>
                  <a:pt x="1206500" y="749300"/>
                </a:lnTo>
                <a:lnTo>
                  <a:pt x="1231900" y="609600"/>
                </a:lnTo>
                <a:lnTo>
                  <a:pt x="1206500" y="546100"/>
                </a:lnTo>
                <a:lnTo>
                  <a:pt x="1155700" y="520700"/>
                </a:lnTo>
                <a:lnTo>
                  <a:pt x="1117600" y="800100"/>
                </a:lnTo>
                <a:lnTo>
                  <a:pt x="1041400" y="1041400"/>
                </a:lnTo>
                <a:lnTo>
                  <a:pt x="1003300" y="1168400"/>
                </a:lnTo>
                <a:lnTo>
                  <a:pt x="927100" y="1206500"/>
                </a:lnTo>
                <a:lnTo>
                  <a:pt x="850900" y="1231900"/>
                </a:lnTo>
                <a:lnTo>
                  <a:pt x="762000" y="1193800"/>
                </a:lnTo>
                <a:lnTo>
                  <a:pt x="711200" y="1092200"/>
                </a:lnTo>
                <a:lnTo>
                  <a:pt x="698500" y="952500"/>
                </a:lnTo>
                <a:lnTo>
                  <a:pt x="711200" y="825500"/>
                </a:lnTo>
                <a:lnTo>
                  <a:pt x="749300" y="711200"/>
                </a:lnTo>
                <a:lnTo>
                  <a:pt x="774700" y="622300"/>
                </a:lnTo>
                <a:lnTo>
                  <a:pt x="825500" y="584200"/>
                </a:lnTo>
                <a:lnTo>
                  <a:pt x="838200" y="495300"/>
                </a:lnTo>
                <a:lnTo>
                  <a:pt x="838200" y="431800"/>
                </a:lnTo>
                <a:lnTo>
                  <a:pt x="812800" y="393700"/>
                </a:lnTo>
                <a:lnTo>
                  <a:pt x="762000" y="406400"/>
                </a:lnTo>
                <a:lnTo>
                  <a:pt x="723900" y="520700"/>
                </a:lnTo>
                <a:lnTo>
                  <a:pt x="685800" y="635000"/>
                </a:lnTo>
                <a:lnTo>
                  <a:pt x="647700" y="749300"/>
                </a:lnTo>
                <a:lnTo>
                  <a:pt x="482600" y="863600"/>
                </a:lnTo>
                <a:lnTo>
                  <a:pt x="368300" y="914400"/>
                </a:lnTo>
                <a:lnTo>
                  <a:pt x="241300" y="876300"/>
                </a:lnTo>
                <a:lnTo>
                  <a:pt x="190500" y="774700"/>
                </a:lnTo>
                <a:lnTo>
                  <a:pt x="203200" y="673100"/>
                </a:lnTo>
                <a:lnTo>
                  <a:pt x="241300" y="571500"/>
                </a:lnTo>
                <a:lnTo>
                  <a:pt x="304800" y="508000"/>
                </a:lnTo>
                <a:lnTo>
                  <a:pt x="342900" y="444500"/>
                </a:lnTo>
                <a:lnTo>
                  <a:pt x="393700" y="381000"/>
                </a:lnTo>
                <a:lnTo>
                  <a:pt x="393700" y="355600"/>
                </a:lnTo>
                <a:lnTo>
                  <a:pt x="368300" y="317500"/>
                </a:lnTo>
                <a:lnTo>
                  <a:pt x="317500" y="304800"/>
                </a:lnTo>
                <a:lnTo>
                  <a:pt x="254000" y="355600"/>
                </a:lnTo>
                <a:lnTo>
                  <a:pt x="152400" y="381000"/>
                </a:lnTo>
                <a:lnTo>
                  <a:pt x="101600" y="431800"/>
                </a:lnTo>
                <a:lnTo>
                  <a:pt x="0" y="304800"/>
                </a:lnTo>
                <a:lnTo>
                  <a:pt x="368300" y="203200"/>
                </a:lnTo>
                <a:lnTo>
                  <a:pt x="482600" y="203200"/>
                </a:lnTo>
                <a:lnTo>
                  <a:pt x="520700" y="228600"/>
                </a:lnTo>
                <a:lnTo>
                  <a:pt x="508000" y="304800"/>
                </a:lnTo>
                <a:lnTo>
                  <a:pt x="520700" y="381000"/>
                </a:lnTo>
                <a:lnTo>
                  <a:pt x="457200" y="520700"/>
                </a:lnTo>
                <a:lnTo>
                  <a:pt x="406400" y="609600"/>
                </a:lnTo>
                <a:lnTo>
                  <a:pt x="368300" y="647700"/>
                </a:lnTo>
                <a:lnTo>
                  <a:pt x="368300" y="711200"/>
                </a:lnTo>
                <a:lnTo>
                  <a:pt x="469900" y="711200"/>
                </a:lnTo>
                <a:lnTo>
                  <a:pt x="584200" y="508000"/>
                </a:lnTo>
                <a:lnTo>
                  <a:pt x="596900" y="393700"/>
                </a:lnTo>
                <a:lnTo>
                  <a:pt x="660400" y="254000"/>
                </a:lnTo>
                <a:lnTo>
                  <a:pt x="800100" y="177800"/>
                </a:lnTo>
                <a:lnTo>
                  <a:pt x="939800" y="203200"/>
                </a:lnTo>
                <a:lnTo>
                  <a:pt x="990600" y="317500"/>
                </a:lnTo>
                <a:lnTo>
                  <a:pt x="990600" y="419100"/>
                </a:lnTo>
                <a:lnTo>
                  <a:pt x="977900" y="520700"/>
                </a:lnTo>
                <a:lnTo>
                  <a:pt x="876300" y="711200"/>
                </a:lnTo>
                <a:lnTo>
                  <a:pt x="876300" y="812800"/>
                </a:lnTo>
                <a:lnTo>
                  <a:pt x="863600" y="914400"/>
                </a:lnTo>
                <a:lnTo>
                  <a:pt x="901700" y="965200"/>
                </a:lnTo>
                <a:lnTo>
                  <a:pt x="977900" y="812800"/>
                </a:lnTo>
                <a:lnTo>
                  <a:pt x="952500" y="622300"/>
                </a:lnTo>
                <a:lnTo>
                  <a:pt x="1041400" y="419100"/>
                </a:lnTo>
                <a:lnTo>
                  <a:pt x="1193800" y="317500"/>
                </a:lnTo>
                <a:lnTo>
                  <a:pt x="1295400" y="304800"/>
                </a:lnTo>
                <a:lnTo>
                  <a:pt x="1358900" y="368300"/>
                </a:lnTo>
                <a:lnTo>
                  <a:pt x="1397000" y="495300"/>
                </a:lnTo>
                <a:lnTo>
                  <a:pt x="1371600" y="635000"/>
                </a:lnTo>
                <a:lnTo>
                  <a:pt x="1346200" y="762000"/>
                </a:lnTo>
                <a:lnTo>
                  <a:pt x="1346200" y="825500"/>
                </a:lnTo>
                <a:lnTo>
                  <a:pt x="1358900" y="927100"/>
                </a:lnTo>
                <a:lnTo>
                  <a:pt x="1384300" y="965200"/>
                </a:lnTo>
                <a:lnTo>
                  <a:pt x="1409700" y="889000"/>
                </a:lnTo>
                <a:lnTo>
                  <a:pt x="1435100" y="749300"/>
                </a:lnTo>
                <a:lnTo>
                  <a:pt x="1498600" y="711200"/>
                </a:lnTo>
                <a:lnTo>
                  <a:pt x="1574800" y="685800"/>
                </a:lnTo>
                <a:lnTo>
                  <a:pt x="1663700" y="673100"/>
                </a:lnTo>
                <a:lnTo>
                  <a:pt x="1752600" y="749300"/>
                </a:lnTo>
                <a:lnTo>
                  <a:pt x="2032000" y="914400"/>
                </a:lnTo>
                <a:lnTo>
                  <a:pt x="2146300" y="939800"/>
                </a:lnTo>
                <a:lnTo>
                  <a:pt x="2159000" y="914400"/>
                </a:lnTo>
                <a:lnTo>
                  <a:pt x="2120900" y="825500"/>
                </a:lnTo>
                <a:lnTo>
                  <a:pt x="2019300" y="762000"/>
                </a:lnTo>
                <a:lnTo>
                  <a:pt x="1866900" y="711200"/>
                </a:lnTo>
                <a:lnTo>
                  <a:pt x="1689100" y="685800"/>
                </a:lnTo>
                <a:lnTo>
                  <a:pt x="1562100" y="660400"/>
                </a:lnTo>
                <a:lnTo>
                  <a:pt x="1460500" y="558800"/>
                </a:lnTo>
                <a:lnTo>
                  <a:pt x="1460500" y="558800"/>
                </a:lnTo>
                <a:lnTo>
                  <a:pt x="1460500" y="381000"/>
                </a:lnTo>
                <a:lnTo>
                  <a:pt x="1511300" y="330200"/>
                </a:lnTo>
                <a:lnTo>
                  <a:pt x="1676400" y="317500"/>
                </a:lnTo>
                <a:lnTo>
                  <a:pt x="1930400" y="342900"/>
                </a:lnTo>
                <a:lnTo>
                  <a:pt x="2120900" y="406400"/>
                </a:lnTo>
                <a:lnTo>
                  <a:pt x="2260600" y="393700"/>
                </a:lnTo>
                <a:lnTo>
                  <a:pt x="2298700" y="368300"/>
                </a:lnTo>
                <a:lnTo>
                  <a:pt x="2260600" y="292100"/>
                </a:lnTo>
                <a:lnTo>
                  <a:pt x="2146300" y="292100"/>
                </a:lnTo>
                <a:lnTo>
                  <a:pt x="1930400" y="279400"/>
                </a:lnTo>
                <a:lnTo>
                  <a:pt x="1701800" y="266700"/>
                </a:lnTo>
                <a:lnTo>
                  <a:pt x="1587500" y="228600"/>
                </a:lnTo>
                <a:lnTo>
                  <a:pt x="1524000" y="203200"/>
                </a:lnTo>
                <a:lnTo>
                  <a:pt x="1524000" y="0"/>
                </a:lnTo>
                <a:lnTo>
                  <a:pt x="1727200" y="50800"/>
                </a:lnTo>
                <a:close/>
              </a:path>
            </a:pathLst>
          </a:custGeom>
          <a:solidFill>
            <a:srgbClr val="74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Down Arrow 8"/>
          <p:cNvSpPr/>
          <p:nvPr/>
        </p:nvSpPr>
        <p:spPr>
          <a:xfrm rot="20980204">
            <a:off x="2907469" y="1753067"/>
            <a:ext cx="484632" cy="601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Down Arrow 9"/>
          <p:cNvSpPr/>
          <p:nvPr/>
        </p:nvSpPr>
        <p:spPr>
          <a:xfrm rot="2895871">
            <a:off x="3715201" y="2009120"/>
            <a:ext cx="484632" cy="601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Down Arrow 10"/>
          <p:cNvSpPr/>
          <p:nvPr/>
        </p:nvSpPr>
        <p:spPr>
          <a:xfrm rot="5400000">
            <a:off x="3934848" y="2685202"/>
            <a:ext cx="484632" cy="601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1973412" y="220477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3327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52500" y="-1674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70" y="1565710"/>
            <a:ext cx="8867573" cy="2337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3340" y="4054227"/>
            <a:ext cx="5410200" cy="4445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94134" y="4772687"/>
            <a:ext cx="559104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BMI :27 Kg/m</a:t>
            </a:r>
            <a:r>
              <a:rPr lang="es-ES" sz="2400" baseline="30000" dirty="0" smtClean="0"/>
              <a:t>2</a:t>
            </a:r>
          </a:p>
          <a:p>
            <a:r>
              <a:rPr lang="es-ES" sz="2400" dirty="0" smtClean="0"/>
              <a:t>Glicemia </a:t>
            </a:r>
            <a:r>
              <a:rPr lang="es-ES" sz="2400" dirty="0" err="1" smtClean="0"/>
              <a:t>preop</a:t>
            </a:r>
            <a:r>
              <a:rPr lang="es-ES" sz="2400" dirty="0" smtClean="0"/>
              <a:t>: 188 mg%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175mg%</a:t>
            </a:r>
          </a:p>
          <a:p>
            <a:r>
              <a:rPr lang="es-ES" sz="2400" dirty="0" smtClean="0"/>
              <a:t>HbA1c: 9,3%                        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7,7%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72350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0" y="5877272"/>
            <a:ext cx="9396536" cy="1231106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Cohen</a:t>
            </a:r>
            <a:r>
              <a:rPr lang="es-VE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, R et al: Surg. Obes Relat Dis </a:t>
            </a:r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2007;3:195-197</a:t>
            </a:r>
            <a:endParaRPr lang="es-VE" sz="14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Ramos </a:t>
            </a:r>
            <a:r>
              <a:rPr lang="es-VE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A .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</a:t>
            </a:r>
            <a:r>
              <a:rPr lang="es-VE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t al: Obes Surg. </a:t>
            </a:r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2009;19: 307-312.</a:t>
            </a:r>
            <a:endParaRPr lang="es-VE" sz="14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Ferzli et al. World J Surg </a:t>
            </a:r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2009; 33: </a:t>
            </a:r>
            <a:r>
              <a:rPr lang="es-VE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972-979</a:t>
            </a:r>
            <a:r>
              <a:rPr lang="es-VE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</a:t>
            </a:r>
            <a:endParaRPr lang="es-VE" sz="14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400" u="sng" dirty="0" smtClean="0">
                <a:solidFill>
                  <a:srgbClr val="0000FF"/>
                </a:solidFill>
              </a:rPr>
              <a:t>Klein </a:t>
            </a:r>
            <a:r>
              <a:rPr lang="es-VE" sz="1400" u="sng" dirty="0">
                <a:solidFill>
                  <a:srgbClr val="0000FF"/>
                </a:solidFill>
              </a:rPr>
              <a:t>S, ..Cohen R. Obesity </a:t>
            </a:r>
            <a:r>
              <a:rPr lang="es-VE" sz="1400" u="sng" dirty="0" smtClean="0">
                <a:solidFill>
                  <a:srgbClr val="0000FF"/>
                </a:solidFill>
              </a:rPr>
              <a:t>2012,20:</a:t>
            </a:r>
            <a:r>
              <a:rPr lang="es-VE" sz="1400" u="sng" dirty="0">
                <a:solidFill>
                  <a:srgbClr val="0000FF"/>
                </a:solidFill>
              </a:rPr>
              <a:t>1266-1272</a:t>
            </a:r>
          </a:p>
          <a:p>
            <a:endParaRPr lang="es-V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573016"/>
            <a:ext cx="388843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6 Imagen" descr="Chan Lee0002.jpg"/>
          <p:cNvPicPr>
            <a:picLocks noChangeAspect="1"/>
          </p:cNvPicPr>
          <p:nvPr/>
        </p:nvPicPr>
        <p:blipFill>
          <a:blip r:embed="rId4" cstate="print"/>
          <a:srcRect t="2751" b="63650"/>
          <a:stretch>
            <a:fillRect/>
          </a:stretch>
        </p:blipFill>
        <p:spPr>
          <a:xfrm>
            <a:off x="323528" y="1484784"/>
            <a:ext cx="8526835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CuadroTexto 5"/>
          <p:cNvSpPr txBox="1"/>
          <p:nvPr/>
        </p:nvSpPr>
        <p:spPr>
          <a:xfrm>
            <a:off x="1115616" y="3923764"/>
            <a:ext cx="29691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GASTROPARESIA POR </a:t>
            </a:r>
            <a:r>
              <a:rPr lang="es-ES" dirty="0" smtClean="0">
                <a:latin typeface="Wingdings"/>
                <a:ea typeface="Wingdings"/>
                <a:cs typeface="Wingdings"/>
                <a:sym typeface="Wingdings"/>
              </a:rPr>
              <a:t></a:t>
            </a:r>
            <a:r>
              <a:rPr lang="es-ES" dirty="0" smtClean="0">
                <a:sym typeface="Wingdings"/>
              </a:rPr>
              <a:t>GLP 1</a:t>
            </a:r>
          </a:p>
          <a:p>
            <a:r>
              <a:rPr lang="es-ES" dirty="0" smtClean="0">
                <a:sym typeface="Wingdings"/>
              </a:rPr>
              <a:t>INCORPORACIÓN DE UNA GV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" name="Flecha abajo 8"/>
          <p:cNvSpPr/>
          <p:nvPr/>
        </p:nvSpPr>
        <p:spPr>
          <a:xfrm>
            <a:off x="2267744" y="4653136"/>
            <a:ext cx="484632" cy="5760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6 Imagen" descr="Chan Lee0002.jpg"/>
          <p:cNvPicPr>
            <a:picLocks noChangeAspect="1"/>
          </p:cNvPicPr>
          <p:nvPr/>
        </p:nvPicPr>
        <p:blipFill>
          <a:blip r:embed="rId4" cstate="print"/>
          <a:srcRect t="2751" b="63650"/>
          <a:stretch>
            <a:fillRect/>
          </a:stretch>
        </p:blipFill>
        <p:spPr>
          <a:xfrm>
            <a:off x="323528" y="1412776"/>
            <a:ext cx="8526835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CuadroTexto 13"/>
          <p:cNvSpPr txBox="1"/>
          <p:nvPr/>
        </p:nvSpPr>
        <p:spPr>
          <a:xfrm>
            <a:off x="1845506" y="5373216"/>
            <a:ext cx="143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GV-BDY: CDC</a:t>
            </a:r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27518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36512" y="5877272"/>
            <a:ext cx="9396536" cy="1015663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000" dirty="0" smtClean="0">
                <a:solidFill>
                  <a:schemeClr val="bg1"/>
                </a:solidFill>
                <a:hlinkClick r:id="" action="ppaction://noaction"/>
              </a:rPr>
              <a:t>Navarrete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, S</a:t>
            </a:r>
            <a:r>
              <a:rPr lang="es-VE" sz="1000" dirty="0" smtClean="0">
                <a:solidFill>
                  <a:srgbClr val="3366FF"/>
                </a:solidFill>
                <a:latin typeface="Trebuchet MS" pitchFamily="34" charset="0"/>
                <a:hlinkClick r:id="" action="ppaction://noaction"/>
              </a:rPr>
              <a:t>, </a:t>
            </a:r>
            <a:r>
              <a:rPr lang="es-VE" sz="1000" dirty="0" err="1" smtClean="0">
                <a:solidFill>
                  <a:srgbClr val="3366FF"/>
                </a:solidFill>
                <a:latin typeface="Trebuchet MS" pitchFamily="34" charset="0"/>
                <a:hlinkClick r:id="" action="ppaction://noaction"/>
              </a:rPr>
              <a:t>Leyba</a:t>
            </a:r>
            <a:r>
              <a:rPr lang="es-VE" sz="1000" dirty="0" smtClean="0">
                <a:solidFill>
                  <a:srgbClr val="3366FF"/>
                </a:solidFill>
                <a:latin typeface="Trebuchet MS" pitchFamily="34" charset="0"/>
                <a:hlinkClick r:id="" action="ppaction://noaction"/>
              </a:rPr>
              <a:t> JL, Navarrete LL. </a:t>
            </a:r>
            <a:r>
              <a:rPr lang="es-VE" sz="1000" dirty="0" err="1" smtClean="0">
                <a:solidFill>
                  <a:srgbClr val="3366FF"/>
                </a:solidFill>
                <a:hlinkClick r:id="" action="ppaction://noaction"/>
              </a:rPr>
              <a:t>Obes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 </a:t>
            </a:r>
            <a:r>
              <a:rPr lang="es-VE" sz="1000" dirty="0" err="1" smtClean="0">
                <a:solidFill>
                  <a:srgbClr val="3366FF"/>
                </a:solidFill>
                <a:hlinkClick r:id="" action="ppaction://noaction"/>
              </a:rPr>
              <a:t>Surg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 2011. 21(5) 663 – 667.</a:t>
            </a:r>
            <a:endParaRPr lang="en-US" sz="1000" dirty="0" smtClean="0">
              <a:solidFill>
                <a:srgbClr val="3366FF"/>
              </a:solidFill>
              <a:latin typeface="Trebuchet MS" pitchFamily="34" charset="0"/>
            </a:endParaRPr>
          </a:p>
          <a:p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Cohen</a:t>
            </a:r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, R et al: Surg. Obes Relat </a:t>
            </a:r>
            <a:r>
              <a:rPr lang="es-VE" sz="1000" dirty="0" err="1">
                <a:solidFill>
                  <a:srgbClr val="3366FF"/>
                </a:solidFill>
                <a:hlinkClick r:id="" action="ppaction://noaction"/>
              </a:rPr>
              <a:t>Dis</a:t>
            </a:r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 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2007. 195-197</a:t>
            </a:r>
            <a:endParaRPr lang="es-VE" sz="1000" dirty="0" smtClean="0">
              <a:solidFill>
                <a:srgbClr val="3366FF"/>
              </a:solidFill>
            </a:endParaRPr>
          </a:p>
          <a:p>
            <a:r>
              <a:rPr lang="es-VE" sz="1000" u="sng" dirty="0" smtClean="0">
                <a:solidFill>
                  <a:srgbClr val="3366FF"/>
                </a:solidFill>
              </a:rPr>
              <a:t>Klein S, ..Cohen R. Obesity 2012,20(6):1266-1272</a:t>
            </a:r>
            <a:endParaRPr lang="es-VE" sz="1000" u="sng" dirty="0">
              <a:solidFill>
                <a:srgbClr val="3366FF"/>
              </a:solidFill>
            </a:endParaRPr>
          </a:p>
          <a:p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Ramos A . </a:t>
            </a:r>
            <a:r>
              <a:rPr lang="en-US" sz="1000" dirty="0">
                <a:solidFill>
                  <a:srgbClr val="3366FF"/>
                </a:solidFill>
                <a:hlinkClick r:id="" action="ppaction://noaction"/>
              </a:rPr>
              <a:t>E</a:t>
            </a:r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t al: Obes Surg. 2009 (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19): 307-312</a:t>
            </a:r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.</a:t>
            </a:r>
            <a:endParaRPr lang="es-VE" sz="1000" dirty="0">
              <a:solidFill>
                <a:srgbClr val="3366FF"/>
              </a:solidFill>
            </a:endParaRPr>
          </a:p>
          <a:p>
            <a:r>
              <a:rPr lang="es-ES" sz="1000" u="sng" dirty="0" smtClean="0">
                <a:solidFill>
                  <a:srgbClr val="3366FF"/>
                </a:solidFill>
              </a:rPr>
              <a:t>Lee </a:t>
            </a:r>
            <a:r>
              <a:rPr lang="es-ES" sz="1000" u="sng" dirty="0">
                <a:solidFill>
                  <a:srgbClr val="3366FF"/>
                </a:solidFill>
              </a:rPr>
              <a:t>HC, </a:t>
            </a:r>
            <a:r>
              <a:rPr lang="es-ES" sz="1000" u="sng" dirty="0" smtClean="0">
                <a:solidFill>
                  <a:srgbClr val="3366FF"/>
                </a:solidFill>
              </a:rPr>
              <a:t>et al. . </a:t>
            </a:r>
            <a:r>
              <a:rPr lang="es-ES" sz="1000" i="1" u="sng" dirty="0" err="1">
                <a:solidFill>
                  <a:srgbClr val="3366FF"/>
                </a:solidFill>
              </a:rPr>
              <a:t>Obes</a:t>
            </a:r>
            <a:r>
              <a:rPr lang="es-ES" sz="1000" i="1" u="sng" dirty="0">
                <a:solidFill>
                  <a:srgbClr val="3366FF"/>
                </a:solidFill>
              </a:rPr>
              <a:t> </a:t>
            </a:r>
            <a:r>
              <a:rPr lang="es-ES" sz="1000" i="1" u="sng" dirty="0" err="1">
                <a:solidFill>
                  <a:srgbClr val="3366FF"/>
                </a:solidFill>
              </a:rPr>
              <a:t>Surg</a:t>
            </a:r>
            <a:r>
              <a:rPr lang="es-ES" sz="1000" i="1" u="sng" dirty="0">
                <a:solidFill>
                  <a:srgbClr val="3366FF"/>
                </a:solidFill>
              </a:rPr>
              <a:t> </a:t>
            </a:r>
            <a:r>
              <a:rPr lang="es-ES" sz="1000" u="sng" dirty="0">
                <a:solidFill>
                  <a:srgbClr val="3366FF"/>
                </a:solidFill>
              </a:rPr>
              <a:t>2010;20:1530–1535</a:t>
            </a:r>
            <a:r>
              <a:rPr lang="es-ES" sz="1000" dirty="0">
                <a:solidFill>
                  <a:srgbClr val="3366FF"/>
                </a:solidFill>
              </a:rPr>
              <a:t>. </a:t>
            </a:r>
            <a:endParaRPr lang="es-ES_tradnl" sz="1000" dirty="0">
              <a:solidFill>
                <a:srgbClr val="3366FF"/>
              </a:solidFill>
            </a:endParaRPr>
          </a:p>
          <a:p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Ferzli </a:t>
            </a:r>
            <a:r>
              <a:rPr lang="es-VE" sz="1000" dirty="0">
                <a:solidFill>
                  <a:srgbClr val="3366FF"/>
                </a:solidFill>
                <a:hlinkClick r:id="" action="ppaction://noaction"/>
              </a:rPr>
              <a:t>et al. World J Surg 2009 (</a:t>
            </a:r>
            <a:r>
              <a:rPr lang="es-VE" sz="1000" dirty="0" smtClean="0">
                <a:solidFill>
                  <a:srgbClr val="3366FF"/>
                </a:solidFill>
                <a:hlinkClick r:id="" action="ppaction://noaction"/>
              </a:rPr>
              <a:t>33): 972-979.</a:t>
            </a:r>
            <a:endParaRPr lang="es-VE" sz="1000" dirty="0">
              <a:solidFill>
                <a:srgbClr val="3366FF"/>
              </a:solidFill>
            </a:endParaRPr>
          </a:p>
        </p:txBody>
      </p:sp>
      <p:sp>
        <p:nvSpPr>
          <p:cNvPr id="14" name="Rectangle 9"/>
          <p:cNvSpPr txBox="1">
            <a:spLocks noChangeArrowheads="1"/>
          </p:cNvSpPr>
          <p:nvPr/>
        </p:nvSpPr>
        <p:spPr bwMode="auto">
          <a:xfrm>
            <a:off x="179512" y="1124744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HbA1c (%)</a:t>
            </a:r>
            <a:r>
              <a:rPr kumimoji="0" lang="es-VE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–</a:t>
            </a:r>
            <a:r>
              <a:rPr kumimoji="0" lang="es-VE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Preoperatoria </a:t>
            </a:r>
            <a:r>
              <a:rPr lang="es-VE" sz="2000" kern="0" dirty="0">
                <a:solidFill>
                  <a:srgbClr val="FF0000"/>
                </a:solidFill>
              </a:rPr>
              <a:t>v</a:t>
            </a:r>
            <a:r>
              <a:rPr kumimoji="0" lang="es-VE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 Postoperatoria</a:t>
            </a:r>
            <a:r>
              <a:rPr kumimoji="0" lang="es-VE" sz="2000" b="0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.</a:t>
            </a:r>
            <a:endParaRPr kumimoji="0" lang="es-VE" sz="20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394092534"/>
              </p:ext>
            </p:extLst>
          </p:nvPr>
        </p:nvGraphicFramePr>
        <p:xfrm>
          <a:off x="457200" y="1981200"/>
          <a:ext cx="7848600" cy="375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1331640" y="201414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20509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4" y="1556792"/>
            <a:ext cx="874846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005064"/>
            <a:ext cx="864096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/>
          <p:cNvSpPr/>
          <p:nvPr/>
        </p:nvSpPr>
        <p:spPr>
          <a:xfrm>
            <a:off x="-36512" y="6536764"/>
            <a:ext cx="9001000" cy="420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smtClean="0">
                <a:solidFill>
                  <a:schemeClr val="bg1"/>
                </a:solidFill>
              </a:rPr>
              <a:t>Praveen Raj P, </a:t>
            </a:r>
            <a:r>
              <a:rPr lang="en-US" sz="1600" baseline="30000" dirty="0" err="1" smtClean="0">
                <a:solidFill>
                  <a:schemeClr val="bg1"/>
                </a:solidFill>
              </a:rPr>
              <a:t>Kumaravel</a:t>
            </a:r>
            <a:r>
              <a:rPr lang="en-US" sz="1600" baseline="30000" dirty="0" smtClean="0">
                <a:solidFill>
                  <a:schemeClr val="bg1"/>
                </a:solidFill>
              </a:rPr>
              <a:t> R, </a:t>
            </a:r>
            <a:r>
              <a:rPr lang="en-US" sz="1600" baseline="30000" dirty="0" err="1" smtClean="0">
                <a:solidFill>
                  <a:schemeClr val="bg1"/>
                </a:solidFill>
              </a:rPr>
              <a:t>Chandramaliteeswaran</a:t>
            </a:r>
            <a:r>
              <a:rPr lang="en-US" sz="1600" baseline="30000" dirty="0" smtClean="0">
                <a:solidFill>
                  <a:schemeClr val="bg1"/>
                </a:solidFill>
              </a:rPr>
              <a:t> C et al. Is Laparoscopic </a:t>
            </a:r>
            <a:r>
              <a:rPr lang="en-US" sz="1600" baseline="30000" dirty="0" err="1" smtClean="0">
                <a:solidFill>
                  <a:schemeClr val="bg1"/>
                </a:solidFill>
              </a:rPr>
              <a:t>Duodenojejunal</a:t>
            </a:r>
            <a:r>
              <a:rPr lang="en-US" sz="1600" baseline="30000" dirty="0" smtClean="0">
                <a:solidFill>
                  <a:schemeClr val="bg1"/>
                </a:solidFill>
              </a:rPr>
              <a:t> Bypass with Sleeve an Effective Alternative to Roux en Y gastric Bypass in Morbidly Obese </a:t>
            </a:r>
            <a:r>
              <a:rPr lang="en-US" sz="1600" baseline="30000" dirty="0" err="1" smtClean="0">
                <a:solidFill>
                  <a:schemeClr val="bg1"/>
                </a:solidFill>
              </a:rPr>
              <a:t>Patients:Preliminary</a:t>
            </a:r>
            <a:r>
              <a:rPr lang="en-US" sz="1600" baseline="30000" dirty="0" smtClean="0">
                <a:solidFill>
                  <a:schemeClr val="bg1"/>
                </a:solidFill>
              </a:rPr>
              <a:t> Results of a Randomized Trial. </a:t>
            </a:r>
            <a:r>
              <a:rPr lang="en-US" sz="1600" baseline="30000" dirty="0" err="1" smtClean="0">
                <a:solidFill>
                  <a:schemeClr val="bg1"/>
                </a:solidFill>
              </a:rPr>
              <a:t>Obes</a:t>
            </a:r>
            <a:r>
              <a:rPr lang="en-US" sz="1600" baseline="30000" dirty="0" smtClean="0">
                <a:solidFill>
                  <a:schemeClr val="bg1"/>
                </a:solidFill>
              </a:rPr>
              <a:t> Surg.2012;22(3):422-426.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-36512" y="6248732"/>
            <a:ext cx="9144000" cy="420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 err="1">
                <a:solidFill>
                  <a:schemeClr val="bg1"/>
                </a:solidFill>
              </a:rPr>
              <a:t>Kasama</a:t>
            </a:r>
            <a:r>
              <a:rPr lang="en-US" sz="1600" baseline="30000" dirty="0">
                <a:solidFill>
                  <a:schemeClr val="bg1"/>
                </a:solidFill>
              </a:rPr>
              <a:t> K, </a:t>
            </a:r>
            <a:r>
              <a:rPr lang="en-US" sz="1600" baseline="30000" dirty="0" err="1">
                <a:solidFill>
                  <a:schemeClr val="bg1"/>
                </a:solidFill>
              </a:rPr>
              <a:t>Tagaya</a:t>
            </a:r>
            <a:r>
              <a:rPr lang="en-US" sz="1600" baseline="30000" dirty="0">
                <a:solidFill>
                  <a:schemeClr val="bg1"/>
                </a:solidFill>
              </a:rPr>
              <a:t> N, </a:t>
            </a:r>
            <a:r>
              <a:rPr lang="en-US" sz="1600" baseline="30000" dirty="0" err="1">
                <a:solidFill>
                  <a:schemeClr val="bg1"/>
                </a:solidFill>
              </a:rPr>
              <a:t>Kanehira</a:t>
            </a:r>
            <a:r>
              <a:rPr lang="en-US" sz="1600" baseline="30000" dirty="0">
                <a:solidFill>
                  <a:schemeClr val="bg1"/>
                </a:solidFill>
              </a:rPr>
              <a:t> E, et al. Laparoscopic sleeve </a:t>
            </a:r>
            <a:r>
              <a:rPr lang="en-US" sz="1600" baseline="30000" dirty="0" err="1">
                <a:solidFill>
                  <a:schemeClr val="bg1"/>
                </a:solidFill>
              </a:rPr>
              <a:t>gastrectomy</a:t>
            </a:r>
            <a:r>
              <a:rPr lang="en-US" sz="1600" baseline="30000" dirty="0">
                <a:solidFill>
                  <a:schemeClr val="bg1"/>
                </a:solidFill>
              </a:rPr>
              <a:t> with </a:t>
            </a:r>
            <a:r>
              <a:rPr lang="en-US" sz="1600" baseline="30000" dirty="0" err="1">
                <a:solidFill>
                  <a:schemeClr val="bg1"/>
                </a:solidFill>
              </a:rPr>
              <a:t>duodenojejunal</a:t>
            </a:r>
            <a:r>
              <a:rPr lang="en-US" sz="1600" baseline="30000" dirty="0">
                <a:solidFill>
                  <a:schemeClr val="bg1"/>
                </a:solidFill>
              </a:rPr>
              <a:t> bypass: technique and preliminary results. </a:t>
            </a:r>
            <a:r>
              <a:rPr lang="en-US" sz="1600" baseline="30000" dirty="0" err="1">
                <a:solidFill>
                  <a:schemeClr val="bg1"/>
                </a:solidFill>
              </a:rPr>
              <a:t>Obes</a:t>
            </a:r>
            <a:r>
              <a:rPr lang="en-US" sz="1600" baseline="30000" dirty="0">
                <a:solidFill>
                  <a:schemeClr val="bg1"/>
                </a:solidFill>
              </a:rPr>
              <a:t> </a:t>
            </a:r>
            <a:r>
              <a:rPr lang="en-US" sz="1600" baseline="30000" dirty="0" smtClean="0">
                <a:solidFill>
                  <a:schemeClr val="bg1"/>
                </a:solidFill>
              </a:rPr>
              <a:t>Surg.2009;19: 1341-5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003979" y="249289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REMISIÓN: 92 %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940152" y="501317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REMISIÓN: 75 %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436096" y="2843644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PÉRDIDA EXCESO DE PESO: 96 %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220072" y="5373216"/>
            <a:ext cx="302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IMC ALCANZADO &lt; 30 Kg/m</a:t>
            </a:r>
            <a:r>
              <a:rPr lang="es-ES" baseline="30000" dirty="0" smtClean="0"/>
              <a:t>2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364088" y="3212976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CONTROL DE DISLIPIDEMIA: 100 %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372472" y="5733256"/>
            <a:ext cx="27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MEJORÍA DE LA HTA </a:t>
            </a:r>
            <a:r>
              <a:rPr lang="es-ES" dirty="0"/>
              <a:t>:</a:t>
            </a:r>
            <a:r>
              <a:rPr lang="es-ES" dirty="0" smtClean="0"/>
              <a:t> </a:t>
            </a:r>
            <a:r>
              <a:rPr lang="es-ES" dirty="0"/>
              <a:t>8</a:t>
            </a:r>
            <a:r>
              <a:rPr lang="es-ES" dirty="0" smtClean="0"/>
              <a:t>0 %</a:t>
            </a:r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0442646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3"/>
          <p:cNvPicPr>
            <a:picLocks noChangeAspect="1"/>
          </p:cNvPicPr>
          <p:nvPr/>
        </p:nvPicPr>
        <p:blipFill rotWithShape="1">
          <a:blip r:embed="rId2"/>
          <a:srcRect t="-1" r="-20514" b="-47229"/>
          <a:stretch/>
        </p:blipFill>
        <p:spPr>
          <a:xfrm>
            <a:off x="135276" y="1105905"/>
            <a:ext cx="10634930" cy="4394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8769" y="2692846"/>
            <a:ext cx="2808662" cy="4161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9730" y="2171429"/>
            <a:ext cx="3263900" cy="4445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03601" y="4509970"/>
            <a:ext cx="49179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IMC: 44,2 Kg/m</a:t>
            </a:r>
            <a:r>
              <a:rPr lang="es-ES" sz="2400" baseline="30000" dirty="0" smtClean="0"/>
              <a:t>2</a:t>
            </a:r>
            <a:endParaRPr lang="es-ES" sz="2400" dirty="0" smtClean="0"/>
          </a:p>
          <a:p>
            <a:r>
              <a:rPr lang="es-ES" sz="2400" dirty="0" smtClean="0"/>
              <a:t>Glicemia preop:174,5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97mg%</a:t>
            </a:r>
          </a:p>
          <a:p>
            <a:r>
              <a:rPr lang="es-ES" sz="2400" dirty="0" smtClean="0"/>
              <a:t>HbA1c </a:t>
            </a:r>
            <a:r>
              <a:rPr lang="es-ES" sz="2400" dirty="0" err="1" smtClean="0"/>
              <a:t>preop</a:t>
            </a:r>
            <a:r>
              <a:rPr lang="es-ES" sz="2400" dirty="0" smtClean="0"/>
              <a:t>: 7,6%    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5,4</a:t>
            </a:r>
            <a:r>
              <a:rPr lang="es-ES" dirty="0" smtClean="0"/>
              <a:t>%</a:t>
            </a:r>
          </a:p>
          <a:p>
            <a:r>
              <a:rPr lang="es-ES" sz="2400" dirty="0" smtClean="0"/>
              <a:t>Morbilidad:10%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3809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36512" y="188641"/>
            <a:ext cx="8676456" cy="1008111"/>
          </a:xfrm>
        </p:spPr>
        <p:txBody>
          <a:bodyPr/>
          <a:lstStyle/>
          <a:p>
            <a:r>
              <a:rPr lang="es-ES_tradnl" sz="2000" dirty="0">
                <a:solidFill>
                  <a:srgbClr val="FFBF26"/>
                </a:solidFill>
              </a:rPr>
              <a:t/>
            </a:r>
            <a:br>
              <a:rPr lang="es-ES_tradnl" sz="2000" dirty="0">
                <a:solidFill>
                  <a:srgbClr val="FFBF26"/>
                </a:solidFill>
              </a:rPr>
            </a:br>
            <a:endParaRPr lang="es-ES" sz="2000" dirty="0">
              <a:solidFill>
                <a:srgbClr val="FFBF26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67544" y="1619508"/>
            <a:ext cx="171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+mj-lt"/>
              </a:rPr>
              <a:t>INTRODUCCIÓN</a:t>
            </a:r>
            <a:endParaRPr lang="es-E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39552" y="2132856"/>
            <a:ext cx="813690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dirty="0"/>
              <a:t>Se abrió un mundo hasta ahora desconocido en el cual la Cirugía Gastrointestinal puede tener un papel importante</a:t>
            </a:r>
            <a:r>
              <a:rPr lang="es-ES_tradnl" dirty="0"/>
              <a:t> </a:t>
            </a:r>
            <a:r>
              <a:rPr lang="es-ES_tradnl" dirty="0" smtClean="0"/>
              <a:t>.</a:t>
            </a:r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331876"/>
            <a:ext cx="8784976" cy="2689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ángulo 9"/>
          <p:cNvSpPr/>
          <p:nvPr/>
        </p:nvSpPr>
        <p:spPr>
          <a:xfrm>
            <a:off x="-36512" y="6567735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</a:rPr>
              <a:t>Rubino</a:t>
            </a:r>
            <a:r>
              <a:rPr lang="es-ES" sz="1200" dirty="0">
                <a:solidFill>
                  <a:schemeClr val="bg1"/>
                </a:solidFill>
              </a:rPr>
              <a:t> F. Diabetes </a:t>
            </a:r>
            <a:r>
              <a:rPr lang="es-ES" sz="1200" dirty="0" err="1">
                <a:solidFill>
                  <a:schemeClr val="bg1"/>
                </a:solidFill>
              </a:rPr>
              <a:t>Care</a:t>
            </a:r>
            <a:r>
              <a:rPr lang="es-ES" sz="1200" dirty="0">
                <a:solidFill>
                  <a:schemeClr val="bg1"/>
                </a:solidFill>
              </a:rPr>
              <a:t> 2008 31 (</a:t>
            </a:r>
            <a:r>
              <a:rPr lang="es-ES" sz="1200" dirty="0" err="1">
                <a:solidFill>
                  <a:schemeClr val="bg1"/>
                </a:solidFill>
              </a:rPr>
              <a:t>Suppl</a:t>
            </a:r>
            <a:r>
              <a:rPr lang="es-ES" sz="1200" dirty="0">
                <a:solidFill>
                  <a:schemeClr val="bg1"/>
                </a:solidFill>
              </a:rPr>
              <a:t>. 2):S290–S296</a:t>
            </a:r>
            <a:r>
              <a:rPr lang="es-ES" sz="1200" dirty="0" smtClean="0">
                <a:solidFill>
                  <a:schemeClr val="bg1"/>
                </a:solidFill>
              </a:rPr>
              <a:t>.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endParaRPr lang="es-ES" sz="1200" dirty="0" smtClean="0">
              <a:solidFill>
                <a:schemeClr val="bg1"/>
              </a:solidFill>
            </a:endParaRPr>
          </a:p>
          <a:p>
            <a:endParaRPr lang="es-ES_tradnl" sz="12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047750" y="31750"/>
            <a:ext cx="692785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 smtClean="0"/>
              <a:t>PROCEDIMIENTOS BARIÁTRICOS UTILIZADOS EN LA ACTUALIDAD PARA DIABETES:BALANCE ENTRE DIFICULTAD Y SEGURIDAD 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325648661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42" y="1351138"/>
            <a:ext cx="8626725" cy="265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160" y="2490631"/>
            <a:ext cx="2721398" cy="472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6228" y="3590459"/>
            <a:ext cx="3465902" cy="3262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CuadroTexto 8"/>
          <p:cNvSpPr txBox="1"/>
          <p:nvPr/>
        </p:nvSpPr>
        <p:spPr>
          <a:xfrm>
            <a:off x="503601" y="4509970"/>
            <a:ext cx="469596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IMC:38,4 Kg/m</a:t>
            </a:r>
            <a:r>
              <a:rPr lang="es-ES" sz="2400" baseline="30000" dirty="0" smtClean="0"/>
              <a:t>2</a:t>
            </a:r>
            <a:endParaRPr lang="es-ES" sz="2400" dirty="0" smtClean="0"/>
          </a:p>
          <a:p>
            <a:r>
              <a:rPr lang="es-ES" sz="2400" dirty="0" smtClean="0"/>
              <a:t>Glicemia preop:150,9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109,3</a:t>
            </a:r>
          </a:p>
          <a:p>
            <a:r>
              <a:rPr lang="es-ES" sz="2400" dirty="0" smtClean="0"/>
              <a:t>HbA1c </a:t>
            </a:r>
            <a:r>
              <a:rPr lang="es-ES" sz="2400" dirty="0" err="1" smtClean="0"/>
              <a:t>preop</a:t>
            </a:r>
            <a:r>
              <a:rPr lang="es-ES" sz="2400" dirty="0" smtClean="0"/>
              <a:t>: 9,2%       </a:t>
            </a:r>
            <a:r>
              <a:rPr lang="es-ES" sz="2400" dirty="0" err="1" smtClean="0"/>
              <a:t>posop</a:t>
            </a:r>
            <a:r>
              <a:rPr lang="es-ES" sz="2400" dirty="0" smtClean="0"/>
              <a:t>: 6,1</a:t>
            </a:r>
            <a:r>
              <a:rPr lang="es-ES" dirty="0" smtClean="0"/>
              <a:t>%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549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000" dirty="0" err="1" smtClean="0"/>
              <a:t>Cirugía</a:t>
            </a:r>
            <a:r>
              <a:rPr lang="en-US" sz="2000" dirty="0"/>
              <a:t> </a:t>
            </a:r>
            <a:r>
              <a:rPr lang="en-US" sz="2000" dirty="0" smtClean="0"/>
              <a:t>de Diabetes </a:t>
            </a:r>
            <a:r>
              <a:rPr lang="en-US" sz="2000" dirty="0" err="1" smtClean="0"/>
              <a:t>para</a:t>
            </a:r>
            <a:r>
              <a:rPr lang="en-US" sz="2000" dirty="0" smtClean="0"/>
              <a:t> IMC &lt; 30 kg/m</a:t>
            </a:r>
            <a:r>
              <a:rPr lang="en-US" sz="2000" baseline="30000" dirty="0" smtClean="0"/>
              <a:t>2</a:t>
            </a:r>
          </a:p>
          <a:p>
            <a:pPr algn="ctr">
              <a:buNone/>
            </a:pPr>
            <a:endParaRPr lang="en-US" sz="2000" baseline="30000" dirty="0" smtClean="0"/>
          </a:p>
          <a:p>
            <a:pPr algn="just">
              <a:buFontTx/>
              <a:buChar char="-"/>
            </a:pPr>
            <a:r>
              <a:rPr lang="en-US" sz="2000" dirty="0" smtClean="0"/>
              <a:t>¿</a:t>
            </a:r>
            <a:r>
              <a:rPr lang="en-US" sz="2000" dirty="0" err="1" smtClean="0"/>
              <a:t>Efectiva</a:t>
            </a:r>
            <a:r>
              <a:rPr lang="en-US" sz="2000" dirty="0" smtClean="0"/>
              <a:t>?</a:t>
            </a:r>
          </a:p>
          <a:p>
            <a:pPr algn="just">
              <a:buFontTx/>
              <a:buChar char="-"/>
            </a:pPr>
            <a:r>
              <a:rPr lang="en-US" sz="2000" dirty="0" smtClean="0"/>
              <a:t>¿Segura?	</a:t>
            </a:r>
            <a:r>
              <a:rPr lang="en-US" sz="2000" dirty="0" err="1" smtClean="0"/>
              <a:t>Complicaciones</a:t>
            </a:r>
            <a:r>
              <a:rPr lang="en-US" sz="2000" dirty="0" smtClean="0"/>
              <a:t> </a:t>
            </a:r>
            <a:r>
              <a:rPr lang="en-US" sz="2000" dirty="0" err="1" smtClean="0"/>
              <a:t>operatorias</a:t>
            </a:r>
            <a:r>
              <a:rPr lang="en-US" sz="2000" dirty="0" smtClean="0"/>
              <a:t> / </a:t>
            </a:r>
            <a:r>
              <a:rPr lang="en-US" sz="2000" dirty="0" err="1" smtClean="0"/>
              <a:t>Nutrición</a:t>
            </a:r>
            <a:r>
              <a:rPr lang="en-US" sz="2000" dirty="0" smtClean="0"/>
              <a:t> </a:t>
            </a:r>
          </a:p>
          <a:p>
            <a:pPr algn="just">
              <a:buFontTx/>
              <a:buChar char="-"/>
            </a:pPr>
            <a:r>
              <a:rPr lang="en-US" sz="2000" dirty="0" smtClean="0"/>
              <a:t>¿</a:t>
            </a:r>
            <a:r>
              <a:rPr lang="en-US" sz="2000" dirty="0" err="1" smtClean="0"/>
              <a:t>Resultados</a:t>
            </a:r>
            <a:r>
              <a:rPr lang="en-US" sz="2000" dirty="0" smtClean="0"/>
              <a:t> IMC &gt; 30 Kg/m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err="1" smtClean="0"/>
              <a:t>extrapolables</a:t>
            </a:r>
            <a:r>
              <a:rPr lang="en-US" sz="2000" dirty="0" smtClean="0"/>
              <a:t> ?</a:t>
            </a:r>
          </a:p>
          <a:p>
            <a:pPr algn="just">
              <a:buFontTx/>
              <a:buChar char="-"/>
            </a:pPr>
            <a:endParaRPr lang="en-US" sz="2800" dirty="0" smtClean="0"/>
          </a:p>
          <a:p>
            <a:pPr algn="just"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/>
          </a:p>
        </p:txBody>
      </p:sp>
      <p:sp>
        <p:nvSpPr>
          <p:cNvPr id="7" name="Rectángulo 6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b="1" dirty="0" smtClean="0">
                <a:solidFill>
                  <a:srgbClr val="FFBF26"/>
                </a:solidFill>
                <a:latin typeface="+mj-lt"/>
              </a:rPr>
              <a:t>2</a:t>
            </a:r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504056" y="4005064"/>
            <a:ext cx="9396536" cy="2862323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Cohen</a:t>
            </a:r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, R et al: Surg. Obes Relat Dis </a:t>
            </a:r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2007;3:195-197</a:t>
            </a: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Ramos </a:t>
            </a:r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A . </a:t>
            </a:r>
            <a:r>
              <a:rPr lang="en-US" dirty="0">
                <a:solidFill>
                  <a:schemeClr val="bg1"/>
                </a:solidFill>
                <a:hlinkClick r:id="" action="ppaction://noaction"/>
              </a:rPr>
              <a:t>E</a:t>
            </a:r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t al: Obes Surg. </a:t>
            </a:r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2009;19: 307-312.</a:t>
            </a: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Ferzli et al. World J Surg </a:t>
            </a:r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2009; 33: </a:t>
            </a:r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972-979</a:t>
            </a:r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.</a:t>
            </a: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De Paula A </a:t>
            </a:r>
            <a:r>
              <a:rPr lang="es-VE" dirty="0">
                <a:solidFill>
                  <a:schemeClr val="bg1"/>
                </a:solidFill>
                <a:hlinkClick r:id="" action="ppaction://noaction"/>
              </a:rPr>
              <a:t>et al</a:t>
            </a:r>
            <a:r>
              <a:rPr lang="es-VE" dirty="0" smtClean="0">
                <a:solidFill>
                  <a:schemeClr val="bg1"/>
                </a:solidFill>
                <a:hlinkClick r:id="" action="ppaction://noaction"/>
              </a:rPr>
              <a:t>. Surg Endosc 2009;23: 1313-1320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</a:t>
            </a:r>
            <a:endParaRPr lang="es-V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ES" u="sng" dirty="0" smtClean="0">
                <a:solidFill>
                  <a:srgbClr val="3366FF"/>
                </a:solidFill>
              </a:rPr>
              <a:t>Lee </a:t>
            </a:r>
            <a:r>
              <a:rPr lang="es-ES" u="sng" dirty="0">
                <a:solidFill>
                  <a:srgbClr val="3366FF"/>
                </a:solidFill>
              </a:rPr>
              <a:t>HC, </a:t>
            </a:r>
            <a:r>
              <a:rPr lang="es-ES" u="sng" dirty="0" smtClean="0">
                <a:solidFill>
                  <a:srgbClr val="3366FF"/>
                </a:solidFill>
              </a:rPr>
              <a:t>et al. . </a:t>
            </a:r>
            <a:r>
              <a:rPr lang="es-ES" u="sng" dirty="0" err="1">
                <a:solidFill>
                  <a:srgbClr val="3366FF"/>
                </a:solidFill>
              </a:rPr>
              <a:t>Obes</a:t>
            </a:r>
            <a:r>
              <a:rPr lang="es-ES" u="sng" dirty="0">
                <a:solidFill>
                  <a:srgbClr val="3366FF"/>
                </a:solidFill>
              </a:rPr>
              <a:t> </a:t>
            </a:r>
            <a:r>
              <a:rPr lang="es-ES" u="sng" dirty="0" err="1">
                <a:solidFill>
                  <a:srgbClr val="3366FF"/>
                </a:solidFill>
              </a:rPr>
              <a:t>Surg</a:t>
            </a:r>
            <a:r>
              <a:rPr lang="es-ES" u="sng" dirty="0">
                <a:solidFill>
                  <a:srgbClr val="3366FF"/>
                </a:solidFill>
              </a:rPr>
              <a:t> 2010;20:1530–1535</a:t>
            </a:r>
            <a:r>
              <a:rPr lang="es-ES" dirty="0">
                <a:solidFill>
                  <a:srgbClr val="3366FF"/>
                </a:solidFill>
              </a:rPr>
              <a:t>. </a:t>
            </a:r>
            <a:endParaRPr lang="es-ES" dirty="0" smtClean="0">
              <a:solidFill>
                <a:srgbClr val="3366FF"/>
              </a:solidFill>
            </a:endParaRPr>
          </a:p>
          <a:p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Navarrete, S</a:t>
            </a:r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 et al. </a:t>
            </a:r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Obes Surg 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2011; 21</a:t>
            </a:r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: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 663–667.</a:t>
            </a:r>
          </a:p>
          <a:p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Kim, Z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 </a:t>
            </a:r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et al. 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World J </a:t>
            </a:r>
            <a:r>
              <a:rPr lang="es-VE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Surg </a:t>
            </a:r>
            <a:r>
              <a:rPr lang="es-VE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2011;35:631–636.</a:t>
            </a:r>
            <a:endParaRPr lang="es-VE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dirty="0" smtClean="0">
                <a:solidFill>
                  <a:srgbClr val="3366FF"/>
                </a:solidFill>
                <a:hlinkClick r:id="" action="ppaction://noaction"/>
              </a:rPr>
              <a:t>García</a:t>
            </a:r>
            <a:r>
              <a:rPr lang="es-VE" dirty="0">
                <a:solidFill>
                  <a:srgbClr val="3366FF"/>
                </a:solidFill>
                <a:hlinkClick r:id="" action="ppaction://noaction"/>
              </a:rPr>
              <a:t>-Caballero, M y col</a:t>
            </a:r>
            <a:r>
              <a:rPr lang="es-VE" dirty="0">
                <a:solidFill>
                  <a:srgbClr val="3366FF"/>
                </a:solidFill>
                <a:latin typeface="Trebuchet MS" pitchFamily="34" charset="0"/>
                <a:hlinkClick r:id="" action="ppaction://noaction"/>
              </a:rPr>
              <a:t>. </a:t>
            </a:r>
            <a:r>
              <a:rPr lang="es-ES" dirty="0">
                <a:solidFill>
                  <a:srgbClr val="3366FF"/>
                </a:solidFill>
                <a:hlinkClick r:id="" action="ppaction://noaction"/>
              </a:rPr>
              <a:t>Nutr Hosp </a:t>
            </a:r>
            <a:r>
              <a:rPr lang="es-ES" dirty="0" smtClean="0">
                <a:solidFill>
                  <a:srgbClr val="3366FF"/>
                </a:solidFill>
                <a:hlinkClick r:id="" action="ppaction://noaction"/>
              </a:rPr>
              <a:t>2012;27:</a:t>
            </a:r>
            <a:r>
              <a:rPr lang="es-ES" dirty="0">
                <a:solidFill>
                  <a:srgbClr val="3366FF"/>
                </a:solidFill>
                <a:hlinkClick r:id="" action="ppaction://noaction"/>
              </a:rPr>
              <a:t>623-631</a:t>
            </a:r>
            <a:r>
              <a:rPr lang="es-VE" dirty="0" smtClean="0">
                <a:solidFill>
                  <a:srgbClr val="3366FF"/>
                </a:solidFill>
                <a:hlinkClick r:id="" action="ppaction://noaction"/>
              </a:rPr>
              <a:t>.</a:t>
            </a:r>
            <a:endParaRPr lang="en-US" dirty="0">
              <a:solidFill>
                <a:srgbClr val="3366FF"/>
              </a:solidFill>
              <a:latin typeface="Trebuchet MS" pitchFamily="34" charset="0"/>
            </a:endParaRPr>
          </a:p>
          <a:p>
            <a:r>
              <a:rPr lang="es-VE" u="sng" dirty="0">
                <a:solidFill>
                  <a:srgbClr val="3366FF"/>
                </a:solidFill>
              </a:rPr>
              <a:t>Klein S, ..Cohen R. Obesity </a:t>
            </a:r>
            <a:r>
              <a:rPr lang="es-VE" u="sng" dirty="0" smtClean="0">
                <a:solidFill>
                  <a:srgbClr val="3366FF"/>
                </a:solidFill>
              </a:rPr>
              <a:t>2012,20:</a:t>
            </a:r>
            <a:r>
              <a:rPr lang="es-VE" u="sng" dirty="0">
                <a:solidFill>
                  <a:srgbClr val="3366FF"/>
                </a:solidFill>
              </a:rPr>
              <a:t>1266-1272</a:t>
            </a:r>
          </a:p>
          <a:p>
            <a:endParaRPr lang="es-V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8796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-1" y="1049356"/>
            <a:ext cx="10139691" cy="5539228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   </a:t>
            </a:r>
            <a:r>
              <a:rPr lang="es-VE" sz="2000" dirty="0" smtClean="0">
                <a:latin typeface="+mj-lt"/>
              </a:rPr>
              <a:t>     </a:t>
            </a: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 IMC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&lt; 30 Kg/m</a:t>
            </a:r>
            <a:r>
              <a:rPr lang="es-VE" sz="2000" baseline="30000" dirty="0" smtClean="0">
                <a:latin typeface="+mj-lt"/>
              </a:rPr>
              <a:t>2                                                                                                                      </a:t>
            </a:r>
            <a:r>
              <a:rPr lang="es-VE" sz="2000" dirty="0" smtClean="0"/>
              <a:t>&gt; 30 Kg/m</a:t>
            </a:r>
            <a:r>
              <a:rPr lang="es-VE" sz="2000" baseline="30000" dirty="0" smtClean="0"/>
              <a:t>2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baseline="30000" dirty="0" smtClean="0">
                <a:latin typeface="+mj-lt"/>
              </a:rPr>
              <a:t>                            </a:t>
            </a:r>
            <a:r>
              <a:rPr lang="es-VE" sz="2000" dirty="0" smtClean="0">
                <a:latin typeface="+mj-lt"/>
              </a:rPr>
              <a:t>EXCLUSIÓN                         SIN EXCLUSIÓN                      EXCLUSIÓN  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           </a:t>
            </a: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DUODENAL                            DUODENAL                          DUODENAL</a:t>
            </a:r>
          </a:p>
          <a:p>
            <a:pPr>
              <a:lnSpc>
                <a:spcPct val="150000"/>
              </a:lnSpc>
              <a:buNone/>
            </a:pPr>
            <a:endParaRPr lang="es-VE" sz="2000" baseline="300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s-VE" sz="2000" dirty="0" smtClean="0">
                <a:latin typeface="+mj-lt"/>
              </a:rPr>
              <a:t>      </a:t>
            </a:r>
            <a:r>
              <a:rPr lang="es-VE" sz="1800" dirty="0" smtClean="0">
                <a:latin typeface="+mj-lt"/>
              </a:rPr>
              <a:t> CDC         BAGUA         SCOPINARO             GV                                            BGYR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</a:t>
            </a:r>
            <a:r>
              <a:rPr lang="es-VE" sz="1800" baseline="30000" dirty="0" smtClean="0">
                <a:latin typeface="+mj-lt"/>
              </a:rPr>
              <a:t>  </a:t>
            </a:r>
            <a:r>
              <a:rPr lang="es-VE" sz="1800" dirty="0" smtClean="0">
                <a:latin typeface="+mj-lt"/>
              </a:rPr>
              <a:t> MINIGASTRIC                                  BGA                                         BAGUA</a:t>
            </a:r>
          </a:p>
          <a:p>
            <a:pPr>
              <a:lnSpc>
                <a:spcPct val="150000"/>
              </a:lnSpc>
              <a:buNone/>
            </a:pPr>
            <a:r>
              <a:rPr lang="es-VE" sz="1800" dirty="0" smtClean="0">
                <a:latin typeface="+mj-lt"/>
              </a:rPr>
              <a:t>                                                                          BY CON GV                          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ES_tradnl" sz="1800" b="1" dirty="0" smtClean="0"/>
              <a:t>            </a:t>
            </a:r>
            <a:r>
              <a:rPr lang="es-ES_tradnl" sz="1800" dirty="0" smtClean="0"/>
              <a:t>BDY SIN GV         II-GVD                          II-GV                            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baseline="30000" dirty="0" smtClean="0">
                <a:latin typeface="+mj-lt"/>
              </a:rPr>
              <a:t>                                                                                                                                            </a:t>
            </a:r>
            <a:r>
              <a:rPr lang="es-VE" sz="1800" baseline="30000" dirty="0" smtClean="0">
                <a:latin typeface="+mj-lt"/>
              </a:rPr>
              <a:t>          </a:t>
            </a:r>
            <a:r>
              <a:rPr lang="es-VE" sz="1800" dirty="0" smtClean="0">
                <a:latin typeface="+mj-lt"/>
              </a:rPr>
              <a:t>DERIVACIÓN BILIOPANCREÁTICA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ES_tradnl" sz="1800" b="1" dirty="0" smtClean="0"/>
              <a:t>                                                                                                   </a:t>
            </a:r>
            <a:r>
              <a:rPr lang="es-ES_tradnl" sz="1800" dirty="0" smtClean="0"/>
              <a:t>SWITCH DUODENAL                  SCOPINARO</a:t>
            </a:r>
            <a:endParaRPr lang="es-ES_tradnl" sz="1800" b="1" dirty="0" smtClean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 flipH="1">
            <a:off x="2424290" y="1481771"/>
            <a:ext cx="169315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4790860" y="1481771"/>
            <a:ext cx="1731636" cy="2501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lecha abajo 12"/>
          <p:cNvSpPr/>
          <p:nvPr/>
        </p:nvSpPr>
        <p:spPr>
          <a:xfrm>
            <a:off x="1366072" y="2078326"/>
            <a:ext cx="484632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828763" y="2078326"/>
            <a:ext cx="482587" cy="365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curvada hacia la derecha 13"/>
          <p:cNvSpPr/>
          <p:nvPr/>
        </p:nvSpPr>
        <p:spPr>
          <a:xfrm>
            <a:off x="3405558" y="1789670"/>
            <a:ext cx="557960" cy="538826"/>
          </a:xfrm>
          <a:prstGeom prst="curvedRightArrow">
            <a:avLst>
              <a:gd name="adj1" fmla="val 25000"/>
              <a:gd name="adj2" fmla="val 50000"/>
              <a:gd name="adj3" fmla="val 41213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17" name="Flecha curvada hacia la izquierda 16"/>
          <p:cNvSpPr/>
          <p:nvPr/>
        </p:nvSpPr>
        <p:spPr>
          <a:xfrm>
            <a:off x="5040992" y="1789666"/>
            <a:ext cx="423284" cy="538830"/>
          </a:xfrm>
          <a:prstGeom prst="curved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905112" y="3348417"/>
            <a:ext cx="268562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952500" y="3425389"/>
            <a:ext cx="375096" cy="15972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2326556" y="3443081"/>
            <a:ext cx="367100" cy="1541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1730114" y="3423841"/>
            <a:ext cx="0" cy="29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2424290" y="3348417"/>
            <a:ext cx="442530" cy="365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7" name="Flecha abajo 7176"/>
          <p:cNvSpPr/>
          <p:nvPr/>
        </p:nvSpPr>
        <p:spPr>
          <a:xfrm>
            <a:off x="4175173" y="3366105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abajo 44"/>
          <p:cNvSpPr/>
          <p:nvPr/>
        </p:nvSpPr>
        <p:spPr>
          <a:xfrm>
            <a:off x="6809533" y="3403041"/>
            <a:ext cx="484632" cy="3479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78" name="Elipse 7177"/>
          <p:cNvSpPr/>
          <p:nvPr/>
        </p:nvSpPr>
        <p:spPr>
          <a:xfrm>
            <a:off x="-25888" y="1327815"/>
            <a:ext cx="3828846" cy="20752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8810707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1"/>
            <a:ext cx="8445141" cy="3973261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IMC &lt; 30 Kg/m</a:t>
            </a:r>
            <a:r>
              <a:rPr lang="es-VE" sz="2000" baseline="30000" dirty="0" smtClean="0">
                <a:solidFill>
                  <a:srgbClr val="FF0000"/>
                </a:solidFill>
                <a:latin typeface="+mj-lt"/>
              </a:rPr>
              <a:t>2</a:t>
            </a:r>
            <a:endParaRPr lang="es-VE" sz="2000" dirty="0" smtClean="0">
              <a:solidFill>
                <a:srgbClr val="FF0000"/>
              </a:solidFill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CON EXCLUSIÓN DUODENAL: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1.  BYPASS DUODENOYEYUNAL SIN GASTRECTOMÍA VERTICAL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2. CRUCE DUODENAL CORTO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3. BAGUA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4. MINIGASTRIC BYPASS</a:t>
            </a:r>
          </a:p>
          <a:p>
            <a:pPr>
              <a:lnSpc>
                <a:spcPct val="150000"/>
              </a:lnSpc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5. </a:t>
            </a:r>
            <a:r>
              <a:rPr lang="es-VE" sz="2000" dirty="0"/>
              <a:t>GASTRECTOMÌA VERTICAL CON INTERPOSICIÓN ILEAL CON BYPASS  </a:t>
            </a:r>
            <a:r>
              <a:rPr lang="es-VE" sz="2000" dirty="0" smtClean="0"/>
              <a:t>DY</a:t>
            </a:r>
            <a:endParaRPr lang="es-VE" sz="2000" dirty="0" smtClean="0"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>
                <a:latin typeface="+mj-lt"/>
              </a:rPr>
              <a:t> </a:t>
            </a:r>
            <a:r>
              <a:rPr lang="es-VE" sz="2000" dirty="0" smtClean="0">
                <a:latin typeface="+mj-lt"/>
              </a:rPr>
              <a:t> 6. DERIVACIÒN BILIOPANCREÁTICA: SCOPINARO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VE" sz="2000" dirty="0" smtClean="0"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VE" sz="2000" dirty="0" smtClean="0">
              <a:latin typeface="+mj-lt"/>
            </a:endParaRPr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0683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 txBox="1">
            <a:spLocks noRot="1" noChangeArrowheads="1"/>
          </p:cNvSpPr>
          <p:nvPr/>
        </p:nvSpPr>
        <p:spPr>
          <a:xfrm>
            <a:off x="0" y="1205880"/>
            <a:ext cx="91104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POSIBLES MECANISMOS DE ACCIÓN DEL BYPASS DUODENO-YEYUNAL CON GASTRECTOMÍA VERTICAL (BDY/GV) Y DERIVACIÖN BILIO PANCREÄTICA</a:t>
            </a:r>
            <a:r>
              <a:rPr kumimoji="0" lang="es-VE" sz="2000" b="0" i="0" u="none" strike="noStrike" kern="1200" cap="none" spc="-10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SIN </a:t>
            </a:r>
            <a:r>
              <a:rPr kumimoji="0" lang="es-VE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CRUCE DUODENAL (DBP-CD)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45172" y="3214686"/>
            <a:ext cx="33265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Ingesta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Grelina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Exclusión</a:t>
            </a:r>
            <a:r>
              <a:rPr lang="en-US" sz="2400" dirty="0" smtClean="0"/>
              <a:t> duodenal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¿Factor anti-</a:t>
            </a:r>
            <a:r>
              <a:rPr lang="en-US" sz="2400" dirty="0" err="1" smtClean="0"/>
              <a:t>incretinas</a:t>
            </a:r>
            <a:r>
              <a:rPr lang="en-US" sz="2400" dirty="0" smtClean="0"/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GIP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GLP-1</a:t>
            </a:r>
            <a:endParaRPr lang="es-VE" sz="2400" dirty="0"/>
          </a:p>
        </p:txBody>
      </p:sp>
      <p:pic>
        <p:nvPicPr>
          <p:cNvPr id="5" name="Picture 6" descr="duodé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0966" y="2183609"/>
            <a:ext cx="4710518" cy="4348170"/>
          </a:xfrm>
          <a:prstGeom prst="rect">
            <a:avLst/>
          </a:prstGeom>
          <a:noFill/>
        </p:spPr>
      </p:pic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80092"/>
            <a:ext cx="3000396" cy="463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1226274" y="5257800"/>
            <a:ext cx="2127161" cy="1411280"/>
          </a:xfrm>
          <a:custGeom>
            <a:avLst/>
            <a:gdLst>
              <a:gd name="connsiteX0" fmla="*/ 1161326 w 2127161"/>
              <a:gd name="connsiteY0" fmla="*/ 241300 h 1411280"/>
              <a:gd name="connsiteX1" fmla="*/ 1161326 w 2127161"/>
              <a:gd name="connsiteY1" fmla="*/ 241300 h 1411280"/>
              <a:gd name="connsiteX2" fmla="*/ 1250226 w 2127161"/>
              <a:gd name="connsiteY2" fmla="*/ 317500 h 1411280"/>
              <a:gd name="connsiteX3" fmla="*/ 1288326 w 2127161"/>
              <a:gd name="connsiteY3" fmla="*/ 330200 h 1411280"/>
              <a:gd name="connsiteX4" fmla="*/ 1364526 w 2127161"/>
              <a:gd name="connsiteY4" fmla="*/ 381000 h 1411280"/>
              <a:gd name="connsiteX5" fmla="*/ 1402626 w 2127161"/>
              <a:gd name="connsiteY5" fmla="*/ 406400 h 1411280"/>
              <a:gd name="connsiteX6" fmla="*/ 1605826 w 2127161"/>
              <a:gd name="connsiteY6" fmla="*/ 406400 h 1411280"/>
              <a:gd name="connsiteX7" fmla="*/ 1643926 w 2127161"/>
              <a:gd name="connsiteY7" fmla="*/ 431800 h 1411280"/>
              <a:gd name="connsiteX8" fmla="*/ 1682026 w 2127161"/>
              <a:gd name="connsiteY8" fmla="*/ 444500 h 1411280"/>
              <a:gd name="connsiteX9" fmla="*/ 1732826 w 2127161"/>
              <a:gd name="connsiteY9" fmla="*/ 469900 h 1411280"/>
              <a:gd name="connsiteX10" fmla="*/ 1758226 w 2127161"/>
              <a:gd name="connsiteY10" fmla="*/ 508000 h 1411280"/>
              <a:gd name="connsiteX11" fmla="*/ 1834426 w 2127161"/>
              <a:gd name="connsiteY11" fmla="*/ 558800 h 1411280"/>
              <a:gd name="connsiteX12" fmla="*/ 1923326 w 2127161"/>
              <a:gd name="connsiteY12" fmla="*/ 546100 h 1411280"/>
              <a:gd name="connsiteX13" fmla="*/ 1897926 w 2127161"/>
              <a:gd name="connsiteY13" fmla="*/ 508000 h 1411280"/>
              <a:gd name="connsiteX14" fmla="*/ 1821726 w 2127161"/>
              <a:gd name="connsiteY14" fmla="*/ 482600 h 1411280"/>
              <a:gd name="connsiteX15" fmla="*/ 1783626 w 2127161"/>
              <a:gd name="connsiteY15" fmla="*/ 469900 h 1411280"/>
              <a:gd name="connsiteX16" fmla="*/ 1745526 w 2127161"/>
              <a:gd name="connsiteY16" fmla="*/ 444500 h 1411280"/>
              <a:gd name="connsiteX17" fmla="*/ 1580426 w 2127161"/>
              <a:gd name="connsiteY17" fmla="*/ 419100 h 1411280"/>
              <a:gd name="connsiteX18" fmla="*/ 1504226 w 2127161"/>
              <a:gd name="connsiteY18" fmla="*/ 406400 h 1411280"/>
              <a:gd name="connsiteX19" fmla="*/ 1110526 w 2127161"/>
              <a:gd name="connsiteY19" fmla="*/ 457200 h 1411280"/>
              <a:gd name="connsiteX20" fmla="*/ 1085126 w 2127161"/>
              <a:gd name="connsiteY20" fmla="*/ 495300 h 1411280"/>
              <a:gd name="connsiteX21" fmla="*/ 1097826 w 2127161"/>
              <a:gd name="connsiteY21" fmla="*/ 673100 h 1411280"/>
              <a:gd name="connsiteX22" fmla="*/ 1097826 w 2127161"/>
              <a:gd name="connsiteY22" fmla="*/ 838200 h 1411280"/>
              <a:gd name="connsiteX23" fmla="*/ 1174026 w 2127161"/>
              <a:gd name="connsiteY23" fmla="*/ 876300 h 1411280"/>
              <a:gd name="connsiteX24" fmla="*/ 1186726 w 2127161"/>
              <a:gd name="connsiteY24" fmla="*/ 927100 h 1411280"/>
              <a:gd name="connsiteX25" fmla="*/ 1224826 w 2127161"/>
              <a:gd name="connsiteY25" fmla="*/ 914400 h 1411280"/>
              <a:gd name="connsiteX26" fmla="*/ 1313726 w 2127161"/>
              <a:gd name="connsiteY26" fmla="*/ 965200 h 1411280"/>
              <a:gd name="connsiteX27" fmla="*/ 1364526 w 2127161"/>
              <a:gd name="connsiteY27" fmla="*/ 990600 h 1411280"/>
              <a:gd name="connsiteX28" fmla="*/ 1428026 w 2127161"/>
              <a:gd name="connsiteY28" fmla="*/ 1003300 h 1411280"/>
              <a:gd name="connsiteX29" fmla="*/ 1478826 w 2127161"/>
              <a:gd name="connsiteY29" fmla="*/ 1016000 h 1411280"/>
              <a:gd name="connsiteX30" fmla="*/ 1605826 w 2127161"/>
              <a:gd name="connsiteY30" fmla="*/ 1041400 h 1411280"/>
              <a:gd name="connsiteX31" fmla="*/ 1682026 w 2127161"/>
              <a:gd name="connsiteY31" fmla="*/ 1092200 h 1411280"/>
              <a:gd name="connsiteX32" fmla="*/ 1720126 w 2127161"/>
              <a:gd name="connsiteY32" fmla="*/ 1104900 h 1411280"/>
              <a:gd name="connsiteX33" fmla="*/ 1758226 w 2127161"/>
              <a:gd name="connsiteY33" fmla="*/ 1130300 h 1411280"/>
              <a:gd name="connsiteX34" fmla="*/ 1796326 w 2127161"/>
              <a:gd name="connsiteY34" fmla="*/ 1143000 h 1411280"/>
              <a:gd name="connsiteX35" fmla="*/ 1821726 w 2127161"/>
              <a:gd name="connsiteY35" fmla="*/ 1181100 h 1411280"/>
              <a:gd name="connsiteX36" fmla="*/ 1796326 w 2127161"/>
              <a:gd name="connsiteY36" fmla="*/ 1143000 h 1411280"/>
              <a:gd name="connsiteX37" fmla="*/ 1707426 w 2127161"/>
              <a:gd name="connsiteY37" fmla="*/ 1104900 h 1411280"/>
              <a:gd name="connsiteX38" fmla="*/ 1669326 w 2127161"/>
              <a:gd name="connsiteY38" fmla="*/ 1092200 h 1411280"/>
              <a:gd name="connsiteX39" fmla="*/ 1631226 w 2127161"/>
              <a:gd name="connsiteY39" fmla="*/ 1054100 h 1411280"/>
              <a:gd name="connsiteX40" fmla="*/ 1516926 w 2127161"/>
              <a:gd name="connsiteY40" fmla="*/ 1028700 h 1411280"/>
              <a:gd name="connsiteX41" fmla="*/ 1466126 w 2127161"/>
              <a:gd name="connsiteY41" fmla="*/ 1016000 h 1411280"/>
              <a:gd name="connsiteX42" fmla="*/ 1428026 w 2127161"/>
              <a:gd name="connsiteY42" fmla="*/ 1003300 h 1411280"/>
              <a:gd name="connsiteX43" fmla="*/ 1250226 w 2127161"/>
              <a:gd name="connsiteY43" fmla="*/ 977900 h 1411280"/>
              <a:gd name="connsiteX44" fmla="*/ 1212126 w 2127161"/>
              <a:gd name="connsiteY44" fmla="*/ 965200 h 1411280"/>
              <a:gd name="connsiteX45" fmla="*/ 1135926 w 2127161"/>
              <a:gd name="connsiteY45" fmla="*/ 914400 h 1411280"/>
              <a:gd name="connsiteX46" fmla="*/ 1034326 w 2127161"/>
              <a:gd name="connsiteY46" fmla="*/ 889000 h 1411280"/>
              <a:gd name="connsiteX47" fmla="*/ 932726 w 2127161"/>
              <a:gd name="connsiteY47" fmla="*/ 927100 h 1411280"/>
              <a:gd name="connsiteX48" fmla="*/ 881926 w 2127161"/>
              <a:gd name="connsiteY48" fmla="*/ 952500 h 1411280"/>
              <a:gd name="connsiteX49" fmla="*/ 843826 w 2127161"/>
              <a:gd name="connsiteY49" fmla="*/ 990600 h 1411280"/>
              <a:gd name="connsiteX50" fmla="*/ 754926 w 2127161"/>
              <a:gd name="connsiteY50" fmla="*/ 1054100 h 1411280"/>
              <a:gd name="connsiteX51" fmla="*/ 704126 w 2127161"/>
              <a:gd name="connsiteY51" fmla="*/ 1041400 h 1411280"/>
              <a:gd name="connsiteX52" fmla="*/ 856526 w 2127161"/>
              <a:gd name="connsiteY52" fmla="*/ 1003300 h 1411280"/>
              <a:gd name="connsiteX53" fmla="*/ 894626 w 2127161"/>
              <a:gd name="connsiteY53" fmla="*/ 977900 h 1411280"/>
              <a:gd name="connsiteX54" fmla="*/ 970826 w 2127161"/>
              <a:gd name="connsiteY54" fmla="*/ 889000 h 1411280"/>
              <a:gd name="connsiteX55" fmla="*/ 1021626 w 2127161"/>
              <a:gd name="connsiteY55" fmla="*/ 825500 h 1411280"/>
              <a:gd name="connsiteX56" fmla="*/ 1072426 w 2127161"/>
              <a:gd name="connsiteY56" fmla="*/ 749300 h 1411280"/>
              <a:gd name="connsiteX57" fmla="*/ 1097826 w 2127161"/>
              <a:gd name="connsiteY57" fmla="*/ 711200 h 1411280"/>
              <a:gd name="connsiteX58" fmla="*/ 1123226 w 2127161"/>
              <a:gd name="connsiteY58" fmla="*/ 609600 h 1411280"/>
              <a:gd name="connsiteX59" fmla="*/ 1097826 w 2127161"/>
              <a:gd name="connsiteY59" fmla="*/ 533400 h 1411280"/>
              <a:gd name="connsiteX60" fmla="*/ 1085126 w 2127161"/>
              <a:gd name="connsiteY60" fmla="*/ 495300 h 1411280"/>
              <a:gd name="connsiteX61" fmla="*/ 1072426 w 2127161"/>
              <a:gd name="connsiteY61" fmla="*/ 406400 h 1411280"/>
              <a:gd name="connsiteX62" fmla="*/ 1059726 w 2127161"/>
              <a:gd name="connsiteY62" fmla="*/ 342900 h 1411280"/>
              <a:gd name="connsiteX63" fmla="*/ 1021626 w 2127161"/>
              <a:gd name="connsiteY63" fmla="*/ 355600 h 1411280"/>
              <a:gd name="connsiteX64" fmla="*/ 945426 w 2127161"/>
              <a:gd name="connsiteY64" fmla="*/ 368300 h 1411280"/>
              <a:gd name="connsiteX65" fmla="*/ 869226 w 2127161"/>
              <a:gd name="connsiteY65" fmla="*/ 393700 h 1411280"/>
              <a:gd name="connsiteX66" fmla="*/ 831126 w 2127161"/>
              <a:gd name="connsiteY66" fmla="*/ 406400 h 1411280"/>
              <a:gd name="connsiteX67" fmla="*/ 754926 w 2127161"/>
              <a:gd name="connsiteY67" fmla="*/ 444500 h 1411280"/>
              <a:gd name="connsiteX68" fmla="*/ 716826 w 2127161"/>
              <a:gd name="connsiteY68" fmla="*/ 482600 h 1411280"/>
              <a:gd name="connsiteX69" fmla="*/ 653326 w 2127161"/>
              <a:gd name="connsiteY69" fmla="*/ 571500 h 1411280"/>
              <a:gd name="connsiteX70" fmla="*/ 615226 w 2127161"/>
              <a:gd name="connsiteY70" fmla="*/ 584200 h 1411280"/>
              <a:gd name="connsiteX71" fmla="*/ 539026 w 2127161"/>
              <a:gd name="connsiteY71" fmla="*/ 635000 h 1411280"/>
              <a:gd name="connsiteX72" fmla="*/ 513626 w 2127161"/>
              <a:gd name="connsiteY72" fmla="*/ 673100 h 1411280"/>
              <a:gd name="connsiteX73" fmla="*/ 475526 w 2127161"/>
              <a:gd name="connsiteY73" fmla="*/ 711200 h 1411280"/>
              <a:gd name="connsiteX74" fmla="*/ 450126 w 2127161"/>
              <a:gd name="connsiteY74" fmla="*/ 863600 h 1411280"/>
              <a:gd name="connsiteX75" fmla="*/ 373926 w 2127161"/>
              <a:gd name="connsiteY75" fmla="*/ 914400 h 1411280"/>
              <a:gd name="connsiteX76" fmla="*/ 335826 w 2127161"/>
              <a:gd name="connsiteY76" fmla="*/ 901700 h 1411280"/>
              <a:gd name="connsiteX77" fmla="*/ 373926 w 2127161"/>
              <a:gd name="connsiteY77" fmla="*/ 876300 h 1411280"/>
              <a:gd name="connsiteX78" fmla="*/ 424726 w 2127161"/>
              <a:gd name="connsiteY78" fmla="*/ 838200 h 1411280"/>
              <a:gd name="connsiteX79" fmla="*/ 475526 w 2127161"/>
              <a:gd name="connsiteY79" fmla="*/ 762000 h 1411280"/>
              <a:gd name="connsiteX80" fmla="*/ 551726 w 2127161"/>
              <a:gd name="connsiteY80" fmla="*/ 698500 h 1411280"/>
              <a:gd name="connsiteX81" fmla="*/ 602526 w 2127161"/>
              <a:gd name="connsiteY81" fmla="*/ 647700 h 1411280"/>
              <a:gd name="connsiteX82" fmla="*/ 640626 w 2127161"/>
              <a:gd name="connsiteY82" fmla="*/ 571500 h 1411280"/>
              <a:gd name="connsiteX83" fmla="*/ 678726 w 2127161"/>
              <a:gd name="connsiteY83" fmla="*/ 482600 h 1411280"/>
              <a:gd name="connsiteX84" fmla="*/ 653326 w 2127161"/>
              <a:gd name="connsiteY84" fmla="*/ 317500 h 1411280"/>
              <a:gd name="connsiteX85" fmla="*/ 627926 w 2127161"/>
              <a:gd name="connsiteY85" fmla="*/ 279400 h 1411280"/>
              <a:gd name="connsiteX86" fmla="*/ 602526 w 2127161"/>
              <a:gd name="connsiteY86" fmla="*/ 203200 h 1411280"/>
              <a:gd name="connsiteX87" fmla="*/ 564426 w 2127161"/>
              <a:gd name="connsiteY87" fmla="*/ 177800 h 1411280"/>
              <a:gd name="connsiteX88" fmla="*/ 526326 w 2127161"/>
              <a:gd name="connsiteY88" fmla="*/ 165100 h 1411280"/>
              <a:gd name="connsiteX89" fmla="*/ 475526 w 2127161"/>
              <a:gd name="connsiteY89" fmla="*/ 139700 h 1411280"/>
              <a:gd name="connsiteX90" fmla="*/ 424726 w 2127161"/>
              <a:gd name="connsiteY90" fmla="*/ 165100 h 1411280"/>
              <a:gd name="connsiteX91" fmla="*/ 361226 w 2127161"/>
              <a:gd name="connsiteY91" fmla="*/ 228600 h 1411280"/>
              <a:gd name="connsiteX92" fmla="*/ 246926 w 2127161"/>
              <a:gd name="connsiteY92" fmla="*/ 266700 h 1411280"/>
              <a:gd name="connsiteX93" fmla="*/ 208826 w 2127161"/>
              <a:gd name="connsiteY93" fmla="*/ 279400 h 1411280"/>
              <a:gd name="connsiteX94" fmla="*/ 170726 w 2127161"/>
              <a:gd name="connsiteY94" fmla="*/ 304800 h 1411280"/>
              <a:gd name="connsiteX95" fmla="*/ 158026 w 2127161"/>
              <a:gd name="connsiteY95" fmla="*/ 342900 h 1411280"/>
              <a:gd name="connsiteX96" fmla="*/ 145326 w 2127161"/>
              <a:gd name="connsiteY96" fmla="*/ 431800 h 1411280"/>
              <a:gd name="connsiteX97" fmla="*/ 107226 w 2127161"/>
              <a:gd name="connsiteY97" fmla="*/ 457200 h 1411280"/>
              <a:gd name="connsiteX98" fmla="*/ 81826 w 2127161"/>
              <a:gd name="connsiteY98" fmla="*/ 495300 h 1411280"/>
              <a:gd name="connsiteX99" fmla="*/ 31026 w 2127161"/>
              <a:gd name="connsiteY99" fmla="*/ 546100 h 1411280"/>
              <a:gd name="connsiteX100" fmla="*/ 5626 w 2127161"/>
              <a:gd name="connsiteY100" fmla="*/ 609600 h 1411280"/>
              <a:gd name="connsiteX101" fmla="*/ 56426 w 2127161"/>
              <a:gd name="connsiteY101" fmla="*/ 723900 h 1411280"/>
              <a:gd name="connsiteX102" fmla="*/ 81826 w 2127161"/>
              <a:gd name="connsiteY102" fmla="*/ 762000 h 1411280"/>
              <a:gd name="connsiteX103" fmla="*/ 119926 w 2127161"/>
              <a:gd name="connsiteY103" fmla="*/ 774700 h 1411280"/>
              <a:gd name="connsiteX104" fmla="*/ 196126 w 2127161"/>
              <a:gd name="connsiteY104" fmla="*/ 736600 h 1411280"/>
              <a:gd name="connsiteX105" fmla="*/ 234226 w 2127161"/>
              <a:gd name="connsiteY105" fmla="*/ 660400 h 1411280"/>
              <a:gd name="connsiteX106" fmla="*/ 272326 w 2127161"/>
              <a:gd name="connsiteY106" fmla="*/ 647700 h 1411280"/>
              <a:gd name="connsiteX107" fmla="*/ 361226 w 2127161"/>
              <a:gd name="connsiteY107" fmla="*/ 546100 h 1411280"/>
              <a:gd name="connsiteX108" fmla="*/ 412026 w 2127161"/>
              <a:gd name="connsiteY108" fmla="*/ 495300 h 1411280"/>
              <a:gd name="connsiteX109" fmla="*/ 437426 w 2127161"/>
              <a:gd name="connsiteY109" fmla="*/ 457200 h 1411280"/>
              <a:gd name="connsiteX110" fmla="*/ 424726 w 2127161"/>
              <a:gd name="connsiteY110" fmla="*/ 495300 h 1411280"/>
              <a:gd name="connsiteX111" fmla="*/ 399326 w 2127161"/>
              <a:gd name="connsiteY111" fmla="*/ 533400 h 1411280"/>
              <a:gd name="connsiteX112" fmla="*/ 310426 w 2127161"/>
              <a:gd name="connsiteY112" fmla="*/ 584200 h 1411280"/>
              <a:gd name="connsiteX113" fmla="*/ 272326 w 2127161"/>
              <a:gd name="connsiteY113" fmla="*/ 622300 h 1411280"/>
              <a:gd name="connsiteX114" fmla="*/ 234226 w 2127161"/>
              <a:gd name="connsiteY114" fmla="*/ 685800 h 1411280"/>
              <a:gd name="connsiteX115" fmla="*/ 170726 w 2127161"/>
              <a:gd name="connsiteY115" fmla="*/ 787400 h 1411280"/>
              <a:gd name="connsiteX116" fmla="*/ 145326 w 2127161"/>
              <a:gd name="connsiteY116" fmla="*/ 889000 h 1411280"/>
              <a:gd name="connsiteX117" fmla="*/ 107226 w 2127161"/>
              <a:gd name="connsiteY117" fmla="*/ 965200 h 1411280"/>
              <a:gd name="connsiteX118" fmla="*/ 119926 w 2127161"/>
              <a:gd name="connsiteY118" fmla="*/ 1117600 h 1411280"/>
              <a:gd name="connsiteX119" fmla="*/ 158026 w 2127161"/>
              <a:gd name="connsiteY119" fmla="*/ 1130300 h 1411280"/>
              <a:gd name="connsiteX120" fmla="*/ 196126 w 2127161"/>
              <a:gd name="connsiteY120" fmla="*/ 1155700 h 1411280"/>
              <a:gd name="connsiteX121" fmla="*/ 234226 w 2127161"/>
              <a:gd name="connsiteY121" fmla="*/ 1168400 h 1411280"/>
              <a:gd name="connsiteX122" fmla="*/ 310426 w 2127161"/>
              <a:gd name="connsiteY122" fmla="*/ 1206500 h 1411280"/>
              <a:gd name="connsiteX123" fmla="*/ 424726 w 2127161"/>
              <a:gd name="connsiteY123" fmla="*/ 1168400 h 1411280"/>
              <a:gd name="connsiteX124" fmla="*/ 475526 w 2127161"/>
              <a:gd name="connsiteY124" fmla="*/ 1092200 h 1411280"/>
              <a:gd name="connsiteX125" fmla="*/ 539026 w 2127161"/>
              <a:gd name="connsiteY125" fmla="*/ 1028700 h 1411280"/>
              <a:gd name="connsiteX126" fmla="*/ 564426 w 2127161"/>
              <a:gd name="connsiteY126" fmla="*/ 990600 h 1411280"/>
              <a:gd name="connsiteX127" fmla="*/ 653326 w 2127161"/>
              <a:gd name="connsiteY127" fmla="*/ 939800 h 1411280"/>
              <a:gd name="connsiteX128" fmla="*/ 716826 w 2127161"/>
              <a:gd name="connsiteY128" fmla="*/ 850900 h 1411280"/>
              <a:gd name="connsiteX129" fmla="*/ 793026 w 2127161"/>
              <a:gd name="connsiteY129" fmla="*/ 762000 h 1411280"/>
              <a:gd name="connsiteX130" fmla="*/ 831126 w 2127161"/>
              <a:gd name="connsiteY130" fmla="*/ 685800 h 1411280"/>
              <a:gd name="connsiteX131" fmla="*/ 907326 w 2127161"/>
              <a:gd name="connsiteY131" fmla="*/ 609600 h 1411280"/>
              <a:gd name="connsiteX132" fmla="*/ 881926 w 2127161"/>
              <a:gd name="connsiteY132" fmla="*/ 660400 h 1411280"/>
              <a:gd name="connsiteX133" fmla="*/ 843826 w 2127161"/>
              <a:gd name="connsiteY133" fmla="*/ 673100 h 1411280"/>
              <a:gd name="connsiteX134" fmla="*/ 805726 w 2127161"/>
              <a:gd name="connsiteY134" fmla="*/ 698500 h 1411280"/>
              <a:gd name="connsiteX135" fmla="*/ 729526 w 2127161"/>
              <a:gd name="connsiteY135" fmla="*/ 762000 h 1411280"/>
              <a:gd name="connsiteX136" fmla="*/ 716826 w 2127161"/>
              <a:gd name="connsiteY136" fmla="*/ 812800 h 1411280"/>
              <a:gd name="connsiteX137" fmla="*/ 678726 w 2127161"/>
              <a:gd name="connsiteY137" fmla="*/ 838200 h 1411280"/>
              <a:gd name="connsiteX138" fmla="*/ 640626 w 2127161"/>
              <a:gd name="connsiteY138" fmla="*/ 952500 h 1411280"/>
              <a:gd name="connsiteX139" fmla="*/ 589826 w 2127161"/>
              <a:gd name="connsiteY139" fmla="*/ 965200 h 1411280"/>
              <a:gd name="connsiteX140" fmla="*/ 539026 w 2127161"/>
              <a:gd name="connsiteY140" fmla="*/ 1003300 h 1411280"/>
              <a:gd name="connsiteX141" fmla="*/ 526326 w 2127161"/>
              <a:gd name="connsiteY141" fmla="*/ 1041400 h 1411280"/>
              <a:gd name="connsiteX142" fmla="*/ 551726 w 2127161"/>
              <a:gd name="connsiteY142" fmla="*/ 1244600 h 1411280"/>
              <a:gd name="connsiteX143" fmla="*/ 589826 w 2127161"/>
              <a:gd name="connsiteY143" fmla="*/ 1257300 h 1411280"/>
              <a:gd name="connsiteX144" fmla="*/ 640626 w 2127161"/>
              <a:gd name="connsiteY144" fmla="*/ 1270000 h 1411280"/>
              <a:gd name="connsiteX145" fmla="*/ 831126 w 2127161"/>
              <a:gd name="connsiteY145" fmla="*/ 1231900 h 1411280"/>
              <a:gd name="connsiteX146" fmla="*/ 907326 w 2127161"/>
              <a:gd name="connsiteY146" fmla="*/ 1219200 h 1411280"/>
              <a:gd name="connsiteX147" fmla="*/ 996226 w 2127161"/>
              <a:gd name="connsiteY147" fmla="*/ 1193800 h 1411280"/>
              <a:gd name="connsiteX148" fmla="*/ 1047026 w 2127161"/>
              <a:gd name="connsiteY148" fmla="*/ 1181100 h 1411280"/>
              <a:gd name="connsiteX149" fmla="*/ 1085126 w 2127161"/>
              <a:gd name="connsiteY149" fmla="*/ 1168400 h 1411280"/>
              <a:gd name="connsiteX150" fmla="*/ 1161326 w 2127161"/>
              <a:gd name="connsiteY150" fmla="*/ 1155700 h 1411280"/>
              <a:gd name="connsiteX151" fmla="*/ 1250226 w 2127161"/>
              <a:gd name="connsiteY151" fmla="*/ 1168400 h 1411280"/>
              <a:gd name="connsiteX152" fmla="*/ 1288326 w 2127161"/>
              <a:gd name="connsiteY152" fmla="*/ 1193800 h 1411280"/>
              <a:gd name="connsiteX153" fmla="*/ 1339126 w 2127161"/>
              <a:gd name="connsiteY153" fmla="*/ 1219200 h 1411280"/>
              <a:gd name="connsiteX154" fmla="*/ 1377226 w 2127161"/>
              <a:gd name="connsiteY154" fmla="*/ 1257300 h 1411280"/>
              <a:gd name="connsiteX155" fmla="*/ 1466126 w 2127161"/>
              <a:gd name="connsiteY155" fmla="*/ 1282700 h 1411280"/>
              <a:gd name="connsiteX156" fmla="*/ 1504226 w 2127161"/>
              <a:gd name="connsiteY156" fmla="*/ 1308100 h 1411280"/>
              <a:gd name="connsiteX157" fmla="*/ 1631226 w 2127161"/>
              <a:gd name="connsiteY157" fmla="*/ 1333500 h 1411280"/>
              <a:gd name="connsiteX158" fmla="*/ 1682026 w 2127161"/>
              <a:gd name="connsiteY158" fmla="*/ 1358900 h 1411280"/>
              <a:gd name="connsiteX159" fmla="*/ 1770926 w 2127161"/>
              <a:gd name="connsiteY159" fmla="*/ 1384300 h 1411280"/>
              <a:gd name="connsiteX160" fmla="*/ 1821726 w 2127161"/>
              <a:gd name="connsiteY160" fmla="*/ 1409700 h 1411280"/>
              <a:gd name="connsiteX161" fmla="*/ 2050326 w 2127161"/>
              <a:gd name="connsiteY161" fmla="*/ 1397000 h 1411280"/>
              <a:gd name="connsiteX162" fmla="*/ 2088426 w 2127161"/>
              <a:gd name="connsiteY162" fmla="*/ 1358900 h 1411280"/>
              <a:gd name="connsiteX163" fmla="*/ 2101126 w 2127161"/>
              <a:gd name="connsiteY163" fmla="*/ 1308100 h 1411280"/>
              <a:gd name="connsiteX164" fmla="*/ 2126526 w 2127161"/>
              <a:gd name="connsiteY164" fmla="*/ 1206500 h 1411280"/>
              <a:gd name="connsiteX165" fmla="*/ 2101126 w 2127161"/>
              <a:gd name="connsiteY165" fmla="*/ 1143000 h 1411280"/>
              <a:gd name="connsiteX166" fmla="*/ 2088426 w 2127161"/>
              <a:gd name="connsiteY166" fmla="*/ 1104900 h 1411280"/>
              <a:gd name="connsiteX167" fmla="*/ 2050326 w 2127161"/>
              <a:gd name="connsiteY167" fmla="*/ 1092200 h 1411280"/>
              <a:gd name="connsiteX168" fmla="*/ 2012226 w 2127161"/>
              <a:gd name="connsiteY168" fmla="*/ 1066800 h 1411280"/>
              <a:gd name="connsiteX169" fmla="*/ 1961426 w 2127161"/>
              <a:gd name="connsiteY169" fmla="*/ 977900 h 1411280"/>
              <a:gd name="connsiteX170" fmla="*/ 1834426 w 2127161"/>
              <a:gd name="connsiteY170" fmla="*/ 927100 h 1411280"/>
              <a:gd name="connsiteX171" fmla="*/ 1758226 w 2127161"/>
              <a:gd name="connsiteY171" fmla="*/ 889000 h 1411280"/>
              <a:gd name="connsiteX172" fmla="*/ 1707426 w 2127161"/>
              <a:gd name="connsiteY172" fmla="*/ 876300 h 1411280"/>
              <a:gd name="connsiteX173" fmla="*/ 1656626 w 2127161"/>
              <a:gd name="connsiteY173" fmla="*/ 838200 h 1411280"/>
              <a:gd name="connsiteX174" fmla="*/ 1618526 w 2127161"/>
              <a:gd name="connsiteY174" fmla="*/ 812800 h 1411280"/>
              <a:gd name="connsiteX175" fmla="*/ 1580426 w 2127161"/>
              <a:gd name="connsiteY175" fmla="*/ 774700 h 1411280"/>
              <a:gd name="connsiteX176" fmla="*/ 1478826 w 2127161"/>
              <a:gd name="connsiteY176" fmla="*/ 749300 h 1411280"/>
              <a:gd name="connsiteX177" fmla="*/ 1389926 w 2127161"/>
              <a:gd name="connsiteY177" fmla="*/ 711200 h 1411280"/>
              <a:gd name="connsiteX178" fmla="*/ 1389926 w 2127161"/>
              <a:gd name="connsiteY178" fmla="*/ 609600 h 1411280"/>
              <a:gd name="connsiteX179" fmla="*/ 1466126 w 2127161"/>
              <a:gd name="connsiteY179" fmla="*/ 622300 h 1411280"/>
              <a:gd name="connsiteX180" fmla="*/ 1516926 w 2127161"/>
              <a:gd name="connsiteY180" fmla="*/ 647700 h 1411280"/>
              <a:gd name="connsiteX181" fmla="*/ 1555026 w 2127161"/>
              <a:gd name="connsiteY181" fmla="*/ 673100 h 1411280"/>
              <a:gd name="connsiteX182" fmla="*/ 1669326 w 2127161"/>
              <a:gd name="connsiteY182" fmla="*/ 685800 h 1411280"/>
              <a:gd name="connsiteX183" fmla="*/ 1707426 w 2127161"/>
              <a:gd name="connsiteY183" fmla="*/ 723900 h 1411280"/>
              <a:gd name="connsiteX184" fmla="*/ 1783626 w 2127161"/>
              <a:gd name="connsiteY184" fmla="*/ 736600 h 1411280"/>
              <a:gd name="connsiteX185" fmla="*/ 1821726 w 2127161"/>
              <a:gd name="connsiteY185" fmla="*/ 749300 h 1411280"/>
              <a:gd name="connsiteX186" fmla="*/ 1910626 w 2127161"/>
              <a:gd name="connsiteY186" fmla="*/ 762000 h 1411280"/>
              <a:gd name="connsiteX187" fmla="*/ 1999526 w 2127161"/>
              <a:gd name="connsiteY187" fmla="*/ 749300 h 1411280"/>
              <a:gd name="connsiteX188" fmla="*/ 2037626 w 2127161"/>
              <a:gd name="connsiteY188" fmla="*/ 711200 h 1411280"/>
              <a:gd name="connsiteX189" fmla="*/ 2075726 w 2127161"/>
              <a:gd name="connsiteY189" fmla="*/ 698500 h 1411280"/>
              <a:gd name="connsiteX190" fmla="*/ 2113826 w 2127161"/>
              <a:gd name="connsiteY190" fmla="*/ 533400 h 1411280"/>
              <a:gd name="connsiteX191" fmla="*/ 2075726 w 2127161"/>
              <a:gd name="connsiteY191" fmla="*/ 381000 h 1411280"/>
              <a:gd name="connsiteX192" fmla="*/ 1999526 w 2127161"/>
              <a:gd name="connsiteY192" fmla="*/ 342900 h 1411280"/>
              <a:gd name="connsiteX193" fmla="*/ 1961426 w 2127161"/>
              <a:gd name="connsiteY193" fmla="*/ 317500 h 1411280"/>
              <a:gd name="connsiteX194" fmla="*/ 1923326 w 2127161"/>
              <a:gd name="connsiteY194" fmla="*/ 304800 h 1411280"/>
              <a:gd name="connsiteX195" fmla="*/ 1872526 w 2127161"/>
              <a:gd name="connsiteY195" fmla="*/ 279400 h 1411280"/>
              <a:gd name="connsiteX196" fmla="*/ 1834426 w 2127161"/>
              <a:gd name="connsiteY196" fmla="*/ 254000 h 1411280"/>
              <a:gd name="connsiteX197" fmla="*/ 1707426 w 2127161"/>
              <a:gd name="connsiteY197" fmla="*/ 215900 h 1411280"/>
              <a:gd name="connsiteX198" fmla="*/ 1593126 w 2127161"/>
              <a:gd name="connsiteY198" fmla="*/ 190500 h 1411280"/>
              <a:gd name="connsiteX199" fmla="*/ 1555026 w 2127161"/>
              <a:gd name="connsiteY199" fmla="*/ 165100 h 1411280"/>
              <a:gd name="connsiteX200" fmla="*/ 1415326 w 2127161"/>
              <a:gd name="connsiteY200" fmla="*/ 127000 h 1411280"/>
              <a:gd name="connsiteX201" fmla="*/ 1326426 w 2127161"/>
              <a:gd name="connsiteY201" fmla="*/ 88900 h 1411280"/>
              <a:gd name="connsiteX202" fmla="*/ 1313726 w 2127161"/>
              <a:gd name="connsiteY202" fmla="*/ 50800 h 1411280"/>
              <a:gd name="connsiteX203" fmla="*/ 1237526 w 2127161"/>
              <a:gd name="connsiteY203" fmla="*/ 0 h 1411280"/>
              <a:gd name="connsiteX204" fmla="*/ 1174026 w 2127161"/>
              <a:gd name="connsiteY204" fmla="*/ 25400 h 1411280"/>
              <a:gd name="connsiteX205" fmla="*/ 1161326 w 2127161"/>
              <a:gd name="connsiteY205" fmla="*/ 76200 h 1411280"/>
              <a:gd name="connsiteX206" fmla="*/ 1148626 w 2127161"/>
              <a:gd name="connsiteY206" fmla="*/ 114300 h 1411280"/>
              <a:gd name="connsiteX207" fmla="*/ 1097826 w 2127161"/>
              <a:gd name="connsiteY207" fmla="*/ 114300 h 1411280"/>
              <a:gd name="connsiteX208" fmla="*/ 1161326 w 2127161"/>
              <a:gd name="connsiteY208" fmla="*/ 114300 h 141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</a:cxnLst>
            <a:rect l="l" t="t" r="r" b="b"/>
            <a:pathLst>
              <a:path w="2127161" h="1411280">
                <a:moveTo>
                  <a:pt x="1161326" y="241300"/>
                </a:moveTo>
                <a:lnTo>
                  <a:pt x="1161326" y="241300"/>
                </a:lnTo>
                <a:cubicBezTo>
                  <a:pt x="1190959" y="266700"/>
                  <a:pt x="1218252" y="295118"/>
                  <a:pt x="1250226" y="317500"/>
                </a:cubicBezTo>
                <a:cubicBezTo>
                  <a:pt x="1261193" y="325177"/>
                  <a:pt x="1276624" y="323699"/>
                  <a:pt x="1288326" y="330200"/>
                </a:cubicBezTo>
                <a:cubicBezTo>
                  <a:pt x="1315011" y="345025"/>
                  <a:pt x="1339126" y="364067"/>
                  <a:pt x="1364526" y="381000"/>
                </a:cubicBezTo>
                <a:lnTo>
                  <a:pt x="1402626" y="406400"/>
                </a:lnTo>
                <a:cubicBezTo>
                  <a:pt x="1484584" y="397294"/>
                  <a:pt x="1527464" y="382891"/>
                  <a:pt x="1605826" y="406400"/>
                </a:cubicBezTo>
                <a:cubicBezTo>
                  <a:pt x="1620446" y="410786"/>
                  <a:pt x="1630274" y="424974"/>
                  <a:pt x="1643926" y="431800"/>
                </a:cubicBezTo>
                <a:cubicBezTo>
                  <a:pt x="1655900" y="437787"/>
                  <a:pt x="1669721" y="439227"/>
                  <a:pt x="1682026" y="444500"/>
                </a:cubicBezTo>
                <a:cubicBezTo>
                  <a:pt x="1699427" y="451958"/>
                  <a:pt x="1715893" y="461433"/>
                  <a:pt x="1732826" y="469900"/>
                </a:cubicBezTo>
                <a:cubicBezTo>
                  <a:pt x="1741293" y="482600"/>
                  <a:pt x="1746739" y="497949"/>
                  <a:pt x="1758226" y="508000"/>
                </a:cubicBezTo>
                <a:cubicBezTo>
                  <a:pt x="1781200" y="528102"/>
                  <a:pt x="1834426" y="558800"/>
                  <a:pt x="1834426" y="558800"/>
                </a:cubicBezTo>
                <a:cubicBezTo>
                  <a:pt x="1864059" y="554567"/>
                  <a:pt x="1899951" y="564800"/>
                  <a:pt x="1923326" y="546100"/>
                </a:cubicBezTo>
                <a:cubicBezTo>
                  <a:pt x="1935245" y="536565"/>
                  <a:pt x="1910869" y="516090"/>
                  <a:pt x="1897926" y="508000"/>
                </a:cubicBezTo>
                <a:cubicBezTo>
                  <a:pt x="1875222" y="493810"/>
                  <a:pt x="1847126" y="491067"/>
                  <a:pt x="1821726" y="482600"/>
                </a:cubicBezTo>
                <a:cubicBezTo>
                  <a:pt x="1809026" y="478367"/>
                  <a:pt x="1794765" y="477326"/>
                  <a:pt x="1783626" y="469900"/>
                </a:cubicBezTo>
                <a:cubicBezTo>
                  <a:pt x="1770926" y="461433"/>
                  <a:pt x="1759818" y="449859"/>
                  <a:pt x="1745526" y="444500"/>
                </a:cubicBezTo>
                <a:cubicBezTo>
                  <a:pt x="1715672" y="433305"/>
                  <a:pt x="1597329" y="421515"/>
                  <a:pt x="1580426" y="419100"/>
                </a:cubicBezTo>
                <a:cubicBezTo>
                  <a:pt x="1554934" y="415458"/>
                  <a:pt x="1529626" y="410633"/>
                  <a:pt x="1504226" y="406400"/>
                </a:cubicBezTo>
                <a:cubicBezTo>
                  <a:pt x="1339808" y="412490"/>
                  <a:pt x="1215885" y="351841"/>
                  <a:pt x="1110526" y="457200"/>
                </a:cubicBezTo>
                <a:cubicBezTo>
                  <a:pt x="1099733" y="467993"/>
                  <a:pt x="1093593" y="482600"/>
                  <a:pt x="1085126" y="495300"/>
                </a:cubicBezTo>
                <a:cubicBezTo>
                  <a:pt x="1089359" y="554567"/>
                  <a:pt x="1097826" y="613682"/>
                  <a:pt x="1097826" y="673100"/>
                </a:cubicBezTo>
                <a:cubicBezTo>
                  <a:pt x="1097826" y="799115"/>
                  <a:pt x="1000676" y="546750"/>
                  <a:pt x="1097826" y="838200"/>
                </a:cubicBezTo>
                <a:cubicBezTo>
                  <a:pt x="1103981" y="856664"/>
                  <a:pt x="1159233" y="871369"/>
                  <a:pt x="1174026" y="876300"/>
                </a:cubicBezTo>
                <a:cubicBezTo>
                  <a:pt x="1178259" y="893233"/>
                  <a:pt x="1172762" y="916627"/>
                  <a:pt x="1186726" y="927100"/>
                </a:cubicBezTo>
                <a:cubicBezTo>
                  <a:pt x="1197436" y="935132"/>
                  <a:pt x="1211574" y="912507"/>
                  <a:pt x="1224826" y="914400"/>
                </a:cubicBezTo>
                <a:cubicBezTo>
                  <a:pt x="1250412" y="918055"/>
                  <a:pt x="1291209" y="952333"/>
                  <a:pt x="1313726" y="965200"/>
                </a:cubicBezTo>
                <a:cubicBezTo>
                  <a:pt x="1330164" y="974593"/>
                  <a:pt x="1346565" y="984613"/>
                  <a:pt x="1364526" y="990600"/>
                </a:cubicBezTo>
                <a:cubicBezTo>
                  <a:pt x="1385004" y="997426"/>
                  <a:pt x="1406954" y="998617"/>
                  <a:pt x="1428026" y="1003300"/>
                </a:cubicBezTo>
                <a:cubicBezTo>
                  <a:pt x="1445065" y="1007086"/>
                  <a:pt x="1461759" y="1012343"/>
                  <a:pt x="1478826" y="1016000"/>
                </a:cubicBezTo>
                <a:cubicBezTo>
                  <a:pt x="1521039" y="1025046"/>
                  <a:pt x="1605826" y="1041400"/>
                  <a:pt x="1605826" y="1041400"/>
                </a:cubicBezTo>
                <a:cubicBezTo>
                  <a:pt x="1631226" y="1058333"/>
                  <a:pt x="1653066" y="1082547"/>
                  <a:pt x="1682026" y="1092200"/>
                </a:cubicBezTo>
                <a:cubicBezTo>
                  <a:pt x="1694726" y="1096433"/>
                  <a:pt x="1708152" y="1098913"/>
                  <a:pt x="1720126" y="1104900"/>
                </a:cubicBezTo>
                <a:cubicBezTo>
                  <a:pt x="1733778" y="1111726"/>
                  <a:pt x="1744574" y="1123474"/>
                  <a:pt x="1758226" y="1130300"/>
                </a:cubicBezTo>
                <a:cubicBezTo>
                  <a:pt x="1770200" y="1136287"/>
                  <a:pt x="1784624" y="1136499"/>
                  <a:pt x="1796326" y="1143000"/>
                </a:cubicBezTo>
                <a:cubicBezTo>
                  <a:pt x="1920039" y="1211730"/>
                  <a:pt x="1883279" y="1196488"/>
                  <a:pt x="1821726" y="1181100"/>
                </a:cubicBezTo>
                <a:cubicBezTo>
                  <a:pt x="1813259" y="1168400"/>
                  <a:pt x="1807119" y="1153793"/>
                  <a:pt x="1796326" y="1143000"/>
                </a:cubicBezTo>
                <a:cubicBezTo>
                  <a:pt x="1765392" y="1112066"/>
                  <a:pt x="1748232" y="1116559"/>
                  <a:pt x="1707426" y="1104900"/>
                </a:cubicBezTo>
                <a:cubicBezTo>
                  <a:pt x="1694554" y="1101222"/>
                  <a:pt x="1682026" y="1096433"/>
                  <a:pt x="1669326" y="1092200"/>
                </a:cubicBezTo>
                <a:cubicBezTo>
                  <a:pt x="1656626" y="1079500"/>
                  <a:pt x="1646170" y="1064063"/>
                  <a:pt x="1631226" y="1054100"/>
                </a:cubicBezTo>
                <a:cubicBezTo>
                  <a:pt x="1610041" y="1039976"/>
                  <a:pt x="1526805" y="1030676"/>
                  <a:pt x="1516926" y="1028700"/>
                </a:cubicBezTo>
                <a:cubicBezTo>
                  <a:pt x="1499810" y="1025277"/>
                  <a:pt x="1482909" y="1020795"/>
                  <a:pt x="1466126" y="1016000"/>
                </a:cubicBezTo>
                <a:cubicBezTo>
                  <a:pt x="1453254" y="1012322"/>
                  <a:pt x="1441209" y="1005626"/>
                  <a:pt x="1428026" y="1003300"/>
                </a:cubicBezTo>
                <a:cubicBezTo>
                  <a:pt x="1369069" y="992896"/>
                  <a:pt x="1250226" y="977900"/>
                  <a:pt x="1250226" y="977900"/>
                </a:cubicBezTo>
                <a:cubicBezTo>
                  <a:pt x="1237526" y="973667"/>
                  <a:pt x="1223828" y="971701"/>
                  <a:pt x="1212126" y="965200"/>
                </a:cubicBezTo>
                <a:cubicBezTo>
                  <a:pt x="1185441" y="950375"/>
                  <a:pt x="1165860" y="920387"/>
                  <a:pt x="1135926" y="914400"/>
                </a:cubicBezTo>
                <a:cubicBezTo>
                  <a:pt x="1059299" y="899075"/>
                  <a:pt x="1092904" y="908526"/>
                  <a:pt x="1034326" y="889000"/>
                </a:cubicBezTo>
                <a:cubicBezTo>
                  <a:pt x="935530" y="908759"/>
                  <a:pt x="1003161" y="886851"/>
                  <a:pt x="932726" y="927100"/>
                </a:cubicBezTo>
                <a:cubicBezTo>
                  <a:pt x="916288" y="936493"/>
                  <a:pt x="897332" y="941496"/>
                  <a:pt x="881926" y="952500"/>
                </a:cubicBezTo>
                <a:cubicBezTo>
                  <a:pt x="867311" y="962939"/>
                  <a:pt x="858441" y="980161"/>
                  <a:pt x="843826" y="990600"/>
                </a:cubicBezTo>
                <a:cubicBezTo>
                  <a:pt x="726813" y="1074180"/>
                  <a:pt x="853988" y="955038"/>
                  <a:pt x="754926" y="1054100"/>
                </a:cubicBezTo>
                <a:cubicBezTo>
                  <a:pt x="737993" y="1049867"/>
                  <a:pt x="688514" y="1049206"/>
                  <a:pt x="704126" y="1041400"/>
                </a:cubicBezTo>
                <a:cubicBezTo>
                  <a:pt x="750961" y="1017982"/>
                  <a:pt x="856526" y="1003300"/>
                  <a:pt x="856526" y="1003300"/>
                </a:cubicBezTo>
                <a:cubicBezTo>
                  <a:pt x="869226" y="994833"/>
                  <a:pt x="882900" y="987671"/>
                  <a:pt x="894626" y="977900"/>
                </a:cubicBezTo>
                <a:cubicBezTo>
                  <a:pt x="930004" y="948418"/>
                  <a:pt x="942796" y="926373"/>
                  <a:pt x="970826" y="889000"/>
                </a:cubicBezTo>
                <a:cubicBezTo>
                  <a:pt x="999426" y="803200"/>
                  <a:pt x="959762" y="896202"/>
                  <a:pt x="1021626" y="825500"/>
                </a:cubicBezTo>
                <a:cubicBezTo>
                  <a:pt x="1041728" y="802526"/>
                  <a:pt x="1055493" y="774700"/>
                  <a:pt x="1072426" y="749300"/>
                </a:cubicBezTo>
                <a:cubicBezTo>
                  <a:pt x="1080893" y="736600"/>
                  <a:pt x="1092999" y="725680"/>
                  <a:pt x="1097826" y="711200"/>
                </a:cubicBezTo>
                <a:cubicBezTo>
                  <a:pt x="1117352" y="652622"/>
                  <a:pt x="1107901" y="686227"/>
                  <a:pt x="1123226" y="609600"/>
                </a:cubicBezTo>
                <a:lnTo>
                  <a:pt x="1097826" y="533400"/>
                </a:lnTo>
                <a:lnTo>
                  <a:pt x="1085126" y="495300"/>
                </a:lnTo>
                <a:cubicBezTo>
                  <a:pt x="1080893" y="465667"/>
                  <a:pt x="1077347" y="435927"/>
                  <a:pt x="1072426" y="406400"/>
                </a:cubicBezTo>
                <a:cubicBezTo>
                  <a:pt x="1068877" y="385108"/>
                  <a:pt x="1074990" y="358164"/>
                  <a:pt x="1059726" y="342900"/>
                </a:cubicBezTo>
                <a:cubicBezTo>
                  <a:pt x="1050260" y="333434"/>
                  <a:pt x="1034694" y="352696"/>
                  <a:pt x="1021626" y="355600"/>
                </a:cubicBezTo>
                <a:cubicBezTo>
                  <a:pt x="996489" y="361186"/>
                  <a:pt x="970408" y="362055"/>
                  <a:pt x="945426" y="368300"/>
                </a:cubicBezTo>
                <a:cubicBezTo>
                  <a:pt x="919451" y="374794"/>
                  <a:pt x="894626" y="385233"/>
                  <a:pt x="869226" y="393700"/>
                </a:cubicBezTo>
                <a:cubicBezTo>
                  <a:pt x="856526" y="397933"/>
                  <a:pt x="842265" y="398974"/>
                  <a:pt x="831126" y="406400"/>
                </a:cubicBezTo>
                <a:cubicBezTo>
                  <a:pt x="781887" y="439226"/>
                  <a:pt x="807506" y="426973"/>
                  <a:pt x="754926" y="444500"/>
                </a:cubicBezTo>
                <a:cubicBezTo>
                  <a:pt x="742226" y="457200"/>
                  <a:pt x="727265" y="467985"/>
                  <a:pt x="716826" y="482600"/>
                </a:cubicBezTo>
                <a:cubicBezTo>
                  <a:pt x="680709" y="533163"/>
                  <a:pt x="707360" y="535478"/>
                  <a:pt x="653326" y="571500"/>
                </a:cubicBezTo>
                <a:cubicBezTo>
                  <a:pt x="642187" y="578926"/>
                  <a:pt x="626928" y="577699"/>
                  <a:pt x="615226" y="584200"/>
                </a:cubicBezTo>
                <a:cubicBezTo>
                  <a:pt x="588541" y="599025"/>
                  <a:pt x="539026" y="635000"/>
                  <a:pt x="539026" y="635000"/>
                </a:cubicBezTo>
                <a:cubicBezTo>
                  <a:pt x="530559" y="647700"/>
                  <a:pt x="523397" y="661374"/>
                  <a:pt x="513626" y="673100"/>
                </a:cubicBezTo>
                <a:cubicBezTo>
                  <a:pt x="502128" y="686898"/>
                  <a:pt x="481206" y="694161"/>
                  <a:pt x="475526" y="711200"/>
                </a:cubicBezTo>
                <a:cubicBezTo>
                  <a:pt x="459240" y="760058"/>
                  <a:pt x="492977" y="835033"/>
                  <a:pt x="450126" y="863600"/>
                </a:cubicBezTo>
                <a:lnTo>
                  <a:pt x="373926" y="914400"/>
                </a:lnTo>
                <a:cubicBezTo>
                  <a:pt x="361226" y="910167"/>
                  <a:pt x="335826" y="915087"/>
                  <a:pt x="335826" y="901700"/>
                </a:cubicBezTo>
                <a:cubicBezTo>
                  <a:pt x="335826" y="886436"/>
                  <a:pt x="361506" y="885172"/>
                  <a:pt x="373926" y="876300"/>
                </a:cubicBezTo>
                <a:cubicBezTo>
                  <a:pt x="391150" y="863997"/>
                  <a:pt x="410664" y="854020"/>
                  <a:pt x="424726" y="838200"/>
                </a:cubicBezTo>
                <a:cubicBezTo>
                  <a:pt x="445007" y="815384"/>
                  <a:pt x="450126" y="778933"/>
                  <a:pt x="475526" y="762000"/>
                </a:cubicBezTo>
                <a:cubicBezTo>
                  <a:pt x="528570" y="726637"/>
                  <a:pt x="502833" y="747393"/>
                  <a:pt x="551726" y="698500"/>
                </a:cubicBezTo>
                <a:cubicBezTo>
                  <a:pt x="579435" y="615373"/>
                  <a:pt x="540950" y="696961"/>
                  <a:pt x="602526" y="647700"/>
                </a:cubicBezTo>
                <a:cubicBezTo>
                  <a:pt x="629055" y="626477"/>
                  <a:pt x="628622" y="599509"/>
                  <a:pt x="640626" y="571500"/>
                </a:cubicBezTo>
                <a:cubicBezTo>
                  <a:pt x="687706" y="461646"/>
                  <a:pt x="648942" y="571951"/>
                  <a:pt x="678726" y="482600"/>
                </a:cubicBezTo>
                <a:cubicBezTo>
                  <a:pt x="675084" y="446177"/>
                  <a:pt x="676211" y="363269"/>
                  <a:pt x="653326" y="317500"/>
                </a:cubicBezTo>
                <a:cubicBezTo>
                  <a:pt x="646500" y="303848"/>
                  <a:pt x="634125" y="293348"/>
                  <a:pt x="627926" y="279400"/>
                </a:cubicBezTo>
                <a:cubicBezTo>
                  <a:pt x="617052" y="254934"/>
                  <a:pt x="624803" y="218052"/>
                  <a:pt x="602526" y="203200"/>
                </a:cubicBezTo>
                <a:cubicBezTo>
                  <a:pt x="589826" y="194733"/>
                  <a:pt x="578078" y="184626"/>
                  <a:pt x="564426" y="177800"/>
                </a:cubicBezTo>
                <a:cubicBezTo>
                  <a:pt x="552452" y="171813"/>
                  <a:pt x="538631" y="170373"/>
                  <a:pt x="526326" y="165100"/>
                </a:cubicBezTo>
                <a:cubicBezTo>
                  <a:pt x="508925" y="157642"/>
                  <a:pt x="492459" y="148167"/>
                  <a:pt x="475526" y="139700"/>
                </a:cubicBezTo>
                <a:cubicBezTo>
                  <a:pt x="458593" y="148167"/>
                  <a:pt x="439270" y="152980"/>
                  <a:pt x="424726" y="165100"/>
                </a:cubicBezTo>
                <a:cubicBezTo>
                  <a:pt x="361831" y="217513"/>
                  <a:pt x="441055" y="193121"/>
                  <a:pt x="361226" y="228600"/>
                </a:cubicBezTo>
                <a:lnTo>
                  <a:pt x="246926" y="266700"/>
                </a:lnTo>
                <a:cubicBezTo>
                  <a:pt x="234226" y="270933"/>
                  <a:pt x="219965" y="271974"/>
                  <a:pt x="208826" y="279400"/>
                </a:cubicBezTo>
                <a:lnTo>
                  <a:pt x="170726" y="304800"/>
                </a:lnTo>
                <a:cubicBezTo>
                  <a:pt x="166493" y="317500"/>
                  <a:pt x="160651" y="329773"/>
                  <a:pt x="158026" y="342900"/>
                </a:cubicBezTo>
                <a:cubicBezTo>
                  <a:pt x="152155" y="372253"/>
                  <a:pt x="157483" y="404446"/>
                  <a:pt x="145326" y="431800"/>
                </a:cubicBezTo>
                <a:cubicBezTo>
                  <a:pt x="139127" y="445748"/>
                  <a:pt x="119926" y="448733"/>
                  <a:pt x="107226" y="457200"/>
                </a:cubicBezTo>
                <a:cubicBezTo>
                  <a:pt x="98759" y="469900"/>
                  <a:pt x="95078" y="487727"/>
                  <a:pt x="81826" y="495300"/>
                </a:cubicBezTo>
                <a:cubicBezTo>
                  <a:pt x="13168" y="534533"/>
                  <a:pt x="6558" y="472695"/>
                  <a:pt x="31026" y="546100"/>
                </a:cubicBezTo>
                <a:cubicBezTo>
                  <a:pt x="22559" y="567267"/>
                  <a:pt x="7894" y="586916"/>
                  <a:pt x="5626" y="609600"/>
                </a:cubicBezTo>
                <a:cubicBezTo>
                  <a:pt x="0" y="665859"/>
                  <a:pt x="27415" y="683285"/>
                  <a:pt x="56426" y="723900"/>
                </a:cubicBezTo>
                <a:cubicBezTo>
                  <a:pt x="65298" y="736320"/>
                  <a:pt x="69907" y="752465"/>
                  <a:pt x="81826" y="762000"/>
                </a:cubicBezTo>
                <a:cubicBezTo>
                  <a:pt x="92279" y="770363"/>
                  <a:pt x="107226" y="770467"/>
                  <a:pt x="119926" y="774700"/>
                </a:cubicBezTo>
                <a:cubicBezTo>
                  <a:pt x="145025" y="766334"/>
                  <a:pt x="178221" y="758981"/>
                  <a:pt x="196126" y="736600"/>
                </a:cubicBezTo>
                <a:cubicBezTo>
                  <a:pt x="237028" y="685473"/>
                  <a:pt x="174749" y="707982"/>
                  <a:pt x="234226" y="660400"/>
                </a:cubicBezTo>
                <a:cubicBezTo>
                  <a:pt x="244679" y="652037"/>
                  <a:pt x="259626" y="651933"/>
                  <a:pt x="272326" y="647700"/>
                </a:cubicBezTo>
                <a:cubicBezTo>
                  <a:pt x="331593" y="558800"/>
                  <a:pt x="297726" y="588433"/>
                  <a:pt x="361226" y="546100"/>
                </a:cubicBezTo>
                <a:cubicBezTo>
                  <a:pt x="388935" y="462973"/>
                  <a:pt x="350450" y="544561"/>
                  <a:pt x="412026" y="495300"/>
                </a:cubicBezTo>
                <a:cubicBezTo>
                  <a:pt x="423945" y="485765"/>
                  <a:pt x="422162" y="457200"/>
                  <a:pt x="437426" y="457200"/>
                </a:cubicBezTo>
                <a:cubicBezTo>
                  <a:pt x="450813" y="457200"/>
                  <a:pt x="430713" y="483326"/>
                  <a:pt x="424726" y="495300"/>
                </a:cubicBezTo>
                <a:cubicBezTo>
                  <a:pt x="417900" y="508952"/>
                  <a:pt x="410119" y="522607"/>
                  <a:pt x="399326" y="533400"/>
                </a:cubicBezTo>
                <a:cubicBezTo>
                  <a:pt x="369329" y="563397"/>
                  <a:pt x="345289" y="559298"/>
                  <a:pt x="310426" y="584200"/>
                </a:cubicBezTo>
                <a:cubicBezTo>
                  <a:pt x="295811" y="594639"/>
                  <a:pt x="283102" y="607932"/>
                  <a:pt x="272326" y="622300"/>
                </a:cubicBezTo>
                <a:cubicBezTo>
                  <a:pt x="257515" y="642047"/>
                  <a:pt x="247918" y="665261"/>
                  <a:pt x="234226" y="685800"/>
                </a:cubicBezTo>
                <a:cubicBezTo>
                  <a:pt x="205259" y="729251"/>
                  <a:pt x="187263" y="737788"/>
                  <a:pt x="170726" y="787400"/>
                </a:cubicBezTo>
                <a:cubicBezTo>
                  <a:pt x="159687" y="820518"/>
                  <a:pt x="164690" y="859954"/>
                  <a:pt x="145326" y="889000"/>
                </a:cubicBezTo>
                <a:cubicBezTo>
                  <a:pt x="112500" y="938239"/>
                  <a:pt x="124753" y="912620"/>
                  <a:pt x="107226" y="965200"/>
                </a:cubicBezTo>
                <a:cubicBezTo>
                  <a:pt x="111459" y="1016000"/>
                  <a:pt x="104935" y="1068878"/>
                  <a:pt x="119926" y="1117600"/>
                </a:cubicBezTo>
                <a:cubicBezTo>
                  <a:pt x="123863" y="1130395"/>
                  <a:pt x="146052" y="1124313"/>
                  <a:pt x="158026" y="1130300"/>
                </a:cubicBezTo>
                <a:cubicBezTo>
                  <a:pt x="171678" y="1137126"/>
                  <a:pt x="182474" y="1148874"/>
                  <a:pt x="196126" y="1155700"/>
                </a:cubicBezTo>
                <a:cubicBezTo>
                  <a:pt x="208100" y="1161687"/>
                  <a:pt x="222252" y="1162413"/>
                  <a:pt x="234226" y="1168400"/>
                </a:cubicBezTo>
                <a:cubicBezTo>
                  <a:pt x="332703" y="1217639"/>
                  <a:pt x="214661" y="1174578"/>
                  <a:pt x="310426" y="1206500"/>
                </a:cubicBezTo>
                <a:cubicBezTo>
                  <a:pt x="348526" y="1193800"/>
                  <a:pt x="414986" y="1207362"/>
                  <a:pt x="424726" y="1168400"/>
                </a:cubicBezTo>
                <a:cubicBezTo>
                  <a:pt x="441128" y="1102792"/>
                  <a:pt x="422903" y="1127282"/>
                  <a:pt x="475526" y="1092200"/>
                </a:cubicBezTo>
                <a:cubicBezTo>
                  <a:pt x="537745" y="967763"/>
                  <a:pt x="461164" y="1090989"/>
                  <a:pt x="539026" y="1028700"/>
                </a:cubicBezTo>
                <a:cubicBezTo>
                  <a:pt x="550945" y="1019165"/>
                  <a:pt x="553633" y="1001393"/>
                  <a:pt x="564426" y="990600"/>
                </a:cubicBezTo>
                <a:cubicBezTo>
                  <a:pt x="594423" y="960603"/>
                  <a:pt x="618463" y="964702"/>
                  <a:pt x="653326" y="939800"/>
                </a:cubicBezTo>
                <a:cubicBezTo>
                  <a:pt x="698265" y="907700"/>
                  <a:pt x="690296" y="897328"/>
                  <a:pt x="716826" y="850900"/>
                </a:cubicBezTo>
                <a:cubicBezTo>
                  <a:pt x="742615" y="805769"/>
                  <a:pt x="751664" y="803362"/>
                  <a:pt x="793026" y="762000"/>
                </a:cubicBezTo>
                <a:cubicBezTo>
                  <a:pt x="804795" y="726694"/>
                  <a:pt x="804865" y="715343"/>
                  <a:pt x="831126" y="685800"/>
                </a:cubicBezTo>
                <a:cubicBezTo>
                  <a:pt x="854991" y="658952"/>
                  <a:pt x="923390" y="577471"/>
                  <a:pt x="907326" y="609600"/>
                </a:cubicBezTo>
                <a:cubicBezTo>
                  <a:pt x="898859" y="626533"/>
                  <a:pt x="895313" y="647013"/>
                  <a:pt x="881926" y="660400"/>
                </a:cubicBezTo>
                <a:cubicBezTo>
                  <a:pt x="872460" y="669866"/>
                  <a:pt x="855800" y="667113"/>
                  <a:pt x="843826" y="673100"/>
                </a:cubicBezTo>
                <a:cubicBezTo>
                  <a:pt x="830174" y="679926"/>
                  <a:pt x="817452" y="688729"/>
                  <a:pt x="805726" y="698500"/>
                </a:cubicBezTo>
                <a:cubicBezTo>
                  <a:pt x="707940" y="779988"/>
                  <a:pt x="824121" y="698937"/>
                  <a:pt x="729526" y="762000"/>
                </a:cubicBezTo>
                <a:cubicBezTo>
                  <a:pt x="725293" y="778933"/>
                  <a:pt x="726508" y="798277"/>
                  <a:pt x="716826" y="812800"/>
                </a:cubicBezTo>
                <a:cubicBezTo>
                  <a:pt x="708359" y="825500"/>
                  <a:pt x="686299" y="824948"/>
                  <a:pt x="678726" y="838200"/>
                </a:cubicBezTo>
                <a:cubicBezTo>
                  <a:pt x="654989" y="879739"/>
                  <a:pt x="682103" y="917936"/>
                  <a:pt x="640626" y="952500"/>
                </a:cubicBezTo>
                <a:cubicBezTo>
                  <a:pt x="627217" y="963674"/>
                  <a:pt x="606759" y="960967"/>
                  <a:pt x="589826" y="965200"/>
                </a:cubicBezTo>
                <a:cubicBezTo>
                  <a:pt x="572893" y="977900"/>
                  <a:pt x="552577" y="987039"/>
                  <a:pt x="539026" y="1003300"/>
                </a:cubicBezTo>
                <a:cubicBezTo>
                  <a:pt x="530456" y="1013584"/>
                  <a:pt x="525622" y="1028032"/>
                  <a:pt x="526326" y="1041400"/>
                </a:cubicBezTo>
                <a:cubicBezTo>
                  <a:pt x="529914" y="1109566"/>
                  <a:pt x="532465" y="1179113"/>
                  <a:pt x="551726" y="1244600"/>
                </a:cubicBezTo>
                <a:cubicBezTo>
                  <a:pt x="555503" y="1257443"/>
                  <a:pt x="576954" y="1253622"/>
                  <a:pt x="589826" y="1257300"/>
                </a:cubicBezTo>
                <a:cubicBezTo>
                  <a:pt x="606609" y="1262095"/>
                  <a:pt x="623693" y="1265767"/>
                  <a:pt x="640626" y="1270000"/>
                </a:cubicBezTo>
                <a:cubicBezTo>
                  <a:pt x="704126" y="1257300"/>
                  <a:pt x="767250" y="1242546"/>
                  <a:pt x="831126" y="1231900"/>
                </a:cubicBezTo>
                <a:cubicBezTo>
                  <a:pt x="856526" y="1227667"/>
                  <a:pt x="882235" y="1224990"/>
                  <a:pt x="907326" y="1219200"/>
                </a:cubicBezTo>
                <a:cubicBezTo>
                  <a:pt x="937356" y="1212270"/>
                  <a:pt x="966493" y="1201909"/>
                  <a:pt x="996226" y="1193800"/>
                </a:cubicBezTo>
                <a:cubicBezTo>
                  <a:pt x="1013065" y="1189207"/>
                  <a:pt x="1030243" y="1185895"/>
                  <a:pt x="1047026" y="1181100"/>
                </a:cubicBezTo>
                <a:cubicBezTo>
                  <a:pt x="1059898" y="1177422"/>
                  <a:pt x="1072058" y="1171304"/>
                  <a:pt x="1085126" y="1168400"/>
                </a:cubicBezTo>
                <a:cubicBezTo>
                  <a:pt x="1110263" y="1162814"/>
                  <a:pt x="1135926" y="1159933"/>
                  <a:pt x="1161326" y="1155700"/>
                </a:cubicBezTo>
                <a:cubicBezTo>
                  <a:pt x="1190959" y="1159933"/>
                  <a:pt x="1221554" y="1159798"/>
                  <a:pt x="1250226" y="1168400"/>
                </a:cubicBezTo>
                <a:cubicBezTo>
                  <a:pt x="1264846" y="1172786"/>
                  <a:pt x="1275074" y="1186227"/>
                  <a:pt x="1288326" y="1193800"/>
                </a:cubicBezTo>
                <a:cubicBezTo>
                  <a:pt x="1304764" y="1203193"/>
                  <a:pt x="1323720" y="1208196"/>
                  <a:pt x="1339126" y="1219200"/>
                </a:cubicBezTo>
                <a:cubicBezTo>
                  <a:pt x="1353741" y="1229639"/>
                  <a:pt x="1362282" y="1247337"/>
                  <a:pt x="1377226" y="1257300"/>
                </a:cubicBezTo>
                <a:cubicBezTo>
                  <a:pt x="1388158" y="1264588"/>
                  <a:pt x="1459352" y="1281006"/>
                  <a:pt x="1466126" y="1282700"/>
                </a:cubicBezTo>
                <a:cubicBezTo>
                  <a:pt x="1478826" y="1291167"/>
                  <a:pt x="1489746" y="1303273"/>
                  <a:pt x="1504226" y="1308100"/>
                </a:cubicBezTo>
                <a:cubicBezTo>
                  <a:pt x="1635913" y="1351996"/>
                  <a:pt x="1529504" y="1295354"/>
                  <a:pt x="1631226" y="1333500"/>
                </a:cubicBezTo>
                <a:cubicBezTo>
                  <a:pt x="1648953" y="1340147"/>
                  <a:pt x="1664625" y="1351442"/>
                  <a:pt x="1682026" y="1358900"/>
                </a:cubicBezTo>
                <a:cubicBezTo>
                  <a:pt x="1753666" y="1389603"/>
                  <a:pt x="1684997" y="1352077"/>
                  <a:pt x="1770926" y="1384300"/>
                </a:cubicBezTo>
                <a:cubicBezTo>
                  <a:pt x="1788653" y="1390947"/>
                  <a:pt x="1804793" y="1401233"/>
                  <a:pt x="1821726" y="1409700"/>
                </a:cubicBezTo>
                <a:cubicBezTo>
                  <a:pt x="1897926" y="1405467"/>
                  <a:pt x="1975356" y="1411280"/>
                  <a:pt x="2050326" y="1397000"/>
                </a:cubicBezTo>
                <a:cubicBezTo>
                  <a:pt x="2067969" y="1393639"/>
                  <a:pt x="2079515" y="1374494"/>
                  <a:pt x="2088426" y="1358900"/>
                </a:cubicBezTo>
                <a:cubicBezTo>
                  <a:pt x="2097086" y="1343745"/>
                  <a:pt x="2096331" y="1324883"/>
                  <a:pt x="2101126" y="1308100"/>
                </a:cubicBezTo>
                <a:cubicBezTo>
                  <a:pt x="2127161" y="1216978"/>
                  <a:pt x="2100706" y="1335602"/>
                  <a:pt x="2126526" y="1206500"/>
                </a:cubicBezTo>
                <a:cubicBezTo>
                  <a:pt x="2118059" y="1185333"/>
                  <a:pt x="2109131" y="1164346"/>
                  <a:pt x="2101126" y="1143000"/>
                </a:cubicBezTo>
                <a:cubicBezTo>
                  <a:pt x="2096426" y="1130465"/>
                  <a:pt x="2097892" y="1114366"/>
                  <a:pt x="2088426" y="1104900"/>
                </a:cubicBezTo>
                <a:cubicBezTo>
                  <a:pt x="2078960" y="1095434"/>
                  <a:pt x="2062300" y="1098187"/>
                  <a:pt x="2050326" y="1092200"/>
                </a:cubicBezTo>
                <a:cubicBezTo>
                  <a:pt x="2036674" y="1085374"/>
                  <a:pt x="2024926" y="1075267"/>
                  <a:pt x="2012226" y="1066800"/>
                </a:cubicBezTo>
                <a:cubicBezTo>
                  <a:pt x="2002265" y="1046878"/>
                  <a:pt x="1979377" y="995851"/>
                  <a:pt x="1961426" y="977900"/>
                </a:cubicBezTo>
                <a:cubicBezTo>
                  <a:pt x="1927419" y="943893"/>
                  <a:pt x="1877890" y="939518"/>
                  <a:pt x="1834426" y="927100"/>
                </a:cubicBezTo>
                <a:cubicBezTo>
                  <a:pt x="1727397" y="896520"/>
                  <a:pt x="1869545" y="936708"/>
                  <a:pt x="1758226" y="889000"/>
                </a:cubicBezTo>
                <a:cubicBezTo>
                  <a:pt x="1742183" y="882124"/>
                  <a:pt x="1724359" y="880533"/>
                  <a:pt x="1707426" y="876300"/>
                </a:cubicBezTo>
                <a:cubicBezTo>
                  <a:pt x="1690493" y="863600"/>
                  <a:pt x="1673850" y="850503"/>
                  <a:pt x="1656626" y="838200"/>
                </a:cubicBezTo>
                <a:cubicBezTo>
                  <a:pt x="1644206" y="829328"/>
                  <a:pt x="1630252" y="822571"/>
                  <a:pt x="1618526" y="812800"/>
                </a:cubicBezTo>
                <a:cubicBezTo>
                  <a:pt x="1604728" y="801302"/>
                  <a:pt x="1596777" y="782132"/>
                  <a:pt x="1580426" y="774700"/>
                </a:cubicBezTo>
                <a:cubicBezTo>
                  <a:pt x="1548646" y="760255"/>
                  <a:pt x="1511944" y="760339"/>
                  <a:pt x="1478826" y="749300"/>
                </a:cubicBezTo>
                <a:cubicBezTo>
                  <a:pt x="1422765" y="730613"/>
                  <a:pt x="1452700" y="742587"/>
                  <a:pt x="1389926" y="711200"/>
                </a:cubicBezTo>
                <a:cubicBezTo>
                  <a:pt x="1382185" y="687978"/>
                  <a:pt x="1355597" y="629217"/>
                  <a:pt x="1389926" y="609600"/>
                </a:cubicBezTo>
                <a:cubicBezTo>
                  <a:pt x="1412284" y="596824"/>
                  <a:pt x="1440726" y="618067"/>
                  <a:pt x="1466126" y="622300"/>
                </a:cubicBezTo>
                <a:cubicBezTo>
                  <a:pt x="1483059" y="630767"/>
                  <a:pt x="1500488" y="638307"/>
                  <a:pt x="1516926" y="647700"/>
                </a:cubicBezTo>
                <a:cubicBezTo>
                  <a:pt x="1530178" y="655273"/>
                  <a:pt x="1540218" y="669398"/>
                  <a:pt x="1555026" y="673100"/>
                </a:cubicBezTo>
                <a:cubicBezTo>
                  <a:pt x="1592216" y="682397"/>
                  <a:pt x="1631226" y="681567"/>
                  <a:pt x="1669326" y="685800"/>
                </a:cubicBezTo>
                <a:cubicBezTo>
                  <a:pt x="1682026" y="698500"/>
                  <a:pt x="1691013" y="716606"/>
                  <a:pt x="1707426" y="723900"/>
                </a:cubicBezTo>
                <a:cubicBezTo>
                  <a:pt x="1730957" y="734358"/>
                  <a:pt x="1758489" y="731014"/>
                  <a:pt x="1783626" y="736600"/>
                </a:cubicBezTo>
                <a:cubicBezTo>
                  <a:pt x="1796694" y="739504"/>
                  <a:pt x="1808599" y="746675"/>
                  <a:pt x="1821726" y="749300"/>
                </a:cubicBezTo>
                <a:cubicBezTo>
                  <a:pt x="1851079" y="755171"/>
                  <a:pt x="1880993" y="757767"/>
                  <a:pt x="1910626" y="762000"/>
                </a:cubicBezTo>
                <a:cubicBezTo>
                  <a:pt x="1940259" y="757767"/>
                  <a:pt x="1971733" y="760417"/>
                  <a:pt x="1999526" y="749300"/>
                </a:cubicBezTo>
                <a:cubicBezTo>
                  <a:pt x="2016202" y="742630"/>
                  <a:pt x="2022682" y="721163"/>
                  <a:pt x="2037626" y="711200"/>
                </a:cubicBezTo>
                <a:cubicBezTo>
                  <a:pt x="2048765" y="703774"/>
                  <a:pt x="2063026" y="702733"/>
                  <a:pt x="2075726" y="698500"/>
                </a:cubicBezTo>
                <a:cubicBezTo>
                  <a:pt x="2119624" y="632653"/>
                  <a:pt x="2113826" y="654260"/>
                  <a:pt x="2113826" y="533400"/>
                </a:cubicBezTo>
                <a:cubicBezTo>
                  <a:pt x="2113826" y="476914"/>
                  <a:pt x="2116662" y="421936"/>
                  <a:pt x="2075726" y="381000"/>
                </a:cubicBezTo>
                <a:cubicBezTo>
                  <a:pt x="2039330" y="344604"/>
                  <a:pt x="2040843" y="363558"/>
                  <a:pt x="1999526" y="342900"/>
                </a:cubicBezTo>
                <a:cubicBezTo>
                  <a:pt x="1985874" y="336074"/>
                  <a:pt x="1975078" y="324326"/>
                  <a:pt x="1961426" y="317500"/>
                </a:cubicBezTo>
                <a:cubicBezTo>
                  <a:pt x="1949452" y="311513"/>
                  <a:pt x="1935631" y="310073"/>
                  <a:pt x="1923326" y="304800"/>
                </a:cubicBezTo>
                <a:cubicBezTo>
                  <a:pt x="1905925" y="297342"/>
                  <a:pt x="1888964" y="288793"/>
                  <a:pt x="1872526" y="279400"/>
                </a:cubicBezTo>
                <a:cubicBezTo>
                  <a:pt x="1859274" y="271827"/>
                  <a:pt x="1848374" y="260199"/>
                  <a:pt x="1834426" y="254000"/>
                </a:cubicBezTo>
                <a:cubicBezTo>
                  <a:pt x="1800501" y="238922"/>
                  <a:pt x="1745846" y="224766"/>
                  <a:pt x="1707426" y="215900"/>
                </a:cubicBezTo>
                <a:lnTo>
                  <a:pt x="1593126" y="190500"/>
                </a:lnTo>
                <a:cubicBezTo>
                  <a:pt x="1580426" y="182033"/>
                  <a:pt x="1568974" y="171299"/>
                  <a:pt x="1555026" y="165100"/>
                </a:cubicBezTo>
                <a:cubicBezTo>
                  <a:pt x="1484966" y="133962"/>
                  <a:pt x="1483620" y="144073"/>
                  <a:pt x="1415326" y="127000"/>
                </a:cubicBezTo>
                <a:cubicBezTo>
                  <a:pt x="1377952" y="117657"/>
                  <a:pt x="1362772" y="107073"/>
                  <a:pt x="1326426" y="88900"/>
                </a:cubicBezTo>
                <a:cubicBezTo>
                  <a:pt x="1322193" y="76200"/>
                  <a:pt x="1323192" y="60266"/>
                  <a:pt x="1313726" y="50800"/>
                </a:cubicBezTo>
                <a:cubicBezTo>
                  <a:pt x="1292140" y="29214"/>
                  <a:pt x="1237526" y="0"/>
                  <a:pt x="1237526" y="0"/>
                </a:cubicBezTo>
                <a:cubicBezTo>
                  <a:pt x="1216359" y="8467"/>
                  <a:pt x="1190146" y="9280"/>
                  <a:pt x="1174026" y="25400"/>
                </a:cubicBezTo>
                <a:cubicBezTo>
                  <a:pt x="1161684" y="37742"/>
                  <a:pt x="1166121" y="59417"/>
                  <a:pt x="1161326" y="76200"/>
                </a:cubicBezTo>
                <a:cubicBezTo>
                  <a:pt x="1157648" y="89072"/>
                  <a:pt x="1160105" y="107412"/>
                  <a:pt x="1148626" y="114300"/>
                </a:cubicBezTo>
                <a:cubicBezTo>
                  <a:pt x="1134106" y="123012"/>
                  <a:pt x="1114759" y="114300"/>
                  <a:pt x="1097826" y="114300"/>
                </a:cubicBezTo>
                <a:lnTo>
                  <a:pt x="1161326" y="114300"/>
                </a:lnTo>
              </a:path>
            </a:pathLst>
          </a:cu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Freeform 13"/>
          <p:cNvSpPr/>
          <p:nvPr/>
        </p:nvSpPr>
        <p:spPr>
          <a:xfrm>
            <a:off x="1193800" y="5168900"/>
            <a:ext cx="2095500" cy="1498600"/>
          </a:xfrm>
          <a:custGeom>
            <a:avLst/>
            <a:gdLst>
              <a:gd name="connsiteX0" fmla="*/ 1143000 w 2095500"/>
              <a:gd name="connsiteY0" fmla="*/ 0 h 1498600"/>
              <a:gd name="connsiteX1" fmla="*/ 1117600 w 2095500"/>
              <a:gd name="connsiteY1" fmla="*/ 279400 h 1498600"/>
              <a:gd name="connsiteX2" fmla="*/ 1155700 w 2095500"/>
              <a:gd name="connsiteY2" fmla="*/ 381000 h 1498600"/>
              <a:gd name="connsiteX3" fmla="*/ 1295400 w 2095500"/>
              <a:gd name="connsiteY3" fmla="*/ 457200 h 1498600"/>
              <a:gd name="connsiteX4" fmla="*/ 1892300 w 2095500"/>
              <a:gd name="connsiteY4" fmla="*/ 622300 h 1498600"/>
              <a:gd name="connsiteX5" fmla="*/ 1308100 w 2095500"/>
              <a:gd name="connsiteY5" fmla="*/ 457200 h 1498600"/>
              <a:gd name="connsiteX6" fmla="*/ 1143000 w 2095500"/>
              <a:gd name="connsiteY6" fmla="*/ 546100 h 1498600"/>
              <a:gd name="connsiteX7" fmla="*/ 1066800 w 2095500"/>
              <a:gd name="connsiteY7" fmla="*/ 622300 h 1498600"/>
              <a:gd name="connsiteX8" fmla="*/ 1054100 w 2095500"/>
              <a:gd name="connsiteY8" fmla="*/ 762000 h 1498600"/>
              <a:gd name="connsiteX9" fmla="*/ 1092200 w 2095500"/>
              <a:gd name="connsiteY9" fmla="*/ 914400 h 1498600"/>
              <a:gd name="connsiteX10" fmla="*/ 1854200 w 2095500"/>
              <a:gd name="connsiteY10" fmla="*/ 1308100 h 1498600"/>
              <a:gd name="connsiteX11" fmla="*/ 1143000 w 2095500"/>
              <a:gd name="connsiteY11" fmla="*/ 965200 h 1498600"/>
              <a:gd name="connsiteX12" fmla="*/ 990600 w 2095500"/>
              <a:gd name="connsiteY12" fmla="*/ 990600 h 1498600"/>
              <a:gd name="connsiteX13" fmla="*/ 825500 w 2095500"/>
              <a:gd name="connsiteY13" fmla="*/ 1079500 h 1498600"/>
              <a:gd name="connsiteX14" fmla="*/ 711200 w 2095500"/>
              <a:gd name="connsiteY14" fmla="*/ 1130300 h 1498600"/>
              <a:gd name="connsiteX15" fmla="*/ 914400 w 2095500"/>
              <a:gd name="connsiteY15" fmla="*/ 1016000 h 1498600"/>
              <a:gd name="connsiteX16" fmla="*/ 1041400 w 2095500"/>
              <a:gd name="connsiteY16" fmla="*/ 889000 h 1498600"/>
              <a:gd name="connsiteX17" fmla="*/ 1054100 w 2095500"/>
              <a:gd name="connsiteY17" fmla="*/ 787400 h 1498600"/>
              <a:gd name="connsiteX18" fmla="*/ 1104900 w 2095500"/>
              <a:gd name="connsiteY18" fmla="*/ 558800 h 1498600"/>
              <a:gd name="connsiteX19" fmla="*/ 1054100 w 2095500"/>
              <a:gd name="connsiteY19" fmla="*/ 457200 h 1498600"/>
              <a:gd name="connsiteX20" fmla="*/ 889000 w 2095500"/>
              <a:gd name="connsiteY20" fmla="*/ 419100 h 1498600"/>
              <a:gd name="connsiteX21" fmla="*/ 787400 w 2095500"/>
              <a:gd name="connsiteY21" fmla="*/ 482600 h 1498600"/>
              <a:gd name="connsiteX22" fmla="*/ 622300 w 2095500"/>
              <a:gd name="connsiteY22" fmla="*/ 660400 h 1498600"/>
              <a:gd name="connsiteX23" fmla="*/ 330200 w 2095500"/>
              <a:gd name="connsiteY23" fmla="*/ 1016000 h 1498600"/>
              <a:gd name="connsiteX24" fmla="*/ 292100 w 2095500"/>
              <a:gd name="connsiteY24" fmla="*/ 1016000 h 1498600"/>
              <a:gd name="connsiteX25" fmla="*/ 698500 w 2095500"/>
              <a:gd name="connsiteY25" fmla="*/ 533400 h 1498600"/>
              <a:gd name="connsiteX26" fmla="*/ 711200 w 2095500"/>
              <a:gd name="connsiteY26" fmla="*/ 419100 h 1498600"/>
              <a:gd name="connsiteX27" fmla="*/ 647700 w 2095500"/>
              <a:gd name="connsiteY27" fmla="*/ 342900 h 1498600"/>
              <a:gd name="connsiteX28" fmla="*/ 571500 w 2095500"/>
              <a:gd name="connsiteY28" fmla="*/ 266700 h 1498600"/>
              <a:gd name="connsiteX29" fmla="*/ 457200 w 2095500"/>
              <a:gd name="connsiteY29" fmla="*/ 254000 h 1498600"/>
              <a:gd name="connsiteX30" fmla="*/ 381000 w 2095500"/>
              <a:gd name="connsiteY30" fmla="*/ 292100 h 1498600"/>
              <a:gd name="connsiteX31" fmla="*/ 254000 w 2095500"/>
              <a:gd name="connsiteY31" fmla="*/ 368300 h 1498600"/>
              <a:gd name="connsiteX32" fmla="*/ 0 w 2095500"/>
              <a:gd name="connsiteY32" fmla="*/ 647700 h 1498600"/>
              <a:gd name="connsiteX33" fmla="*/ 63500 w 2095500"/>
              <a:gd name="connsiteY33" fmla="*/ 901700 h 1498600"/>
              <a:gd name="connsiteX34" fmla="*/ 406400 w 2095500"/>
              <a:gd name="connsiteY34" fmla="*/ 533400 h 1498600"/>
              <a:gd name="connsiteX35" fmla="*/ 101600 w 2095500"/>
              <a:gd name="connsiteY35" fmla="*/ 889000 h 1498600"/>
              <a:gd name="connsiteX36" fmla="*/ 50800 w 2095500"/>
              <a:gd name="connsiteY36" fmla="*/ 990600 h 1498600"/>
              <a:gd name="connsiteX37" fmla="*/ 38100 w 2095500"/>
              <a:gd name="connsiteY37" fmla="*/ 1104900 h 1498600"/>
              <a:gd name="connsiteX38" fmla="*/ 63500 w 2095500"/>
              <a:gd name="connsiteY38" fmla="*/ 1193800 h 1498600"/>
              <a:gd name="connsiteX39" fmla="*/ 190500 w 2095500"/>
              <a:gd name="connsiteY39" fmla="*/ 1257300 h 1498600"/>
              <a:gd name="connsiteX40" fmla="*/ 266700 w 2095500"/>
              <a:gd name="connsiteY40" fmla="*/ 1282700 h 1498600"/>
              <a:gd name="connsiteX41" fmla="*/ 457200 w 2095500"/>
              <a:gd name="connsiteY41" fmla="*/ 1231900 h 1498600"/>
              <a:gd name="connsiteX42" fmla="*/ 444500 w 2095500"/>
              <a:gd name="connsiteY42" fmla="*/ 1117600 h 1498600"/>
              <a:gd name="connsiteX43" fmla="*/ 558800 w 2095500"/>
              <a:gd name="connsiteY43" fmla="*/ 1041400 h 1498600"/>
              <a:gd name="connsiteX44" fmla="*/ 876300 w 2095500"/>
              <a:gd name="connsiteY44" fmla="*/ 673100 h 1498600"/>
              <a:gd name="connsiteX45" fmla="*/ 520700 w 2095500"/>
              <a:gd name="connsiteY45" fmla="*/ 1054100 h 1498600"/>
              <a:gd name="connsiteX46" fmla="*/ 444500 w 2095500"/>
              <a:gd name="connsiteY46" fmla="*/ 1193800 h 1498600"/>
              <a:gd name="connsiteX47" fmla="*/ 482600 w 2095500"/>
              <a:gd name="connsiteY47" fmla="*/ 1295400 h 1498600"/>
              <a:gd name="connsiteX48" fmla="*/ 596900 w 2095500"/>
              <a:gd name="connsiteY48" fmla="*/ 1358900 h 1498600"/>
              <a:gd name="connsiteX49" fmla="*/ 736600 w 2095500"/>
              <a:gd name="connsiteY49" fmla="*/ 1384300 h 1498600"/>
              <a:gd name="connsiteX50" fmla="*/ 850900 w 2095500"/>
              <a:gd name="connsiteY50" fmla="*/ 1333500 h 1498600"/>
              <a:gd name="connsiteX51" fmla="*/ 1003300 w 2095500"/>
              <a:gd name="connsiteY51" fmla="*/ 1270000 h 1498600"/>
              <a:gd name="connsiteX52" fmla="*/ 1117600 w 2095500"/>
              <a:gd name="connsiteY52" fmla="*/ 1231900 h 1498600"/>
              <a:gd name="connsiteX53" fmla="*/ 1270000 w 2095500"/>
              <a:gd name="connsiteY53" fmla="*/ 1244600 h 1498600"/>
              <a:gd name="connsiteX54" fmla="*/ 1485900 w 2095500"/>
              <a:gd name="connsiteY54" fmla="*/ 1371600 h 1498600"/>
              <a:gd name="connsiteX55" fmla="*/ 1714500 w 2095500"/>
              <a:gd name="connsiteY55" fmla="*/ 1485900 h 1498600"/>
              <a:gd name="connsiteX56" fmla="*/ 1905000 w 2095500"/>
              <a:gd name="connsiteY56" fmla="*/ 1498600 h 1498600"/>
              <a:gd name="connsiteX57" fmla="*/ 1993900 w 2095500"/>
              <a:gd name="connsiteY57" fmla="*/ 1435100 h 1498600"/>
              <a:gd name="connsiteX58" fmla="*/ 2070100 w 2095500"/>
              <a:gd name="connsiteY58" fmla="*/ 1371600 h 1498600"/>
              <a:gd name="connsiteX59" fmla="*/ 2057400 w 2095500"/>
              <a:gd name="connsiteY59" fmla="*/ 1257300 h 1498600"/>
              <a:gd name="connsiteX60" fmla="*/ 2032000 w 2095500"/>
              <a:gd name="connsiteY60" fmla="*/ 1193800 h 1498600"/>
              <a:gd name="connsiteX61" fmla="*/ 1968500 w 2095500"/>
              <a:gd name="connsiteY61" fmla="*/ 1117600 h 1498600"/>
              <a:gd name="connsiteX62" fmla="*/ 1892300 w 2095500"/>
              <a:gd name="connsiteY62" fmla="*/ 1041400 h 1498600"/>
              <a:gd name="connsiteX63" fmla="*/ 1371600 w 2095500"/>
              <a:gd name="connsiteY63" fmla="*/ 838200 h 1498600"/>
              <a:gd name="connsiteX64" fmla="*/ 1371600 w 2095500"/>
              <a:gd name="connsiteY64" fmla="*/ 838200 h 1498600"/>
              <a:gd name="connsiteX65" fmla="*/ 1295400 w 2095500"/>
              <a:gd name="connsiteY65" fmla="*/ 762000 h 1498600"/>
              <a:gd name="connsiteX66" fmla="*/ 1358900 w 2095500"/>
              <a:gd name="connsiteY66" fmla="*/ 711200 h 1498600"/>
              <a:gd name="connsiteX67" fmla="*/ 1866900 w 2095500"/>
              <a:gd name="connsiteY67" fmla="*/ 825500 h 1498600"/>
              <a:gd name="connsiteX68" fmla="*/ 2032000 w 2095500"/>
              <a:gd name="connsiteY68" fmla="*/ 787400 h 1498600"/>
              <a:gd name="connsiteX69" fmla="*/ 2095500 w 2095500"/>
              <a:gd name="connsiteY69" fmla="*/ 647700 h 1498600"/>
              <a:gd name="connsiteX70" fmla="*/ 2070100 w 2095500"/>
              <a:gd name="connsiteY70" fmla="*/ 520700 h 1498600"/>
              <a:gd name="connsiteX71" fmla="*/ 2019300 w 2095500"/>
              <a:gd name="connsiteY71" fmla="*/ 469900 h 1498600"/>
              <a:gd name="connsiteX72" fmla="*/ 1955800 w 2095500"/>
              <a:gd name="connsiteY72" fmla="*/ 431800 h 1498600"/>
              <a:gd name="connsiteX73" fmla="*/ 1917700 w 2095500"/>
              <a:gd name="connsiteY73" fmla="*/ 406400 h 1498600"/>
              <a:gd name="connsiteX74" fmla="*/ 1790700 w 2095500"/>
              <a:gd name="connsiteY74" fmla="*/ 368300 h 1498600"/>
              <a:gd name="connsiteX75" fmla="*/ 1397000 w 2095500"/>
              <a:gd name="connsiteY75" fmla="*/ 266700 h 1498600"/>
              <a:gd name="connsiteX76" fmla="*/ 1371600 w 2095500"/>
              <a:gd name="connsiteY76" fmla="*/ 254000 h 1498600"/>
              <a:gd name="connsiteX77" fmla="*/ 1358900 w 2095500"/>
              <a:gd name="connsiteY77" fmla="*/ 203200 h 1498600"/>
              <a:gd name="connsiteX78" fmla="*/ 1371600 w 2095500"/>
              <a:gd name="connsiteY78" fmla="*/ 127000 h 1498600"/>
              <a:gd name="connsiteX79" fmla="*/ 1143000 w 2095500"/>
              <a:gd name="connsiteY79" fmla="*/ 0 h 149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095500" h="1498600">
                <a:moveTo>
                  <a:pt x="1143000" y="0"/>
                </a:moveTo>
                <a:lnTo>
                  <a:pt x="1117600" y="279400"/>
                </a:lnTo>
                <a:lnTo>
                  <a:pt x="1155700" y="381000"/>
                </a:lnTo>
                <a:lnTo>
                  <a:pt x="1295400" y="457200"/>
                </a:lnTo>
                <a:lnTo>
                  <a:pt x="1892300" y="622300"/>
                </a:lnTo>
                <a:lnTo>
                  <a:pt x="1308100" y="457200"/>
                </a:lnTo>
                <a:lnTo>
                  <a:pt x="1143000" y="546100"/>
                </a:lnTo>
                <a:lnTo>
                  <a:pt x="1066800" y="622300"/>
                </a:lnTo>
                <a:lnTo>
                  <a:pt x="1054100" y="762000"/>
                </a:lnTo>
                <a:lnTo>
                  <a:pt x="1092200" y="914400"/>
                </a:lnTo>
                <a:lnTo>
                  <a:pt x="1854200" y="1308100"/>
                </a:lnTo>
                <a:lnTo>
                  <a:pt x="1143000" y="965200"/>
                </a:lnTo>
                <a:lnTo>
                  <a:pt x="990600" y="990600"/>
                </a:lnTo>
                <a:lnTo>
                  <a:pt x="825500" y="1079500"/>
                </a:lnTo>
                <a:lnTo>
                  <a:pt x="711200" y="1130300"/>
                </a:lnTo>
                <a:lnTo>
                  <a:pt x="914400" y="1016000"/>
                </a:lnTo>
                <a:lnTo>
                  <a:pt x="1041400" y="889000"/>
                </a:lnTo>
                <a:lnTo>
                  <a:pt x="1054100" y="787400"/>
                </a:lnTo>
                <a:lnTo>
                  <a:pt x="1104900" y="558800"/>
                </a:lnTo>
                <a:lnTo>
                  <a:pt x="1054100" y="457200"/>
                </a:lnTo>
                <a:lnTo>
                  <a:pt x="889000" y="419100"/>
                </a:lnTo>
                <a:lnTo>
                  <a:pt x="787400" y="482600"/>
                </a:lnTo>
                <a:lnTo>
                  <a:pt x="622300" y="660400"/>
                </a:lnTo>
                <a:lnTo>
                  <a:pt x="330200" y="1016000"/>
                </a:lnTo>
                <a:lnTo>
                  <a:pt x="292100" y="1016000"/>
                </a:lnTo>
                <a:lnTo>
                  <a:pt x="698500" y="533400"/>
                </a:lnTo>
                <a:lnTo>
                  <a:pt x="711200" y="419100"/>
                </a:lnTo>
                <a:lnTo>
                  <a:pt x="647700" y="342900"/>
                </a:lnTo>
                <a:lnTo>
                  <a:pt x="571500" y="266700"/>
                </a:lnTo>
                <a:lnTo>
                  <a:pt x="457200" y="254000"/>
                </a:lnTo>
                <a:lnTo>
                  <a:pt x="381000" y="292100"/>
                </a:lnTo>
                <a:lnTo>
                  <a:pt x="254000" y="368300"/>
                </a:lnTo>
                <a:lnTo>
                  <a:pt x="0" y="647700"/>
                </a:lnTo>
                <a:lnTo>
                  <a:pt x="63500" y="901700"/>
                </a:lnTo>
                <a:lnTo>
                  <a:pt x="406400" y="533400"/>
                </a:lnTo>
                <a:lnTo>
                  <a:pt x="101600" y="889000"/>
                </a:lnTo>
                <a:lnTo>
                  <a:pt x="50800" y="990600"/>
                </a:lnTo>
                <a:lnTo>
                  <a:pt x="38100" y="1104900"/>
                </a:lnTo>
                <a:lnTo>
                  <a:pt x="63500" y="1193800"/>
                </a:lnTo>
                <a:lnTo>
                  <a:pt x="190500" y="1257300"/>
                </a:lnTo>
                <a:lnTo>
                  <a:pt x="266700" y="1282700"/>
                </a:lnTo>
                <a:lnTo>
                  <a:pt x="457200" y="1231900"/>
                </a:lnTo>
                <a:lnTo>
                  <a:pt x="444500" y="1117600"/>
                </a:lnTo>
                <a:lnTo>
                  <a:pt x="558800" y="1041400"/>
                </a:lnTo>
                <a:lnTo>
                  <a:pt x="876300" y="673100"/>
                </a:lnTo>
                <a:lnTo>
                  <a:pt x="520700" y="1054100"/>
                </a:lnTo>
                <a:lnTo>
                  <a:pt x="444500" y="1193800"/>
                </a:lnTo>
                <a:lnTo>
                  <a:pt x="482600" y="1295400"/>
                </a:lnTo>
                <a:lnTo>
                  <a:pt x="596900" y="1358900"/>
                </a:lnTo>
                <a:lnTo>
                  <a:pt x="736600" y="1384300"/>
                </a:lnTo>
                <a:lnTo>
                  <a:pt x="850900" y="1333500"/>
                </a:lnTo>
                <a:lnTo>
                  <a:pt x="1003300" y="1270000"/>
                </a:lnTo>
                <a:lnTo>
                  <a:pt x="1117600" y="1231900"/>
                </a:lnTo>
                <a:lnTo>
                  <a:pt x="1270000" y="1244600"/>
                </a:lnTo>
                <a:lnTo>
                  <a:pt x="1485900" y="1371600"/>
                </a:lnTo>
                <a:lnTo>
                  <a:pt x="1714500" y="1485900"/>
                </a:lnTo>
                <a:lnTo>
                  <a:pt x="1905000" y="1498600"/>
                </a:lnTo>
                <a:lnTo>
                  <a:pt x="1993900" y="1435100"/>
                </a:lnTo>
                <a:lnTo>
                  <a:pt x="2070100" y="1371600"/>
                </a:lnTo>
                <a:lnTo>
                  <a:pt x="2057400" y="1257300"/>
                </a:lnTo>
                <a:lnTo>
                  <a:pt x="2032000" y="1193800"/>
                </a:lnTo>
                <a:lnTo>
                  <a:pt x="1968500" y="1117600"/>
                </a:lnTo>
                <a:lnTo>
                  <a:pt x="1892300" y="1041400"/>
                </a:lnTo>
                <a:lnTo>
                  <a:pt x="1371600" y="838200"/>
                </a:lnTo>
                <a:lnTo>
                  <a:pt x="1371600" y="838200"/>
                </a:lnTo>
                <a:lnTo>
                  <a:pt x="1295400" y="762000"/>
                </a:lnTo>
                <a:lnTo>
                  <a:pt x="1358900" y="711200"/>
                </a:lnTo>
                <a:lnTo>
                  <a:pt x="1866900" y="825500"/>
                </a:lnTo>
                <a:lnTo>
                  <a:pt x="2032000" y="787400"/>
                </a:lnTo>
                <a:lnTo>
                  <a:pt x="2095500" y="647700"/>
                </a:lnTo>
                <a:lnTo>
                  <a:pt x="2070100" y="520700"/>
                </a:lnTo>
                <a:lnTo>
                  <a:pt x="2019300" y="469900"/>
                </a:lnTo>
                <a:lnTo>
                  <a:pt x="1955800" y="431800"/>
                </a:lnTo>
                <a:lnTo>
                  <a:pt x="1917700" y="406400"/>
                </a:lnTo>
                <a:lnTo>
                  <a:pt x="1790700" y="368300"/>
                </a:lnTo>
                <a:lnTo>
                  <a:pt x="1397000" y="266700"/>
                </a:lnTo>
                <a:lnTo>
                  <a:pt x="1371600" y="254000"/>
                </a:lnTo>
                <a:lnTo>
                  <a:pt x="1358900" y="203200"/>
                </a:lnTo>
                <a:lnTo>
                  <a:pt x="1371600" y="127000"/>
                </a:lnTo>
                <a:lnTo>
                  <a:pt x="1143000" y="0"/>
                </a:lnTo>
                <a:close/>
              </a:path>
            </a:pathLst>
          </a:custGeom>
          <a:solidFill>
            <a:srgbClr val="A92C17"/>
          </a:solidFill>
          <a:ln>
            <a:noFill/>
          </a:ln>
          <a:effectLst>
            <a:glow rad="63500">
              <a:srgbClr val="C00000">
                <a:alpha val="40000"/>
              </a:srgb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5" name="Freeform 14"/>
          <p:cNvSpPr/>
          <p:nvPr/>
        </p:nvSpPr>
        <p:spPr>
          <a:xfrm>
            <a:off x="1866900" y="3403600"/>
            <a:ext cx="1511300" cy="1905000"/>
          </a:xfrm>
          <a:custGeom>
            <a:avLst/>
            <a:gdLst>
              <a:gd name="connsiteX0" fmla="*/ 419100 w 1511300"/>
              <a:gd name="connsiteY0" fmla="*/ 12700 h 1905000"/>
              <a:gd name="connsiteX1" fmla="*/ 241300 w 1511300"/>
              <a:gd name="connsiteY1" fmla="*/ 38100 h 1905000"/>
              <a:gd name="connsiteX2" fmla="*/ 101600 w 1511300"/>
              <a:gd name="connsiteY2" fmla="*/ 127000 h 1905000"/>
              <a:gd name="connsiteX3" fmla="*/ 25400 w 1511300"/>
              <a:gd name="connsiteY3" fmla="*/ 279400 h 1905000"/>
              <a:gd name="connsiteX4" fmla="*/ 0 w 1511300"/>
              <a:gd name="connsiteY4" fmla="*/ 444500 h 1905000"/>
              <a:gd name="connsiteX5" fmla="*/ 25400 w 1511300"/>
              <a:gd name="connsiteY5" fmla="*/ 647700 h 1905000"/>
              <a:gd name="connsiteX6" fmla="*/ 114300 w 1511300"/>
              <a:gd name="connsiteY6" fmla="*/ 838200 h 1905000"/>
              <a:gd name="connsiteX7" fmla="*/ 317500 w 1511300"/>
              <a:gd name="connsiteY7" fmla="*/ 1028700 h 1905000"/>
              <a:gd name="connsiteX8" fmla="*/ 457200 w 1511300"/>
              <a:gd name="connsiteY8" fmla="*/ 1104900 h 1905000"/>
              <a:gd name="connsiteX9" fmla="*/ 749300 w 1511300"/>
              <a:gd name="connsiteY9" fmla="*/ 1155700 h 1905000"/>
              <a:gd name="connsiteX10" fmla="*/ 1257300 w 1511300"/>
              <a:gd name="connsiteY10" fmla="*/ 1079500 h 1905000"/>
              <a:gd name="connsiteX11" fmla="*/ 635000 w 1511300"/>
              <a:gd name="connsiteY11" fmla="*/ 1143000 h 1905000"/>
              <a:gd name="connsiteX12" fmla="*/ 520700 w 1511300"/>
              <a:gd name="connsiteY12" fmla="*/ 1168400 h 1905000"/>
              <a:gd name="connsiteX13" fmla="*/ 495300 w 1511300"/>
              <a:gd name="connsiteY13" fmla="*/ 1282700 h 1905000"/>
              <a:gd name="connsiteX14" fmla="*/ 520700 w 1511300"/>
              <a:gd name="connsiteY14" fmla="*/ 1371600 h 1905000"/>
              <a:gd name="connsiteX15" fmla="*/ 596900 w 1511300"/>
              <a:gd name="connsiteY15" fmla="*/ 1435100 h 1905000"/>
              <a:gd name="connsiteX16" fmla="*/ 736600 w 1511300"/>
              <a:gd name="connsiteY16" fmla="*/ 1473200 h 1905000"/>
              <a:gd name="connsiteX17" fmla="*/ 838200 w 1511300"/>
              <a:gd name="connsiteY17" fmla="*/ 1524000 h 1905000"/>
              <a:gd name="connsiteX18" fmla="*/ 952500 w 1511300"/>
              <a:gd name="connsiteY18" fmla="*/ 1524000 h 1905000"/>
              <a:gd name="connsiteX19" fmla="*/ 1041400 w 1511300"/>
              <a:gd name="connsiteY19" fmla="*/ 1524000 h 1905000"/>
              <a:gd name="connsiteX20" fmla="*/ 1143000 w 1511300"/>
              <a:gd name="connsiteY20" fmla="*/ 1549400 h 1905000"/>
              <a:gd name="connsiteX21" fmla="*/ 1193800 w 1511300"/>
              <a:gd name="connsiteY21" fmla="*/ 1574800 h 1905000"/>
              <a:gd name="connsiteX22" fmla="*/ 1168400 w 1511300"/>
              <a:gd name="connsiteY22" fmla="*/ 1600200 h 1905000"/>
              <a:gd name="connsiteX23" fmla="*/ 1143000 w 1511300"/>
              <a:gd name="connsiteY23" fmla="*/ 1638300 h 1905000"/>
              <a:gd name="connsiteX24" fmla="*/ 952500 w 1511300"/>
              <a:gd name="connsiteY24" fmla="*/ 1663700 h 1905000"/>
              <a:gd name="connsiteX25" fmla="*/ 863600 w 1511300"/>
              <a:gd name="connsiteY25" fmla="*/ 1663700 h 1905000"/>
              <a:gd name="connsiteX26" fmla="*/ 723900 w 1511300"/>
              <a:gd name="connsiteY26" fmla="*/ 1663700 h 1905000"/>
              <a:gd name="connsiteX27" fmla="*/ 558800 w 1511300"/>
              <a:gd name="connsiteY27" fmla="*/ 1701800 h 1905000"/>
              <a:gd name="connsiteX28" fmla="*/ 495300 w 1511300"/>
              <a:gd name="connsiteY28" fmla="*/ 1739900 h 1905000"/>
              <a:gd name="connsiteX29" fmla="*/ 723900 w 1511300"/>
              <a:gd name="connsiteY29" fmla="*/ 1905000 h 1905000"/>
              <a:gd name="connsiteX30" fmla="*/ 990600 w 1511300"/>
              <a:gd name="connsiteY30" fmla="*/ 1879600 h 1905000"/>
              <a:gd name="connsiteX31" fmla="*/ 1219200 w 1511300"/>
              <a:gd name="connsiteY31" fmla="*/ 1854200 h 1905000"/>
              <a:gd name="connsiteX32" fmla="*/ 1371600 w 1511300"/>
              <a:gd name="connsiteY32" fmla="*/ 1765300 h 1905000"/>
              <a:gd name="connsiteX33" fmla="*/ 1473200 w 1511300"/>
              <a:gd name="connsiteY33" fmla="*/ 1638300 h 1905000"/>
              <a:gd name="connsiteX34" fmla="*/ 1460500 w 1511300"/>
              <a:gd name="connsiteY34" fmla="*/ 1562100 h 1905000"/>
              <a:gd name="connsiteX35" fmla="*/ 1422400 w 1511300"/>
              <a:gd name="connsiteY35" fmla="*/ 1460500 h 1905000"/>
              <a:gd name="connsiteX36" fmla="*/ 1371600 w 1511300"/>
              <a:gd name="connsiteY36" fmla="*/ 1409700 h 1905000"/>
              <a:gd name="connsiteX37" fmla="*/ 1231900 w 1511300"/>
              <a:gd name="connsiteY37" fmla="*/ 1333500 h 1905000"/>
              <a:gd name="connsiteX38" fmla="*/ 1092200 w 1511300"/>
              <a:gd name="connsiteY38" fmla="*/ 1346200 h 1905000"/>
              <a:gd name="connsiteX39" fmla="*/ 977900 w 1511300"/>
              <a:gd name="connsiteY39" fmla="*/ 1346200 h 1905000"/>
              <a:gd name="connsiteX40" fmla="*/ 838200 w 1511300"/>
              <a:gd name="connsiteY40" fmla="*/ 1320800 h 1905000"/>
              <a:gd name="connsiteX41" fmla="*/ 838200 w 1511300"/>
              <a:gd name="connsiteY41" fmla="*/ 1320800 h 1905000"/>
              <a:gd name="connsiteX42" fmla="*/ 1104900 w 1511300"/>
              <a:gd name="connsiteY42" fmla="*/ 1358900 h 1905000"/>
              <a:gd name="connsiteX43" fmla="*/ 1244600 w 1511300"/>
              <a:gd name="connsiteY43" fmla="*/ 1308100 h 1905000"/>
              <a:gd name="connsiteX44" fmla="*/ 1397000 w 1511300"/>
              <a:gd name="connsiteY44" fmla="*/ 1244600 h 1905000"/>
              <a:gd name="connsiteX45" fmla="*/ 1498600 w 1511300"/>
              <a:gd name="connsiteY45" fmla="*/ 1155700 h 1905000"/>
              <a:gd name="connsiteX46" fmla="*/ 1511300 w 1511300"/>
              <a:gd name="connsiteY46" fmla="*/ 1041400 h 1905000"/>
              <a:gd name="connsiteX47" fmla="*/ 1485900 w 1511300"/>
              <a:gd name="connsiteY47" fmla="*/ 927100 h 1905000"/>
              <a:gd name="connsiteX48" fmla="*/ 1371600 w 1511300"/>
              <a:gd name="connsiteY48" fmla="*/ 850900 h 1905000"/>
              <a:gd name="connsiteX49" fmla="*/ 1244600 w 1511300"/>
              <a:gd name="connsiteY49" fmla="*/ 850900 h 1905000"/>
              <a:gd name="connsiteX50" fmla="*/ 1092200 w 1511300"/>
              <a:gd name="connsiteY50" fmla="*/ 863600 h 1905000"/>
              <a:gd name="connsiteX51" fmla="*/ 838200 w 1511300"/>
              <a:gd name="connsiteY51" fmla="*/ 876300 h 1905000"/>
              <a:gd name="connsiteX52" fmla="*/ 673100 w 1511300"/>
              <a:gd name="connsiteY52" fmla="*/ 863600 h 1905000"/>
              <a:gd name="connsiteX53" fmla="*/ 495300 w 1511300"/>
              <a:gd name="connsiteY53" fmla="*/ 850900 h 1905000"/>
              <a:gd name="connsiteX54" fmla="*/ 393700 w 1511300"/>
              <a:gd name="connsiteY54" fmla="*/ 787400 h 1905000"/>
              <a:gd name="connsiteX55" fmla="*/ 330200 w 1511300"/>
              <a:gd name="connsiteY55" fmla="*/ 711200 h 1905000"/>
              <a:gd name="connsiteX56" fmla="*/ 292100 w 1511300"/>
              <a:gd name="connsiteY56" fmla="*/ 647700 h 1905000"/>
              <a:gd name="connsiteX57" fmla="*/ 279400 w 1511300"/>
              <a:gd name="connsiteY57" fmla="*/ 584200 h 1905000"/>
              <a:gd name="connsiteX58" fmla="*/ 241300 w 1511300"/>
              <a:gd name="connsiteY58" fmla="*/ 508000 h 1905000"/>
              <a:gd name="connsiteX59" fmla="*/ 266700 w 1511300"/>
              <a:gd name="connsiteY59" fmla="*/ 406400 h 1905000"/>
              <a:gd name="connsiteX60" fmla="*/ 279400 w 1511300"/>
              <a:gd name="connsiteY60" fmla="*/ 342900 h 1905000"/>
              <a:gd name="connsiteX61" fmla="*/ 304800 w 1511300"/>
              <a:gd name="connsiteY61" fmla="*/ 330200 h 1905000"/>
              <a:gd name="connsiteX62" fmla="*/ 355600 w 1511300"/>
              <a:gd name="connsiteY62" fmla="*/ 304800 h 1905000"/>
              <a:gd name="connsiteX63" fmla="*/ 381000 w 1511300"/>
              <a:gd name="connsiteY63" fmla="*/ 292100 h 1905000"/>
              <a:gd name="connsiteX64" fmla="*/ 444500 w 1511300"/>
              <a:gd name="connsiteY64" fmla="*/ 279400 h 1905000"/>
              <a:gd name="connsiteX65" fmla="*/ 469900 w 1511300"/>
              <a:gd name="connsiteY65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511300" h="1905000">
                <a:moveTo>
                  <a:pt x="419100" y="12700"/>
                </a:moveTo>
                <a:lnTo>
                  <a:pt x="241300" y="38100"/>
                </a:lnTo>
                <a:lnTo>
                  <a:pt x="101600" y="127000"/>
                </a:lnTo>
                <a:lnTo>
                  <a:pt x="25400" y="279400"/>
                </a:lnTo>
                <a:lnTo>
                  <a:pt x="0" y="444500"/>
                </a:lnTo>
                <a:lnTo>
                  <a:pt x="25400" y="647700"/>
                </a:lnTo>
                <a:lnTo>
                  <a:pt x="114300" y="838200"/>
                </a:lnTo>
                <a:lnTo>
                  <a:pt x="317500" y="1028700"/>
                </a:lnTo>
                <a:lnTo>
                  <a:pt x="457200" y="1104900"/>
                </a:lnTo>
                <a:lnTo>
                  <a:pt x="749300" y="1155700"/>
                </a:lnTo>
                <a:lnTo>
                  <a:pt x="1257300" y="1079500"/>
                </a:lnTo>
                <a:lnTo>
                  <a:pt x="635000" y="1143000"/>
                </a:lnTo>
                <a:lnTo>
                  <a:pt x="520700" y="1168400"/>
                </a:lnTo>
                <a:lnTo>
                  <a:pt x="495300" y="1282700"/>
                </a:lnTo>
                <a:lnTo>
                  <a:pt x="520700" y="1371600"/>
                </a:lnTo>
                <a:lnTo>
                  <a:pt x="596900" y="1435100"/>
                </a:lnTo>
                <a:lnTo>
                  <a:pt x="736600" y="1473200"/>
                </a:lnTo>
                <a:lnTo>
                  <a:pt x="838200" y="1524000"/>
                </a:lnTo>
                <a:lnTo>
                  <a:pt x="952500" y="1524000"/>
                </a:lnTo>
                <a:lnTo>
                  <a:pt x="1041400" y="1524000"/>
                </a:lnTo>
                <a:lnTo>
                  <a:pt x="1143000" y="1549400"/>
                </a:lnTo>
                <a:lnTo>
                  <a:pt x="1193800" y="1574800"/>
                </a:lnTo>
                <a:lnTo>
                  <a:pt x="1168400" y="1600200"/>
                </a:lnTo>
                <a:lnTo>
                  <a:pt x="1143000" y="1638300"/>
                </a:lnTo>
                <a:lnTo>
                  <a:pt x="952500" y="1663700"/>
                </a:lnTo>
                <a:lnTo>
                  <a:pt x="863600" y="1663700"/>
                </a:lnTo>
                <a:lnTo>
                  <a:pt x="723900" y="1663700"/>
                </a:lnTo>
                <a:lnTo>
                  <a:pt x="558800" y="1701800"/>
                </a:lnTo>
                <a:lnTo>
                  <a:pt x="495300" y="1739900"/>
                </a:lnTo>
                <a:lnTo>
                  <a:pt x="723900" y="1905000"/>
                </a:lnTo>
                <a:lnTo>
                  <a:pt x="990600" y="1879600"/>
                </a:lnTo>
                <a:lnTo>
                  <a:pt x="1219200" y="1854200"/>
                </a:lnTo>
                <a:lnTo>
                  <a:pt x="1371600" y="1765300"/>
                </a:lnTo>
                <a:lnTo>
                  <a:pt x="1473200" y="1638300"/>
                </a:lnTo>
                <a:lnTo>
                  <a:pt x="1460500" y="1562100"/>
                </a:lnTo>
                <a:lnTo>
                  <a:pt x="1422400" y="1460500"/>
                </a:lnTo>
                <a:lnTo>
                  <a:pt x="1371600" y="1409700"/>
                </a:lnTo>
                <a:lnTo>
                  <a:pt x="1231900" y="1333500"/>
                </a:lnTo>
                <a:lnTo>
                  <a:pt x="1092200" y="1346200"/>
                </a:lnTo>
                <a:lnTo>
                  <a:pt x="977900" y="1346200"/>
                </a:lnTo>
                <a:lnTo>
                  <a:pt x="838200" y="1320800"/>
                </a:lnTo>
                <a:lnTo>
                  <a:pt x="838200" y="1320800"/>
                </a:lnTo>
                <a:lnTo>
                  <a:pt x="1104900" y="1358900"/>
                </a:lnTo>
                <a:lnTo>
                  <a:pt x="1244600" y="1308100"/>
                </a:lnTo>
                <a:lnTo>
                  <a:pt x="1397000" y="1244600"/>
                </a:lnTo>
                <a:lnTo>
                  <a:pt x="1498600" y="1155700"/>
                </a:lnTo>
                <a:lnTo>
                  <a:pt x="1511300" y="1041400"/>
                </a:lnTo>
                <a:lnTo>
                  <a:pt x="1485900" y="927100"/>
                </a:lnTo>
                <a:lnTo>
                  <a:pt x="1371600" y="850900"/>
                </a:lnTo>
                <a:lnTo>
                  <a:pt x="1244600" y="850900"/>
                </a:lnTo>
                <a:lnTo>
                  <a:pt x="1092200" y="863600"/>
                </a:lnTo>
                <a:lnTo>
                  <a:pt x="838200" y="876300"/>
                </a:lnTo>
                <a:lnTo>
                  <a:pt x="673100" y="863600"/>
                </a:lnTo>
                <a:lnTo>
                  <a:pt x="495300" y="850900"/>
                </a:lnTo>
                <a:lnTo>
                  <a:pt x="393700" y="787400"/>
                </a:lnTo>
                <a:lnTo>
                  <a:pt x="330200" y="711200"/>
                </a:lnTo>
                <a:lnTo>
                  <a:pt x="292100" y="647700"/>
                </a:lnTo>
                <a:lnTo>
                  <a:pt x="279400" y="584200"/>
                </a:lnTo>
                <a:lnTo>
                  <a:pt x="241300" y="508000"/>
                </a:lnTo>
                <a:lnTo>
                  <a:pt x="266700" y="406400"/>
                </a:lnTo>
                <a:lnTo>
                  <a:pt x="279400" y="342900"/>
                </a:lnTo>
                <a:lnTo>
                  <a:pt x="304800" y="330200"/>
                </a:lnTo>
                <a:lnTo>
                  <a:pt x="355600" y="304800"/>
                </a:lnTo>
                <a:lnTo>
                  <a:pt x="381000" y="292100"/>
                </a:lnTo>
                <a:lnTo>
                  <a:pt x="444500" y="279400"/>
                </a:lnTo>
                <a:lnTo>
                  <a:pt x="469900" y="0"/>
                </a:ln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glow rad="101600">
              <a:schemeClr val="tx2">
                <a:lumMod val="10000"/>
                <a:alpha val="6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Freeform 15"/>
          <p:cNvSpPr/>
          <p:nvPr/>
        </p:nvSpPr>
        <p:spPr>
          <a:xfrm>
            <a:off x="1435100" y="3251200"/>
            <a:ext cx="990600" cy="2209800"/>
          </a:xfrm>
          <a:custGeom>
            <a:avLst/>
            <a:gdLst>
              <a:gd name="connsiteX0" fmla="*/ 330200 w 990600"/>
              <a:gd name="connsiteY0" fmla="*/ 431800 h 2209800"/>
              <a:gd name="connsiteX1" fmla="*/ 508000 w 990600"/>
              <a:gd name="connsiteY1" fmla="*/ 228600 h 2209800"/>
              <a:gd name="connsiteX2" fmla="*/ 444500 w 990600"/>
              <a:gd name="connsiteY2" fmla="*/ 152400 h 2209800"/>
              <a:gd name="connsiteX3" fmla="*/ 330200 w 990600"/>
              <a:gd name="connsiteY3" fmla="*/ 25400 h 2209800"/>
              <a:gd name="connsiteX4" fmla="*/ 190500 w 990600"/>
              <a:gd name="connsiteY4" fmla="*/ 0 h 2209800"/>
              <a:gd name="connsiteX5" fmla="*/ 50800 w 990600"/>
              <a:gd name="connsiteY5" fmla="*/ 101600 h 2209800"/>
              <a:gd name="connsiteX6" fmla="*/ 25400 w 990600"/>
              <a:gd name="connsiteY6" fmla="*/ 190500 h 2209800"/>
              <a:gd name="connsiteX7" fmla="*/ 0 w 990600"/>
              <a:gd name="connsiteY7" fmla="*/ 368300 h 2209800"/>
              <a:gd name="connsiteX8" fmla="*/ 25400 w 990600"/>
              <a:gd name="connsiteY8" fmla="*/ 609600 h 2209800"/>
              <a:gd name="connsiteX9" fmla="*/ 50800 w 990600"/>
              <a:gd name="connsiteY9" fmla="*/ 825500 h 2209800"/>
              <a:gd name="connsiteX10" fmla="*/ 88900 w 990600"/>
              <a:gd name="connsiteY10" fmla="*/ 990600 h 2209800"/>
              <a:gd name="connsiteX11" fmla="*/ 215900 w 990600"/>
              <a:gd name="connsiteY11" fmla="*/ 1104900 h 2209800"/>
              <a:gd name="connsiteX12" fmla="*/ 304800 w 990600"/>
              <a:gd name="connsiteY12" fmla="*/ 1155700 h 2209800"/>
              <a:gd name="connsiteX13" fmla="*/ 431800 w 990600"/>
              <a:gd name="connsiteY13" fmla="*/ 1143000 h 2209800"/>
              <a:gd name="connsiteX14" fmla="*/ 508000 w 990600"/>
              <a:gd name="connsiteY14" fmla="*/ 1117600 h 2209800"/>
              <a:gd name="connsiteX15" fmla="*/ 558800 w 990600"/>
              <a:gd name="connsiteY15" fmla="*/ 1104900 h 2209800"/>
              <a:gd name="connsiteX16" fmla="*/ 292100 w 990600"/>
              <a:gd name="connsiteY16" fmla="*/ 1181100 h 2209800"/>
              <a:gd name="connsiteX17" fmla="*/ 139700 w 990600"/>
              <a:gd name="connsiteY17" fmla="*/ 1295400 h 2209800"/>
              <a:gd name="connsiteX18" fmla="*/ 127000 w 990600"/>
              <a:gd name="connsiteY18" fmla="*/ 1409700 h 2209800"/>
              <a:gd name="connsiteX19" fmla="*/ 152400 w 990600"/>
              <a:gd name="connsiteY19" fmla="*/ 1549400 h 2209800"/>
              <a:gd name="connsiteX20" fmla="*/ 254000 w 990600"/>
              <a:gd name="connsiteY20" fmla="*/ 1612900 h 2209800"/>
              <a:gd name="connsiteX21" fmla="*/ 342900 w 990600"/>
              <a:gd name="connsiteY21" fmla="*/ 1612900 h 2209800"/>
              <a:gd name="connsiteX22" fmla="*/ 495300 w 990600"/>
              <a:gd name="connsiteY22" fmla="*/ 1625600 h 2209800"/>
              <a:gd name="connsiteX23" fmla="*/ 571500 w 990600"/>
              <a:gd name="connsiteY23" fmla="*/ 1612900 h 2209800"/>
              <a:gd name="connsiteX24" fmla="*/ 660400 w 990600"/>
              <a:gd name="connsiteY24" fmla="*/ 1574800 h 2209800"/>
              <a:gd name="connsiteX25" fmla="*/ 749300 w 990600"/>
              <a:gd name="connsiteY25" fmla="*/ 1562100 h 2209800"/>
              <a:gd name="connsiteX26" fmla="*/ 317500 w 990600"/>
              <a:gd name="connsiteY26" fmla="*/ 1612900 h 2209800"/>
              <a:gd name="connsiteX27" fmla="*/ 127000 w 990600"/>
              <a:gd name="connsiteY27" fmla="*/ 1625600 h 2209800"/>
              <a:gd name="connsiteX28" fmla="*/ 63500 w 990600"/>
              <a:gd name="connsiteY28" fmla="*/ 1841500 h 2209800"/>
              <a:gd name="connsiteX29" fmla="*/ 76200 w 990600"/>
              <a:gd name="connsiteY29" fmla="*/ 1955800 h 2209800"/>
              <a:gd name="connsiteX30" fmla="*/ 165100 w 990600"/>
              <a:gd name="connsiteY30" fmla="*/ 2032000 h 2209800"/>
              <a:gd name="connsiteX31" fmla="*/ 203200 w 990600"/>
              <a:gd name="connsiteY31" fmla="*/ 2057400 h 2209800"/>
              <a:gd name="connsiteX32" fmla="*/ 330200 w 990600"/>
              <a:gd name="connsiteY32" fmla="*/ 2120900 h 2209800"/>
              <a:gd name="connsiteX33" fmla="*/ 444500 w 990600"/>
              <a:gd name="connsiteY33" fmla="*/ 2146300 h 2209800"/>
              <a:gd name="connsiteX34" fmla="*/ 571500 w 990600"/>
              <a:gd name="connsiteY34" fmla="*/ 2159000 h 2209800"/>
              <a:gd name="connsiteX35" fmla="*/ 723900 w 990600"/>
              <a:gd name="connsiteY35" fmla="*/ 2184400 h 2209800"/>
              <a:gd name="connsiteX36" fmla="*/ 812800 w 990600"/>
              <a:gd name="connsiteY36" fmla="*/ 2209800 h 2209800"/>
              <a:gd name="connsiteX37" fmla="*/ 889000 w 990600"/>
              <a:gd name="connsiteY37" fmla="*/ 1943100 h 2209800"/>
              <a:gd name="connsiteX38" fmla="*/ 762000 w 990600"/>
              <a:gd name="connsiteY38" fmla="*/ 1930400 h 2209800"/>
              <a:gd name="connsiteX39" fmla="*/ 660400 w 990600"/>
              <a:gd name="connsiteY39" fmla="*/ 1943100 h 2209800"/>
              <a:gd name="connsiteX40" fmla="*/ 508000 w 990600"/>
              <a:gd name="connsiteY40" fmla="*/ 1917700 h 2209800"/>
              <a:gd name="connsiteX41" fmla="*/ 431800 w 990600"/>
              <a:gd name="connsiteY41" fmla="*/ 1905000 h 2209800"/>
              <a:gd name="connsiteX42" fmla="*/ 355600 w 990600"/>
              <a:gd name="connsiteY42" fmla="*/ 1866900 h 2209800"/>
              <a:gd name="connsiteX43" fmla="*/ 292100 w 990600"/>
              <a:gd name="connsiteY43" fmla="*/ 1841500 h 2209800"/>
              <a:gd name="connsiteX44" fmla="*/ 342900 w 990600"/>
              <a:gd name="connsiteY44" fmla="*/ 1816100 h 2209800"/>
              <a:gd name="connsiteX45" fmla="*/ 444500 w 990600"/>
              <a:gd name="connsiteY45" fmla="*/ 1816100 h 2209800"/>
              <a:gd name="connsiteX46" fmla="*/ 571500 w 990600"/>
              <a:gd name="connsiteY46" fmla="*/ 1778000 h 2209800"/>
              <a:gd name="connsiteX47" fmla="*/ 711200 w 990600"/>
              <a:gd name="connsiteY47" fmla="*/ 1739900 h 2209800"/>
              <a:gd name="connsiteX48" fmla="*/ 800100 w 990600"/>
              <a:gd name="connsiteY48" fmla="*/ 1701800 h 2209800"/>
              <a:gd name="connsiteX49" fmla="*/ 901700 w 990600"/>
              <a:gd name="connsiteY49" fmla="*/ 1701800 h 2209800"/>
              <a:gd name="connsiteX50" fmla="*/ 965200 w 990600"/>
              <a:gd name="connsiteY50" fmla="*/ 1638300 h 2209800"/>
              <a:gd name="connsiteX51" fmla="*/ 990600 w 990600"/>
              <a:gd name="connsiteY51" fmla="*/ 1587500 h 2209800"/>
              <a:gd name="connsiteX52" fmla="*/ 939800 w 990600"/>
              <a:gd name="connsiteY52" fmla="*/ 1524000 h 2209800"/>
              <a:gd name="connsiteX53" fmla="*/ 914400 w 990600"/>
              <a:gd name="connsiteY53" fmla="*/ 1447800 h 2209800"/>
              <a:gd name="connsiteX54" fmla="*/ 825500 w 990600"/>
              <a:gd name="connsiteY54" fmla="*/ 1397000 h 2209800"/>
              <a:gd name="connsiteX55" fmla="*/ 533400 w 990600"/>
              <a:gd name="connsiteY55" fmla="*/ 1371600 h 2209800"/>
              <a:gd name="connsiteX56" fmla="*/ 393700 w 990600"/>
              <a:gd name="connsiteY56" fmla="*/ 1422400 h 2209800"/>
              <a:gd name="connsiteX57" fmla="*/ 469900 w 990600"/>
              <a:gd name="connsiteY57" fmla="*/ 1384300 h 2209800"/>
              <a:gd name="connsiteX58" fmla="*/ 850900 w 990600"/>
              <a:gd name="connsiteY58" fmla="*/ 1384300 h 2209800"/>
              <a:gd name="connsiteX59" fmla="*/ 876300 w 990600"/>
              <a:gd name="connsiteY59" fmla="*/ 1320800 h 2209800"/>
              <a:gd name="connsiteX60" fmla="*/ 812800 w 990600"/>
              <a:gd name="connsiteY60" fmla="*/ 1282700 h 2209800"/>
              <a:gd name="connsiteX61" fmla="*/ 723900 w 990600"/>
              <a:gd name="connsiteY61" fmla="*/ 1219200 h 2209800"/>
              <a:gd name="connsiteX62" fmla="*/ 635000 w 990600"/>
              <a:gd name="connsiteY62" fmla="*/ 1155700 h 2209800"/>
              <a:gd name="connsiteX63" fmla="*/ 584200 w 990600"/>
              <a:gd name="connsiteY63" fmla="*/ 1117600 h 2209800"/>
              <a:gd name="connsiteX64" fmla="*/ 508000 w 990600"/>
              <a:gd name="connsiteY64" fmla="*/ 1028700 h 2209800"/>
              <a:gd name="connsiteX65" fmla="*/ 457200 w 990600"/>
              <a:gd name="connsiteY65" fmla="*/ 927100 h 2209800"/>
              <a:gd name="connsiteX66" fmla="*/ 381000 w 990600"/>
              <a:gd name="connsiteY66" fmla="*/ 914400 h 2209800"/>
              <a:gd name="connsiteX67" fmla="*/ 292100 w 990600"/>
              <a:gd name="connsiteY67" fmla="*/ 850900 h 2209800"/>
              <a:gd name="connsiteX68" fmla="*/ 254000 w 990600"/>
              <a:gd name="connsiteY68" fmla="*/ 787400 h 2209800"/>
              <a:gd name="connsiteX69" fmla="*/ 254000 w 990600"/>
              <a:gd name="connsiteY69" fmla="*/ 711200 h 2209800"/>
              <a:gd name="connsiteX70" fmla="*/ 254000 w 990600"/>
              <a:gd name="connsiteY70" fmla="*/ 622300 h 2209800"/>
              <a:gd name="connsiteX71" fmla="*/ 254000 w 990600"/>
              <a:gd name="connsiteY71" fmla="*/ 546100 h 2209800"/>
              <a:gd name="connsiteX72" fmla="*/ 266700 w 990600"/>
              <a:gd name="connsiteY72" fmla="*/ 457200 h 2209800"/>
              <a:gd name="connsiteX73" fmla="*/ 330200 w 990600"/>
              <a:gd name="connsiteY73" fmla="*/ 431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990600" h="2209800">
                <a:moveTo>
                  <a:pt x="330200" y="431800"/>
                </a:moveTo>
                <a:lnTo>
                  <a:pt x="508000" y="228600"/>
                </a:lnTo>
                <a:lnTo>
                  <a:pt x="444500" y="152400"/>
                </a:lnTo>
                <a:lnTo>
                  <a:pt x="330200" y="25400"/>
                </a:lnTo>
                <a:lnTo>
                  <a:pt x="190500" y="0"/>
                </a:lnTo>
                <a:lnTo>
                  <a:pt x="50800" y="101600"/>
                </a:lnTo>
                <a:lnTo>
                  <a:pt x="25400" y="190500"/>
                </a:lnTo>
                <a:lnTo>
                  <a:pt x="0" y="368300"/>
                </a:lnTo>
                <a:lnTo>
                  <a:pt x="25400" y="609600"/>
                </a:lnTo>
                <a:lnTo>
                  <a:pt x="50800" y="825500"/>
                </a:lnTo>
                <a:lnTo>
                  <a:pt x="88900" y="990600"/>
                </a:lnTo>
                <a:lnTo>
                  <a:pt x="215900" y="1104900"/>
                </a:lnTo>
                <a:lnTo>
                  <a:pt x="304800" y="1155700"/>
                </a:lnTo>
                <a:lnTo>
                  <a:pt x="431800" y="1143000"/>
                </a:lnTo>
                <a:lnTo>
                  <a:pt x="508000" y="1117600"/>
                </a:lnTo>
                <a:lnTo>
                  <a:pt x="558800" y="1104900"/>
                </a:lnTo>
                <a:lnTo>
                  <a:pt x="292100" y="1181100"/>
                </a:lnTo>
                <a:lnTo>
                  <a:pt x="139700" y="1295400"/>
                </a:lnTo>
                <a:lnTo>
                  <a:pt x="127000" y="1409700"/>
                </a:lnTo>
                <a:lnTo>
                  <a:pt x="152400" y="1549400"/>
                </a:lnTo>
                <a:lnTo>
                  <a:pt x="254000" y="1612900"/>
                </a:lnTo>
                <a:lnTo>
                  <a:pt x="342900" y="1612900"/>
                </a:lnTo>
                <a:lnTo>
                  <a:pt x="495300" y="1625600"/>
                </a:lnTo>
                <a:lnTo>
                  <a:pt x="571500" y="1612900"/>
                </a:lnTo>
                <a:lnTo>
                  <a:pt x="660400" y="1574800"/>
                </a:lnTo>
                <a:lnTo>
                  <a:pt x="749300" y="1562100"/>
                </a:lnTo>
                <a:lnTo>
                  <a:pt x="317500" y="1612900"/>
                </a:lnTo>
                <a:lnTo>
                  <a:pt x="127000" y="1625600"/>
                </a:lnTo>
                <a:lnTo>
                  <a:pt x="63500" y="1841500"/>
                </a:lnTo>
                <a:lnTo>
                  <a:pt x="76200" y="1955800"/>
                </a:lnTo>
                <a:lnTo>
                  <a:pt x="165100" y="2032000"/>
                </a:lnTo>
                <a:lnTo>
                  <a:pt x="203200" y="2057400"/>
                </a:lnTo>
                <a:lnTo>
                  <a:pt x="330200" y="2120900"/>
                </a:lnTo>
                <a:lnTo>
                  <a:pt x="444500" y="2146300"/>
                </a:lnTo>
                <a:lnTo>
                  <a:pt x="571500" y="2159000"/>
                </a:lnTo>
                <a:lnTo>
                  <a:pt x="723900" y="2184400"/>
                </a:lnTo>
                <a:lnTo>
                  <a:pt x="812800" y="2209800"/>
                </a:lnTo>
                <a:lnTo>
                  <a:pt x="889000" y="1943100"/>
                </a:lnTo>
                <a:lnTo>
                  <a:pt x="762000" y="1930400"/>
                </a:lnTo>
                <a:lnTo>
                  <a:pt x="660400" y="1943100"/>
                </a:lnTo>
                <a:lnTo>
                  <a:pt x="508000" y="1917700"/>
                </a:lnTo>
                <a:lnTo>
                  <a:pt x="431800" y="1905000"/>
                </a:lnTo>
                <a:lnTo>
                  <a:pt x="355600" y="1866900"/>
                </a:lnTo>
                <a:lnTo>
                  <a:pt x="292100" y="1841500"/>
                </a:lnTo>
                <a:lnTo>
                  <a:pt x="342900" y="1816100"/>
                </a:lnTo>
                <a:lnTo>
                  <a:pt x="444500" y="1816100"/>
                </a:lnTo>
                <a:lnTo>
                  <a:pt x="571500" y="1778000"/>
                </a:lnTo>
                <a:lnTo>
                  <a:pt x="711200" y="1739900"/>
                </a:lnTo>
                <a:lnTo>
                  <a:pt x="800100" y="1701800"/>
                </a:lnTo>
                <a:lnTo>
                  <a:pt x="901700" y="1701800"/>
                </a:lnTo>
                <a:lnTo>
                  <a:pt x="965200" y="1638300"/>
                </a:lnTo>
                <a:lnTo>
                  <a:pt x="990600" y="1587500"/>
                </a:lnTo>
                <a:lnTo>
                  <a:pt x="939800" y="1524000"/>
                </a:lnTo>
                <a:lnTo>
                  <a:pt x="914400" y="1447800"/>
                </a:lnTo>
                <a:lnTo>
                  <a:pt x="825500" y="1397000"/>
                </a:lnTo>
                <a:lnTo>
                  <a:pt x="533400" y="1371600"/>
                </a:lnTo>
                <a:lnTo>
                  <a:pt x="393700" y="1422400"/>
                </a:lnTo>
                <a:lnTo>
                  <a:pt x="469900" y="1384300"/>
                </a:lnTo>
                <a:lnTo>
                  <a:pt x="850900" y="1384300"/>
                </a:lnTo>
                <a:lnTo>
                  <a:pt x="876300" y="1320800"/>
                </a:lnTo>
                <a:lnTo>
                  <a:pt x="812800" y="1282700"/>
                </a:lnTo>
                <a:lnTo>
                  <a:pt x="723900" y="1219200"/>
                </a:lnTo>
                <a:lnTo>
                  <a:pt x="635000" y="1155700"/>
                </a:lnTo>
                <a:lnTo>
                  <a:pt x="584200" y="1117600"/>
                </a:lnTo>
                <a:lnTo>
                  <a:pt x="508000" y="1028700"/>
                </a:lnTo>
                <a:lnTo>
                  <a:pt x="457200" y="927100"/>
                </a:lnTo>
                <a:lnTo>
                  <a:pt x="381000" y="914400"/>
                </a:lnTo>
                <a:lnTo>
                  <a:pt x="292100" y="850900"/>
                </a:lnTo>
                <a:lnTo>
                  <a:pt x="254000" y="787400"/>
                </a:lnTo>
                <a:lnTo>
                  <a:pt x="254000" y="711200"/>
                </a:lnTo>
                <a:lnTo>
                  <a:pt x="254000" y="622300"/>
                </a:lnTo>
                <a:lnTo>
                  <a:pt x="254000" y="546100"/>
                </a:lnTo>
                <a:lnTo>
                  <a:pt x="266700" y="457200"/>
                </a:lnTo>
                <a:lnTo>
                  <a:pt x="330200" y="4318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glow rad="101600">
              <a:schemeClr val="accent3">
                <a:lumMod val="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Freeform 18"/>
          <p:cNvSpPr/>
          <p:nvPr/>
        </p:nvSpPr>
        <p:spPr>
          <a:xfrm>
            <a:off x="4953000" y="5334000"/>
            <a:ext cx="1219200" cy="660400"/>
          </a:xfrm>
          <a:custGeom>
            <a:avLst/>
            <a:gdLst>
              <a:gd name="connsiteX0" fmla="*/ 1219200 w 1219200"/>
              <a:gd name="connsiteY0" fmla="*/ 279400 h 660400"/>
              <a:gd name="connsiteX1" fmla="*/ 1219200 w 1219200"/>
              <a:gd name="connsiteY1" fmla="*/ 279400 h 660400"/>
              <a:gd name="connsiteX2" fmla="*/ 1117600 w 1219200"/>
              <a:gd name="connsiteY2" fmla="*/ 190500 h 660400"/>
              <a:gd name="connsiteX3" fmla="*/ 800100 w 1219200"/>
              <a:gd name="connsiteY3" fmla="*/ 419100 h 660400"/>
              <a:gd name="connsiteX4" fmla="*/ 800100 w 1219200"/>
              <a:gd name="connsiteY4" fmla="*/ 304800 h 660400"/>
              <a:gd name="connsiteX5" fmla="*/ 736600 w 1219200"/>
              <a:gd name="connsiteY5" fmla="*/ 152400 h 660400"/>
              <a:gd name="connsiteX6" fmla="*/ 622300 w 1219200"/>
              <a:gd name="connsiteY6" fmla="*/ 101600 h 660400"/>
              <a:gd name="connsiteX7" fmla="*/ 469900 w 1219200"/>
              <a:gd name="connsiteY7" fmla="*/ 38100 h 660400"/>
              <a:gd name="connsiteX8" fmla="*/ 304800 w 1219200"/>
              <a:gd name="connsiteY8" fmla="*/ 0 h 660400"/>
              <a:gd name="connsiteX9" fmla="*/ 190500 w 1219200"/>
              <a:gd name="connsiteY9" fmla="*/ 63500 h 660400"/>
              <a:gd name="connsiteX10" fmla="*/ 76200 w 1219200"/>
              <a:gd name="connsiteY10" fmla="*/ 114300 h 660400"/>
              <a:gd name="connsiteX11" fmla="*/ 0 w 1219200"/>
              <a:gd name="connsiteY11" fmla="*/ 177800 h 660400"/>
              <a:gd name="connsiteX12" fmla="*/ 25400 w 1219200"/>
              <a:gd name="connsiteY12" fmla="*/ 279400 h 660400"/>
              <a:gd name="connsiteX13" fmla="*/ 63500 w 1219200"/>
              <a:gd name="connsiteY13" fmla="*/ 317500 h 660400"/>
              <a:gd name="connsiteX14" fmla="*/ 190500 w 1219200"/>
              <a:gd name="connsiteY14" fmla="*/ 279400 h 660400"/>
              <a:gd name="connsiteX15" fmla="*/ 279400 w 1219200"/>
              <a:gd name="connsiteY15" fmla="*/ 228600 h 660400"/>
              <a:gd name="connsiteX16" fmla="*/ 393700 w 1219200"/>
              <a:gd name="connsiteY16" fmla="*/ 190500 h 660400"/>
              <a:gd name="connsiteX17" fmla="*/ 508000 w 1219200"/>
              <a:gd name="connsiteY17" fmla="*/ 203200 h 660400"/>
              <a:gd name="connsiteX18" fmla="*/ 596900 w 1219200"/>
              <a:gd name="connsiteY18" fmla="*/ 355600 h 660400"/>
              <a:gd name="connsiteX19" fmla="*/ 660400 w 1219200"/>
              <a:gd name="connsiteY19" fmla="*/ 495300 h 660400"/>
              <a:gd name="connsiteX20" fmla="*/ 723900 w 1219200"/>
              <a:gd name="connsiteY20" fmla="*/ 571500 h 660400"/>
              <a:gd name="connsiteX21" fmla="*/ 800100 w 1219200"/>
              <a:gd name="connsiteY21" fmla="*/ 660400 h 660400"/>
              <a:gd name="connsiteX22" fmla="*/ 863600 w 1219200"/>
              <a:gd name="connsiteY22" fmla="*/ 660400 h 660400"/>
              <a:gd name="connsiteX23" fmla="*/ 927100 w 1219200"/>
              <a:gd name="connsiteY23" fmla="*/ 609600 h 660400"/>
              <a:gd name="connsiteX24" fmla="*/ 990600 w 1219200"/>
              <a:gd name="connsiteY24" fmla="*/ 558800 h 660400"/>
              <a:gd name="connsiteX25" fmla="*/ 990600 w 1219200"/>
              <a:gd name="connsiteY25" fmla="*/ 558800 h 660400"/>
              <a:gd name="connsiteX26" fmla="*/ 1054100 w 1219200"/>
              <a:gd name="connsiteY26" fmla="*/ 457200 h 660400"/>
              <a:gd name="connsiteX27" fmla="*/ 1066800 w 1219200"/>
              <a:gd name="connsiteY27" fmla="*/ 406400 h 660400"/>
              <a:gd name="connsiteX28" fmla="*/ 1079500 w 1219200"/>
              <a:gd name="connsiteY28" fmla="*/ 317500 h 660400"/>
              <a:gd name="connsiteX29" fmla="*/ 1117600 w 1219200"/>
              <a:gd name="connsiteY29" fmla="*/ 304800 h 660400"/>
              <a:gd name="connsiteX30" fmla="*/ 1168400 w 1219200"/>
              <a:gd name="connsiteY30" fmla="*/ 279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200" h="660400">
                <a:moveTo>
                  <a:pt x="1219200" y="279400"/>
                </a:moveTo>
                <a:lnTo>
                  <a:pt x="1219200" y="279400"/>
                </a:lnTo>
                <a:cubicBezTo>
                  <a:pt x="1127307" y="187507"/>
                  <a:pt x="1172208" y="190500"/>
                  <a:pt x="1117600" y="190500"/>
                </a:cubicBezTo>
                <a:lnTo>
                  <a:pt x="800100" y="419100"/>
                </a:lnTo>
                <a:lnTo>
                  <a:pt x="800100" y="304800"/>
                </a:lnTo>
                <a:lnTo>
                  <a:pt x="736600" y="152400"/>
                </a:lnTo>
                <a:lnTo>
                  <a:pt x="622300" y="101600"/>
                </a:lnTo>
                <a:lnTo>
                  <a:pt x="469900" y="38100"/>
                </a:lnTo>
                <a:lnTo>
                  <a:pt x="304800" y="0"/>
                </a:lnTo>
                <a:lnTo>
                  <a:pt x="190500" y="63500"/>
                </a:lnTo>
                <a:lnTo>
                  <a:pt x="76200" y="114300"/>
                </a:lnTo>
                <a:lnTo>
                  <a:pt x="0" y="177800"/>
                </a:lnTo>
                <a:lnTo>
                  <a:pt x="25400" y="279400"/>
                </a:lnTo>
                <a:lnTo>
                  <a:pt x="63500" y="317500"/>
                </a:lnTo>
                <a:lnTo>
                  <a:pt x="190500" y="279400"/>
                </a:lnTo>
                <a:lnTo>
                  <a:pt x="279400" y="228600"/>
                </a:lnTo>
                <a:lnTo>
                  <a:pt x="393700" y="190500"/>
                </a:lnTo>
                <a:lnTo>
                  <a:pt x="508000" y="203200"/>
                </a:lnTo>
                <a:lnTo>
                  <a:pt x="596900" y="355600"/>
                </a:lnTo>
                <a:lnTo>
                  <a:pt x="660400" y="495300"/>
                </a:lnTo>
                <a:lnTo>
                  <a:pt x="723900" y="571500"/>
                </a:lnTo>
                <a:lnTo>
                  <a:pt x="800100" y="660400"/>
                </a:lnTo>
                <a:lnTo>
                  <a:pt x="863600" y="660400"/>
                </a:lnTo>
                <a:lnTo>
                  <a:pt x="927100" y="609600"/>
                </a:lnTo>
                <a:lnTo>
                  <a:pt x="990600" y="558800"/>
                </a:lnTo>
                <a:lnTo>
                  <a:pt x="990600" y="558800"/>
                </a:lnTo>
                <a:lnTo>
                  <a:pt x="1054100" y="457200"/>
                </a:lnTo>
                <a:lnTo>
                  <a:pt x="1066800" y="406400"/>
                </a:lnTo>
                <a:lnTo>
                  <a:pt x="1079500" y="317500"/>
                </a:lnTo>
                <a:lnTo>
                  <a:pt x="1117600" y="304800"/>
                </a:lnTo>
                <a:lnTo>
                  <a:pt x="1168400" y="279400"/>
                </a:lnTo>
              </a:path>
            </a:pathLst>
          </a:custGeom>
          <a:solidFill>
            <a:srgbClr val="A92C17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Freeform 20"/>
          <p:cNvSpPr/>
          <p:nvPr/>
        </p:nvSpPr>
        <p:spPr>
          <a:xfrm>
            <a:off x="5130800" y="2997200"/>
            <a:ext cx="647700" cy="1219200"/>
          </a:xfrm>
          <a:custGeom>
            <a:avLst/>
            <a:gdLst>
              <a:gd name="connsiteX0" fmla="*/ 292100 w 647700"/>
              <a:gd name="connsiteY0" fmla="*/ 0 h 1219200"/>
              <a:gd name="connsiteX1" fmla="*/ 152400 w 647700"/>
              <a:gd name="connsiteY1" fmla="*/ 88900 h 1219200"/>
              <a:gd name="connsiteX2" fmla="*/ 88900 w 647700"/>
              <a:gd name="connsiteY2" fmla="*/ 215900 h 1219200"/>
              <a:gd name="connsiteX3" fmla="*/ 12700 w 647700"/>
              <a:gd name="connsiteY3" fmla="*/ 381000 h 1219200"/>
              <a:gd name="connsiteX4" fmla="*/ 12700 w 647700"/>
              <a:gd name="connsiteY4" fmla="*/ 533400 h 1219200"/>
              <a:gd name="connsiteX5" fmla="*/ 0 w 647700"/>
              <a:gd name="connsiteY5" fmla="*/ 723900 h 1219200"/>
              <a:gd name="connsiteX6" fmla="*/ 25400 w 647700"/>
              <a:gd name="connsiteY6" fmla="*/ 914400 h 1219200"/>
              <a:gd name="connsiteX7" fmla="*/ 63500 w 647700"/>
              <a:gd name="connsiteY7" fmla="*/ 1028700 h 1219200"/>
              <a:gd name="connsiteX8" fmla="*/ 101600 w 647700"/>
              <a:gd name="connsiteY8" fmla="*/ 1143000 h 1219200"/>
              <a:gd name="connsiteX9" fmla="*/ 177800 w 647700"/>
              <a:gd name="connsiteY9" fmla="*/ 1193800 h 1219200"/>
              <a:gd name="connsiteX10" fmla="*/ 304800 w 647700"/>
              <a:gd name="connsiteY10" fmla="*/ 1219200 h 1219200"/>
              <a:gd name="connsiteX11" fmla="*/ 571500 w 647700"/>
              <a:gd name="connsiteY11" fmla="*/ 1168400 h 1219200"/>
              <a:gd name="connsiteX12" fmla="*/ 647700 w 647700"/>
              <a:gd name="connsiteY12" fmla="*/ 1168400 h 1219200"/>
              <a:gd name="connsiteX13" fmla="*/ 622300 w 647700"/>
              <a:gd name="connsiteY13" fmla="*/ 1143000 h 1219200"/>
              <a:gd name="connsiteX14" fmla="*/ 647700 w 647700"/>
              <a:gd name="connsiteY14" fmla="*/ 1092200 h 1219200"/>
              <a:gd name="connsiteX15" fmla="*/ 647700 w 647700"/>
              <a:gd name="connsiteY15" fmla="*/ 1054100 h 1219200"/>
              <a:gd name="connsiteX16" fmla="*/ 533400 w 647700"/>
              <a:gd name="connsiteY16" fmla="*/ 1054100 h 1219200"/>
              <a:gd name="connsiteX17" fmla="*/ 419100 w 647700"/>
              <a:gd name="connsiteY17" fmla="*/ 1016000 h 1219200"/>
              <a:gd name="connsiteX18" fmla="*/ 330200 w 647700"/>
              <a:gd name="connsiteY18" fmla="*/ 990600 h 1219200"/>
              <a:gd name="connsiteX19" fmla="*/ 304800 w 647700"/>
              <a:gd name="connsiteY19" fmla="*/ 939800 h 1219200"/>
              <a:gd name="connsiteX20" fmla="*/ 304800 w 647700"/>
              <a:gd name="connsiteY20" fmla="*/ 939800 h 1219200"/>
              <a:gd name="connsiteX21" fmla="*/ 304800 w 647700"/>
              <a:gd name="connsiteY21" fmla="*/ 723900 h 1219200"/>
              <a:gd name="connsiteX22" fmla="*/ 304800 w 647700"/>
              <a:gd name="connsiteY22" fmla="*/ 673100 h 1219200"/>
              <a:gd name="connsiteX23" fmla="*/ 304800 w 647700"/>
              <a:gd name="connsiteY23" fmla="*/ 571500 h 1219200"/>
              <a:gd name="connsiteX24" fmla="*/ 266700 w 647700"/>
              <a:gd name="connsiteY24" fmla="*/ 457200 h 1219200"/>
              <a:gd name="connsiteX25" fmla="*/ 317500 w 647700"/>
              <a:gd name="connsiteY25" fmla="*/ 393700 h 1219200"/>
              <a:gd name="connsiteX26" fmla="*/ 355600 w 647700"/>
              <a:gd name="connsiteY26" fmla="*/ 317500 h 1219200"/>
              <a:gd name="connsiteX27" fmla="*/ 393700 w 647700"/>
              <a:gd name="connsiteY27" fmla="*/ 292100 h 1219200"/>
              <a:gd name="connsiteX28" fmla="*/ 368300 w 647700"/>
              <a:gd name="connsiteY28" fmla="*/ 228600 h 1219200"/>
              <a:gd name="connsiteX29" fmla="*/ 279400 w 647700"/>
              <a:gd name="connsiteY29" fmla="*/ 88900 h 1219200"/>
              <a:gd name="connsiteX30" fmla="*/ 228600 w 647700"/>
              <a:gd name="connsiteY30" fmla="*/ 38100 h 1219200"/>
              <a:gd name="connsiteX31" fmla="*/ 228600 w 647700"/>
              <a:gd name="connsiteY31" fmla="*/ 381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7700" h="1219200">
                <a:moveTo>
                  <a:pt x="292100" y="0"/>
                </a:moveTo>
                <a:lnTo>
                  <a:pt x="152400" y="88900"/>
                </a:lnTo>
                <a:lnTo>
                  <a:pt x="88900" y="215900"/>
                </a:lnTo>
                <a:lnTo>
                  <a:pt x="12700" y="381000"/>
                </a:lnTo>
                <a:lnTo>
                  <a:pt x="12700" y="533400"/>
                </a:lnTo>
                <a:lnTo>
                  <a:pt x="0" y="723900"/>
                </a:lnTo>
                <a:lnTo>
                  <a:pt x="25400" y="914400"/>
                </a:lnTo>
                <a:lnTo>
                  <a:pt x="63500" y="1028700"/>
                </a:lnTo>
                <a:lnTo>
                  <a:pt x="101600" y="1143000"/>
                </a:lnTo>
                <a:lnTo>
                  <a:pt x="177800" y="1193800"/>
                </a:lnTo>
                <a:lnTo>
                  <a:pt x="304800" y="1219200"/>
                </a:lnTo>
                <a:lnTo>
                  <a:pt x="571500" y="1168400"/>
                </a:lnTo>
                <a:lnTo>
                  <a:pt x="647700" y="1168400"/>
                </a:lnTo>
                <a:lnTo>
                  <a:pt x="622300" y="1143000"/>
                </a:lnTo>
                <a:lnTo>
                  <a:pt x="647700" y="1092200"/>
                </a:lnTo>
                <a:lnTo>
                  <a:pt x="647700" y="1054100"/>
                </a:lnTo>
                <a:lnTo>
                  <a:pt x="533400" y="1054100"/>
                </a:lnTo>
                <a:lnTo>
                  <a:pt x="419100" y="1016000"/>
                </a:lnTo>
                <a:lnTo>
                  <a:pt x="330200" y="990600"/>
                </a:lnTo>
                <a:lnTo>
                  <a:pt x="304800" y="939800"/>
                </a:lnTo>
                <a:lnTo>
                  <a:pt x="304800" y="939800"/>
                </a:lnTo>
                <a:lnTo>
                  <a:pt x="304800" y="723900"/>
                </a:lnTo>
                <a:lnTo>
                  <a:pt x="304800" y="673100"/>
                </a:lnTo>
                <a:lnTo>
                  <a:pt x="304800" y="571500"/>
                </a:lnTo>
                <a:lnTo>
                  <a:pt x="266700" y="457200"/>
                </a:lnTo>
                <a:lnTo>
                  <a:pt x="317500" y="393700"/>
                </a:lnTo>
                <a:lnTo>
                  <a:pt x="355600" y="317500"/>
                </a:lnTo>
                <a:lnTo>
                  <a:pt x="393700" y="292100"/>
                </a:lnTo>
                <a:lnTo>
                  <a:pt x="368300" y="228600"/>
                </a:lnTo>
                <a:lnTo>
                  <a:pt x="279400" y="88900"/>
                </a:lnTo>
                <a:lnTo>
                  <a:pt x="228600" y="38100"/>
                </a:lnTo>
                <a:lnTo>
                  <a:pt x="228600" y="3810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Freeform 22"/>
          <p:cNvSpPr/>
          <p:nvPr/>
        </p:nvSpPr>
        <p:spPr>
          <a:xfrm>
            <a:off x="5979492" y="3759200"/>
            <a:ext cx="2120900" cy="2349500"/>
          </a:xfrm>
          <a:custGeom>
            <a:avLst/>
            <a:gdLst>
              <a:gd name="connsiteX0" fmla="*/ 12700 w 2120900"/>
              <a:gd name="connsiteY0" fmla="*/ 571500 h 2349500"/>
              <a:gd name="connsiteX1" fmla="*/ 127000 w 2120900"/>
              <a:gd name="connsiteY1" fmla="*/ 546100 h 2349500"/>
              <a:gd name="connsiteX2" fmla="*/ 228600 w 2120900"/>
              <a:gd name="connsiteY2" fmla="*/ 495300 h 2349500"/>
              <a:gd name="connsiteX3" fmla="*/ 292100 w 2120900"/>
              <a:gd name="connsiteY3" fmla="*/ 419100 h 2349500"/>
              <a:gd name="connsiteX4" fmla="*/ 393700 w 2120900"/>
              <a:gd name="connsiteY4" fmla="*/ 495300 h 2349500"/>
              <a:gd name="connsiteX5" fmla="*/ 533400 w 2120900"/>
              <a:gd name="connsiteY5" fmla="*/ 584200 h 2349500"/>
              <a:gd name="connsiteX6" fmla="*/ 698500 w 2120900"/>
              <a:gd name="connsiteY6" fmla="*/ 635000 h 2349500"/>
              <a:gd name="connsiteX7" fmla="*/ 914400 w 2120900"/>
              <a:gd name="connsiteY7" fmla="*/ 622300 h 2349500"/>
              <a:gd name="connsiteX8" fmla="*/ 1066800 w 2120900"/>
              <a:gd name="connsiteY8" fmla="*/ 584200 h 2349500"/>
              <a:gd name="connsiteX9" fmla="*/ 1524000 w 2120900"/>
              <a:gd name="connsiteY9" fmla="*/ 228600 h 2349500"/>
              <a:gd name="connsiteX10" fmla="*/ 1003300 w 2120900"/>
              <a:gd name="connsiteY10" fmla="*/ 622300 h 2349500"/>
              <a:gd name="connsiteX11" fmla="*/ 901700 w 2120900"/>
              <a:gd name="connsiteY11" fmla="*/ 723900 h 2349500"/>
              <a:gd name="connsiteX12" fmla="*/ 863600 w 2120900"/>
              <a:gd name="connsiteY12" fmla="*/ 863600 h 2349500"/>
              <a:gd name="connsiteX13" fmla="*/ 850900 w 2120900"/>
              <a:gd name="connsiteY13" fmla="*/ 939800 h 2349500"/>
              <a:gd name="connsiteX14" fmla="*/ 901700 w 2120900"/>
              <a:gd name="connsiteY14" fmla="*/ 1016000 h 2349500"/>
              <a:gd name="connsiteX15" fmla="*/ 977900 w 2120900"/>
              <a:gd name="connsiteY15" fmla="*/ 1041400 h 2349500"/>
              <a:gd name="connsiteX16" fmla="*/ 977900 w 2120900"/>
              <a:gd name="connsiteY16" fmla="*/ 1041400 h 2349500"/>
              <a:gd name="connsiteX17" fmla="*/ 1104900 w 2120900"/>
              <a:gd name="connsiteY17" fmla="*/ 1066800 h 2349500"/>
              <a:gd name="connsiteX18" fmla="*/ 1689100 w 2120900"/>
              <a:gd name="connsiteY18" fmla="*/ 749300 h 2349500"/>
              <a:gd name="connsiteX19" fmla="*/ 1079500 w 2120900"/>
              <a:gd name="connsiteY19" fmla="*/ 1092200 h 2349500"/>
              <a:gd name="connsiteX20" fmla="*/ 1016000 w 2120900"/>
              <a:gd name="connsiteY20" fmla="*/ 1193800 h 2349500"/>
              <a:gd name="connsiteX21" fmla="*/ 1016000 w 2120900"/>
              <a:gd name="connsiteY21" fmla="*/ 1244600 h 2349500"/>
              <a:gd name="connsiteX22" fmla="*/ 1079500 w 2120900"/>
              <a:gd name="connsiteY22" fmla="*/ 1308100 h 2349500"/>
              <a:gd name="connsiteX23" fmla="*/ 1803400 w 2120900"/>
              <a:gd name="connsiteY23" fmla="*/ 1562100 h 2349500"/>
              <a:gd name="connsiteX24" fmla="*/ 1066800 w 2120900"/>
              <a:gd name="connsiteY24" fmla="*/ 1295400 h 2349500"/>
              <a:gd name="connsiteX25" fmla="*/ 977900 w 2120900"/>
              <a:gd name="connsiteY25" fmla="*/ 1219200 h 2349500"/>
              <a:gd name="connsiteX26" fmla="*/ 914400 w 2120900"/>
              <a:gd name="connsiteY26" fmla="*/ 1219200 h 2349500"/>
              <a:gd name="connsiteX27" fmla="*/ 749300 w 2120900"/>
              <a:gd name="connsiteY27" fmla="*/ 1308100 h 2349500"/>
              <a:gd name="connsiteX28" fmla="*/ 698500 w 2120900"/>
              <a:gd name="connsiteY28" fmla="*/ 1473200 h 2349500"/>
              <a:gd name="connsiteX29" fmla="*/ 723900 w 2120900"/>
              <a:gd name="connsiteY29" fmla="*/ 1612900 h 2349500"/>
              <a:gd name="connsiteX30" fmla="*/ 762000 w 2120900"/>
              <a:gd name="connsiteY30" fmla="*/ 1739900 h 2349500"/>
              <a:gd name="connsiteX31" fmla="*/ 876300 w 2120900"/>
              <a:gd name="connsiteY31" fmla="*/ 1841500 h 2349500"/>
              <a:gd name="connsiteX32" fmla="*/ 977900 w 2120900"/>
              <a:gd name="connsiteY32" fmla="*/ 1892300 h 2349500"/>
              <a:gd name="connsiteX33" fmla="*/ 1092200 w 2120900"/>
              <a:gd name="connsiteY33" fmla="*/ 1917700 h 2349500"/>
              <a:gd name="connsiteX34" fmla="*/ 1206500 w 2120900"/>
              <a:gd name="connsiteY34" fmla="*/ 1892300 h 2349500"/>
              <a:gd name="connsiteX35" fmla="*/ 1409700 w 2120900"/>
              <a:gd name="connsiteY35" fmla="*/ 1905000 h 2349500"/>
              <a:gd name="connsiteX36" fmla="*/ 1841500 w 2120900"/>
              <a:gd name="connsiteY36" fmla="*/ 2006600 h 2349500"/>
              <a:gd name="connsiteX37" fmla="*/ 1308100 w 2120900"/>
              <a:gd name="connsiteY37" fmla="*/ 1892300 h 2349500"/>
              <a:gd name="connsiteX38" fmla="*/ 1130300 w 2120900"/>
              <a:gd name="connsiteY38" fmla="*/ 1943100 h 2349500"/>
              <a:gd name="connsiteX39" fmla="*/ 990600 w 2120900"/>
              <a:gd name="connsiteY39" fmla="*/ 2019300 h 2349500"/>
              <a:gd name="connsiteX40" fmla="*/ 800100 w 2120900"/>
              <a:gd name="connsiteY40" fmla="*/ 2057400 h 2349500"/>
              <a:gd name="connsiteX41" fmla="*/ 635000 w 2120900"/>
              <a:gd name="connsiteY41" fmla="*/ 2120900 h 2349500"/>
              <a:gd name="connsiteX42" fmla="*/ 520700 w 2120900"/>
              <a:gd name="connsiteY42" fmla="*/ 2108200 h 2349500"/>
              <a:gd name="connsiteX43" fmla="*/ 406400 w 2120900"/>
              <a:gd name="connsiteY43" fmla="*/ 2057400 h 2349500"/>
              <a:gd name="connsiteX44" fmla="*/ 304800 w 2120900"/>
              <a:gd name="connsiteY44" fmla="*/ 1993900 h 2349500"/>
              <a:gd name="connsiteX45" fmla="*/ 203200 w 2120900"/>
              <a:gd name="connsiteY45" fmla="*/ 1905000 h 2349500"/>
              <a:gd name="connsiteX46" fmla="*/ 139700 w 2120900"/>
              <a:gd name="connsiteY46" fmla="*/ 1854200 h 2349500"/>
              <a:gd name="connsiteX47" fmla="*/ 63500 w 2120900"/>
              <a:gd name="connsiteY47" fmla="*/ 1917700 h 2349500"/>
              <a:gd name="connsiteX48" fmla="*/ 50800 w 2120900"/>
              <a:gd name="connsiteY48" fmla="*/ 1981200 h 2349500"/>
              <a:gd name="connsiteX49" fmla="*/ 50800 w 2120900"/>
              <a:gd name="connsiteY49" fmla="*/ 2095500 h 2349500"/>
              <a:gd name="connsiteX50" fmla="*/ 254000 w 2120900"/>
              <a:gd name="connsiteY50" fmla="*/ 2247900 h 2349500"/>
              <a:gd name="connsiteX51" fmla="*/ 393700 w 2120900"/>
              <a:gd name="connsiteY51" fmla="*/ 2311400 h 2349500"/>
              <a:gd name="connsiteX52" fmla="*/ 520700 w 2120900"/>
              <a:gd name="connsiteY52" fmla="*/ 2349500 h 2349500"/>
              <a:gd name="connsiteX53" fmla="*/ 685800 w 2120900"/>
              <a:gd name="connsiteY53" fmla="*/ 2336800 h 2349500"/>
              <a:gd name="connsiteX54" fmla="*/ 825500 w 2120900"/>
              <a:gd name="connsiteY54" fmla="*/ 2311400 h 2349500"/>
              <a:gd name="connsiteX55" fmla="*/ 927100 w 2120900"/>
              <a:gd name="connsiteY55" fmla="*/ 2260600 h 2349500"/>
              <a:gd name="connsiteX56" fmla="*/ 1066800 w 2120900"/>
              <a:gd name="connsiteY56" fmla="*/ 2222500 h 2349500"/>
              <a:gd name="connsiteX57" fmla="*/ 1181100 w 2120900"/>
              <a:gd name="connsiteY57" fmla="*/ 2171700 h 2349500"/>
              <a:gd name="connsiteX58" fmla="*/ 1231900 w 2120900"/>
              <a:gd name="connsiteY58" fmla="*/ 2108200 h 2349500"/>
              <a:gd name="connsiteX59" fmla="*/ 1346200 w 2120900"/>
              <a:gd name="connsiteY59" fmla="*/ 2082800 h 2349500"/>
              <a:gd name="connsiteX60" fmla="*/ 1536700 w 2120900"/>
              <a:gd name="connsiteY60" fmla="*/ 2108200 h 2349500"/>
              <a:gd name="connsiteX61" fmla="*/ 1714500 w 2120900"/>
              <a:gd name="connsiteY61" fmla="*/ 2159000 h 2349500"/>
              <a:gd name="connsiteX62" fmla="*/ 1879600 w 2120900"/>
              <a:gd name="connsiteY62" fmla="*/ 2133600 h 2349500"/>
              <a:gd name="connsiteX63" fmla="*/ 2006600 w 2120900"/>
              <a:gd name="connsiteY63" fmla="*/ 2133600 h 2349500"/>
              <a:gd name="connsiteX64" fmla="*/ 2108200 w 2120900"/>
              <a:gd name="connsiteY64" fmla="*/ 2044700 h 2349500"/>
              <a:gd name="connsiteX65" fmla="*/ 2120900 w 2120900"/>
              <a:gd name="connsiteY65" fmla="*/ 1930400 h 2349500"/>
              <a:gd name="connsiteX66" fmla="*/ 2044700 w 2120900"/>
              <a:gd name="connsiteY66" fmla="*/ 1854200 h 2349500"/>
              <a:gd name="connsiteX67" fmla="*/ 1892300 w 2120900"/>
              <a:gd name="connsiteY67" fmla="*/ 1790700 h 2349500"/>
              <a:gd name="connsiteX68" fmla="*/ 1727200 w 2120900"/>
              <a:gd name="connsiteY68" fmla="*/ 1765300 h 2349500"/>
              <a:gd name="connsiteX69" fmla="*/ 1447800 w 2120900"/>
              <a:gd name="connsiteY69" fmla="*/ 1714500 h 2349500"/>
              <a:gd name="connsiteX70" fmla="*/ 1358900 w 2120900"/>
              <a:gd name="connsiteY70" fmla="*/ 1727200 h 2349500"/>
              <a:gd name="connsiteX71" fmla="*/ 1143000 w 2120900"/>
              <a:gd name="connsiteY71" fmla="*/ 1739900 h 2349500"/>
              <a:gd name="connsiteX72" fmla="*/ 1041400 w 2120900"/>
              <a:gd name="connsiteY72" fmla="*/ 1676400 h 2349500"/>
              <a:gd name="connsiteX73" fmla="*/ 952500 w 2120900"/>
              <a:gd name="connsiteY73" fmla="*/ 1574800 h 2349500"/>
              <a:gd name="connsiteX74" fmla="*/ 914400 w 2120900"/>
              <a:gd name="connsiteY74" fmla="*/ 1473200 h 2349500"/>
              <a:gd name="connsiteX75" fmla="*/ 952500 w 2120900"/>
              <a:gd name="connsiteY75" fmla="*/ 1435100 h 2349500"/>
              <a:gd name="connsiteX76" fmla="*/ 1092200 w 2120900"/>
              <a:gd name="connsiteY76" fmla="*/ 1485900 h 2349500"/>
              <a:gd name="connsiteX77" fmla="*/ 1257300 w 2120900"/>
              <a:gd name="connsiteY77" fmla="*/ 1549400 h 2349500"/>
              <a:gd name="connsiteX78" fmla="*/ 1371600 w 2120900"/>
              <a:gd name="connsiteY78" fmla="*/ 1612900 h 2349500"/>
              <a:gd name="connsiteX79" fmla="*/ 1524000 w 2120900"/>
              <a:gd name="connsiteY79" fmla="*/ 1676400 h 2349500"/>
              <a:gd name="connsiteX80" fmla="*/ 1638300 w 2120900"/>
              <a:gd name="connsiteY80" fmla="*/ 1714500 h 2349500"/>
              <a:gd name="connsiteX81" fmla="*/ 1803400 w 2120900"/>
              <a:gd name="connsiteY81" fmla="*/ 1727200 h 2349500"/>
              <a:gd name="connsiteX82" fmla="*/ 1981200 w 2120900"/>
              <a:gd name="connsiteY82" fmla="*/ 1727200 h 2349500"/>
              <a:gd name="connsiteX83" fmla="*/ 2070100 w 2120900"/>
              <a:gd name="connsiteY83" fmla="*/ 1676400 h 2349500"/>
              <a:gd name="connsiteX84" fmla="*/ 2070100 w 2120900"/>
              <a:gd name="connsiteY84" fmla="*/ 1676400 h 2349500"/>
              <a:gd name="connsiteX85" fmla="*/ 2108200 w 2120900"/>
              <a:gd name="connsiteY85" fmla="*/ 1498600 h 2349500"/>
              <a:gd name="connsiteX86" fmla="*/ 1993900 w 2120900"/>
              <a:gd name="connsiteY86" fmla="*/ 1358900 h 2349500"/>
              <a:gd name="connsiteX87" fmla="*/ 1816100 w 2120900"/>
              <a:gd name="connsiteY87" fmla="*/ 1308100 h 2349500"/>
              <a:gd name="connsiteX88" fmla="*/ 1663700 w 2120900"/>
              <a:gd name="connsiteY88" fmla="*/ 1244600 h 2349500"/>
              <a:gd name="connsiteX89" fmla="*/ 1511300 w 2120900"/>
              <a:gd name="connsiteY89" fmla="*/ 1193800 h 2349500"/>
              <a:gd name="connsiteX90" fmla="*/ 1371600 w 2120900"/>
              <a:gd name="connsiteY90" fmla="*/ 1181100 h 2349500"/>
              <a:gd name="connsiteX91" fmla="*/ 1358900 w 2120900"/>
              <a:gd name="connsiteY91" fmla="*/ 1168400 h 2349500"/>
              <a:gd name="connsiteX92" fmla="*/ 1397000 w 2120900"/>
              <a:gd name="connsiteY92" fmla="*/ 1143000 h 2349500"/>
              <a:gd name="connsiteX93" fmla="*/ 1485900 w 2120900"/>
              <a:gd name="connsiteY93" fmla="*/ 1130300 h 2349500"/>
              <a:gd name="connsiteX94" fmla="*/ 1651000 w 2120900"/>
              <a:gd name="connsiteY94" fmla="*/ 1054100 h 2349500"/>
              <a:gd name="connsiteX95" fmla="*/ 1727200 w 2120900"/>
              <a:gd name="connsiteY95" fmla="*/ 1003300 h 2349500"/>
              <a:gd name="connsiteX96" fmla="*/ 1841500 w 2120900"/>
              <a:gd name="connsiteY96" fmla="*/ 927100 h 2349500"/>
              <a:gd name="connsiteX97" fmla="*/ 1930400 w 2120900"/>
              <a:gd name="connsiteY97" fmla="*/ 850900 h 2349500"/>
              <a:gd name="connsiteX98" fmla="*/ 2095500 w 2120900"/>
              <a:gd name="connsiteY98" fmla="*/ 749300 h 2349500"/>
              <a:gd name="connsiteX99" fmla="*/ 2095500 w 2120900"/>
              <a:gd name="connsiteY99" fmla="*/ 647700 h 2349500"/>
              <a:gd name="connsiteX100" fmla="*/ 2044700 w 2120900"/>
              <a:gd name="connsiteY100" fmla="*/ 558800 h 2349500"/>
              <a:gd name="connsiteX101" fmla="*/ 1955800 w 2120900"/>
              <a:gd name="connsiteY101" fmla="*/ 508000 h 2349500"/>
              <a:gd name="connsiteX102" fmla="*/ 1778000 w 2120900"/>
              <a:gd name="connsiteY102" fmla="*/ 482600 h 2349500"/>
              <a:gd name="connsiteX103" fmla="*/ 1612900 w 2120900"/>
              <a:gd name="connsiteY103" fmla="*/ 533400 h 2349500"/>
              <a:gd name="connsiteX104" fmla="*/ 1473200 w 2120900"/>
              <a:gd name="connsiteY104" fmla="*/ 622300 h 2349500"/>
              <a:gd name="connsiteX105" fmla="*/ 1143000 w 2120900"/>
              <a:gd name="connsiteY105" fmla="*/ 838200 h 2349500"/>
              <a:gd name="connsiteX106" fmla="*/ 1498600 w 2120900"/>
              <a:gd name="connsiteY106" fmla="*/ 609600 h 2349500"/>
              <a:gd name="connsiteX107" fmla="*/ 1562100 w 2120900"/>
              <a:gd name="connsiteY107" fmla="*/ 495300 h 2349500"/>
              <a:gd name="connsiteX108" fmla="*/ 1651000 w 2120900"/>
              <a:gd name="connsiteY108" fmla="*/ 342900 h 2349500"/>
              <a:gd name="connsiteX109" fmla="*/ 1689100 w 2120900"/>
              <a:gd name="connsiteY109" fmla="*/ 203200 h 2349500"/>
              <a:gd name="connsiteX110" fmla="*/ 1689100 w 2120900"/>
              <a:gd name="connsiteY110" fmla="*/ 76200 h 2349500"/>
              <a:gd name="connsiteX111" fmla="*/ 1625600 w 2120900"/>
              <a:gd name="connsiteY111" fmla="*/ 25400 h 2349500"/>
              <a:gd name="connsiteX112" fmla="*/ 1549400 w 2120900"/>
              <a:gd name="connsiteY112" fmla="*/ 0 h 2349500"/>
              <a:gd name="connsiteX113" fmla="*/ 1447800 w 2120900"/>
              <a:gd name="connsiteY113" fmla="*/ 0 h 2349500"/>
              <a:gd name="connsiteX114" fmla="*/ 1333500 w 2120900"/>
              <a:gd name="connsiteY114" fmla="*/ 88900 h 2349500"/>
              <a:gd name="connsiteX115" fmla="*/ 1193800 w 2120900"/>
              <a:gd name="connsiteY115" fmla="*/ 190500 h 2349500"/>
              <a:gd name="connsiteX116" fmla="*/ 1079500 w 2120900"/>
              <a:gd name="connsiteY116" fmla="*/ 304800 h 2349500"/>
              <a:gd name="connsiteX117" fmla="*/ 1079500 w 2120900"/>
              <a:gd name="connsiteY117" fmla="*/ 304800 h 2349500"/>
              <a:gd name="connsiteX118" fmla="*/ 825500 w 2120900"/>
              <a:gd name="connsiteY118" fmla="*/ 368300 h 2349500"/>
              <a:gd name="connsiteX119" fmla="*/ 635000 w 2120900"/>
              <a:gd name="connsiteY119" fmla="*/ 330200 h 2349500"/>
              <a:gd name="connsiteX120" fmla="*/ 533400 w 2120900"/>
              <a:gd name="connsiteY120" fmla="*/ 279400 h 2349500"/>
              <a:gd name="connsiteX121" fmla="*/ 482600 w 2120900"/>
              <a:gd name="connsiteY121" fmla="*/ 190500 h 2349500"/>
              <a:gd name="connsiteX122" fmla="*/ 495300 w 2120900"/>
              <a:gd name="connsiteY122" fmla="*/ 127000 h 2349500"/>
              <a:gd name="connsiteX123" fmla="*/ 381000 w 2120900"/>
              <a:gd name="connsiteY123" fmla="*/ 38100 h 2349500"/>
              <a:gd name="connsiteX124" fmla="*/ 304800 w 2120900"/>
              <a:gd name="connsiteY124" fmla="*/ 38100 h 2349500"/>
              <a:gd name="connsiteX125" fmla="*/ 228600 w 2120900"/>
              <a:gd name="connsiteY125" fmla="*/ 101600 h 2349500"/>
              <a:gd name="connsiteX126" fmla="*/ 177800 w 2120900"/>
              <a:gd name="connsiteY126" fmla="*/ 165100 h 2349500"/>
              <a:gd name="connsiteX127" fmla="*/ 25400 w 2120900"/>
              <a:gd name="connsiteY127" fmla="*/ 215900 h 2349500"/>
              <a:gd name="connsiteX128" fmla="*/ 50800 w 2120900"/>
              <a:gd name="connsiteY128" fmla="*/ 292100 h 2349500"/>
              <a:gd name="connsiteX129" fmla="*/ 50800 w 2120900"/>
              <a:gd name="connsiteY129" fmla="*/ 406400 h 2349500"/>
              <a:gd name="connsiteX130" fmla="*/ 12700 w 2120900"/>
              <a:gd name="connsiteY130" fmla="*/ 495300 h 2349500"/>
              <a:gd name="connsiteX131" fmla="*/ 0 w 2120900"/>
              <a:gd name="connsiteY131" fmla="*/ 495300 h 234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120900" h="2349500">
                <a:moveTo>
                  <a:pt x="12700" y="571500"/>
                </a:moveTo>
                <a:lnTo>
                  <a:pt x="127000" y="546100"/>
                </a:lnTo>
                <a:lnTo>
                  <a:pt x="228600" y="495300"/>
                </a:lnTo>
                <a:lnTo>
                  <a:pt x="292100" y="419100"/>
                </a:lnTo>
                <a:lnTo>
                  <a:pt x="393700" y="495300"/>
                </a:lnTo>
                <a:lnTo>
                  <a:pt x="533400" y="584200"/>
                </a:lnTo>
                <a:lnTo>
                  <a:pt x="698500" y="635000"/>
                </a:lnTo>
                <a:lnTo>
                  <a:pt x="914400" y="622300"/>
                </a:lnTo>
                <a:lnTo>
                  <a:pt x="1066800" y="584200"/>
                </a:lnTo>
                <a:lnTo>
                  <a:pt x="1524000" y="228600"/>
                </a:lnTo>
                <a:lnTo>
                  <a:pt x="1003300" y="622300"/>
                </a:lnTo>
                <a:lnTo>
                  <a:pt x="901700" y="723900"/>
                </a:lnTo>
                <a:lnTo>
                  <a:pt x="863600" y="863600"/>
                </a:lnTo>
                <a:lnTo>
                  <a:pt x="850900" y="939800"/>
                </a:lnTo>
                <a:lnTo>
                  <a:pt x="901700" y="1016000"/>
                </a:lnTo>
                <a:lnTo>
                  <a:pt x="977900" y="1041400"/>
                </a:lnTo>
                <a:lnTo>
                  <a:pt x="977900" y="1041400"/>
                </a:lnTo>
                <a:lnTo>
                  <a:pt x="1104900" y="1066800"/>
                </a:lnTo>
                <a:lnTo>
                  <a:pt x="1689100" y="749300"/>
                </a:lnTo>
                <a:lnTo>
                  <a:pt x="1079500" y="1092200"/>
                </a:lnTo>
                <a:lnTo>
                  <a:pt x="1016000" y="1193800"/>
                </a:lnTo>
                <a:lnTo>
                  <a:pt x="1016000" y="1244600"/>
                </a:lnTo>
                <a:lnTo>
                  <a:pt x="1079500" y="1308100"/>
                </a:lnTo>
                <a:lnTo>
                  <a:pt x="1803400" y="1562100"/>
                </a:lnTo>
                <a:lnTo>
                  <a:pt x="1066800" y="1295400"/>
                </a:lnTo>
                <a:lnTo>
                  <a:pt x="977900" y="1219200"/>
                </a:lnTo>
                <a:lnTo>
                  <a:pt x="914400" y="1219200"/>
                </a:lnTo>
                <a:lnTo>
                  <a:pt x="749300" y="1308100"/>
                </a:lnTo>
                <a:lnTo>
                  <a:pt x="698500" y="1473200"/>
                </a:lnTo>
                <a:lnTo>
                  <a:pt x="723900" y="1612900"/>
                </a:lnTo>
                <a:lnTo>
                  <a:pt x="762000" y="1739900"/>
                </a:lnTo>
                <a:lnTo>
                  <a:pt x="876300" y="1841500"/>
                </a:lnTo>
                <a:lnTo>
                  <a:pt x="977900" y="1892300"/>
                </a:lnTo>
                <a:lnTo>
                  <a:pt x="1092200" y="1917700"/>
                </a:lnTo>
                <a:lnTo>
                  <a:pt x="1206500" y="1892300"/>
                </a:lnTo>
                <a:lnTo>
                  <a:pt x="1409700" y="1905000"/>
                </a:lnTo>
                <a:lnTo>
                  <a:pt x="1841500" y="2006600"/>
                </a:lnTo>
                <a:lnTo>
                  <a:pt x="1308100" y="1892300"/>
                </a:lnTo>
                <a:lnTo>
                  <a:pt x="1130300" y="1943100"/>
                </a:lnTo>
                <a:lnTo>
                  <a:pt x="990600" y="2019300"/>
                </a:lnTo>
                <a:lnTo>
                  <a:pt x="800100" y="2057400"/>
                </a:lnTo>
                <a:lnTo>
                  <a:pt x="635000" y="2120900"/>
                </a:lnTo>
                <a:lnTo>
                  <a:pt x="520700" y="2108200"/>
                </a:lnTo>
                <a:lnTo>
                  <a:pt x="406400" y="2057400"/>
                </a:lnTo>
                <a:lnTo>
                  <a:pt x="304800" y="1993900"/>
                </a:lnTo>
                <a:lnTo>
                  <a:pt x="203200" y="1905000"/>
                </a:lnTo>
                <a:lnTo>
                  <a:pt x="139700" y="1854200"/>
                </a:lnTo>
                <a:lnTo>
                  <a:pt x="63500" y="1917700"/>
                </a:lnTo>
                <a:lnTo>
                  <a:pt x="50800" y="1981200"/>
                </a:lnTo>
                <a:lnTo>
                  <a:pt x="50800" y="2095500"/>
                </a:lnTo>
                <a:lnTo>
                  <a:pt x="254000" y="2247900"/>
                </a:lnTo>
                <a:lnTo>
                  <a:pt x="393700" y="2311400"/>
                </a:lnTo>
                <a:lnTo>
                  <a:pt x="520700" y="2349500"/>
                </a:lnTo>
                <a:lnTo>
                  <a:pt x="685800" y="2336800"/>
                </a:lnTo>
                <a:lnTo>
                  <a:pt x="825500" y="2311400"/>
                </a:lnTo>
                <a:lnTo>
                  <a:pt x="927100" y="2260600"/>
                </a:lnTo>
                <a:lnTo>
                  <a:pt x="1066800" y="2222500"/>
                </a:lnTo>
                <a:lnTo>
                  <a:pt x="1181100" y="2171700"/>
                </a:lnTo>
                <a:lnTo>
                  <a:pt x="1231900" y="2108200"/>
                </a:lnTo>
                <a:lnTo>
                  <a:pt x="1346200" y="2082800"/>
                </a:lnTo>
                <a:lnTo>
                  <a:pt x="1536700" y="2108200"/>
                </a:lnTo>
                <a:lnTo>
                  <a:pt x="1714500" y="2159000"/>
                </a:lnTo>
                <a:lnTo>
                  <a:pt x="1879600" y="2133600"/>
                </a:lnTo>
                <a:lnTo>
                  <a:pt x="2006600" y="2133600"/>
                </a:lnTo>
                <a:lnTo>
                  <a:pt x="2108200" y="2044700"/>
                </a:lnTo>
                <a:lnTo>
                  <a:pt x="2120900" y="1930400"/>
                </a:lnTo>
                <a:lnTo>
                  <a:pt x="2044700" y="1854200"/>
                </a:lnTo>
                <a:lnTo>
                  <a:pt x="1892300" y="1790700"/>
                </a:lnTo>
                <a:lnTo>
                  <a:pt x="1727200" y="1765300"/>
                </a:lnTo>
                <a:lnTo>
                  <a:pt x="1447800" y="1714500"/>
                </a:lnTo>
                <a:lnTo>
                  <a:pt x="1358900" y="1727200"/>
                </a:lnTo>
                <a:lnTo>
                  <a:pt x="1143000" y="1739900"/>
                </a:lnTo>
                <a:lnTo>
                  <a:pt x="1041400" y="1676400"/>
                </a:lnTo>
                <a:lnTo>
                  <a:pt x="952500" y="1574800"/>
                </a:lnTo>
                <a:lnTo>
                  <a:pt x="914400" y="1473200"/>
                </a:lnTo>
                <a:lnTo>
                  <a:pt x="952500" y="1435100"/>
                </a:lnTo>
                <a:lnTo>
                  <a:pt x="1092200" y="1485900"/>
                </a:lnTo>
                <a:lnTo>
                  <a:pt x="1257300" y="1549400"/>
                </a:lnTo>
                <a:lnTo>
                  <a:pt x="1371600" y="1612900"/>
                </a:lnTo>
                <a:lnTo>
                  <a:pt x="1524000" y="1676400"/>
                </a:lnTo>
                <a:lnTo>
                  <a:pt x="1638300" y="1714500"/>
                </a:lnTo>
                <a:lnTo>
                  <a:pt x="1803400" y="1727200"/>
                </a:lnTo>
                <a:lnTo>
                  <a:pt x="1981200" y="1727200"/>
                </a:lnTo>
                <a:lnTo>
                  <a:pt x="2070100" y="1676400"/>
                </a:lnTo>
                <a:lnTo>
                  <a:pt x="2070100" y="1676400"/>
                </a:lnTo>
                <a:lnTo>
                  <a:pt x="2108200" y="1498600"/>
                </a:lnTo>
                <a:lnTo>
                  <a:pt x="1993900" y="1358900"/>
                </a:lnTo>
                <a:lnTo>
                  <a:pt x="1816100" y="1308100"/>
                </a:lnTo>
                <a:lnTo>
                  <a:pt x="1663700" y="1244600"/>
                </a:lnTo>
                <a:lnTo>
                  <a:pt x="1511300" y="1193800"/>
                </a:lnTo>
                <a:lnTo>
                  <a:pt x="1371600" y="1181100"/>
                </a:lnTo>
                <a:lnTo>
                  <a:pt x="1358900" y="1168400"/>
                </a:lnTo>
                <a:lnTo>
                  <a:pt x="1397000" y="1143000"/>
                </a:lnTo>
                <a:lnTo>
                  <a:pt x="1485900" y="1130300"/>
                </a:lnTo>
                <a:lnTo>
                  <a:pt x="1651000" y="1054100"/>
                </a:lnTo>
                <a:lnTo>
                  <a:pt x="1727200" y="1003300"/>
                </a:lnTo>
                <a:lnTo>
                  <a:pt x="1841500" y="927100"/>
                </a:lnTo>
                <a:lnTo>
                  <a:pt x="1930400" y="850900"/>
                </a:lnTo>
                <a:lnTo>
                  <a:pt x="2095500" y="749300"/>
                </a:lnTo>
                <a:lnTo>
                  <a:pt x="2095500" y="647700"/>
                </a:lnTo>
                <a:lnTo>
                  <a:pt x="2044700" y="558800"/>
                </a:lnTo>
                <a:lnTo>
                  <a:pt x="1955800" y="508000"/>
                </a:lnTo>
                <a:lnTo>
                  <a:pt x="1778000" y="482600"/>
                </a:lnTo>
                <a:lnTo>
                  <a:pt x="1612900" y="533400"/>
                </a:lnTo>
                <a:lnTo>
                  <a:pt x="1473200" y="622300"/>
                </a:lnTo>
                <a:lnTo>
                  <a:pt x="1143000" y="838200"/>
                </a:lnTo>
                <a:lnTo>
                  <a:pt x="1498600" y="609600"/>
                </a:lnTo>
                <a:lnTo>
                  <a:pt x="1562100" y="495300"/>
                </a:lnTo>
                <a:lnTo>
                  <a:pt x="1651000" y="342900"/>
                </a:lnTo>
                <a:lnTo>
                  <a:pt x="1689100" y="203200"/>
                </a:lnTo>
                <a:lnTo>
                  <a:pt x="1689100" y="76200"/>
                </a:lnTo>
                <a:lnTo>
                  <a:pt x="1625600" y="25400"/>
                </a:lnTo>
                <a:lnTo>
                  <a:pt x="1549400" y="0"/>
                </a:lnTo>
                <a:lnTo>
                  <a:pt x="1447800" y="0"/>
                </a:lnTo>
                <a:lnTo>
                  <a:pt x="1333500" y="88900"/>
                </a:lnTo>
                <a:lnTo>
                  <a:pt x="1193800" y="190500"/>
                </a:lnTo>
                <a:lnTo>
                  <a:pt x="1079500" y="304800"/>
                </a:lnTo>
                <a:lnTo>
                  <a:pt x="1079500" y="304800"/>
                </a:lnTo>
                <a:lnTo>
                  <a:pt x="825500" y="368300"/>
                </a:lnTo>
                <a:lnTo>
                  <a:pt x="635000" y="330200"/>
                </a:lnTo>
                <a:lnTo>
                  <a:pt x="533400" y="279400"/>
                </a:lnTo>
                <a:lnTo>
                  <a:pt x="482600" y="190500"/>
                </a:lnTo>
                <a:lnTo>
                  <a:pt x="495300" y="127000"/>
                </a:lnTo>
                <a:lnTo>
                  <a:pt x="381000" y="38100"/>
                </a:lnTo>
                <a:lnTo>
                  <a:pt x="304800" y="38100"/>
                </a:lnTo>
                <a:lnTo>
                  <a:pt x="228600" y="101600"/>
                </a:lnTo>
                <a:lnTo>
                  <a:pt x="177800" y="165100"/>
                </a:lnTo>
                <a:lnTo>
                  <a:pt x="25400" y="215900"/>
                </a:lnTo>
                <a:lnTo>
                  <a:pt x="50800" y="292100"/>
                </a:lnTo>
                <a:lnTo>
                  <a:pt x="50800" y="406400"/>
                </a:lnTo>
                <a:lnTo>
                  <a:pt x="12700" y="495300"/>
                </a:lnTo>
                <a:lnTo>
                  <a:pt x="0" y="49530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Freeform 23"/>
          <p:cNvSpPr/>
          <p:nvPr/>
        </p:nvSpPr>
        <p:spPr>
          <a:xfrm>
            <a:off x="5105400" y="3035300"/>
            <a:ext cx="1384300" cy="2527300"/>
          </a:xfrm>
          <a:custGeom>
            <a:avLst/>
            <a:gdLst>
              <a:gd name="connsiteX0" fmla="*/ 787400 w 1384300"/>
              <a:gd name="connsiteY0" fmla="*/ 50800 h 2527300"/>
              <a:gd name="connsiteX1" fmla="*/ 647700 w 1384300"/>
              <a:gd name="connsiteY1" fmla="*/ 88900 h 2527300"/>
              <a:gd name="connsiteX2" fmla="*/ 596900 w 1384300"/>
              <a:gd name="connsiteY2" fmla="*/ 165100 h 2527300"/>
              <a:gd name="connsiteX3" fmla="*/ 482600 w 1384300"/>
              <a:gd name="connsiteY3" fmla="*/ 254000 h 2527300"/>
              <a:gd name="connsiteX4" fmla="*/ 469900 w 1384300"/>
              <a:gd name="connsiteY4" fmla="*/ 381000 h 2527300"/>
              <a:gd name="connsiteX5" fmla="*/ 469900 w 1384300"/>
              <a:gd name="connsiteY5" fmla="*/ 546100 h 2527300"/>
              <a:gd name="connsiteX6" fmla="*/ 546100 w 1384300"/>
              <a:gd name="connsiteY6" fmla="*/ 698500 h 2527300"/>
              <a:gd name="connsiteX7" fmla="*/ 609600 w 1384300"/>
              <a:gd name="connsiteY7" fmla="*/ 787400 h 2527300"/>
              <a:gd name="connsiteX8" fmla="*/ 647700 w 1384300"/>
              <a:gd name="connsiteY8" fmla="*/ 901700 h 2527300"/>
              <a:gd name="connsiteX9" fmla="*/ 673100 w 1384300"/>
              <a:gd name="connsiteY9" fmla="*/ 990600 h 2527300"/>
              <a:gd name="connsiteX10" fmla="*/ 660400 w 1384300"/>
              <a:gd name="connsiteY10" fmla="*/ 1092200 h 2527300"/>
              <a:gd name="connsiteX11" fmla="*/ 584200 w 1384300"/>
              <a:gd name="connsiteY11" fmla="*/ 1117600 h 2527300"/>
              <a:gd name="connsiteX12" fmla="*/ 457200 w 1384300"/>
              <a:gd name="connsiteY12" fmla="*/ 1181100 h 2527300"/>
              <a:gd name="connsiteX13" fmla="*/ 228600 w 1384300"/>
              <a:gd name="connsiteY13" fmla="*/ 1181100 h 2527300"/>
              <a:gd name="connsiteX14" fmla="*/ 76200 w 1384300"/>
              <a:gd name="connsiteY14" fmla="*/ 1244600 h 2527300"/>
              <a:gd name="connsiteX15" fmla="*/ 12700 w 1384300"/>
              <a:gd name="connsiteY15" fmla="*/ 1320800 h 2527300"/>
              <a:gd name="connsiteX16" fmla="*/ 0 w 1384300"/>
              <a:gd name="connsiteY16" fmla="*/ 1485900 h 2527300"/>
              <a:gd name="connsiteX17" fmla="*/ 88900 w 1384300"/>
              <a:gd name="connsiteY17" fmla="*/ 1625600 h 2527300"/>
              <a:gd name="connsiteX18" fmla="*/ 190500 w 1384300"/>
              <a:gd name="connsiteY18" fmla="*/ 1651000 h 2527300"/>
              <a:gd name="connsiteX19" fmla="*/ 317500 w 1384300"/>
              <a:gd name="connsiteY19" fmla="*/ 1752600 h 2527300"/>
              <a:gd name="connsiteX20" fmla="*/ 444500 w 1384300"/>
              <a:gd name="connsiteY20" fmla="*/ 1752600 h 2527300"/>
              <a:gd name="connsiteX21" fmla="*/ 596900 w 1384300"/>
              <a:gd name="connsiteY21" fmla="*/ 1727200 h 2527300"/>
              <a:gd name="connsiteX22" fmla="*/ 749300 w 1384300"/>
              <a:gd name="connsiteY22" fmla="*/ 1701800 h 2527300"/>
              <a:gd name="connsiteX23" fmla="*/ 825500 w 1384300"/>
              <a:gd name="connsiteY23" fmla="*/ 1663700 h 2527300"/>
              <a:gd name="connsiteX24" fmla="*/ 965200 w 1384300"/>
              <a:gd name="connsiteY24" fmla="*/ 1612900 h 2527300"/>
              <a:gd name="connsiteX25" fmla="*/ 1092200 w 1384300"/>
              <a:gd name="connsiteY25" fmla="*/ 1587500 h 2527300"/>
              <a:gd name="connsiteX26" fmla="*/ 1155700 w 1384300"/>
              <a:gd name="connsiteY26" fmla="*/ 1651000 h 2527300"/>
              <a:gd name="connsiteX27" fmla="*/ 1066800 w 1384300"/>
              <a:gd name="connsiteY27" fmla="*/ 1765300 h 2527300"/>
              <a:gd name="connsiteX28" fmla="*/ 952500 w 1384300"/>
              <a:gd name="connsiteY28" fmla="*/ 1828800 h 2527300"/>
              <a:gd name="connsiteX29" fmla="*/ 800100 w 1384300"/>
              <a:gd name="connsiteY29" fmla="*/ 1866900 h 2527300"/>
              <a:gd name="connsiteX30" fmla="*/ 596900 w 1384300"/>
              <a:gd name="connsiteY30" fmla="*/ 1866900 h 2527300"/>
              <a:gd name="connsiteX31" fmla="*/ 342900 w 1384300"/>
              <a:gd name="connsiteY31" fmla="*/ 1892300 h 2527300"/>
              <a:gd name="connsiteX32" fmla="*/ 215900 w 1384300"/>
              <a:gd name="connsiteY32" fmla="*/ 1892300 h 2527300"/>
              <a:gd name="connsiteX33" fmla="*/ 50800 w 1384300"/>
              <a:gd name="connsiteY33" fmla="*/ 2044700 h 2527300"/>
              <a:gd name="connsiteX34" fmla="*/ 165100 w 1384300"/>
              <a:gd name="connsiteY34" fmla="*/ 2235200 h 2527300"/>
              <a:gd name="connsiteX35" fmla="*/ 266700 w 1384300"/>
              <a:gd name="connsiteY35" fmla="*/ 2247900 h 2527300"/>
              <a:gd name="connsiteX36" fmla="*/ 406400 w 1384300"/>
              <a:gd name="connsiteY36" fmla="*/ 2286000 h 2527300"/>
              <a:gd name="connsiteX37" fmla="*/ 533400 w 1384300"/>
              <a:gd name="connsiteY37" fmla="*/ 2286000 h 2527300"/>
              <a:gd name="connsiteX38" fmla="*/ 673100 w 1384300"/>
              <a:gd name="connsiteY38" fmla="*/ 2273300 h 2527300"/>
              <a:gd name="connsiteX39" fmla="*/ 825500 w 1384300"/>
              <a:gd name="connsiteY39" fmla="*/ 2286000 h 2527300"/>
              <a:gd name="connsiteX40" fmla="*/ 825500 w 1384300"/>
              <a:gd name="connsiteY40" fmla="*/ 2286000 h 2527300"/>
              <a:gd name="connsiteX41" fmla="*/ 939800 w 1384300"/>
              <a:gd name="connsiteY41" fmla="*/ 2247900 h 2527300"/>
              <a:gd name="connsiteX42" fmla="*/ 990600 w 1384300"/>
              <a:gd name="connsiteY42" fmla="*/ 2260600 h 2527300"/>
              <a:gd name="connsiteX43" fmla="*/ 1003300 w 1384300"/>
              <a:gd name="connsiteY43" fmla="*/ 2349500 h 2527300"/>
              <a:gd name="connsiteX44" fmla="*/ 965200 w 1384300"/>
              <a:gd name="connsiteY44" fmla="*/ 2425700 h 2527300"/>
              <a:gd name="connsiteX45" fmla="*/ 965200 w 1384300"/>
              <a:gd name="connsiteY45" fmla="*/ 2451100 h 2527300"/>
              <a:gd name="connsiteX46" fmla="*/ 1130300 w 1384300"/>
              <a:gd name="connsiteY46" fmla="*/ 2527300 h 2527300"/>
              <a:gd name="connsiteX47" fmla="*/ 1193800 w 1384300"/>
              <a:gd name="connsiteY47" fmla="*/ 2362200 h 2527300"/>
              <a:gd name="connsiteX48" fmla="*/ 1181100 w 1384300"/>
              <a:gd name="connsiteY48" fmla="*/ 2235200 h 2527300"/>
              <a:gd name="connsiteX49" fmla="*/ 1168400 w 1384300"/>
              <a:gd name="connsiteY49" fmla="*/ 2159000 h 2527300"/>
              <a:gd name="connsiteX50" fmla="*/ 1104900 w 1384300"/>
              <a:gd name="connsiteY50" fmla="*/ 2108200 h 2527300"/>
              <a:gd name="connsiteX51" fmla="*/ 1028700 w 1384300"/>
              <a:gd name="connsiteY51" fmla="*/ 2070100 h 2527300"/>
              <a:gd name="connsiteX52" fmla="*/ 939800 w 1384300"/>
              <a:gd name="connsiteY52" fmla="*/ 2057400 h 2527300"/>
              <a:gd name="connsiteX53" fmla="*/ 609600 w 1384300"/>
              <a:gd name="connsiteY53" fmla="*/ 2108200 h 2527300"/>
              <a:gd name="connsiteX54" fmla="*/ 381000 w 1384300"/>
              <a:gd name="connsiteY54" fmla="*/ 2133600 h 2527300"/>
              <a:gd name="connsiteX55" fmla="*/ 381000 w 1384300"/>
              <a:gd name="connsiteY55" fmla="*/ 2133600 h 2527300"/>
              <a:gd name="connsiteX56" fmla="*/ 520700 w 1384300"/>
              <a:gd name="connsiteY56" fmla="*/ 2108200 h 2527300"/>
              <a:gd name="connsiteX57" fmla="*/ 800100 w 1384300"/>
              <a:gd name="connsiteY57" fmla="*/ 2082800 h 2527300"/>
              <a:gd name="connsiteX58" fmla="*/ 952500 w 1384300"/>
              <a:gd name="connsiteY58" fmla="*/ 2057400 h 2527300"/>
              <a:gd name="connsiteX59" fmla="*/ 1092200 w 1384300"/>
              <a:gd name="connsiteY59" fmla="*/ 2019300 h 2527300"/>
              <a:gd name="connsiteX60" fmla="*/ 1219200 w 1384300"/>
              <a:gd name="connsiteY60" fmla="*/ 1930400 h 2527300"/>
              <a:gd name="connsiteX61" fmla="*/ 1320800 w 1384300"/>
              <a:gd name="connsiteY61" fmla="*/ 1816100 h 2527300"/>
              <a:gd name="connsiteX62" fmla="*/ 1384300 w 1384300"/>
              <a:gd name="connsiteY62" fmla="*/ 1676400 h 2527300"/>
              <a:gd name="connsiteX63" fmla="*/ 1320800 w 1384300"/>
              <a:gd name="connsiteY63" fmla="*/ 1460500 h 2527300"/>
              <a:gd name="connsiteX64" fmla="*/ 1155700 w 1384300"/>
              <a:gd name="connsiteY64" fmla="*/ 1397000 h 2527300"/>
              <a:gd name="connsiteX65" fmla="*/ 952500 w 1384300"/>
              <a:gd name="connsiteY65" fmla="*/ 1371600 h 2527300"/>
              <a:gd name="connsiteX66" fmla="*/ 850900 w 1384300"/>
              <a:gd name="connsiteY66" fmla="*/ 1447800 h 2527300"/>
              <a:gd name="connsiteX67" fmla="*/ 698500 w 1384300"/>
              <a:gd name="connsiteY67" fmla="*/ 1524000 h 2527300"/>
              <a:gd name="connsiteX68" fmla="*/ 533400 w 1384300"/>
              <a:gd name="connsiteY68" fmla="*/ 1549400 h 2527300"/>
              <a:gd name="connsiteX69" fmla="*/ 406400 w 1384300"/>
              <a:gd name="connsiteY69" fmla="*/ 1536700 h 2527300"/>
              <a:gd name="connsiteX70" fmla="*/ 228600 w 1384300"/>
              <a:gd name="connsiteY70" fmla="*/ 1511300 h 2527300"/>
              <a:gd name="connsiteX71" fmla="*/ 228600 w 1384300"/>
              <a:gd name="connsiteY71" fmla="*/ 1435100 h 2527300"/>
              <a:gd name="connsiteX72" fmla="*/ 228600 w 1384300"/>
              <a:gd name="connsiteY72" fmla="*/ 1435100 h 2527300"/>
              <a:gd name="connsiteX73" fmla="*/ 508000 w 1384300"/>
              <a:gd name="connsiteY73" fmla="*/ 1397000 h 2527300"/>
              <a:gd name="connsiteX74" fmla="*/ 685800 w 1384300"/>
              <a:gd name="connsiteY74" fmla="*/ 1371600 h 2527300"/>
              <a:gd name="connsiteX75" fmla="*/ 850900 w 1384300"/>
              <a:gd name="connsiteY75" fmla="*/ 1282700 h 2527300"/>
              <a:gd name="connsiteX76" fmla="*/ 901700 w 1384300"/>
              <a:gd name="connsiteY76" fmla="*/ 1104900 h 2527300"/>
              <a:gd name="connsiteX77" fmla="*/ 914400 w 1384300"/>
              <a:gd name="connsiteY77" fmla="*/ 977900 h 2527300"/>
              <a:gd name="connsiteX78" fmla="*/ 863600 w 1384300"/>
              <a:gd name="connsiteY78" fmla="*/ 863600 h 2527300"/>
              <a:gd name="connsiteX79" fmla="*/ 812800 w 1384300"/>
              <a:gd name="connsiteY79" fmla="*/ 673100 h 2527300"/>
              <a:gd name="connsiteX80" fmla="*/ 749300 w 1384300"/>
              <a:gd name="connsiteY80" fmla="*/ 520700 h 2527300"/>
              <a:gd name="connsiteX81" fmla="*/ 749300 w 1384300"/>
              <a:gd name="connsiteY81" fmla="*/ 444500 h 2527300"/>
              <a:gd name="connsiteX82" fmla="*/ 749300 w 1384300"/>
              <a:gd name="connsiteY82" fmla="*/ 406400 h 2527300"/>
              <a:gd name="connsiteX83" fmla="*/ 800100 w 1384300"/>
              <a:gd name="connsiteY83" fmla="*/ 393700 h 2527300"/>
              <a:gd name="connsiteX84" fmla="*/ 787400 w 1384300"/>
              <a:gd name="connsiteY84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384300" h="2527300">
                <a:moveTo>
                  <a:pt x="787400" y="50800"/>
                </a:moveTo>
                <a:lnTo>
                  <a:pt x="647700" y="88900"/>
                </a:lnTo>
                <a:lnTo>
                  <a:pt x="596900" y="165100"/>
                </a:lnTo>
                <a:lnTo>
                  <a:pt x="482600" y="254000"/>
                </a:lnTo>
                <a:lnTo>
                  <a:pt x="469900" y="381000"/>
                </a:lnTo>
                <a:lnTo>
                  <a:pt x="469900" y="546100"/>
                </a:lnTo>
                <a:lnTo>
                  <a:pt x="546100" y="698500"/>
                </a:lnTo>
                <a:lnTo>
                  <a:pt x="609600" y="787400"/>
                </a:lnTo>
                <a:lnTo>
                  <a:pt x="647700" y="901700"/>
                </a:lnTo>
                <a:lnTo>
                  <a:pt x="673100" y="990600"/>
                </a:lnTo>
                <a:lnTo>
                  <a:pt x="660400" y="1092200"/>
                </a:lnTo>
                <a:lnTo>
                  <a:pt x="584200" y="1117600"/>
                </a:lnTo>
                <a:lnTo>
                  <a:pt x="457200" y="1181100"/>
                </a:lnTo>
                <a:lnTo>
                  <a:pt x="228600" y="1181100"/>
                </a:lnTo>
                <a:lnTo>
                  <a:pt x="76200" y="1244600"/>
                </a:lnTo>
                <a:lnTo>
                  <a:pt x="12700" y="1320800"/>
                </a:lnTo>
                <a:lnTo>
                  <a:pt x="0" y="1485900"/>
                </a:lnTo>
                <a:lnTo>
                  <a:pt x="88900" y="1625600"/>
                </a:lnTo>
                <a:lnTo>
                  <a:pt x="190500" y="1651000"/>
                </a:lnTo>
                <a:lnTo>
                  <a:pt x="317500" y="1752600"/>
                </a:lnTo>
                <a:lnTo>
                  <a:pt x="444500" y="1752600"/>
                </a:lnTo>
                <a:lnTo>
                  <a:pt x="596900" y="1727200"/>
                </a:lnTo>
                <a:lnTo>
                  <a:pt x="749300" y="1701800"/>
                </a:lnTo>
                <a:lnTo>
                  <a:pt x="825500" y="1663700"/>
                </a:lnTo>
                <a:lnTo>
                  <a:pt x="965200" y="1612900"/>
                </a:lnTo>
                <a:lnTo>
                  <a:pt x="1092200" y="1587500"/>
                </a:lnTo>
                <a:lnTo>
                  <a:pt x="1155700" y="1651000"/>
                </a:lnTo>
                <a:lnTo>
                  <a:pt x="1066800" y="1765300"/>
                </a:lnTo>
                <a:lnTo>
                  <a:pt x="952500" y="1828800"/>
                </a:lnTo>
                <a:lnTo>
                  <a:pt x="800100" y="1866900"/>
                </a:lnTo>
                <a:lnTo>
                  <a:pt x="596900" y="1866900"/>
                </a:lnTo>
                <a:lnTo>
                  <a:pt x="342900" y="1892300"/>
                </a:lnTo>
                <a:lnTo>
                  <a:pt x="215900" y="1892300"/>
                </a:lnTo>
                <a:lnTo>
                  <a:pt x="50800" y="2044700"/>
                </a:lnTo>
                <a:lnTo>
                  <a:pt x="165100" y="2235200"/>
                </a:lnTo>
                <a:lnTo>
                  <a:pt x="266700" y="2247900"/>
                </a:lnTo>
                <a:lnTo>
                  <a:pt x="406400" y="2286000"/>
                </a:lnTo>
                <a:lnTo>
                  <a:pt x="533400" y="2286000"/>
                </a:lnTo>
                <a:lnTo>
                  <a:pt x="673100" y="2273300"/>
                </a:lnTo>
                <a:lnTo>
                  <a:pt x="825500" y="2286000"/>
                </a:lnTo>
                <a:lnTo>
                  <a:pt x="825500" y="2286000"/>
                </a:lnTo>
                <a:lnTo>
                  <a:pt x="939800" y="2247900"/>
                </a:lnTo>
                <a:lnTo>
                  <a:pt x="990600" y="2260600"/>
                </a:lnTo>
                <a:lnTo>
                  <a:pt x="1003300" y="2349500"/>
                </a:lnTo>
                <a:lnTo>
                  <a:pt x="965200" y="2425700"/>
                </a:lnTo>
                <a:lnTo>
                  <a:pt x="965200" y="2451100"/>
                </a:lnTo>
                <a:lnTo>
                  <a:pt x="1130300" y="2527300"/>
                </a:lnTo>
                <a:lnTo>
                  <a:pt x="1193800" y="2362200"/>
                </a:lnTo>
                <a:lnTo>
                  <a:pt x="1181100" y="2235200"/>
                </a:lnTo>
                <a:lnTo>
                  <a:pt x="1168400" y="2159000"/>
                </a:lnTo>
                <a:lnTo>
                  <a:pt x="1104900" y="2108200"/>
                </a:lnTo>
                <a:lnTo>
                  <a:pt x="1028700" y="2070100"/>
                </a:lnTo>
                <a:lnTo>
                  <a:pt x="939800" y="2057400"/>
                </a:lnTo>
                <a:lnTo>
                  <a:pt x="609600" y="2108200"/>
                </a:lnTo>
                <a:lnTo>
                  <a:pt x="381000" y="2133600"/>
                </a:lnTo>
                <a:lnTo>
                  <a:pt x="381000" y="2133600"/>
                </a:lnTo>
                <a:lnTo>
                  <a:pt x="520700" y="2108200"/>
                </a:lnTo>
                <a:lnTo>
                  <a:pt x="800100" y="2082800"/>
                </a:lnTo>
                <a:lnTo>
                  <a:pt x="952500" y="2057400"/>
                </a:lnTo>
                <a:lnTo>
                  <a:pt x="1092200" y="2019300"/>
                </a:lnTo>
                <a:lnTo>
                  <a:pt x="1219200" y="1930400"/>
                </a:lnTo>
                <a:lnTo>
                  <a:pt x="1320800" y="1816100"/>
                </a:lnTo>
                <a:lnTo>
                  <a:pt x="1384300" y="1676400"/>
                </a:lnTo>
                <a:lnTo>
                  <a:pt x="1320800" y="1460500"/>
                </a:lnTo>
                <a:lnTo>
                  <a:pt x="1155700" y="1397000"/>
                </a:lnTo>
                <a:lnTo>
                  <a:pt x="952500" y="1371600"/>
                </a:lnTo>
                <a:lnTo>
                  <a:pt x="850900" y="1447800"/>
                </a:lnTo>
                <a:lnTo>
                  <a:pt x="698500" y="1524000"/>
                </a:lnTo>
                <a:lnTo>
                  <a:pt x="533400" y="1549400"/>
                </a:lnTo>
                <a:lnTo>
                  <a:pt x="406400" y="1536700"/>
                </a:lnTo>
                <a:lnTo>
                  <a:pt x="228600" y="1511300"/>
                </a:lnTo>
                <a:lnTo>
                  <a:pt x="228600" y="1435100"/>
                </a:lnTo>
                <a:lnTo>
                  <a:pt x="228600" y="1435100"/>
                </a:lnTo>
                <a:lnTo>
                  <a:pt x="508000" y="1397000"/>
                </a:lnTo>
                <a:lnTo>
                  <a:pt x="685800" y="1371600"/>
                </a:lnTo>
                <a:lnTo>
                  <a:pt x="850900" y="1282700"/>
                </a:lnTo>
                <a:lnTo>
                  <a:pt x="901700" y="1104900"/>
                </a:lnTo>
                <a:lnTo>
                  <a:pt x="914400" y="977900"/>
                </a:lnTo>
                <a:lnTo>
                  <a:pt x="863600" y="863600"/>
                </a:lnTo>
                <a:lnTo>
                  <a:pt x="812800" y="673100"/>
                </a:lnTo>
                <a:lnTo>
                  <a:pt x="749300" y="520700"/>
                </a:lnTo>
                <a:lnTo>
                  <a:pt x="749300" y="444500"/>
                </a:lnTo>
                <a:lnTo>
                  <a:pt x="749300" y="406400"/>
                </a:lnTo>
                <a:lnTo>
                  <a:pt x="800100" y="393700"/>
                </a:lnTo>
                <a:lnTo>
                  <a:pt x="787400" y="0"/>
                </a:ln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Freeform 24"/>
          <p:cNvSpPr/>
          <p:nvPr/>
        </p:nvSpPr>
        <p:spPr>
          <a:xfrm>
            <a:off x="2324100" y="2413000"/>
            <a:ext cx="1104900" cy="1397000"/>
          </a:xfrm>
          <a:custGeom>
            <a:avLst/>
            <a:gdLst>
              <a:gd name="connsiteX0" fmla="*/ 660400 w 1104900"/>
              <a:gd name="connsiteY0" fmla="*/ 317500 h 1397000"/>
              <a:gd name="connsiteX1" fmla="*/ 660400 w 1104900"/>
              <a:gd name="connsiteY1" fmla="*/ 495300 h 1397000"/>
              <a:gd name="connsiteX2" fmla="*/ 609600 w 1104900"/>
              <a:gd name="connsiteY2" fmla="*/ 609600 h 1397000"/>
              <a:gd name="connsiteX3" fmla="*/ 546100 w 1104900"/>
              <a:gd name="connsiteY3" fmla="*/ 711200 h 1397000"/>
              <a:gd name="connsiteX4" fmla="*/ 406400 w 1104900"/>
              <a:gd name="connsiteY4" fmla="*/ 850900 h 1397000"/>
              <a:gd name="connsiteX5" fmla="*/ 292100 w 1104900"/>
              <a:gd name="connsiteY5" fmla="*/ 901700 h 1397000"/>
              <a:gd name="connsiteX6" fmla="*/ 190500 w 1104900"/>
              <a:gd name="connsiteY6" fmla="*/ 927100 h 1397000"/>
              <a:gd name="connsiteX7" fmla="*/ 63500 w 1104900"/>
              <a:gd name="connsiteY7" fmla="*/ 965200 h 1397000"/>
              <a:gd name="connsiteX8" fmla="*/ 50800 w 1104900"/>
              <a:gd name="connsiteY8" fmla="*/ 977900 h 1397000"/>
              <a:gd name="connsiteX9" fmla="*/ 0 w 1104900"/>
              <a:gd name="connsiteY9" fmla="*/ 1308100 h 1397000"/>
              <a:gd name="connsiteX10" fmla="*/ 25400 w 1104900"/>
              <a:gd name="connsiteY10" fmla="*/ 1358900 h 1397000"/>
              <a:gd name="connsiteX11" fmla="*/ 228600 w 1104900"/>
              <a:gd name="connsiteY11" fmla="*/ 1397000 h 1397000"/>
              <a:gd name="connsiteX12" fmla="*/ 495300 w 1104900"/>
              <a:gd name="connsiteY12" fmla="*/ 1320800 h 1397000"/>
              <a:gd name="connsiteX13" fmla="*/ 698500 w 1104900"/>
              <a:gd name="connsiteY13" fmla="*/ 1231900 h 1397000"/>
              <a:gd name="connsiteX14" fmla="*/ 876300 w 1104900"/>
              <a:gd name="connsiteY14" fmla="*/ 1066800 h 1397000"/>
              <a:gd name="connsiteX15" fmla="*/ 1016000 w 1104900"/>
              <a:gd name="connsiteY15" fmla="*/ 825500 h 1397000"/>
              <a:gd name="connsiteX16" fmla="*/ 1079500 w 1104900"/>
              <a:gd name="connsiteY16" fmla="*/ 622300 h 1397000"/>
              <a:gd name="connsiteX17" fmla="*/ 1104900 w 1104900"/>
              <a:gd name="connsiteY17" fmla="*/ 393700 h 1397000"/>
              <a:gd name="connsiteX18" fmla="*/ 1054100 w 1104900"/>
              <a:gd name="connsiteY18" fmla="*/ 152400 h 1397000"/>
              <a:gd name="connsiteX19" fmla="*/ 939800 w 1104900"/>
              <a:gd name="connsiteY19" fmla="*/ 50800 h 1397000"/>
              <a:gd name="connsiteX20" fmla="*/ 901700 w 1104900"/>
              <a:gd name="connsiteY20" fmla="*/ 0 h 1397000"/>
              <a:gd name="connsiteX21" fmla="*/ 787400 w 1104900"/>
              <a:gd name="connsiteY21" fmla="*/ 12700 h 1397000"/>
              <a:gd name="connsiteX22" fmla="*/ 660400 w 1104900"/>
              <a:gd name="connsiteY22" fmla="*/ 3175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04900" h="1397000">
                <a:moveTo>
                  <a:pt x="660400" y="317500"/>
                </a:moveTo>
                <a:lnTo>
                  <a:pt x="660400" y="495300"/>
                </a:lnTo>
                <a:lnTo>
                  <a:pt x="609600" y="609600"/>
                </a:lnTo>
                <a:lnTo>
                  <a:pt x="546100" y="711200"/>
                </a:lnTo>
                <a:lnTo>
                  <a:pt x="406400" y="850900"/>
                </a:lnTo>
                <a:lnTo>
                  <a:pt x="292100" y="901700"/>
                </a:lnTo>
                <a:lnTo>
                  <a:pt x="190500" y="927100"/>
                </a:lnTo>
                <a:lnTo>
                  <a:pt x="63500" y="965200"/>
                </a:lnTo>
                <a:lnTo>
                  <a:pt x="50800" y="977900"/>
                </a:lnTo>
                <a:lnTo>
                  <a:pt x="0" y="1308100"/>
                </a:lnTo>
                <a:lnTo>
                  <a:pt x="25400" y="1358900"/>
                </a:lnTo>
                <a:lnTo>
                  <a:pt x="228600" y="1397000"/>
                </a:lnTo>
                <a:lnTo>
                  <a:pt x="495300" y="1320800"/>
                </a:lnTo>
                <a:lnTo>
                  <a:pt x="698500" y="1231900"/>
                </a:lnTo>
                <a:lnTo>
                  <a:pt x="876300" y="1066800"/>
                </a:lnTo>
                <a:lnTo>
                  <a:pt x="1016000" y="825500"/>
                </a:lnTo>
                <a:lnTo>
                  <a:pt x="1079500" y="622300"/>
                </a:lnTo>
                <a:lnTo>
                  <a:pt x="1104900" y="393700"/>
                </a:lnTo>
                <a:lnTo>
                  <a:pt x="1054100" y="152400"/>
                </a:lnTo>
                <a:lnTo>
                  <a:pt x="939800" y="50800"/>
                </a:lnTo>
                <a:lnTo>
                  <a:pt x="901700" y="0"/>
                </a:lnTo>
                <a:lnTo>
                  <a:pt x="787400" y="12700"/>
                </a:lnTo>
                <a:lnTo>
                  <a:pt x="660400" y="317500"/>
                </a:lnTo>
                <a:close/>
              </a:path>
            </a:pathLst>
          </a:custGeom>
          <a:solidFill>
            <a:srgbClr val="0033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Freeform 26"/>
          <p:cNvSpPr/>
          <p:nvPr/>
        </p:nvSpPr>
        <p:spPr>
          <a:xfrm>
            <a:off x="5918200" y="2311400"/>
            <a:ext cx="1282700" cy="1447800"/>
          </a:xfrm>
          <a:custGeom>
            <a:avLst/>
            <a:gdLst>
              <a:gd name="connsiteX0" fmla="*/ 1066800 w 1282700"/>
              <a:gd name="connsiteY0" fmla="*/ 0 h 1447800"/>
              <a:gd name="connsiteX1" fmla="*/ 1206500 w 1282700"/>
              <a:gd name="connsiteY1" fmla="*/ 88900 h 1447800"/>
              <a:gd name="connsiteX2" fmla="*/ 1257300 w 1282700"/>
              <a:gd name="connsiteY2" fmla="*/ 127000 h 1447800"/>
              <a:gd name="connsiteX3" fmla="*/ 1270000 w 1282700"/>
              <a:gd name="connsiteY3" fmla="*/ 215900 h 1447800"/>
              <a:gd name="connsiteX4" fmla="*/ 1282700 w 1282700"/>
              <a:gd name="connsiteY4" fmla="*/ 304800 h 1447800"/>
              <a:gd name="connsiteX5" fmla="*/ 1257300 w 1282700"/>
              <a:gd name="connsiteY5" fmla="*/ 406400 h 1447800"/>
              <a:gd name="connsiteX6" fmla="*/ 1231900 w 1282700"/>
              <a:gd name="connsiteY6" fmla="*/ 520700 h 1447800"/>
              <a:gd name="connsiteX7" fmla="*/ 1181100 w 1282700"/>
              <a:gd name="connsiteY7" fmla="*/ 635000 h 1447800"/>
              <a:gd name="connsiteX8" fmla="*/ 1117600 w 1282700"/>
              <a:gd name="connsiteY8" fmla="*/ 762000 h 1447800"/>
              <a:gd name="connsiteX9" fmla="*/ 1054100 w 1282700"/>
              <a:gd name="connsiteY9" fmla="*/ 876300 h 1447800"/>
              <a:gd name="connsiteX10" fmla="*/ 965200 w 1282700"/>
              <a:gd name="connsiteY10" fmla="*/ 1016000 h 1447800"/>
              <a:gd name="connsiteX11" fmla="*/ 812800 w 1282700"/>
              <a:gd name="connsiteY11" fmla="*/ 1181100 h 1447800"/>
              <a:gd name="connsiteX12" fmla="*/ 711200 w 1282700"/>
              <a:gd name="connsiteY12" fmla="*/ 1282700 h 1447800"/>
              <a:gd name="connsiteX13" fmla="*/ 596900 w 1282700"/>
              <a:gd name="connsiteY13" fmla="*/ 1371600 h 1447800"/>
              <a:gd name="connsiteX14" fmla="*/ 520700 w 1282700"/>
              <a:gd name="connsiteY14" fmla="*/ 1435100 h 1447800"/>
              <a:gd name="connsiteX15" fmla="*/ 457200 w 1282700"/>
              <a:gd name="connsiteY15" fmla="*/ 1447800 h 1447800"/>
              <a:gd name="connsiteX16" fmla="*/ 355600 w 1282700"/>
              <a:gd name="connsiteY16" fmla="*/ 1409700 h 1447800"/>
              <a:gd name="connsiteX17" fmla="*/ 292100 w 1282700"/>
              <a:gd name="connsiteY17" fmla="*/ 1346200 h 1447800"/>
              <a:gd name="connsiteX18" fmla="*/ 241300 w 1282700"/>
              <a:gd name="connsiteY18" fmla="*/ 1282700 h 1447800"/>
              <a:gd name="connsiteX19" fmla="*/ 203200 w 1282700"/>
              <a:gd name="connsiteY19" fmla="*/ 1231900 h 1447800"/>
              <a:gd name="connsiteX20" fmla="*/ 139700 w 1282700"/>
              <a:gd name="connsiteY20" fmla="*/ 1181100 h 1447800"/>
              <a:gd name="connsiteX21" fmla="*/ 50800 w 1282700"/>
              <a:gd name="connsiteY21" fmla="*/ 1168400 h 1447800"/>
              <a:gd name="connsiteX22" fmla="*/ 12700 w 1282700"/>
              <a:gd name="connsiteY22" fmla="*/ 1117600 h 1447800"/>
              <a:gd name="connsiteX23" fmla="*/ 0 w 1282700"/>
              <a:gd name="connsiteY23" fmla="*/ 787400 h 1447800"/>
              <a:gd name="connsiteX24" fmla="*/ 50800 w 1282700"/>
              <a:gd name="connsiteY24" fmla="*/ 774700 h 1447800"/>
              <a:gd name="connsiteX25" fmla="*/ 139700 w 1282700"/>
              <a:gd name="connsiteY25" fmla="*/ 800100 h 1447800"/>
              <a:gd name="connsiteX26" fmla="*/ 241300 w 1282700"/>
              <a:gd name="connsiteY26" fmla="*/ 850900 h 1447800"/>
              <a:gd name="connsiteX27" fmla="*/ 342900 w 1282700"/>
              <a:gd name="connsiteY27" fmla="*/ 863600 h 1447800"/>
              <a:gd name="connsiteX28" fmla="*/ 495300 w 1282700"/>
              <a:gd name="connsiteY28" fmla="*/ 800100 h 1447800"/>
              <a:gd name="connsiteX29" fmla="*/ 571500 w 1282700"/>
              <a:gd name="connsiteY29" fmla="*/ 723900 h 1447800"/>
              <a:gd name="connsiteX30" fmla="*/ 635000 w 1282700"/>
              <a:gd name="connsiteY30" fmla="*/ 673100 h 1447800"/>
              <a:gd name="connsiteX31" fmla="*/ 673100 w 1282700"/>
              <a:gd name="connsiteY31" fmla="*/ 596900 h 1447800"/>
              <a:gd name="connsiteX32" fmla="*/ 698500 w 1282700"/>
              <a:gd name="connsiteY32" fmla="*/ 508000 h 1447800"/>
              <a:gd name="connsiteX33" fmla="*/ 723900 w 1282700"/>
              <a:gd name="connsiteY33" fmla="*/ 406400 h 1447800"/>
              <a:gd name="connsiteX34" fmla="*/ 711200 w 1282700"/>
              <a:gd name="connsiteY34" fmla="*/ 304800 h 1447800"/>
              <a:gd name="connsiteX35" fmla="*/ 711200 w 1282700"/>
              <a:gd name="connsiteY35" fmla="*/ 254000 h 1447800"/>
              <a:gd name="connsiteX36" fmla="*/ 673100 w 1282700"/>
              <a:gd name="connsiteY36" fmla="*/ 177800 h 1447800"/>
              <a:gd name="connsiteX37" fmla="*/ 1066800 w 1282700"/>
              <a:gd name="connsiteY37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82700" h="1447800">
                <a:moveTo>
                  <a:pt x="1066800" y="0"/>
                </a:moveTo>
                <a:lnTo>
                  <a:pt x="1206500" y="88900"/>
                </a:lnTo>
                <a:lnTo>
                  <a:pt x="1257300" y="127000"/>
                </a:lnTo>
                <a:lnTo>
                  <a:pt x="1270000" y="215900"/>
                </a:lnTo>
                <a:lnTo>
                  <a:pt x="1282700" y="304800"/>
                </a:lnTo>
                <a:lnTo>
                  <a:pt x="1257300" y="406400"/>
                </a:lnTo>
                <a:lnTo>
                  <a:pt x="1231900" y="520700"/>
                </a:lnTo>
                <a:lnTo>
                  <a:pt x="1181100" y="635000"/>
                </a:lnTo>
                <a:lnTo>
                  <a:pt x="1117600" y="762000"/>
                </a:lnTo>
                <a:lnTo>
                  <a:pt x="1054100" y="876300"/>
                </a:lnTo>
                <a:lnTo>
                  <a:pt x="965200" y="1016000"/>
                </a:lnTo>
                <a:lnTo>
                  <a:pt x="812800" y="1181100"/>
                </a:lnTo>
                <a:lnTo>
                  <a:pt x="711200" y="1282700"/>
                </a:lnTo>
                <a:lnTo>
                  <a:pt x="596900" y="1371600"/>
                </a:lnTo>
                <a:lnTo>
                  <a:pt x="520700" y="1435100"/>
                </a:lnTo>
                <a:lnTo>
                  <a:pt x="457200" y="1447800"/>
                </a:lnTo>
                <a:lnTo>
                  <a:pt x="355600" y="1409700"/>
                </a:lnTo>
                <a:lnTo>
                  <a:pt x="292100" y="1346200"/>
                </a:lnTo>
                <a:lnTo>
                  <a:pt x="241300" y="1282700"/>
                </a:lnTo>
                <a:lnTo>
                  <a:pt x="203200" y="1231900"/>
                </a:lnTo>
                <a:lnTo>
                  <a:pt x="139700" y="1181100"/>
                </a:lnTo>
                <a:lnTo>
                  <a:pt x="50800" y="1168400"/>
                </a:lnTo>
                <a:lnTo>
                  <a:pt x="12700" y="1117600"/>
                </a:lnTo>
                <a:lnTo>
                  <a:pt x="0" y="787400"/>
                </a:lnTo>
                <a:lnTo>
                  <a:pt x="50800" y="774700"/>
                </a:lnTo>
                <a:lnTo>
                  <a:pt x="139700" y="800100"/>
                </a:lnTo>
                <a:lnTo>
                  <a:pt x="241300" y="850900"/>
                </a:lnTo>
                <a:lnTo>
                  <a:pt x="342900" y="863600"/>
                </a:lnTo>
                <a:lnTo>
                  <a:pt x="495300" y="800100"/>
                </a:lnTo>
                <a:lnTo>
                  <a:pt x="571500" y="723900"/>
                </a:lnTo>
                <a:lnTo>
                  <a:pt x="635000" y="673100"/>
                </a:lnTo>
                <a:lnTo>
                  <a:pt x="673100" y="596900"/>
                </a:lnTo>
                <a:lnTo>
                  <a:pt x="698500" y="508000"/>
                </a:lnTo>
                <a:lnTo>
                  <a:pt x="723900" y="406400"/>
                </a:lnTo>
                <a:lnTo>
                  <a:pt x="711200" y="304800"/>
                </a:lnTo>
                <a:lnTo>
                  <a:pt x="711200" y="254000"/>
                </a:lnTo>
                <a:lnTo>
                  <a:pt x="673100" y="177800"/>
                </a:lnTo>
                <a:lnTo>
                  <a:pt x="1066800" y="0"/>
                </a:lnTo>
                <a:close/>
              </a:path>
            </a:pathLst>
          </a:custGeom>
          <a:solidFill>
            <a:srgbClr val="003300">
              <a:alpha val="5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TextBox 27"/>
          <p:cNvSpPr txBox="1"/>
          <p:nvPr/>
        </p:nvSpPr>
        <p:spPr>
          <a:xfrm>
            <a:off x="1199186" y="5786454"/>
            <a:ext cx="9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&gt;200cm</a:t>
            </a:r>
            <a:endParaRPr lang="es-VE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929190" y="5286388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100cm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1604" y="4572008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30-100</a:t>
            </a:r>
            <a:endParaRPr lang="es-VE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914226" y="4357694"/>
            <a:ext cx="102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&gt;200cm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4214818"/>
            <a:ext cx="91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50-150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260600" y="3810000"/>
            <a:ext cx="647700" cy="431800"/>
          </a:xfrm>
          <a:custGeom>
            <a:avLst/>
            <a:gdLst>
              <a:gd name="connsiteX0" fmla="*/ 0 w 647700"/>
              <a:gd name="connsiteY0" fmla="*/ 292100 h 431800"/>
              <a:gd name="connsiteX1" fmla="*/ 101600 w 647700"/>
              <a:gd name="connsiteY1" fmla="*/ 215900 h 431800"/>
              <a:gd name="connsiteX2" fmla="*/ 165100 w 647700"/>
              <a:gd name="connsiteY2" fmla="*/ 88900 h 431800"/>
              <a:gd name="connsiteX3" fmla="*/ 254000 w 647700"/>
              <a:gd name="connsiteY3" fmla="*/ 25400 h 431800"/>
              <a:gd name="connsiteX4" fmla="*/ 355600 w 647700"/>
              <a:gd name="connsiteY4" fmla="*/ 0 h 431800"/>
              <a:gd name="connsiteX5" fmla="*/ 495300 w 647700"/>
              <a:gd name="connsiteY5" fmla="*/ 38100 h 431800"/>
              <a:gd name="connsiteX6" fmla="*/ 558800 w 647700"/>
              <a:gd name="connsiteY6" fmla="*/ 50800 h 431800"/>
              <a:gd name="connsiteX7" fmla="*/ 635000 w 647700"/>
              <a:gd name="connsiteY7" fmla="*/ 139700 h 431800"/>
              <a:gd name="connsiteX8" fmla="*/ 635000 w 647700"/>
              <a:gd name="connsiteY8" fmla="*/ 266700 h 431800"/>
              <a:gd name="connsiteX9" fmla="*/ 647700 w 647700"/>
              <a:gd name="connsiteY9" fmla="*/ 355600 h 431800"/>
              <a:gd name="connsiteX10" fmla="*/ 596900 w 647700"/>
              <a:gd name="connsiteY10" fmla="*/ 406400 h 431800"/>
              <a:gd name="connsiteX11" fmla="*/ 584200 w 647700"/>
              <a:gd name="connsiteY11" fmla="*/ 431800 h 431800"/>
              <a:gd name="connsiteX12" fmla="*/ 317500 w 647700"/>
              <a:gd name="connsiteY12" fmla="*/ 419100 h 431800"/>
              <a:gd name="connsiteX13" fmla="*/ 381000 w 647700"/>
              <a:gd name="connsiteY13" fmla="*/ 355600 h 431800"/>
              <a:gd name="connsiteX14" fmla="*/ 381000 w 647700"/>
              <a:gd name="connsiteY14" fmla="*/ 304800 h 431800"/>
              <a:gd name="connsiteX15" fmla="*/ 381000 w 647700"/>
              <a:gd name="connsiteY15" fmla="*/ 266700 h 431800"/>
              <a:gd name="connsiteX16" fmla="*/ 330200 w 647700"/>
              <a:gd name="connsiteY16" fmla="*/ 254000 h 431800"/>
              <a:gd name="connsiteX17" fmla="*/ 330200 w 647700"/>
              <a:gd name="connsiteY17" fmla="*/ 292100 h 431800"/>
              <a:gd name="connsiteX18" fmla="*/ 292100 w 647700"/>
              <a:gd name="connsiteY18" fmla="*/ 317500 h 431800"/>
              <a:gd name="connsiteX19" fmla="*/ 266700 w 647700"/>
              <a:gd name="connsiteY19" fmla="*/ 355600 h 431800"/>
              <a:gd name="connsiteX20" fmla="*/ 228600 w 647700"/>
              <a:gd name="connsiteY20" fmla="*/ 393700 h 431800"/>
              <a:gd name="connsiteX21" fmla="*/ 228600 w 647700"/>
              <a:gd name="connsiteY21" fmla="*/ 393700 h 431800"/>
              <a:gd name="connsiteX22" fmla="*/ 76200 w 647700"/>
              <a:gd name="connsiteY22" fmla="*/ 381000 h 431800"/>
              <a:gd name="connsiteX23" fmla="*/ 12700 w 647700"/>
              <a:gd name="connsiteY23" fmla="*/ 342900 h 431800"/>
              <a:gd name="connsiteX24" fmla="*/ 0 w 647700"/>
              <a:gd name="connsiteY24" fmla="*/ 2921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47700" h="431800">
                <a:moveTo>
                  <a:pt x="0" y="292100"/>
                </a:moveTo>
                <a:lnTo>
                  <a:pt x="101600" y="215900"/>
                </a:lnTo>
                <a:lnTo>
                  <a:pt x="165100" y="88900"/>
                </a:lnTo>
                <a:lnTo>
                  <a:pt x="254000" y="25400"/>
                </a:lnTo>
                <a:lnTo>
                  <a:pt x="355600" y="0"/>
                </a:lnTo>
                <a:lnTo>
                  <a:pt x="495300" y="38100"/>
                </a:lnTo>
                <a:lnTo>
                  <a:pt x="558800" y="50800"/>
                </a:lnTo>
                <a:lnTo>
                  <a:pt x="635000" y="139700"/>
                </a:lnTo>
                <a:lnTo>
                  <a:pt x="635000" y="266700"/>
                </a:lnTo>
                <a:lnTo>
                  <a:pt x="647700" y="355600"/>
                </a:lnTo>
                <a:lnTo>
                  <a:pt x="596900" y="406400"/>
                </a:lnTo>
                <a:lnTo>
                  <a:pt x="584200" y="431800"/>
                </a:lnTo>
                <a:lnTo>
                  <a:pt x="317500" y="419100"/>
                </a:lnTo>
                <a:lnTo>
                  <a:pt x="381000" y="355600"/>
                </a:lnTo>
                <a:lnTo>
                  <a:pt x="381000" y="304800"/>
                </a:lnTo>
                <a:lnTo>
                  <a:pt x="381000" y="266700"/>
                </a:lnTo>
                <a:lnTo>
                  <a:pt x="330200" y="254000"/>
                </a:lnTo>
                <a:lnTo>
                  <a:pt x="330200" y="292100"/>
                </a:lnTo>
                <a:lnTo>
                  <a:pt x="292100" y="317500"/>
                </a:lnTo>
                <a:lnTo>
                  <a:pt x="266700" y="355600"/>
                </a:lnTo>
                <a:lnTo>
                  <a:pt x="228600" y="393700"/>
                </a:lnTo>
                <a:lnTo>
                  <a:pt x="228600" y="393700"/>
                </a:lnTo>
                <a:lnTo>
                  <a:pt x="76200" y="381000"/>
                </a:lnTo>
                <a:lnTo>
                  <a:pt x="12700" y="342900"/>
                </a:lnTo>
                <a:lnTo>
                  <a:pt x="0" y="2921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TextBox 33"/>
          <p:cNvSpPr txBox="1"/>
          <p:nvPr/>
        </p:nvSpPr>
        <p:spPr>
          <a:xfrm>
            <a:off x="2500298" y="4286256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50-150</a:t>
            </a:r>
            <a:endParaRPr lang="es-VE" b="1" dirty="0"/>
          </a:p>
        </p:txBody>
      </p:sp>
      <p:graphicFrame>
        <p:nvGraphicFramePr>
          <p:cNvPr id="2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703400"/>
              </p:ext>
            </p:extLst>
          </p:nvPr>
        </p:nvGraphicFramePr>
        <p:xfrm>
          <a:off x="4209256" y="1988840"/>
          <a:ext cx="4429188" cy="1371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71800"/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Procedimiento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DBP(SCOPINARO)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70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BDY/GV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65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Rectángulo 35"/>
          <p:cNvSpPr/>
          <p:nvPr/>
        </p:nvSpPr>
        <p:spPr>
          <a:xfrm>
            <a:off x="1245912" y="47462"/>
            <a:ext cx="619268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436800" y="6469428"/>
            <a:ext cx="58418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hlinkClick r:id="" action="ppaction://noaction"/>
              </a:rPr>
              <a:t>Navarrete, S</a:t>
            </a:r>
            <a:r>
              <a:rPr lang="es-VE" sz="1200" dirty="0" smtClean="0">
                <a:solidFill>
                  <a:schemeClr val="bg1"/>
                </a:solidFill>
                <a:latin typeface="Trebuchet MS" pitchFamily="34" charset="0"/>
                <a:hlinkClick r:id="" action="ppaction://noaction"/>
              </a:rPr>
              <a:t>, Leyba JL, Navarrete LL. </a:t>
            </a:r>
            <a:r>
              <a:rPr lang="es-VE" sz="1200" dirty="0" smtClean="0">
                <a:solidFill>
                  <a:schemeClr val="bg1"/>
                </a:solidFill>
                <a:hlinkClick r:id="" action="ppaction://noaction"/>
              </a:rPr>
              <a:t>Obes Surg 2011. 21(5) 663 – 667.</a:t>
            </a:r>
            <a:endParaRPr lang="en-US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433866" y="6650522"/>
            <a:ext cx="30957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u="sng" dirty="0">
                <a:solidFill>
                  <a:srgbClr val="0000FF"/>
                </a:solidFill>
              </a:rPr>
              <a:t>Scopinaro N et al. Obes Surg 2007;17:185-192</a:t>
            </a:r>
            <a:r>
              <a:rPr lang="es-VE" sz="1200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745172" y="381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887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1 0 " pathEditMode="relative" ptsTypes="AA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7" grpId="0" animBg="1"/>
      <p:bldP spid="27" grpId="1" animBg="1"/>
      <p:bldP spid="29" grpId="0"/>
      <p:bldP spid="29" grpId="1"/>
      <p:bldP spid="31" grpId="0"/>
      <p:bldP spid="31" grpId="1"/>
      <p:bldP spid="32" grpId="0"/>
      <p:bldP spid="32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204864"/>
            <a:ext cx="7915714" cy="2736304"/>
          </a:xfrm>
          <a:prstGeom prst="roundRect">
            <a:avLst>
              <a:gd name="adj" fmla="val 674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9"/>
          <p:cNvSpPr txBox="1"/>
          <p:nvPr/>
        </p:nvSpPr>
        <p:spPr>
          <a:xfrm>
            <a:off x="-36512" y="6567155"/>
            <a:ext cx="9396536" cy="246221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0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Navarrete, S</a:t>
            </a:r>
            <a:r>
              <a:rPr lang="es-VE" sz="1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, </a:t>
            </a:r>
            <a:r>
              <a:rPr lang="es-VE" sz="1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Leyba</a:t>
            </a:r>
            <a:r>
              <a:rPr lang="es-VE" sz="1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rebuchet MS" pitchFamily="34" charset="0"/>
                <a:hlinkClick r:id="" action="ppaction://noaction"/>
              </a:rPr>
              <a:t> JL, Navarrete LL. </a:t>
            </a:r>
            <a:r>
              <a:rPr lang="es-VE" sz="1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Obes</a:t>
            </a:r>
            <a:r>
              <a:rPr lang="es-VE" sz="10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 </a:t>
            </a:r>
            <a:r>
              <a:rPr lang="es-VE" sz="1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Surg</a:t>
            </a:r>
            <a:r>
              <a:rPr lang="es-VE" sz="10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 2011. 21(5) 663 – 667.</a:t>
            </a:r>
            <a:endParaRPr lang="en-US" sz="1000" dirty="0" smtClean="0">
              <a:solidFill>
                <a:schemeClr val="accent6">
                  <a:lumMod val="20000"/>
                  <a:lumOff val="8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131164" y="42670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82046" y="5003424"/>
            <a:ext cx="2582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RESERVORIO: 150-180 CC</a:t>
            </a:r>
          </a:p>
          <a:p>
            <a:r>
              <a:rPr lang="es-ES" dirty="0" smtClean="0"/>
              <a:t>IMC: 27,2 Kg/m</a:t>
            </a:r>
            <a:r>
              <a:rPr lang="es-ES" baseline="30000" dirty="0" smtClean="0"/>
              <a:t>2</a:t>
            </a:r>
          </a:p>
          <a:p>
            <a:r>
              <a:rPr lang="es-ES" dirty="0" smtClean="0"/>
              <a:t>EDAD: 46, 5 años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67544" y="1484784"/>
            <a:ext cx="484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RESTRICCIÓN:      EL VOLUMEN DEL RESERVORIO</a:t>
            </a:r>
            <a:endParaRPr lang="es-ES" dirty="0"/>
          </a:p>
        </p:txBody>
      </p:sp>
      <p:sp>
        <p:nvSpPr>
          <p:cNvPr id="15" name="Flecha abajo 14"/>
          <p:cNvSpPr/>
          <p:nvPr/>
        </p:nvSpPr>
        <p:spPr>
          <a:xfrm>
            <a:off x="251520" y="1484784"/>
            <a:ext cx="216024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rriba 15"/>
          <p:cNvSpPr/>
          <p:nvPr/>
        </p:nvSpPr>
        <p:spPr>
          <a:xfrm>
            <a:off x="1892132" y="1412776"/>
            <a:ext cx="216024" cy="50405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88591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789528"/>
              </p:ext>
            </p:extLst>
          </p:nvPr>
        </p:nvGraphicFramePr>
        <p:xfrm>
          <a:off x="1187624" y="1628800"/>
          <a:ext cx="712879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339752" y="6309320"/>
            <a:ext cx="1368152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>
                <a:solidFill>
                  <a:srgbClr val="FFFFFF"/>
                </a:solidFill>
              </a:rPr>
              <a:t>* p &lt; 0,05</a:t>
            </a:r>
            <a:endParaRPr lang="es-ES" sz="1800" dirty="0">
              <a:solidFill>
                <a:srgbClr val="FFFFF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283968" y="6309320"/>
            <a:ext cx="1728192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>
                <a:solidFill>
                  <a:srgbClr val="FFFFFF"/>
                </a:solidFill>
              </a:rPr>
              <a:t>** p &lt; 0,001</a:t>
            </a:r>
            <a:endParaRPr lang="es-ES" sz="1800" dirty="0">
              <a:solidFill>
                <a:srgbClr val="FFFFFF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267744" y="38862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FF"/>
                </a:solidFill>
              </a:rPr>
              <a:t>*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851920" y="49318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FF"/>
                </a:solidFill>
              </a:rPr>
              <a:t>**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580112" y="42210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FF"/>
                </a:solidFill>
              </a:rPr>
              <a:t>**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308304" y="47158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FF"/>
                </a:solidFill>
              </a:rPr>
              <a:t>**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547664" y="260648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131164" y="-34306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4141051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145230"/>
            <a:ext cx="8712968" cy="2782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539552" y="1619508"/>
            <a:ext cx="645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RESTRICCIÓN:     EL VOLUMEN DEL RESERVORIO (doble del normal)</a:t>
            </a:r>
            <a:endParaRPr lang="es-ES" dirty="0"/>
          </a:p>
        </p:txBody>
      </p:sp>
      <p:sp>
        <p:nvSpPr>
          <p:cNvPr id="3" name="Flecha abajo 2"/>
          <p:cNvSpPr/>
          <p:nvPr/>
        </p:nvSpPr>
        <p:spPr>
          <a:xfrm>
            <a:off x="381248" y="1571068"/>
            <a:ext cx="216024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lecha arriba 3"/>
          <p:cNvSpPr/>
          <p:nvPr/>
        </p:nvSpPr>
        <p:spPr>
          <a:xfrm>
            <a:off x="1941232" y="1499060"/>
            <a:ext cx="216024" cy="50405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1131164" y="42670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21575" y="5232420"/>
            <a:ext cx="535429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</a:t>
            </a:r>
            <a:r>
              <a:rPr lang="es-ES" dirty="0" smtClean="0"/>
              <a:t>:13 pacientes</a:t>
            </a:r>
          </a:p>
          <a:p>
            <a:r>
              <a:rPr lang="es-ES" dirty="0" smtClean="0"/>
              <a:t>IMC </a:t>
            </a:r>
            <a:r>
              <a:rPr lang="es-ES" dirty="0" err="1" smtClean="0"/>
              <a:t>preop</a:t>
            </a:r>
            <a:r>
              <a:rPr lang="es-ES" dirty="0" smtClean="0"/>
              <a:t>: 27 Kg/m</a:t>
            </a:r>
            <a:r>
              <a:rPr lang="es-ES" baseline="30000" dirty="0" smtClean="0"/>
              <a:t>2 </a:t>
            </a:r>
            <a:r>
              <a:rPr lang="es-ES" dirty="0" smtClean="0"/>
              <a:t> </a:t>
            </a:r>
            <a:r>
              <a:rPr lang="es-ES" dirty="0" err="1" smtClean="0"/>
              <a:t>posop</a:t>
            </a:r>
            <a:r>
              <a:rPr lang="es-ES" dirty="0" smtClean="0"/>
              <a:t>: 21,19 Kg/m</a:t>
            </a:r>
            <a:r>
              <a:rPr lang="es-ES" baseline="30000" dirty="0" smtClean="0"/>
              <a:t>2</a:t>
            </a:r>
            <a:endParaRPr lang="es-ES" dirty="0" smtClean="0"/>
          </a:p>
          <a:p>
            <a:r>
              <a:rPr lang="es-ES" dirty="0" smtClean="0"/>
              <a:t>Glicemia </a:t>
            </a:r>
            <a:r>
              <a:rPr lang="es-ES" dirty="0" err="1" smtClean="0"/>
              <a:t>preop</a:t>
            </a:r>
            <a:r>
              <a:rPr lang="es-ES" dirty="0" smtClean="0"/>
              <a:t>: 203mg%     posop:100mg%</a:t>
            </a:r>
          </a:p>
          <a:p>
            <a:r>
              <a:rPr lang="es-ES" dirty="0" smtClean="0"/>
              <a:t>HbA1c preop:8,3%    posop:6,6%</a:t>
            </a:r>
          </a:p>
          <a:p>
            <a:r>
              <a:rPr lang="es-ES" dirty="0" smtClean="0"/>
              <a:t>Remisi</a:t>
            </a:r>
            <a:r>
              <a:rPr lang="es-ES" dirty="0" smtClean="0"/>
              <a:t>ón: 77%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64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67544" y="1484784"/>
            <a:ext cx="484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RESTRICCIÓN:      EL VOLUMEN DEL RESERVORIO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65400"/>
            <a:ext cx="5868144" cy="17137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3429000"/>
            <a:ext cx="3022600" cy="457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1988840"/>
            <a:ext cx="3168352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CuadroTexto 12"/>
          <p:cNvSpPr txBox="1"/>
          <p:nvPr/>
        </p:nvSpPr>
        <p:spPr>
          <a:xfrm>
            <a:off x="1384546" y="4399136"/>
            <a:ext cx="49146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Reservorio: </a:t>
            </a:r>
            <a:r>
              <a:rPr lang="es-ES" dirty="0" smtClean="0"/>
              <a:t>150-180 CC</a:t>
            </a:r>
          </a:p>
          <a:p>
            <a:r>
              <a:rPr lang="es-ES" dirty="0" smtClean="0"/>
              <a:t>IMC: 27,2 Kg/m</a:t>
            </a:r>
            <a:r>
              <a:rPr lang="es-ES" baseline="30000" dirty="0" smtClean="0"/>
              <a:t>2</a:t>
            </a:r>
          </a:p>
          <a:p>
            <a:r>
              <a:rPr lang="es-ES" dirty="0" smtClean="0"/>
              <a:t>EDAD: 46, 9 </a:t>
            </a:r>
            <a:r>
              <a:rPr lang="es-ES" dirty="0" smtClean="0"/>
              <a:t>años</a:t>
            </a:r>
          </a:p>
          <a:p>
            <a:r>
              <a:rPr lang="es-ES" dirty="0"/>
              <a:t>n</a:t>
            </a:r>
            <a:r>
              <a:rPr lang="es-ES" dirty="0" smtClean="0"/>
              <a:t>:10 pacientes</a:t>
            </a:r>
          </a:p>
          <a:p>
            <a:r>
              <a:rPr lang="es-ES" dirty="0" err="1" smtClean="0"/>
              <a:t>Tpo</a:t>
            </a:r>
            <a:r>
              <a:rPr lang="es-ES" dirty="0" smtClean="0"/>
              <a:t> </a:t>
            </a:r>
            <a:r>
              <a:rPr lang="es-ES" dirty="0" err="1" smtClean="0"/>
              <a:t>Qx</a:t>
            </a:r>
            <a:r>
              <a:rPr lang="es-ES" dirty="0" smtClean="0"/>
              <a:t>: 150 minutos</a:t>
            </a:r>
          </a:p>
          <a:p>
            <a:r>
              <a:rPr lang="es-ES" dirty="0" smtClean="0"/>
              <a:t>Glicemia </a:t>
            </a:r>
            <a:r>
              <a:rPr lang="es-ES" dirty="0" err="1" smtClean="0"/>
              <a:t>preop</a:t>
            </a:r>
            <a:r>
              <a:rPr lang="es-ES" dirty="0" smtClean="0"/>
              <a:t>: 222mg%  </a:t>
            </a:r>
            <a:r>
              <a:rPr lang="es-ES" dirty="0" err="1" smtClean="0"/>
              <a:t>posop</a:t>
            </a:r>
            <a:r>
              <a:rPr lang="es-ES" dirty="0" smtClean="0"/>
              <a:t>: 144mg%</a:t>
            </a:r>
          </a:p>
          <a:p>
            <a:r>
              <a:rPr lang="es-ES" dirty="0" smtClean="0"/>
              <a:t>HbA1c </a:t>
            </a:r>
            <a:r>
              <a:rPr lang="es-ES" dirty="0" err="1" smtClean="0"/>
              <a:t>preop</a:t>
            </a:r>
            <a:r>
              <a:rPr lang="es-ES" dirty="0" smtClean="0"/>
              <a:t>: 9,7%    posop:6,7%</a:t>
            </a:r>
            <a:endParaRPr lang="es-ES" dirty="0"/>
          </a:p>
        </p:txBody>
      </p:sp>
      <p:sp>
        <p:nvSpPr>
          <p:cNvPr id="12" name="Flecha abajo 11"/>
          <p:cNvSpPr/>
          <p:nvPr/>
        </p:nvSpPr>
        <p:spPr>
          <a:xfrm>
            <a:off x="251520" y="1484784"/>
            <a:ext cx="216024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arriba 13"/>
          <p:cNvSpPr/>
          <p:nvPr/>
        </p:nvSpPr>
        <p:spPr>
          <a:xfrm>
            <a:off x="1892132" y="1412776"/>
            <a:ext cx="216024" cy="50405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1131164" y="42670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93051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132856"/>
            <a:ext cx="2452689" cy="4344041"/>
          </a:xfrm>
          <a:prstGeom prst="rect">
            <a:avLst/>
          </a:prstGeom>
          <a:solidFill>
            <a:srgbClr val="003300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 txBox="1">
            <a:spLocks noRot="1" noChangeArrowheads="1"/>
          </p:cNvSpPr>
          <p:nvPr/>
        </p:nvSpPr>
        <p:spPr>
          <a:xfrm>
            <a:off x="0" y="1340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POSIBLE MECANISMO DE ACCIÓN DE</a:t>
            </a:r>
            <a:r>
              <a:rPr kumimoji="0" lang="es-VE" sz="2000" b="0" i="0" u="none" strike="noStrike" kern="1200" cap="none" spc="-10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 INTERPOSICIÓN ILEAL CON GASTRECTOMÍA VERTICAL Y GASTRECTOMÍA VERTICAL DERIVADA</a:t>
            </a:r>
            <a:endParaRPr kumimoji="0" lang="es-VE" sz="2000" b="0" i="0" u="none" strike="noStrike" kern="1200" cap="none" spc="-10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965922"/>
            <a:ext cx="30187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Ingesta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Grelina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err="1" smtClean="0"/>
              <a:t>Exclusión</a:t>
            </a:r>
            <a:r>
              <a:rPr lang="en-US" sz="2400" dirty="0" smtClean="0"/>
              <a:t> duodenal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Factor anti-</a:t>
            </a:r>
            <a:r>
              <a:rPr lang="en-US" sz="2400" dirty="0" err="1" smtClean="0"/>
              <a:t>incretinas</a:t>
            </a:r>
            <a:endParaRPr lang="en-US" sz="2400" dirty="0" smtClean="0"/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GIP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GLP-1+++</a:t>
            </a:r>
            <a:endParaRPr lang="es-VE" sz="2400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4037" y="2060848"/>
            <a:ext cx="2549963" cy="441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7214"/>
              </p:ext>
            </p:extLst>
          </p:nvPr>
        </p:nvGraphicFramePr>
        <p:xfrm>
          <a:off x="2571737" y="2500306"/>
          <a:ext cx="4000527" cy="18288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71569"/>
                <a:gridCol w="1428760"/>
                <a:gridCol w="1500198"/>
              </a:tblGrid>
              <a:tr h="370840">
                <a:tc>
                  <a:txBody>
                    <a:bodyPr/>
                    <a:lstStyle/>
                    <a:p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Remisión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Control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HbA1c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&lt;6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6,1-7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II/GV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35,3%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33,3%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II/GVD</a:t>
                      </a:r>
                      <a:endParaRPr lang="es-V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81,3%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18,7%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5984" y="5445224"/>
            <a:ext cx="464347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Seguimiento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de 24-28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meses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  </a:t>
            </a:r>
          </a:p>
          <a:p>
            <a:pPr algn="l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El 91% sin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hipoglicemiantes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orales</a:t>
            </a:r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 o </a:t>
            </a:r>
            <a:r>
              <a:rPr lang="en-US" b="1" dirty="0" err="1" smtClean="0">
                <a:ln>
                  <a:solidFill>
                    <a:sysClr val="windowText" lastClr="000000"/>
                  </a:solidFill>
                </a:ln>
              </a:rPr>
              <a:t>insulina</a:t>
            </a:r>
            <a:endParaRPr lang="es-VE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22632" y="8974"/>
            <a:ext cx="741226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sp>
        <p:nvSpPr>
          <p:cNvPr id="2" name="Rectángulo 1"/>
          <p:cNvSpPr/>
          <p:nvPr/>
        </p:nvSpPr>
        <p:spPr>
          <a:xfrm>
            <a:off x="35496" y="6495727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De Paula AL, </a:t>
            </a:r>
            <a:r>
              <a:rPr lang="en-US" baseline="30000" dirty="0" err="1">
                <a:solidFill>
                  <a:schemeClr val="bg1"/>
                </a:solidFill>
              </a:rPr>
              <a:t>Macedo</a:t>
            </a:r>
            <a:r>
              <a:rPr lang="en-US" baseline="30000" dirty="0">
                <a:solidFill>
                  <a:schemeClr val="bg1"/>
                </a:solidFill>
              </a:rPr>
              <a:t> ALV, </a:t>
            </a:r>
            <a:r>
              <a:rPr lang="en-US" baseline="30000" dirty="0" err="1">
                <a:solidFill>
                  <a:schemeClr val="bg1"/>
                </a:solidFill>
              </a:rPr>
              <a:t>Mota</a:t>
            </a:r>
            <a:r>
              <a:rPr lang="en-US" baseline="30000" dirty="0">
                <a:solidFill>
                  <a:schemeClr val="bg1"/>
                </a:solidFill>
              </a:rPr>
              <a:t> BR, </a:t>
            </a:r>
            <a:r>
              <a:rPr lang="en-US" baseline="30000" dirty="0" err="1">
                <a:solidFill>
                  <a:schemeClr val="bg1"/>
                </a:solidFill>
              </a:rPr>
              <a:t>Schraibman</a:t>
            </a:r>
            <a:r>
              <a:rPr lang="en-US" baseline="30000" dirty="0">
                <a:solidFill>
                  <a:schemeClr val="bg1"/>
                </a:solidFill>
              </a:rPr>
              <a:t> V: Laparoscopic </a:t>
            </a:r>
            <a:r>
              <a:rPr lang="en-US" baseline="30000" dirty="0" err="1">
                <a:solidFill>
                  <a:schemeClr val="bg1"/>
                </a:solidFill>
              </a:rPr>
              <a:t>ileal</a:t>
            </a:r>
            <a:r>
              <a:rPr lang="en-US" baseline="30000" dirty="0">
                <a:solidFill>
                  <a:schemeClr val="bg1"/>
                </a:solidFill>
              </a:rPr>
              <a:t> interposition associated to a diverted sleeve </a:t>
            </a:r>
            <a:r>
              <a:rPr lang="en-US" baseline="30000" dirty="0" err="1">
                <a:solidFill>
                  <a:schemeClr val="bg1"/>
                </a:solidFill>
              </a:rPr>
              <a:t>gastrectomy</a:t>
            </a:r>
            <a:r>
              <a:rPr lang="en-US" baseline="30000" dirty="0">
                <a:solidFill>
                  <a:schemeClr val="bg1"/>
                </a:solidFill>
              </a:rPr>
              <a:t> is an effective operation for the treatment of type 2 diabetes mellitus patients with BMI 21–29. </a:t>
            </a:r>
            <a:r>
              <a:rPr lang="en-US" baseline="30000" dirty="0" err="1">
                <a:solidFill>
                  <a:schemeClr val="bg1"/>
                </a:solidFill>
              </a:rPr>
              <a:t>Surg</a:t>
            </a:r>
            <a:r>
              <a:rPr lang="en-US" baseline="30000" dirty="0">
                <a:solidFill>
                  <a:schemeClr val="bg1"/>
                </a:solidFill>
              </a:rPr>
              <a:t> </a:t>
            </a:r>
            <a:r>
              <a:rPr lang="en-US" baseline="30000" dirty="0" err="1">
                <a:solidFill>
                  <a:schemeClr val="bg1"/>
                </a:solidFill>
              </a:rPr>
              <a:t>Endosc</a:t>
            </a:r>
            <a:r>
              <a:rPr lang="en-US" baseline="30000" dirty="0">
                <a:solidFill>
                  <a:schemeClr val="bg1"/>
                </a:solidFill>
              </a:rPr>
              <a:t> 2009;23:1313–1320.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67544" y="1619508"/>
            <a:ext cx="171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+mj-lt"/>
              </a:rPr>
              <a:t>INTRODUCCIÓN</a:t>
            </a:r>
            <a:endParaRPr lang="es-ES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477" y="2016224"/>
            <a:ext cx="3563011" cy="4293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54" y="2084090"/>
            <a:ext cx="53285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ángulo 14"/>
          <p:cNvSpPr/>
          <p:nvPr/>
        </p:nvSpPr>
        <p:spPr>
          <a:xfrm>
            <a:off x="-36512" y="6237312"/>
            <a:ext cx="9577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 smtClean="0">
              <a:solidFill>
                <a:schemeClr val="bg1"/>
              </a:solidFill>
            </a:endParaRPr>
          </a:p>
          <a:p>
            <a:r>
              <a:rPr lang="es-ES" sz="1200" dirty="0" smtClean="0">
                <a:solidFill>
                  <a:schemeClr val="bg1"/>
                </a:solidFill>
              </a:rPr>
              <a:t>García </a:t>
            </a:r>
            <a:r>
              <a:rPr lang="es-ES" sz="1200" dirty="0">
                <a:solidFill>
                  <a:schemeClr val="bg1"/>
                </a:solidFill>
              </a:rPr>
              <a:t>Caballero M. Cirugía de la diabetes mellitus tipo 2: el gran descubrimiento de la cirugía </a:t>
            </a:r>
            <a:r>
              <a:rPr lang="es-ES" sz="1200" dirty="0" err="1">
                <a:solidFill>
                  <a:schemeClr val="bg1"/>
                </a:solidFill>
              </a:rPr>
              <a:t>bariátrica</a:t>
            </a:r>
            <a:r>
              <a:rPr lang="es-ES" sz="1200" dirty="0">
                <a:solidFill>
                  <a:schemeClr val="bg1"/>
                </a:solidFill>
              </a:rPr>
              <a:t>. </a:t>
            </a:r>
            <a:r>
              <a:rPr lang="es-ES" sz="1200" i="1" dirty="0" err="1">
                <a:solidFill>
                  <a:schemeClr val="bg1"/>
                </a:solidFill>
              </a:rPr>
              <a:t>Nutr</a:t>
            </a:r>
            <a:r>
              <a:rPr lang="es-ES" sz="1200" i="1" dirty="0">
                <a:solidFill>
                  <a:schemeClr val="bg1"/>
                </a:solidFill>
              </a:rPr>
              <a:t> </a:t>
            </a:r>
            <a:r>
              <a:rPr lang="es-ES" sz="1200" i="1" dirty="0" err="1">
                <a:solidFill>
                  <a:schemeClr val="bg1"/>
                </a:solidFill>
              </a:rPr>
              <a:t>Hosp</a:t>
            </a:r>
            <a:r>
              <a:rPr lang="es-ES" sz="1200" i="1" dirty="0">
                <a:solidFill>
                  <a:schemeClr val="bg1"/>
                </a:solidFill>
              </a:rPr>
              <a:t> </a:t>
            </a:r>
            <a:r>
              <a:rPr lang="es-ES" sz="1200" dirty="0">
                <a:solidFill>
                  <a:schemeClr val="bg1"/>
                </a:solidFill>
              </a:rPr>
              <a:t>2010; 25 (5): 693-694. </a:t>
            </a:r>
            <a:endParaRPr lang="es-ES" sz="1200" dirty="0" smtClean="0">
              <a:solidFill>
                <a:schemeClr val="bg1"/>
              </a:solidFill>
            </a:endParaRPr>
          </a:p>
          <a:p>
            <a:r>
              <a:rPr lang="es-ES" sz="1200" dirty="0" smtClean="0">
                <a:solidFill>
                  <a:schemeClr val="bg1"/>
                </a:solidFill>
              </a:rPr>
              <a:t>García Caballero M, Cohen R, </a:t>
            </a:r>
            <a:r>
              <a:rPr lang="es-ES" sz="1200" dirty="0" err="1" smtClean="0">
                <a:solidFill>
                  <a:schemeClr val="bg1"/>
                </a:solidFill>
              </a:rPr>
              <a:t>Tinahones</a:t>
            </a:r>
            <a:r>
              <a:rPr lang="es-ES" sz="1200" dirty="0" smtClean="0">
                <a:solidFill>
                  <a:schemeClr val="bg1"/>
                </a:solidFill>
              </a:rPr>
              <a:t> F. Diabetes </a:t>
            </a:r>
            <a:r>
              <a:rPr lang="es-ES" sz="1200" dirty="0" err="1" smtClean="0">
                <a:solidFill>
                  <a:schemeClr val="bg1"/>
                </a:solidFill>
              </a:rPr>
              <a:t>Surgery</a:t>
            </a:r>
            <a:r>
              <a:rPr lang="es-ES" sz="1200" dirty="0" smtClean="0">
                <a:solidFill>
                  <a:schemeClr val="bg1"/>
                </a:solidFill>
              </a:rPr>
              <a:t> 2010</a:t>
            </a:r>
            <a:endParaRPr lang="es-ES_tradnl" sz="1200" dirty="0">
              <a:solidFill>
                <a:schemeClr val="bg1"/>
              </a:solidFill>
            </a:endParaRPr>
          </a:p>
          <a:p>
            <a:endParaRPr lang="es-ES_tradnl" sz="1200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0406202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19672" y="20141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8102600" cy="273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640" y="5043016"/>
            <a:ext cx="2336800" cy="3302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797152"/>
            <a:ext cx="5688632" cy="151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52500" y="19632"/>
            <a:ext cx="7213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901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1805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SERIES COMPARABLES  </a:t>
            </a:r>
            <a:r>
              <a:rPr lang="en-US" sz="2000" dirty="0" smtClean="0"/>
              <a:t>EDAD / IMC &lt; 35 Kg/m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                               TÉCNICA                MECANISMO DE ACCIÓN</a:t>
            </a:r>
            <a:r>
              <a:rPr lang="en-US" sz="1800" dirty="0" smtClean="0"/>
              <a:t>(Probable</a:t>
            </a:r>
            <a:r>
              <a:rPr lang="en-US" sz="2000" dirty="0" smtClean="0"/>
              <a:t>)</a:t>
            </a:r>
          </a:p>
          <a:p>
            <a:pPr marL="0" indent="0" algn="just">
              <a:buNone/>
            </a:pPr>
            <a:endParaRPr lang="en-US" sz="1800" dirty="0" smtClean="0"/>
          </a:p>
          <a:p>
            <a:pPr marL="0" indent="0" algn="just">
              <a:buNone/>
            </a:pPr>
            <a:r>
              <a:rPr lang="en-US" sz="1800" dirty="0" err="1" smtClean="0"/>
              <a:t>Noya</a:t>
            </a:r>
            <a:r>
              <a:rPr lang="en-US" sz="1800" dirty="0" smtClean="0"/>
              <a:t>                 DBP- </a:t>
            </a:r>
            <a:r>
              <a:rPr lang="en-US" sz="1800" dirty="0" err="1" smtClean="0"/>
              <a:t>Estómago</a:t>
            </a:r>
            <a:r>
              <a:rPr lang="en-US" sz="1800" dirty="0" smtClean="0"/>
              <a:t>                   </a:t>
            </a:r>
            <a:r>
              <a:rPr lang="en-US" sz="1800" dirty="0" err="1" smtClean="0"/>
              <a:t>Malabsorción+ED</a:t>
            </a:r>
            <a:r>
              <a:rPr lang="en-US" sz="1800" dirty="0" smtClean="0"/>
              <a:t> /IP/sin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             </a:t>
            </a:r>
          </a:p>
          <a:p>
            <a:pPr marL="0" indent="0" algn="just">
              <a:buNone/>
            </a:pPr>
            <a:r>
              <a:rPr lang="en-US" sz="1800" dirty="0" err="1" smtClean="0"/>
              <a:t>Scopinaro</a:t>
            </a:r>
            <a:r>
              <a:rPr lang="en-US" sz="1800" dirty="0" smtClean="0"/>
              <a:t>                DBP                           </a:t>
            </a:r>
            <a:r>
              <a:rPr lang="en-US" sz="1800" dirty="0" err="1" smtClean="0"/>
              <a:t>Malabsorción+ED</a:t>
            </a:r>
            <a:r>
              <a:rPr lang="en-US" sz="1800" dirty="0" smtClean="0"/>
              <a:t> /IA/IP/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 </a:t>
            </a:r>
            <a:r>
              <a:rPr lang="en-US" sz="1800" dirty="0" err="1" smtClean="0"/>
              <a:t>leve</a:t>
            </a:r>
            <a:endParaRPr lang="en-US" sz="1800" dirty="0" smtClean="0"/>
          </a:p>
          <a:p>
            <a:pPr marL="0" indent="0" algn="just">
              <a:buNone/>
            </a:pPr>
            <a:r>
              <a:rPr lang="en-US" sz="1800" dirty="0" smtClean="0"/>
              <a:t>Ramos              BDY-</a:t>
            </a:r>
            <a:r>
              <a:rPr lang="en-US" sz="1800" dirty="0" err="1" smtClean="0"/>
              <a:t>Estómago</a:t>
            </a:r>
            <a:r>
              <a:rPr lang="en-US" sz="1800" dirty="0" smtClean="0"/>
              <a:t>                 </a:t>
            </a:r>
            <a:r>
              <a:rPr lang="en-US" sz="1800" dirty="0" err="1" smtClean="0"/>
              <a:t>Exclusión</a:t>
            </a:r>
            <a:r>
              <a:rPr lang="en-US" sz="1800" dirty="0" smtClean="0"/>
              <a:t> duodenal/IA/IP/sin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 </a:t>
            </a:r>
          </a:p>
          <a:p>
            <a:pPr marL="0" indent="0" algn="just">
              <a:buNone/>
            </a:pPr>
            <a:r>
              <a:rPr lang="en-US" sz="1800" dirty="0" smtClean="0"/>
              <a:t>De Paula          GV-II/GVD-II                       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/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800" dirty="0" err="1" smtClean="0">
                <a:sym typeface="Wingdings"/>
              </a:rPr>
              <a:t>grelina</a:t>
            </a:r>
            <a:r>
              <a:rPr lang="en-US" sz="1800" dirty="0" smtClean="0">
                <a:sym typeface="Wingdings"/>
              </a:rPr>
              <a:t>/</a:t>
            </a:r>
            <a:r>
              <a:rPr lang="en-US" sz="1800" dirty="0" smtClean="0"/>
              <a:t>ED/II (IP)</a:t>
            </a:r>
          </a:p>
          <a:p>
            <a:pPr marL="0" indent="0" algn="just">
              <a:buNone/>
            </a:pPr>
            <a:r>
              <a:rPr lang="en-US" sz="1800" dirty="0" smtClean="0"/>
              <a:t>Shah                       BGYR                              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/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800" dirty="0" err="1">
                <a:sym typeface="Wingdings"/>
              </a:rPr>
              <a:t>grelina</a:t>
            </a:r>
            <a:r>
              <a:rPr lang="en-US" sz="1800" dirty="0" smtClean="0"/>
              <a:t>/ED/IA/IP</a:t>
            </a:r>
          </a:p>
          <a:p>
            <a:pPr marL="0" indent="0" algn="just">
              <a:buNone/>
            </a:pPr>
            <a:r>
              <a:rPr lang="en-US" sz="1800" dirty="0" smtClean="0"/>
              <a:t>Kim                          MGB                                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/ED/IA/IP </a:t>
            </a:r>
          </a:p>
          <a:p>
            <a:pPr marL="0" indent="0" algn="just">
              <a:buNone/>
            </a:pPr>
            <a:r>
              <a:rPr lang="en-US" sz="1800" dirty="0" err="1" smtClean="0"/>
              <a:t>García</a:t>
            </a:r>
            <a:r>
              <a:rPr lang="en-US" sz="1800" dirty="0" smtClean="0"/>
              <a:t> Caballero  BAGUA                           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/</a:t>
            </a:r>
            <a:r>
              <a:rPr lang="en-US" sz="16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800" dirty="0" err="1" smtClean="0">
                <a:sym typeface="Wingdings"/>
              </a:rPr>
              <a:t>grelina</a:t>
            </a:r>
            <a:r>
              <a:rPr lang="en-US" sz="1800" dirty="0" smtClean="0">
                <a:sym typeface="Wingdings"/>
              </a:rPr>
              <a:t>/</a:t>
            </a:r>
            <a:r>
              <a:rPr lang="en-US" sz="1800" dirty="0" smtClean="0"/>
              <a:t>ED/IA/IP                   </a:t>
            </a:r>
          </a:p>
          <a:p>
            <a:pPr marL="0" indent="0" algn="just">
              <a:buNone/>
            </a:pPr>
            <a:r>
              <a:rPr lang="en-US" sz="1800" dirty="0" err="1" smtClean="0"/>
              <a:t>Navarrete</a:t>
            </a:r>
            <a:r>
              <a:rPr lang="en-US" sz="1800" dirty="0" smtClean="0"/>
              <a:t>               CDC                                </a:t>
            </a:r>
            <a:r>
              <a:rPr lang="en-US" sz="1800" dirty="0" err="1" smtClean="0"/>
              <a:t>Restricción</a:t>
            </a:r>
            <a:r>
              <a:rPr lang="en-US" sz="1800" dirty="0" smtClean="0"/>
              <a:t>/</a:t>
            </a:r>
            <a:r>
              <a:rPr lang="en-US" sz="1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800" dirty="0" err="1" smtClean="0">
                <a:sym typeface="Wingdings"/>
              </a:rPr>
              <a:t>grelina</a:t>
            </a:r>
            <a:r>
              <a:rPr lang="en-US" sz="1800" dirty="0" smtClean="0">
                <a:sym typeface="Wingdings"/>
              </a:rPr>
              <a:t>/</a:t>
            </a:r>
            <a:r>
              <a:rPr lang="en-US" sz="1800" dirty="0" smtClean="0"/>
              <a:t>ED/IA/IP </a:t>
            </a:r>
            <a:endParaRPr lang="en-US" sz="1800" dirty="0"/>
          </a:p>
          <a:p>
            <a:pPr marL="0" indent="0" algn="just">
              <a:buNone/>
            </a:pPr>
            <a:r>
              <a:rPr lang="en-US" sz="2000" dirty="0" smtClean="0"/>
              <a:t>                     </a:t>
            </a:r>
          </a:p>
          <a:p>
            <a:pPr algn="just"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/>
          </a:p>
        </p:txBody>
      </p:sp>
      <p:sp>
        <p:nvSpPr>
          <p:cNvPr id="7" name="Rectángulo 6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35496" y="5301208"/>
            <a:ext cx="4176464" cy="2000548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200" u="sng" dirty="0">
                <a:solidFill>
                  <a:srgbClr val="0000FF"/>
                </a:solidFill>
              </a:rPr>
              <a:t>Noya G et al. Obes Surg 1998;8:67-72</a:t>
            </a:r>
            <a:r>
              <a:rPr lang="es-VE" sz="1200" u="sng" dirty="0" smtClean="0">
                <a:solidFill>
                  <a:srgbClr val="0000FF"/>
                </a:solidFill>
              </a:rPr>
              <a:t>.</a:t>
            </a:r>
            <a:endParaRPr lang="es-VE" sz="1200" dirty="0" smtClean="0">
              <a:solidFill>
                <a:srgbClr val="0000FF"/>
              </a:solidFill>
              <a:hlinkClick r:id="" action="ppaction://noaction"/>
            </a:endParaRPr>
          </a:p>
          <a:p>
            <a:r>
              <a:rPr lang="es-VE" sz="1200" u="sng" dirty="0" smtClean="0">
                <a:solidFill>
                  <a:srgbClr val="0000FF"/>
                </a:solidFill>
              </a:rPr>
              <a:t>Scopinaro N et al. Obes Surg 2007;17:185-192</a:t>
            </a:r>
            <a:r>
              <a:rPr lang="es-VE" sz="12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  <a:p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Ramos A . </a:t>
            </a:r>
            <a:r>
              <a:rPr lang="en-US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t al: Obes Surg. 2009;19: 307-312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</a:t>
            </a:r>
            <a:endParaRPr lang="es-VE" sz="1200" u="sng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De Paula A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et al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 Surg Obes Ralat Dis 2010;6: 296-304.</a:t>
            </a:r>
            <a:endParaRPr lang="es-VE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Shah S et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al. Surg Obes Ralat Dis 2010;6: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332-339.</a:t>
            </a:r>
            <a:endParaRPr lang="es-VE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Kim, Z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et al.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World J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Surg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2011;35:631–636.</a:t>
            </a:r>
            <a:endParaRPr lang="es-VE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rgbClr val="FFFFFF"/>
                </a:solidFill>
                <a:hlinkClick r:id="" action="ppaction://noaction"/>
              </a:rPr>
              <a:t>García</a:t>
            </a:r>
            <a:r>
              <a:rPr lang="es-VE" sz="1200" dirty="0">
                <a:solidFill>
                  <a:srgbClr val="FFFFFF"/>
                </a:solidFill>
                <a:hlinkClick r:id="" action="ppaction://noaction"/>
              </a:rPr>
              <a:t>-Caballero, M y col</a:t>
            </a:r>
            <a:r>
              <a:rPr lang="es-VE" sz="1200" dirty="0">
                <a:solidFill>
                  <a:schemeClr val="bg1"/>
                </a:solidFill>
                <a:hlinkClick r:id="" action="ppaction://noaction"/>
              </a:rPr>
              <a:t>. </a:t>
            </a:r>
            <a:r>
              <a:rPr lang="es-ES" sz="1200" dirty="0">
                <a:solidFill>
                  <a:schemeClr val="bg1"/>
                </a:solidFill>
                <a:hlinkClick r:id="" action="ppaction://noaction"/>
              </a:rPr>
              <a:t>Nutr Hosp </a:t>
            </a:r>
            <a:r>
              <a:rPr lang="es-ES" sz="1200" dirty="0" smtClean="0">
                <a:solidFill>
                  <a:schemeClr val="bg1"/>
                </a:solidFill>
                <a:hlinkClick r:id="" action="ppaction://noaction"/>
              </a:rPr>
              <a:t>2012;27:</a:t>
            </a:r>
            <a:r>
              <a:rPr lang="es-ES" sz="1200" dirty="0">
                <a:solidFill>
                  <a:schemeClr val="bg1"/>
                </a:solidFill>
                <a:hlinkClick r:id="" action="ppaction://noaction"/>
              </a:rPr>
              <a:t>623-631</a:t>
            </a:r>
            <a:r>
              <a:rPr lang="es-VE" sz="1200" dirty="0" smtClean="0">
                <a:solidFill>
                  <a:schemeClr val="bg1"/>
                </a:solidFill>
                <a:hlinkClick r:id="" action="ppaction://noaction"/>
              </a:rPr>
              <a:t>.</a:t>
            </a:r>
            <a:endParaRPr lang="es-VE" sz="1200" dirty="0" smtClean="0">
              <a:solidFill>
                <a:schemeClr val="bg1"/>
              </a:solidFill>
            </a:endParaRPr>
          </a:p>
          <a:p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Navarrete, S et al. Obes Surg 2011; 21: 663–667.</a:t>
            </a:r>
          </a:p>
          <a:p>
            <a:endParaRPr lang="en-US" sz="1400" dirty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627028" y="5589240"/>
            <a:ext cx="21550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 smtClean="0"/>
              <a:t>ED:Exclusión</a:t>
            </a:r>
            <a:r>
              <a:rPr lang="es-ES" sz="1600" dirty="0" smtClean="0"/>
              <a:t> duodenal</a:t>
            </a:r>
          </a:p>
          <a:p>
            <a:r>
              <a:rPr lang="es-ES" sz="1600" dirty="0" smtClean="0"/>
              <a:t>IA: intestino Anterior</a:t>
            </a:r>
          </a:p>
          <a:p>
            <a:r>
              <a:rPr lang="es-ES" sz="1600" dirty="0" err="1" smtClean="0"/>
              <a:t>IP:Intestino</a:t>
            </a:r>
            <a:r>
              <a:rPr lang="es-ES" sz="1600" dirty="0" smtClean="0"/>
              <a:t> Posterior</a:t>
            </a:r>
          </a:p>
          <a:p>
            <a:r>
              <a:rPr lang="es-ES" sz="1600" dirty="0" err="1" smtClean="0"/>
              <a:t>II:Interposición</a:t>
            </a:r>
            <a:r>
              <a:rPr lang="es-ES" dirty="0" smtClean="0"/>
              <a:t> </a:t>
            </a:r>
            <a:r>
              <a:rPr lang="es-ES" dirty="0" err="1" smtClean="0"/>
              <a:t>Ileal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2887988" y="5189130"/>
            <a:ext cx="3124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rgbClr val="FF0000"/>
                </a:solidFill>
              </a:rPr>
              <a:t>FRENO NEUROENDOCRINO</a:t>
            </a:r>
            <a:endParaRPr lang="es-ES" sz="2000" dirty="0">
              <a:solidFill>
                <a:srgbClr val="FF0000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1054204" y="-72794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97883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480694"/>
            <a:ext cx="8229600" cy="49006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SERIES COMPARABLES </a:t>
            </a:r>
            <a:r>
              <a:rPr lang="en-US" sz="2000" dirty="0" smtClean="0"/>
              <a:t>  EDAD / IMC &lt; 35 Kg/m</a:t>
            </a:r>
            <a:r>
              <a:rPr lang="en-US" sz="2000" baseline="30000" dirty="0" smtClean="0"/>
              <a:t>2      </a:t>
            </a:r>
            <a:r>
              <a:rPr lang="en-US" sz="2000" dirty="0" smtClean="0"/>
              <a:t>RESULTADOS</a:t>
            </a:r>
          </a:p>
          <a:p>
            <a:pPr marL="0" indent="0" algn="just">
              <a:buNone/>
            </a:pPr>
            <a:r>
              <a:rPr lang="en-US" sz="2000" dirty="0" smtClean="0"/>
              <a:t>                               </a:t>
            </a:r>
            <a:r>
              <a:rPr lang="en-US" sz="2000" dirty="0" err="1" smtClean="0"/>
              <a:t>Técnica</a:t>
            </a:r>
            <a:r>
              <a:rPr lang="en-US" sz="2000" dirty="0" smtClean="0"/>
              <a:t>                  </a:t>
            </a:r>
            <a:r>
              <a:rPr lang="en-US" sz="2000" dirty="0" err="1" smtClean="0"/>
              <a:t>Glicemia</a:t>
            </a:r>
            <a:r>
              <a:rPr lang="en-US" sz="2000" dirty="0" smtClean="0"/>
              <a:t>(mg%)         HbA1c(%)</a:t>
            </a:r>
          </a:p>
          <a:p>
            <a:pPr marL="0" indent="0" algn="just">
              <a:buNone/>
            </a:pPr>
            <a:r>
              <a:rPr lang="en-US" sz="2000" dirty="0" err="1" smtClean="0"/>
              <a:t>Noya</a:t>
            </a:r>
            <a:r>
              <a:rPr lang="en-US" sz="2000" dirty="0" smtClean="0"/>
              <a:t>                 DBP- </a:t>
            </a:r>
            <a:r>
              <a:rPr lang="en-US" sz="2000" dirty="0" err="1" smtClean="0"/>
              <a:t>Estómago</a:t>
            </a:r>
            <a:r>
              <a:rPr lang="en-US" sz="2000" dirty="0" smtClean="0"/>
              <a:t>                  N(9/10)               </a:t>
            </a:r>
          </a:p>
          <a:p>
            <a:pPr marL="0" indent="0" algn="just">
              <a:buNone/>
            </a:pPr>
            <a:r>
              <a:rPr lang="en-US" sz="2000" dirty="0" err="1" smtClean="0"/>
              <a:t>Scopinaro</a:t>
            </a:r>
            <a:r>
              <a:rPr lang="en-US" sz="1400" baseline="30000" dirty="0" smtClean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2000" dirty="0" smtClean="0"/>
              <a:t>             DBP                                92,1                      5,7 </a:t>
            </a:r>
          </a:p>
          <a:p>
            <a:pPr marL="0" indent="0" algn="just">
              <a:buNone/>
            </a:pPr>
            <a:r>
              <a:rPr lang="en-US" sz="2000" dirty="0" smtClean="0"/>
              <a:t>Ramos</a:t>
            </a:r>
            <a:r>
              <a:rPr lang="en-US" sz="1400" baseline="30000" dirty="0" smtClean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2000" dirty="0" smtClean="0"/>
              <a:t>            BDY-</a:t>
            </a:r>
            <a:r>
              <a:rPr lang="en-US" sz="2000" dirty="0" err="1" smtClean="0"/>
              <a:t>Estómago</a:t>
            </a:r>
            <a:r>
              <a:rPr lang="en-US" sz="2000" dirty="0" smtClean="0"/>
              <a:t>                    96,3                     6,8 </a:t>
            </a:r>
          </a:p>
          <a:p>
            <a:pPr marL="0" indent="0" algn="just">
              <a:buNone/>
            </a:pPr>
            <a:r>
              <a:rPr lang="en-US" sz="2000" dirty="0" smtClean="0"/>
              <a:t>De Paula</a:t>
            </a:r>
            <a:r>
              <a:rPr lang="en-US" sz="1400" baseline="30000" dirty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2000" dirty="0"/>
              <a:t>       </a:t>
            </a:r>
            <a:r>
              <a:rPr lang="en-US" sz="2000" dirty="0" smtClean="0"/>
              <a:t>   GV-II/GVD-II                     116,7                    6,3</a:t>
            </a:r>
          </a:p>
          <a:p>
            <a:pPr marL="0" indent="0" algn="just">
              <a:buNone/>
            </a:pPr>
            <a:r>
              <a:rPr lang="en-US" sz="2000" dirty="0" smtClean="0"/>
              <a:t>Shah                        BGYR                             84,2                      6,1</a:t>
            </a:r>
          </a:p>
          <a:p>
            <a:pPr marL="0" indent="0" algn="just">
              <a:buNone/>
            </a:pPr>
            <a:r>
              <a:rPr lang="en-US" sz="2000" dirty="0" smtClean="0"/>
              <a:t>Kim</a:t>
            </a:r>
            <a:r>
              <a:rPr lang="en-US" sz="1400" baseline="30000" dirty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1400" dirty="0" smtClean="0"/>
              <a:t>  </a:t>
            </a:r>
            <a:r>
              <a:rPr lang="en-US" sz="2000" dirty="0" smtClean="0"/>
              <a:t>                       MGB                              144                       6,7 </a:t>
            </a:r>
          </a:p>
          <a:p>
            <a:pPr marL="0" indent="0" algn="just">
              <a:buNone/>
            </a:pPr>
            <a:r>
              <a:rPr lang="en-US" sz="2000" dirty="0" err="1" smtClean="0"/>
              <a:t>García</a:t>
            </a:r>
            <a:r>
              <a:rPr lang="en-US" sz="2000" dirty="0" smtClean="0"/>
              <a:t> Caballero</a:t>
            </a:r>
            <a:r>
              <a:rPr lang="en-US" sz="1200" baseline="30000" dirty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2000" dirty="0"/>
              <a:t> </a:t>
            </a:r>
            <a:r>
              <a:rPr lang="en-US" sz="2000" dirty="0" smtClean="0"/>
              <a:t>BAGUA                           100                       6,6                  </a:t>
            </a:r>
          </a:p>
          <a:p>
            <a:pPr marL="0" indent="0" algn="just">
              <a:buNone/>
            </a:pPr>
            <a:r>
              <a:rPr lang="en-US" sz="2000" dirty="0" err="1" smtClean="0"/>
              <a:t>Navarrete</a:t>
            </a:r>
            <a:r>
              <a:rPr lang="en-US" sz="1200" baseline="30000" dirty="0" smtClean="0">
                <a:latin typeface="Zapf Dingbats"/>
                <a:ea typeface="Zapf Dingbats"/>
                <a:cs typeface="Zapf Dingbats"/>
                <a:sym typeface="Zapf Dingbats"/>
              </a:rPr>
              <a:t>★</a:t>
            </a:r>
            <a:r>
              <a:rPr lang="en-US" sz="2000" dirty="0" smtClean="0"/>
              <a:t>            GV-BDY                           96,4                      5,9</a:t>
            </a:r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                    </a:t>
            </a:r>
          </a:p>
          <a:p>
            <a:pPr algn="just"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/>
          </a:p>
        </p:txBody>
      </p:sp>
      <p:sp>
        <p:nvSpPr>
          <p:cNvPr id="7" name="Rectángulo 6"/>
          <p:cNvSpPr/>
          <p:nvPr/>
        </p:nvSpPr>
        <p:spPr>
          <a:xfrm>
            <a:off x="104360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>
                <a:solidFill>
                  <a:srgbClr val="FFBF26"/>
                </a:solidFill>
                <a:latin typeface="+mj-lt"/>
              </a:rPr>
              <a:t/>
            </a:r>
            <a:br>
              <a:rPr lang="es-ES_tradnl" dirty="0">
                <a:solidFill>
                  <a:srgbClr val="FFBF26"/>
                </a:solidFill>
                <a:latin typeface="+mj-lt"/>
              </a:rPr>
            </a:br>
            <a:endParaRPr lang="es-ES" dirty="0">
              <a:latin typeface="+mj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35496" y="5301208"/>
            <a:ext cx="9396536" cy="2000548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VE" sz="1200" u="sng" dirty="0">
                <a:solidFill>
                  <a:srgbClr val="0000FF"/>
                </a:solidFill>
              </a:rPr>
              <a:t>Noya G et al. Obes Surg 1998;8:67-72</a:t>
            </a:r>
            <a:r>
              <a:rPr lang="es-VE" sz="1200" u="sng" dirty="0" smtClean="0">
                <a:solidFill>
                  <a:srgbClr val="0000FF"/>
                </a:solidFill>
              </a:rPr>
              <a:t>.</a:t>
            </a:r>
            <a:endParaRPr lang="es-VE" sz="1200" dirty="0" smtClean="0">
              <a:solidFill>
                <a:srgbClr val="0000FF"/>
              </a:solidFill>
              <a:hlinkClick r:id="" action="ppaction://noaction"/>
            </a:endParaRPr>
          </a:p>
          <a:p>
            <a:r>
              <a:rPr lang="es-VE" sz="1200" u="sng" dirty="0" smtClean="0">
                <a:solidFill>
                  <a:srgbClr val="0000FF"/>
                </a:solidFill>
              </a:rPr>
              <a:t>Scopinaro N et al. Obes Surg 2007;17:185-192</a:t>
            </a:r>
            <a:r>
              <a:rPr lang="es-VE" sz="12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  <a:p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Ramos A . </a:t>
            </a:r>
            <a:r>
              <a:rPr lang="en-US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t al: Obes Surg. 2009;19: 307-312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</a:t>
            </a:r>
            <a:endParaRPr lang="es-VE" sz="1200" u="sng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De Paula A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et al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. Surg Obes Ralat Dis 2010;6: 296-304.</a:t>
            </a:r>
            <a:endParaRPr lang="es-VE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Shah S et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al. Surg Obes Ralat Dis 2010;6: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332-339.</a:t>
            </a:r>
            <a:endParaRPr lang="es-VE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Kim, Z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et al.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World J </a:t>
            </a:r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Surg </a:t>
            </a:r>
            <a:r>
              <a:rPr lang="es-VE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2011;35:631–636.</a:t>
            </a:r>
            <a:endParaRPr lang="es-VE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VE" sz="1200" dirty="0" smtClean="0">
                <a:solidFill>
                  <a:srgbClr val="FFFFFF"/>
                </a:solidFill>
                <a:hlinkClick r:id="" action="ppaction://noaction"/>
              </a:rPr>
              <a:t>García</a:t>
            </a:r>
            <a:r>
              <a:rPr lang="es-VE" sz="1200" dirty="0">
                <a:solidFill>
                  <a:srgbClr val="FFFFFF"/>
                </a:solidFill>
                <a:hlinkClick r:id="" action="ppaction://noaction"/>
              </a:rPr>
              <a:t>-Caballero, M y col</a:t>
            </a:r>
            <a:r>
              <a:rPr lang="es-VE" sz="1200" dirty="0">
                <a:solidFill>
                  <a:schemeClr val="bg1"/>
                </a:solidFill>
                <a:hlinkClick r:id="" action="ppaction://noaction"/>
              </a:rPr>
              <a:t>. </a:t>
            </a:r>
            <a:r>
              <a:rPr lang="es-ES" sz="1200" dirty="0">
                <a:solidFill>
                  <a:schemeClr val="bg1"/>
                </a:solidFill>
                <a:hlinkClick r:id="" action="ppaction://noaction"/>
              </a:rPr>
              <a:t>Nutr Hosp </a:t>
            </a:r>
            <a:r>
              <a:rPr lang="es-ES" sz="1200" dirty="0" smtClean="0">
                <a:solidFill>
                  <a:schemeClr val="bg1"/>
                </a:solidFill>
                <a:hlinkClick r:id="" action="ppaction://noaction"/>
              </a:rPr>
              <a:t>2012;27:</a:t>
            </a:r>
            <a:r>
              <a:rPr lang="es-ES" sz="1200" dirty="0">
                <a:solidFill>
                  <a:schemeClr val="bg1"/>
                </a:solidFill>
                <a:hlinkClick r:id="" action="ppaction://noaction"/>
              </a:rPr>
              <a:t>623-631</a:t>
            </a:r>
            <a:r>
              <a:rPr lang="es-VE" sz="1200" dirty="0" smtClean="0">
                <a:solidFill>
                  <a:schemeClr val="bg1"/>
                </a:solidFill>
                <a:hlinkClick r:id="" action="ppaction://noaction"/>
              </a:rPr>
              <a:t>.</a:t>
            </a:r>
            <a:endParaRPr lang="es-VE" sz="1200" dirty="0" smtClean="0">
              <a:solidFill>
                <a:schemeClr val="bg1"/>
              </a:solidFill>
            </a:endParaRPr>
          </a:p>
          <a:p>
            <a:r>
              <a:rPr lang="es-VE" sz="1200" dirty="0">
                <a:solidFill>
                  <a:schemeClr val="accent6">
                    <a:lumMod val="20000"/>
                    <a:lumOff val="80000"/>
                  </a:schemeClr>
                </a:solidFill>
                <a:hlinkClick r:id="" action="ppaction://noaction"/>
              </a:rPr>
              <a:t>Navarrete, S et al. Obes Surg 2011; 21: 663–667.</a:t>
            </a:r>
          </a:p>
          <a:p>
            <a:endParaRPr lang="en-US" sz="1400" dirty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868144" y="5579948"/>
            <a:ext cx="1869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★ </a:t>
            </a:r>
            <a:r>
              <a:rPr lang="es-ES" dirty="0" smtClean="0">
                <a:solidFill>
                  <a:srgbClr val="FF0000"/>
                </a:solidFill>
              </a:rPr>
              <a:t>IMC &lt; 30 Kg/m</a:t>
            </a:r>
            <a:r>
              <a:rPr lang="es-ES" baseline="30000" dirty="0" smtClean="0">
                <a:solidFill>
                  <a:srgbClr val="FF0000"/>
                </a:solidFill>
              </a:rPr>
              <a:t>2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054204" y="-72794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980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789040"/>
            <a:ext cx="835292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ángulo 13"/>
          <p:cNvSpPr/>
          <p:nvPr/>
        </p:nvSpPr>
        <p:spPr>
          <a:xfrm>
            <a:off x="653636" y="627262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err="1"/>
              <a:t>Schauer,P</a:t>
            </a:r>
            <a:r>
              <a:rPr lang="en-US" baseline="30000" dirty="0"/>
              <a:t>, </a:t>
            </a:r>
            <a:r>
              <a:rPr lang="en-US" baseline="30000" dirty="0" err="1"/>
              <a:t>Kashyap</a:t>
            </a:r>
            <a:r>
              <a:rPr lang="en-US" baseline="30000" dirty="0"/>
              <a:t> S, </a:t>
            </a:r>
            <a:r>
              <a:rPr lang="en-US" baseline="30000" dirty="0" err="1"/>
              <a:t>Wolski</a:t>
            </a:r>
            <a:r>
              <a:rPr lang="en-US" baseline="30000" dirty="0"/>
              <a:t> </a:t>
            </a:r>
            <a:r>
              <a:rPr lang="en-US" baseline="30000" dirty="0" err="1"/>
              <a:t>K,et</a:t>
            </a:r>
            <a:r>
              <a:rPr lang="en-US" baseline="30000" dirty="0"/>
              <a:t> al. Bariatric Surgery vs. Intensive Medical Therapy in Obese Patients with Diabetes. N </a:t>
            </a:r>
            <a:r>
              <a:rPr lang="en-US" baseline="30000" dirty="0" err="1"/>
              <a:t>Engl</a:t>
            </a:r>
            <a:r>
              <a:rPr lang="en-US" baseline="30000" dirty="0"/>
              <a:t> J M 2012,366:1567- 1576.</a:t>
            </a:r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54204" y="-72794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439333"/>
            <a:ext cx="8352928" cy="206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2607726" y="3359830"/>
            <a:ext cx="7332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Dixon JB, O´Brien PE, </a:t>
            </a:r>
            <a:r>
              <a:rPr lang="en-US" dirty="0" err="1"/>
              <a:t>Playfair</a:t>
            </a:r>
            <a:r>
              <a:rPr lang="en-US" dirty="0"/>
              <a:t> J, et al. JAMA 2008; 299:316-323</a:t>
            </a:r>
          </a:p>
        </p:txBody>
      </p:sp>
    </p:spTree>
    <p:extLst>
      <p:ext uri="{BB962C8B-B14F-4D97-AF65-F5344CB8AC3E}">
        <p14:creationId xmlns:p14="http://schemas.microsoft.com/office/powerpoint/2010/main" val="147882674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54204" y="-72794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0" y="2260600"/>
            <a:ext cx="7353300" cy="233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129" y="1841500"/>
            <a:ext cx="4191000" cy="419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8380" y="4552931"/>
            <a:ext cx="65024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5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7" y="1085200"/>
            <a:ext cx="7556500" cy="537486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54204" y="-72794"/>
            <a:ext cx="70349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866" y="6451651"/>
            <a:ext cx="69596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8779" y="823681"/>
            <a:ext cx="9036496" cy="9144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PROCEDIMIENTOS QUIRÚRGICOS PROPUESTOS PARA EL CONTROL DE LA DM TIPO 2</a:t>
            </a:r>
            <a:endParaRPr lang="es-VE" sz="2000" dirty="0">
              <a:solidFill>
                <a:srgbClr val="FF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42044" y="1749594"/>
            <a:ext cx="9031895" cy="51084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BGA                                +                   73%               10%        0              +                 1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GV                                 ++                 37-58%             8%        0             ++                1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BGYR </a:t>
            </a:r>
            <a:r>
              <a:rPr lang="en-US" sz="2000" dirty="0"/>
              <a:t>/</a:t>
            </a:r>
            <a:r>
              <a:rPr lang="en-US" sz="2000" dirty="0" smtClean="0"/>
              <a:t> BAGUA           +++                80-86%       10%/ &lt;5%  0            ++               </a:t>
            </a:r>
            <a:r>
              <a:rPr lang="en-US" sz="2000" dirty="0"/>
              <a:t> </a:t>
            </a:r>
            <a:r>
              <a:rPr lang="en-US" sz="2000" dirty="0" smtClean="0"/>
              <a:t>2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DBP: SC-SD                 ++++               95%             10-20%    0,2%       </a:t>
            </a:r>
            <a:r>
              <a:rPr lang="en-US" sz="2000" dirty="0"/>
              <a:t>+</a:t>
            </a:r>
            <a:r>
              <a:rPr lang="en-US" sz="2000" dirty="0" smtClean="0"/>
              <a:t>+++            1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BDY                               +++                40%                20%         0            ++                2</a:t>
            </a:r>
          </a:p>
          <a:p>
            <a:r>
              <a:rPr lang="en-US" sz="2000" dirty="0" smtClean="0"/>
              <a:t>BDY + GV:</a:t>
            </a:r>
          </a:p>
          <a:p>
            <a:pPr marL="0" indent="0">
              <a:buNone/>
            </a:pPr>
            <a:r>
              <a:rPr lang="en-US" sz="2000" dirty="0" smtClean="0"/>
              <a:t>       CDC</a:t>
            </a:r>
            <a:r>
              <a:rPr lang="en-US" sz="2000" dirty="0"/>
              <a:t>, SADI, SADJB-</a:t>
            </a:r>
            <a:r>
              <a:rPr lang="en-US" sz="2000" dirty="0" smtClean="0"/>
              <a:t>SG ++++            70-90%         10-20%     0           ++++            2-3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BY-GV                             +++               93%                0-5%       0           ++++            3-4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II-GV                               ++++              38%                12%     2,6%       ++++            2-3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II-GVD                            ++++              70%                 20%     2,6%       ++++            2-3</a:t>
            </a:r>
            <a:endParaRPr lang="es-VE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35184" y="-61885"/>
            <a:ext cx="688873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/>
              <a:t>Procedimientos </a:t>
            </a:r>
            <a:r>
              <a:rPr lang="es-ES_tradnl" sz="2400" b="1" dirty="0" err="1"/>
              <a:t>bariátricos</a:t>
            </a:r>
            <a:r>
              <a:rPr lang="es-ES_tradnl" sz="2400" b="1" dirty="0"/>
              <a:t> utilizados en la actualidad para </a:t>
            </a:r>
            <a:r>
              <a:rPr lang="es-ES_tradnl" sz="2400" b="1" dirty="0" err="1"/>
              <a:t>diabetes:balance</a:t>
            </a:r>
            <a:r>
              <a:rPr lang="es-ES_tradnl" sz="2400" b="1" dirty="0"/>
              <a:t> entre dificultad y seguridad </a:t>
            </a:r>
            <a:endParaRPr lang="es-ES" sz="24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2386581" y="1300221"/>
            <a:ext cx="1305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DIFICULTAD </a:t>
            </a:r>
          </a:p>
          <a:p>
            <a:r>
              <a:rPr lang="es-ES" dirty="0" smtClean="0"/>
              <a:t>TÉCNICA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655626" y="1255584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RESULTADOS </a:t>
            </a:r>
          </a:p>
          <a:p>
            <a:r>
              <a:rPr lang="es-ES" dirty="0" smtClean="0"/>
              <a:t>METABÓLICOS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187411" y="140798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MORB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018556" y="140713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MORT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805911" y="1406282"/>
            <a:ext cx="93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COSTOS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812216" y="1405431"/>
            <a:ext cx="1205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EVIDENCIA</a:t>
            </a:r>
          </a:p>
        </p:txBody>
      </p:sp>
      <p:sp>
        <p:nvSpPr>
          <p:cNvPr id="3" name="Elipse 2"/>
          <p:cNvSpPr/>
          <p:nvPr/>
        </p:nvSpPr>
        <p:spPr>
          <a:xfrm>
            <a:off x="1135184" y="2942167"/>
            <a:ext cx="1251397" cy="4233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73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9 Marcador de contenido"/>
          <p:cNvSpPr>
            <a:spLocks noGrp="1"/>
          </p:cNvSpPr>
          <p:nvPr>
            <p:ph idx="4294967295"/>
          </p:nvPr>
        </p:nvSpPr>
        <p:spPr>
          <a:xfrm>
            <a:off x="152400" y="1994274"/>
            <a:ext cx="8763000" cy="4525963"/>
          </a:xfrm>
        </p:spPr>
        <p:txBody>
          <a:bodyPr>
            <a:normAutofit lnSpcReduction="10000"/>
          </a:bodyPr>
          <a:lstStyle/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endParaRPr lang="en-US" sz="2400" b="1" dirty="0" smtClean="0">
              <a:solidFill>
                <a:srgbClr val="FFCC00"/>
              </a:solidFill>
            </a:endParaRPr>
          </a:p>
          <a:p>
            <a:pPr algn="r">
              <a:buFontTx/>
              <a:buNone/>
            </a:pPr>
            <a:r>
              <a:rPr lang="en-US" sz="4000" b="1" dirty="0" smtClean="0"/>
              <a:t>GRACIAS</a:t>
            </a:r>
            <a:r>
              <a:rPr lang="es-ES" sz="4000" b="1" dirty="0" smtClean="0"/>
              <a:t>…</a:t>
            </a:r>
            <a:endParaRPr lang="en-US" sz="4000" b="1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401762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n 8" descr="el quijot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71196"/>
            <a:ext cx="3635896" cy="384603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0" y="-12700"/>
            <a:ext cx="944340" cy="838200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97512" y="150152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85514122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337670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ES_tradnl" sz="2000" b="1" dirty="0"/>
          </a:p>
          <a:p>
            <a:pPr marL="0" indent="0" algn="just">
              <a:lnSpc>
                <a:spcPct val="150000"/>
              </a:lnSpc>
            </a:pPr>
            <a:endParaRPr lang="es-VE" sz="2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209426"/>
            <a:ext cx="8445141" cy="165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0310" y="3889604"/>
            <a:ext cx="4699000" cy="304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355791"/>
            <a:ext cx="9144000" cy="1952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91923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98255" y="959290"/>
            <a:ext cx="8445141" cy="92351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ES_tradnl" sz="2000" b="1" dirty="0"/>
          </a:p>
          <a:p>
            <a:pPr marL="0" indent="0" algn="just">
              <a:lnSpc>
                <a:spcPct val="150000"/>
              </a:lnSpc>
            </a:pPr>
            <a:endParaRPr lang="es-VE" sz="2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00" y="1389238"/>
            <a:ext cx="8331200" cy="143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117" y="2780418"/>
            <a:ext cx="8377667" cy="4033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Elipse 7"/>
          <p:cNvSpPr/>
          <p:nvPr/>
        </p:nvSpPr>
        <p:spPr>
          <a:xfrm>
            <a:off x="3000084" y="3809391"/>
            <a:ext cx="1225709" cy="306504"/>
          </a:xfrm>
          <a:prstGeom prst="ellipse">
            <a:avLst/>
          </a:prstGeom>
          <a:noFill/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2955429" y="4574795"/>
            <a:ext cx="1225709" cy="306504"/>
          </a:xfrm>
          <a:prstGeom prst="ellipse">
            <a:avLst/>
          </a:prstGeom>
          <a:noFill/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13" name="Elipse 12"/>
          <p:cNvSpPr/>
          <p:nvPr/>
        </p:nvSpPr>
        <p:spPr>
          <a:xfrm>
            <a:off x="2976459" y="4968018"/>
            <a:ext cx="1225709" cy="306504"/>
          </a:xfrm>
          <a:prstGeom prst="ellipse">
            <a:avLst/>
          </a:prstGeom>
          <a:noFill/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9125" y="2081678"/>
            <a:ext cx="2425700" cy="33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528344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3652"/>
            <a:ext cx="8445141" cy="337670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s-VE" sz="2000" dirty="0" smtClean="0">
                <a:solidFill>
                  <a:srgbClr val="FF0000"/>
                </a:solidFill>
                <a:latin typeface="+mj-lt"/>
              </a:rPr>
              <a:t>INTRODUCCIÓN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s-ES_tradnl" sz="20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800" baseline="30000" dirty="0"/>
              <a:t>Sin embargo existe un grupo de pacientes obesos leves y no obesos portadores de la enfermedad, que podrían beneficiarse de estas modificaciones anatómicas y fisiológicas del tubo digestivo.</a:t>
            </a:r>
            <a:endParaRPr lang="es-ES_tradnl" sz="2800" baseline="30000" dirty="0"/>
          </a:p>
          <a:p>
            <a:pPr marL="0" indent="0" algn="just">
              <a:lnSpc>
                <a:spcPct val="150000"/>
              </a:lnSpc>
            </a:pPr>
            <a:endParaRPr lang="es-VE" sz="2800" dirty="0"/>
          </a:p>
          <a:p>
            <a:pPr marL="0" indent="0" algn="just">
              <a:lnSpc>
                <a:spcPct val="150000"/>
              </a:lnSpc>
            </a:pPr>
            <a:endParaRPr lang="es-ES_tradnl" sz="1800" dirty="0" smtClean="0"/>
          </a:p>
          <a:p>
            <a:pPr marL="0" indent="0" algn="just">
              <a:lnSpc>
                <a:spcPct val="150000"/>
              </a:lnSpc>
            </a:pPr>
            <a:endParaRPr lang="es-ES_tradnl" sz="18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97512" y="227128"/>
            <a:ext cx="7056784" cy="8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s-ES_tradnl" sz="2400" b="1" dirty="0"/>
              <a:t>PROCEDIMIENTOS BARIÁTRICOS UTILIZADOS EN LA ACTUALIDAD PARA DIABETES:BALANCE ENTRE DIFICULTAD Y SEGURIDAD </a:t>
            </a:r>
            <a:endParaRPr lang="es-ES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952500" cy="889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100" y="19632"/>
            <a:ext cx="94434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6186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</TotalTime>
  <Words>4523</Words>
  <Application>Microsoft Macintosh PowerPoint</Application>
  <PresentationFormat>Presentación en pantalla (4:3)</PresentationFormat>
  <Paragraphs>710</Paragraphs>
  <Slides>67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68" baseType="lpstr">
      <vt:lpstr>Tema de Office</vt:lpstr>
      <vt:lpstr>Presentación de PowerPoint</vt:lpstr>
      <vt:lpstr>Procedimientos bariátricos utilizados en la actualidad para diabetes: balance entre dificultad y seguridad (Bariatric procedures currently used for diabetes: balance between difficulty and safety)</vt:lpstr>
      <vt:lpstr>PROCEDIMIENTOS BARIÁTRICOS UTILIZADOS EN LA ACTUALIDAD PARA DIABETES:BALANCE ENTRE DIFICULTAD Y SEGURIDAD </vt:lpstr>
      <vt:lpstr>Presentación de PowerPoint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PROCEDIMIENTOS QUIRÚRGICOS PROPUESTOS PARA EL CONTROL DE LA DM TIPO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POSIBLES MECANISMOS DE ACCIÓN DE LA GASTRECTOMÍA VERTICAL</vt:lpstr>
      <vt:lpstr>Presentación de PowerPoint</vt:lpstr>
      <vt:lpstr>TEORÍA DEL INTESTINO POSTERIOR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POSIBLES MECANISMOS DE ACCIÓN DEL BYPASS GÁSTRICO:BAGUA, MINIGASTRIC,  BPGYR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PROCEDIMIENTOS BARIÁTRICOS UTILIZADOS EN LA ACTUALIDAD PARA DIABETES:BALANCE ENTRE DIFICULTAD Y SEGURIDAD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PROCEDIMIENTOS QUIRÚRGICOS PROPUESTOS PARA EL CONTROL DE LA DM TIPO 2</vt:lpstr>
      <vt:lpstr>Presentación de PowerPoint</vt:lpstr>
    </vt:vector>
  </TitlesOfParts>
  <Company>Clinica Santa Sofia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Salvador Navarrete Aulestia</dc:creator>
  <cp:lastModifiedBy>Salvador Navarrete Aulestia</cp:lastModifiedBy>
  <cp:revision>83</cp:revision>
  <dcterms:created xsi:type="dcterms:W3CDTF">2013-12-17T08:48:59Z</dcterms:created>
  <dcterms:modified xsi:type="dcterms:W3CDTF">2014-03-07T09:01:59Z</dcterms:modified>
</cp:coreProperties>
</file>