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342" r:id="rId3"/>
    <p:sldId id="264" r:id="rId4"/>
    <p:sldId id="343" r:id="rId5"/>
    <p:sldId id="263" r:id="rId6"/>
    <p:sldId id="259" r:id="rId7"/>
    <p:sldId id="262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25"/>
    <a:srgbClr val="FF8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9"/>
    <p:restoredTop sz="94655"/>
  </p:normalViewPr>
  <p:slideViewPr>
    <p:cSldViewPr snapToGrid="0" snapToObjects="1">
      <p:cViewPr varScale="1">
        <p:scale>
          <a:sx n="80" d="100"/>
          <a:sy n="80" d="100"/>
        </p:scale>
        <p:origin x="21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5:38.102"/>
    </inkml:context>
    <inkml:brush xml:id="br0">
      <inkml:brushProperty name="width" value="0.025" units="cm"/>
      <inkml:brushProperty name="height" value="0.025" units="cm"/>
      <inkml:brushProperty name="color" value="#C882CC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5:44.302"/>
    </inkml:context>
    <inkml:brush xml:id="br0">
      <inkml:brushProperty name="width" value="0.025" units="cm"/>
      <inkml:brushProperty name="height" value="0.025" units="cm"/>
      <inkml:brushProperty name="color" value="#C882CC"/>
    </inkml:brush>
  </inkml:definitions>
  <inkml:trace contextRef="#ctx0" brushRef="#br0">1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5:48.922"/>
    </inkml:context>
    <inkml:brush xml:id="br0">
      <inkml:brushProperty name="width" value="0.025" units="cm"/>
      <inkml:brushProperty name="height" value="0.025" units="cm"/>
      <inkml:brushProperty name="color" value="#C882CC"/>
    </inkml:brush>
  </inkml:definitions>
  <inkml:trace contextRef="#ctx0" brushRef="#br0">1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5:50.642"/>
    </inkml:context>
    <inkml:brush xml:id="br0">
      <inkml:brushProperty name="width" value="0.025" units="cm"/>
      <inkml:brushProperty name="height" value="0.025" units="cm"/>
      <inkml:brushProperty name="color" value="#C882CC"/>
    </inkml:brush>
  </inkml:definitions>
  <inkml:trace contextRef="#ctx0" brushRef="#br0">0 1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5:52.532"/>
    </inkml:context>
    <inkml:brush xml:id="br0">
      <inkml:brushProperty name="width" value="0.025" units="cm"/>
      <inkml:brushProperty name="height" value="0.025" units="cm"/>
      <inkml:brushProperty name="color" value="#C882CC"/>
    </inkml:brush>
  </inkml:definitions>
  <inkml:trace contextRef="#ctx0" brushRef="#br0">0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6:25.070"/>
    </inkml:context>
    <inkml:brush xml:id="br0">
      <inkml:brushProperty name="width" value="0.05" units="cm"/>
      <inkml:brushProperty name="height" value="0.05" units="cm"/>
      <inkml:brushProperty name="color" value="#C882CC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6:41.055"/>
    </inkml:context>
    <inkml:brush xml:id="br0">
      <inkml:brushProperty name="width" value="0.05" units="cm"/>
      <inkml:brushProperty name="height" value="0.05" units="cm"/>
      <inkml:brushProperty name="color" value="#C882CC"/>
    </inkml:brush>
  </inkml:definitions>
  <inkml:trace contextRef="#ctx0" brushRef="#br0">70 48 24575,'18'0'0,"7"-4"0,3 3 0,29-7 0,26 2 0,-2-3 0,15-1 0,-27 5 0,-35 1 0,29 17 0,-43-7 0,24 15 0,3 3 0,-9-6 0,19 9 0,-1 0 0,-15-7 0,29 12 0,-49-20 0,-3 1 0,1 5 0,-6-1 0,19 19 0,-18-16 0,5 6 0,-6-6 0,-5-5 0,11 13 0,-14-16 0,10 18 0,-11-20 0,6 20 0,-4-21 0,-2 15 0,-1-16 0,-3 12 0,0-12 0,2 7 0,-1-9 0,2 0 0,-3 0 0,0 0 0,-3 4 0,2 0 0,-5 4 0,5-1 0,-4-2 0,1 8 0,-2-11 0,2 11 0,-2-9 0,3 1 0,-4 2 0,1-6 0,-1 2 0,1 1 0,-4-3 0,5 2 0,-7-2 0,8 0 0,-9 2 0,0 5 0,-2-3 0,-1-1 0,5-4 0,-1-3 0,1 4 0,1-3 0,-3 2 0,6-3 0,-6 1 0,6 2 0,-5-6 0,1 6 0,-2-5 0,-1 5 0,4-5 0,-3 5 0,-5-6 0,-4 9 0,-1-7 0,3 4 0,6-3 0,-11 1 0,8 0 0,-17 2 0,18-6 0,-23 4 0,22-4 0,-50 0 0,40 0 0,-28-4 0,33 3 0,3-5 0,-6 5 0,9-5 0,-9 2 0,7 0 0,-4 1 0,0 0 0,0-2 0,-10-5 0,11 5 0,-10-5 0,13 6 0,-8-7 0,6 3 0,-25-10 0,22 12 0,-27-13 0,33 17 0,-13-13 0,24 14 0,-6-5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00:16:44.298"/>
    </inkml:context>
    <inkml:brush xml:id="br0">
      <inkml:brushProperty name="width" value="0.05" units="cm"/>
      <inkml:brushProperty name="height" value="0.05" units="cm"/>
      <inkml:brushProperty name="color" value="#C882CC"/>
    </inkml:brush>
  </inkml:definitions>
  <inkml:trace contextRef="#ctx0" brushRef="#br0">1344 100 24575,'-10'-4'0,"-7"1"0,6 0 0,-6 3 0,-1-4 0,0 1 0,0 2 0,0-2 0,1 0 0,-5-2 0,-6-2 0,1 2 0,-3-2 0,2 3 0,-3-4 0,-1 4 0,1-3 0,-1 6 0,1-3 0,0 1 0,-20 2 0,15-6 0,-18 6 0,16-3 0,1 1 0,1 2 0,5-3 0,-16 4 0,11 0 0,-6 0 0,11 0 0,4 0 0,0 0 0,1 0 0,-6 0 0,7 0 0,-7 4 0,10-4 0,4 7 0,1-3 0,3 2 0,0-2 0,1 2 0,-1-2 0,4 3 0,-3-1 0,3 1 0,-1-1 0,2 1 0,3-4 0,-7 9 0,5-7 0,-4 8 0,2-7 0,6 0 0,-5 4 0,5-3 0,-2 3 0,0-4 0,2 4 0,-1-3 0,4 2 0,-5 1 0,5-3 0,-2 5 0,1-5 0,1 6 0,-2-6 0,3 6 0,0-6 0,0 3 0,0-1 0,0-2 0,0 3 0,0-1 0,0-2 0,0 3 0,0-1 0,0-2 0,3 3 0,-2-1 0,1 2 0,1 2 0,-2 0 0,5-3 0,-3 3 0,1-6 0,2 6 0,-5-3 0,5 0 0,-3 3 0,4-6 0,-1 9 0,1-5 0,0 5 0,-1-5 0,1-2 0,-1 1 0,4 0 0,-2 4 0,1-4 0,-2 3 0,0-6 0,3 6 0,-3-6 0,2 2 0,1-2 0,-3 2 0,3-2 0,0 3 0,-3 0 0,6-3 0,1 9 0,1-7 0,1 3 0,-5-5 0,5 3 0,-4-2 0,2 2 0,-1-4 0,-3 1 0,4 0 0,0 3 0,0-3 0,3 3 0,-2-3 0,8 3 0,-7-2 0,0-1 0,-6-2 0,-1-4 0,-2 2 0,6 0 0,-6-2 0,10 5 0,-6-5 0,7 5 0,-1-2 0,-2 0 0,6 2 0,-6-2 0,6 0 0,0 2 0,-2-2 0,4 3 0,-4 0 0,-1-3 0,4 3 0,-8-3 0,7 3 0,-2 0 0,-1-3 0,0 2 0,3-1 0,-1 2 0,6-3 0,6 2 0,-7-1 0,3 2 0,-11-3 0,-3-1 0,4 0 0,-4-2 0,4 2 0,-4-3 0,-1 3 0,-2-2 0,2 2 0,-3-3 0,4 0 0,0 3 0,-1-2 0,1 2 0,0-3 0,6 0 0,-9 0 0,8 0 0,-11 0 0,5 0 0,-6 0 0,6 0 0,-3 0 0,4 0 0,-1 0 0,1 0 0,0 0 0,2 0 0,-4 0 0,3 0 0,-8 0 0,3 0 0,-4 0 0,1 0 0,-4-3 0,3 2 0,-5-2 0,1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3C4EE-5836-3944-A2CA-E06B62AA289A}" type="datetimeFigureOut">
              <a:rPr lang="es-ES_tradnl" smtClean="0"/>
              <a:t>22/3/23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20A47-06C6-8841-99AF-812A943F3E5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789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220A47-06C6-8841-99AF-812A943F3E5C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30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EC13C8-E5C4-3E49-9A87-9C3B4D752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476773-5D49-654E-ADAA-337E0E66A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BAB9EF-C539-564C-9980-AF103161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20893-A0FA-4844-B2AE-38ED67C3F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2751B1-8C28-1047-804D-E64EB4B21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2707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106F7-54EB-6B48-ADAE-EF2F4A238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1969E0-7669-7448-B1AB-1A3788F59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FB904D-E275-AE46-9EB4-DDBB973C0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54CBCF-8AE7-5645-9423-3DB1FECB7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58493D-2313-8E4C-9A76-F69B90246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141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B699F8C-0CDB-5348-A378-FFCA61F551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43B33C7-18A5-6343-BBCA-0954AB591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973222-EC7E-774F-B910-7F5872B5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6CBF01-E7CB-1C49-B879-F8B512BB8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611026-779D-DC42-8BE6-3DDD377AF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5927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11FEB-5851-9F49-91F6-674922D82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33756A-3225-2346-81A0-5B824FA54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F9F53F-C0A3-E947-A9CC-9CCAB0E2A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E1773A-9A5C-9344-96DE-60789BFE3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BE2243-D726-A645-BB70-ED0ECE5F5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1969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59CDE-1EE9-6C4C-B992-4D79B73A7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6055E5-A1F6-D244-ADC9-2DFD09026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CD2EE2-3C54-4241-8B7C-1A44F872B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17608B-71A9-1442-A700-B1BC4F91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0B650F-3607-ED44-B0E6-F8D9CD717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822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42C0B2-2F09-4D4F-ABE0-EEF6A3A8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A8F2D5-7F1E-BB47-ADEC-75E600761B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14A5979-386A-0E4A-A9C1-2AFF61FF7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AF45A5-7CE1-624A-A5DB-84AA9BA0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669A53-0AAA-A74A-82B3-8653C808C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B2937F-734E-5E4A-9B71-D21D4016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866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1E7EBD-5395-9D4E-9F26-54A78EDD9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CE55BA-328C-E247-A3EB-16E6482D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B8BC39-5E61-8E4A-B077-218FCDAB6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126FB11-2F49-9644-82B9-FDE225BFE2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3AA2F0-A267-1447-9319-27245EF5B0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644908B-5ABB-934D-B246-F95D65230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5AB3F4-C43B-B249-97BB-A3F3E5B82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D3A992-DD04-D94F-9708-7A97CE6BB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166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3C800-4D1B-B64D-9A26-67E981541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C6FD3B0-6094-FE44-BB33-77B72FB84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850142B-2896-574A-B23D-E3B26A598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DA59F66-D5C4-B243-B9D1-E9D79B1F5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90079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4EB7BE-2036-964C-A45E-8FD454975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27C6FAC-8E4D-7347-B2BC-2F2A1759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E250851-A14D-AE43-A1BC-15D5D03A0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3598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DEF037-42D9-934E-98AC-DBDB1B9AD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5E4211-FF08-1A44-AAC3-64D0885AB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EA04D8B-7273-BF41-80C3-C01C8F7CA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ECCBC5-98F0-824C-BF95-17C813E77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FC4C42-E25B-3D45-B9DD-0EE2FAB31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EAE026-E2E9-474E-B27A-5CE1434D6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942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4B90F3-1141-3C4B-B3B1-FB3FBF837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B56277D-AFEB-EC46-B882-80680FF69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9A2A0AB-C1C2-0F41-8F12-A33AAB4E4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26D3FE-A288-F44F-B7DA-FEF15AF66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04589D-8E8E-ED45-997F-E7419DC9A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554F0B8-5A86-5048-B61A-33F58D30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756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CC3FA7-7642-894A-A817-395F4A345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65D500-250F-A24F-B5CE-B3442C20B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EF7940-D8C0-3142-A984-67D5E3F9D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79BE67-D432-0C4B-BCBE-B96CED741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E4BFC8-5D53-6A4A-9C6B-50714A929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0609A-E90A-124C-8298-4194828BBC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9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achidraqs.nl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8.xm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customXml" Target="../ink/ink7.xml"/><Relationship Id="rId5" Type="http://schemas.openxmlformats.org/officeDocument/2006/relationships/customXml" Target="../ink/ink2.xml"/><Relationship Id="rId10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customXml" Target="../ink/ink6.xml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sentiido.com/queer-para-dummies/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://paroledequeer.blogspot.com/p/beatriz-preciado.html" TargetMode="External"/><Relationship Id="rId5" Type="http://schemas.openxmlformats.org/officeDocument/2006/relationships/hyperlink" Target="https://core.ac.uk/download/pdf/38817023.pdf" TargetMode="External"/><Relationship Id="rId4" Type="http://schemas.openxmlformats.org/officeDocument/2006/relationships/hyperlink" Target="https://www.erudit.org/fr/revues/tce/2013-n103-tce01398/1024969ar/" TargetMode="External"/><Relationship Id="rId9" Type="http://schemas.openxmlformats.org/officeDocument/2006/relationships/hyperlink" Target="http://rachidraqs.nl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youtube.com/watch?v=D7TpSJ1ci0k" TargetMode="Externa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www.youtube.com/watch?v=k4yCG_WCnH8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409D7-91C8-824F-83AE-C01B6BDA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104" y="18403"/>
            <a:ext cx="3960164" cy="68026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ES_tradnl" sz="3200" i="1" dirty="0"/>
              <a:t>Le </a:t>
            </a:r>
            <a:r>
              <a:rPr lang="es-ES_tradnl" sz="3200" i="1" dirty="0" err="1"/>
              <a:t>Rire</a:t>
            </a:r>
            <a:r>
              <a:rPr lang="es-ES_tradnl" sz="3200" i="1" dirty="0"/>
              <a:t> de la </a:t>
            </a:r>
            <a:r>
              <a:rPr lang="es-ES_tradnl" sz="3200" i="1" dirty="0" err="1"/>
              <a:t>Méduse</a:t>
            </a:r>
            <a:r>
              <a:rPr lang="es-ES_tradnl" sz="3200" i="1" dirty="0"/>
              <a:t> </a:t>
            </a:r>
            <a:br>
              <a:rPr lang="es-ES_tradnl" sz="3200" i="1" dirty="0"/>
            </a:br>
            <a:r>
              <a:rPr lang="es-ES_tradnl" sz="3200" i="1" dirty="0"/>
              <a:t>+ </a:t>
            </a:r>
            <a:br>
              <a:rPr lang="es-ES_tradnl" sz="3200" i="1" dirty="0"/>
            </a:br>
            <a:r>
              <a:rPr lang="es-ES_tradnl" sz="3200" i="1" dirty="0"/>
              <a:t>              </a:t>
            </a:r>
            <a:r>
              <a:rPr lang="es-ES_tradnl" sz="3200" i="1" dirty="0" err="1"/>
              <a:t>Sorties</a:t>
            </a:r>
            <a:r>
              <a:rPr lang="es-ES_tradnl" sz="3200" i="1" dirty="0"/>
              <a:t>    		</a:t>
            </a:r>
            <a:br>
              <a:rPr lang="es-ES_tradnl" sz="3200" i="1" dirty="0"/>
            </a:br>
            <a:br>
              <a:rPr lang="es-ES_tradnl" sz="3200" i="1" dirty="0"/>
            </a:br>
            <a:r>
              <a:rPr lang="es-ES_tradnl" sz="3200" i="1" dirty="0"/>
              <a:t> </a:t>
            </a:r>
            <a:r>
              <a:rPr lang="es-ES_tradnl" sz="3200" b="1" dirty="0" err="1"/>
              <a:t>Hélène</a:t>
            </a:r>
            <a:r>
              <a:rPr lang="es-ES_tradnl" sz="3200" b="1" dirty="0"/>
              <a:t> Cixous</a:t>
            </a:r>
            <a:br>
              <a:rPr lang="es-ES_tradnl" sz="3200" b="1" dirty="0"/>
            </a:br>
            <a:br>
              <a:rPr lang="es-ES_tradnl" sz="3200" b="1" dirty="0"/>
            </a:br>
            <a:r>
              <a:rPr lang="es-ES_tradnl" sz="3200" b="1" dirty="0"/>
              <a:t>1975</a:t>
            </a:r>
            <a:br>
              <a:rPr lang="es-ES_tradnl" sz="3200" b="1" dirty="0"/>
            </a:br>
            <a:r>
              <a:rPr lang="es-ES_tradnl" sz="1200" b="1" dirty="0"/>
              <a:t>[</a:t>
            </a:r>
            <a:r>
              <a:rPr lang="es-ES_tradnl" sz="1200" dirty="0"/>
              <a:t>Edición 2010</a:t>
            </a:r>
            <a:r>
              <a:rPr lang="es-ES_tradnl" sz="1200" b="1" dirty="0"/>
              <a:t>]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D2560B-375E-7149-AC1B-7FD6EF5D6C2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613" y="0"/>
            <a:ext cx="4076284" cy="680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26CF5FF-3CCA-CE42-AF5B-8C6AC2AD2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645908" y="1840327"/>
            <a:ext cx="6784064" cy="3177346"/>
          </a:xfrm>
          <a:prstGeom prst="rect">
            <a:avLst/>
          </a:prstGeom>
        </p:spPr>
      </p:pic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47684883-22B9-F148-8DA8-BC10CEE6E1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7395" y="6404625"/>
            <a:ext cx="2743200" cy="365125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0" name="Marcador de pie de página 9">
            <a:extLst>
              <a:ext uri="{FF2B5EF4-FFF2-40B4-BE49-F238E27FC236}">
                <a16:creationId xmlns:a16="http://schemas.microsoft.com/office/drawing/2014/main" id="{118CF338-0CB1-124A-83B1-4CE17A6D5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6404625"/>
            <a:ext cx="11093296" cy="434972"/>
          </a:xfrm>
        </p:spPr>
        <p:txBody>
          <a:bodyPr/>
          <a:lstStyle/>
          <a:p>
            <a:r>
              <a:rPr lang="es-ES_tradnl" dirty="0" err="1">
                <a:solidFill>
                  <a:srgbClr val="7030A0"/>
                </a:solidFill>
              </a:rPr>
              <a:t>Séminaire</a:t>
            </a:r>
            <a:r>
              <a:rPr lang="es-ES_tradnl" dirty="0">
                <a:solidFill>
                  <a:srgbClr val="7030A0"/>
                </a:solidFill>
              </a:rPr>
              <a:t> CHISPA - </a:t>
            </a:r>
            <a:r>
              <a:rPr lang="es-ES_tradnl" dirty="0" err="1">
                <a:solidFill>
                  <a:srgbClr val="7030A0"/>
                </a:solidFill>
              </a:rPr>
              <a:t>Bibliografphie</a:t>
            </a:r>
            <a:r>
              <a:rPr lang="es-ES_tradnl" dirty="0">
                <a:solidFill>
                  <a:srgbClr val="7030A0"/>
                </a:solidFill>
              </a:rPr>
              <a:t> </a:t>
            </a:r>
            <a:r>
              <a:rPr lang="es-ES_tradnl" dirty="0" err="1">
                <a:solidFill>
                  <a:srgbClr val="FF0000"/>
                </a:solidFill>
              </a:rPr>
              <a:t>théorique</a:t>
            </a:r>
            <a:r>
              <a:rPr lang="es-ES_tradnl" dirty="0">
                <a:solidFill>
                  <a:srgbClr val="FF0000"/>
                </a:solidFill>
              </a:rPr>
              <a:t> et </a:t>
            </a:r>
            <a:r>
              <a:rPr lang="es-ES_tradnl" dirty="0" err="1">
                <a:solidFill>
                  <a:srgbClr val="FF0000"/>
                </a:solidFill>
              </a:rPr>
              <a:t>comptes-rendus</a:t>
            </a:r>
            <a:r>
              <a:rPr lang="es-ES_tradnl" dirty="0">
                <a:solidFill>
                  <a:srgbClr val="FF0000"/>
                </a:solidFill>
              </a:rPr>
              <a:t> de </a:t>
            </a:r>
            <a:r>
              <a:rPr lang="es-ES_tradnl" dirty="0" err="1">
                <a:solidFill>
                  <a:srgbClr val="FF0000"/>
                </a:solidFill>
              </a:rPr>
              <a:t>lecture</a:t>
            </a:r>
            <a:r>
              <a:rPr lang="es-ES_tradnl" dirty="0">
                <a:solidFill>
                  <a:srgbClr val="FF0000"/>
                </a:solidFill>
              </a:rPr>
              <a:t>  </a:t>
            </a:r>
            <a:r>
              <a:rPr lang="es-ES_tradnl" dirty="0" err="1">
                <a:solidFill>
                  <a:srgbClr val="FF0000"/>
                </a:solidFill>
              </a:rPr>
              <a:t>Université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err="1">
                <a:solidFill>
                  <a:srgbClr val="FF0000"/>
                </a:solidFill>
              </a:rPr>
              <a:t>B</a:t>
            </a:r>
            <a:r>
              <a:rPr lang="es-ES_tradnl" dirty="0" err="1">
                <a:solidFill>
                  <a:srgbClr val="7030A0"/>
                </a:solidFill>
              </a:rPr>
              <a:t>ordeaux</a:t>
            </a:r>
            <a:r>
              <a:rPr lang="es-ES_tradnl" dirty="0">
                <a:solidFill>
                  <a:srgbClr val="7030A0"/>
                </a:solidFill>
              </a:rPr>
              <a:t> Montaigne  - Deborah González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5886F329-DCC6-FF44-B9E6-CA5F237CC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0288" y="6426984"/>
            <a:ext cx="1034317" cy="342766"/>
          </a:xfrm>
        </p:spPr>
        <p:txBody>
          <a:bodyPr/>
          <a:lstStyle/>
          <a:p>
            <a:fld id="{3680609A-E90A-124C-8298-4194828BBC6A}" type="slidenum">
              <a:rPr lang="es-ES_tradnl" smtClean="0"/>
              <a:t>0</a:t>
            </a:fld>
            <a:endParaRPr lang="es-ES_tradnl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7C0093-9CBB-8043-A449-328515A61A4B}"/>
              </a:ext>
            </a:extLst>
          </p:cNvPr>
          <p:cNvSpPr txBox="1"/>
          <p:nvPr/>
        </p:nvSpPr>
        <p:spPr>
          <a:xfrm>
            <a:off x="4764505" y="4876800"/>
            <a:ext cx="13314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chemeClr val="bg1">
                    <a:lumMod val="85000"/>
                  </a:schemeClr>
                </a:solidFill>
              </a:rPr>
              <a:t>Foto de la web del artista: </a:t>
            </a:r>
            <a:r>
              <a:rPr lang="es-ES_tradnl" dirty="0">
                <a:hlinkClick r:id="rId4"/>
              </a:rPr>
              <a:t>http://rachidraqs.nl/</a:t>
            </a:r>
            <a:r>
              <a:rPr lang="es-ES_trad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930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ni_espir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4111275" y="2292716"/>
            <a:ext cx="3551726" cy="1953312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CC0591B-37E4-EC41-8A71-EEE9AC72ED46}"/>
              </a:ext>
            </a:extLst>
          </p:cNvPr>
          <p:cNvSpPr txBox="1"/>
          <p:nvPr/>
        </p:nvSpPr>
        <p:spPr>
          <a:xfrm>
            <a:off x="2708138" y="5310065"/>
            <a:ext cx="224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MITOLOGÍA/HISTORIA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6C381E9-E373-134F-81A3-18448C37CE73}"/>
              </a:ext>
            </a:extLst>
          </p:cNvPr>
          <p:cNvSpPr txBox="1"/>
          <p:nvPr/>
        </p:nvSpPr>
        <p:spPr>
          <a:xfrm>
            <a:off x="8062031" y="2017564"/>
            <a:ext cx="282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BISEXUALIDAD/SEXUALIDAD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B305252-FBA2-E24B-A1EC-3F86367E3824}"/>
              </a:ext>
            </a:extLst>
          </p:cNvPr>
          <p:cNvSpPr txBox="1"/>
          <p:nvPr/>
        </p:nvSpPr>
        <p:spPr>
          <a:xfrm>
            <a:off x="8534877" y="4062144"/>
            <a:ext cx="243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ESCRITURA/ESCRITORES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745CE85-D1BB-1141-8F6D-40283BDABB3D}"/>
              </a:ext>
            </a:extLst>
          </p:cNvPr>
          <p:cNvSpPr txBox="1"/>
          <p:nvPr/>
        </p:nvSpPr>
        <p:spPr>
          <a:xfrm>
            <a:off x="655831" y="1996270"/>
            <a:ext cx="3056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SENSIBILIDAD/CORPORALIDAD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1284A5C-A91A-7C4A-B9A8-AE79BAD929E6}"/>
              </a:ext>
            </a:extLst>
          </p:cNvPr>
          <p:cNvSpPr txBox="1"/>
          <p:nvPr/>
        </p:nvSpPr>
        <p:spPr>
          <a:xfrm>
            <a:off x="4348981" y="903640"/>
            <a:ext cx="2853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IDENTIFICACIÓN/IDENTIDAD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01C14E-67FF-6947-B268-3185C4BB34DE}"/>
              </a:ext>
            </a:extLst>
          </p:cNvPr>
          <p:cNvSpPr txBox="1"/>
          <p:nvPr/>
        </p:nvSpPr>
        <p:spPr>
          <a:xfrm>
            <a:off x="6681918" y="5409801"/>
            <a:ext cx="209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POLÍTICA/FILOSOFÍA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54AD605-1B8F-7C46-8C3A-E35C7C265380}"/>
              </a:ext>
            </a:extLst>
          </p:cNvPr>
          <p:cNvSpPr txBox="1"/>
          <p:nvPr/>
        </p:nvSpPr>
        <p:spPr>
          <a:xfrm>
            <a:off x="20123" y="3531553"/>
            <a:ext cx="356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PSICOLOGÍA/SISTEMAS SIMBÓLICOS</a:t>
            </a:r>
          </a:p>
        </p:txBody>
      </p:sp>
      <p:sp>
        <p:nvSpPr>
          <p:cNvPr id="22" name="Marcador de fecha 21">
            <a:extLst>
              <a:ext uri="{FF2B5EF4-FFF2-40B4-BE49-F238E27FC236}">
                <a16:creationId xmlns:a16="http://schemas.microsoft.com/office/drawing/2014/main" id="{1A29807F-9D35-6043-80A7-07BA6F96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54401"/>
            <a:ext cx="838200" cy="346473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23" name="Marcador de pie de página 22">
            <a:extLst>
              <a:ext uri="{FF2B5EF4-FFF2-40B4-BE49-F238E27FC236}">
                <a16:creationId xmlns:a16="http://schemas.microsoft.com/office/drawing/2014/main" id="{8805CEAE-26D4-0B43-9A47-9A4B2BD9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0641" y="6512725"/>
            <a:ext cx="10297766" cy="324817"/>
          </a:xfrm>
        </p:spPr>
        <p:txBody>
          <a:bodyPr/>
          <a:lstStyle/>
          <a:p>
            <a:r>
              <a:rPr lang="es-ES_tradnl">
                <a:solidFill>
                  <a:srgbClr val="7030A0"/>
                </a:solidFill>
              </a:rPr>
              <a:t>Séminaire CHISPA - Bibliografphie théorique et comptes-rendus de lecture  Université Bordeaux Montaigne  - Deborah González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24" name="Marcador de número de diapositiva 23">
            <a:extLst>
              <a:ext uri="{FF2B5EF4-FFF2-40B4-BE49-F238E27FC236}">
                <a16:creationId xmlns:a16="http://schemas.microsoft.com/office/drawing/2014/main" id="{F088D032-2419-2C4E-BC35-BE4BE5251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0966" y="6476057"/>
            <a:ext cx="2743200" cy="365125"/>
          </a:xfrm>
        </p:spPr>
        <p:txBody>
          <a:bodyPr/>
          <a:lstStyle/>
          <a:p>
            <a:fld id="{3680609A-E90A-124C-8298-4194828BBC6A}" type="slidenum">
              <a:rPr lang="es-ES_tradnl" smtClean="0"/>
              <a:t>1</a:t>
            </a:fld>
            <a:endParaRPr lang="es-ES_tradnl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DB65F00-7925-1847-9F4B-734404FAA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187" y="2187797"/>
            <a:ext cx="3029353" cy="244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53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5B77E1DF-20C8-6F48-9788-F7CAF3FB6387}"/>
              </a:ext>
            </a:extLst>
          </p:cNvPr>
          <p:cNvSpPr/>
          <p:nvPr/>
        </p:nvSpPr>
        <p:spPr>
          <a:xfrm>
            <a:off x="101845" y="442370"/>
            <a:ext cx="1591733" cy="617538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MITOLOGÍA/HISTORIA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Medusa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Tiresias</a:t>
            </a:r>
          </a:p>
          <a:p>
            <a:pPr algn="ctr"/>
            <a:r>
              <a:rPr lang="es-ES_tradnl" sz="950" dirty="0"/>
              <a:t>Medusa/Perseo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Agamenón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(esposo de Clitemnestra/padre de Ifigenia /Electra/</a:t>
            </a:r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Oreste</a:t>
            </a:r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Medea/Jasón/Hércul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/Egeo/Teseo/Ariadna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(Unific Ática=Atenas/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muerte Minotauro)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Dido/Eneas</a:t>
            </a:r>
          </a:p>
          <a:p>
            <a:pPr algn="ctr"/>
            <a:r>
              <a:rPr lang="es-ES_tradnl" sz="9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(Fundac. imperios=Roma)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Bachofen (Ginecocracia)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Límites Hco.- Culturales confunden con Historia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Paradigma pareja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Vestales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Astarté=Afrodita=Venus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Dorothy Eady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Orestes</a:t>
            </a:r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(fin matriarcado)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Coéforas (Esquilo)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Apolo ¿?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Helena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Electra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Teseo/Ariadna/Laberinto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Orestes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Aquiles/Pentesilea (amazonas)</a:t>
            </a:r>
          </a:p>
          <a:p>
            <a:pPr algn="ctr"/>
            <a:r>
              <a:rPr lang="es-ES_tradnl" sz="9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Octavia /M Ant/ Cleopatra</a:t>
            </a:r>
          </a:p>
          <a:p>
            <a:pPr algn="ctr"/>
            <a:endParaRPr lang="es-ES_tradnl" sz="9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A08777FC-C5EE-9D4D-9B2E-40F02A66B123}"/>
              </a:ext>
            </a:extLst>
          </p:cNvPr>
          <p:cNvSpPr/>
          <p:nvPr/>
        </p:nvSpPr>
        <p:spPr>
          <a:xfrm>
            <a:off x="3488263" y="404797"/>
            <a:ext cx="1574804" cy="6233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 b="1" dirty="0"/>
          </a:p>
          <a:p>
            <a:pPr algn="ctr"/>
            <a:endParaRPr lang="es-ES_tradnl" sz="1400" b="1" dirty="0"/>
          </a:p>
          <a:p>
            <a:pPr algn="ctr"/>
            <a:r>
              <a:rPr lang="es-ES_tradnl" sz="1400" b="1" dirty="0"/>
              <a:t>SENSIBILIDAD </a:t>
            </a:r>
            <a:r>
              <a:rPr lang="es-ES_tradnl" sz="1300" b="1" dirty="0"/>
              <a:t>/CORPORALIDAD</a:t>
            </a:r>
          </a:p>
          <a:p>
            <a:pPr algn="ctr"/>
            <a:r>
              <a:rPr lang="es-ES_tradnl" sz="950" dirty="0"/>
              <a:t>Parto/</a:t>
            </a:r>
            <a:r>
              <a:rPr lang="es-ES_tradnl" sz="950" i="1" dirty="0"/>
              <a:t>accouchement</a:t>
            </a:r>
          </a:p>
          <a:p>
            <a:pPr algn="ctr"/>
            <a:r>
              <a:rPr lang="es-ES_tradnl" sz="950" dirty="0"/>
              <a:t>Risa antigua:</a:t>
            </a:r>
          </a:p>
          <a:p>
            <a:pPr algn="ctr"/>
            <a:r>
              <a:rPr lang="es-ES_tradnl" sz="950" dirty="0"/>
              <a:t>Cólera/impacie/angustia</a:t>
            </a:r>
          </a:p>
          <a:p>
            <a:pPr algn="ctr"/>
            <a:r>
              <a:rPr lang="es-ES_tradnl" sz="950" dirty="0"/>
              <a:t>Goce/Culpa</a:t>
            </a:r>
          </a:p>
          <a:p>
            <a:pPr algn="ctr"/>
            <a:r>
              <a:rPr lang="es-ES_tradnl" sz="950" dirty="0"/>
              <a:t>Desapropiación</a:t>
            </a:r>
          </a:p>
          <a:p>
            <a:pPr algn="ctr"/>
            <a:r>
              <a:rPr lang="es-ES_tradnl" sz="950" dirty="0"/>
              <a:t>Libido cósmica</a:t>
            </a:r>
          </a:p>
          <a:p>
            <a:pPr algn="ctr"/>
            <a:r>
              <a:rPr lang="es-ES_tradnl" sz="950" dirty="0"/>
              <a:t>Inconsciente mundial</a:t>
            </a:r>
          </a:p>
          <a:p>
            <a:pPr algn="ctr"/>
            <a:r>
              <a:rPr lang="es-ES_tradnl" sz="950" dirty="0"/>
              <a:t>Delicias del embarazo</a:t>
            </a:r>
          </a:p>
          <a:p>
            <a:pPr algn="ctr"/>
            <a:r>
              <a:rPr lang="es-ES_tradnl" sz="900" b="1" dirty="0"/>
              <a:t>(Tabú mujer embarazada)</a:t>
            </a:r>
          </a:p>
          <a:p>
            <a:pPr algn="ctr"/>
            <a:r>
              <a:rPr lang="es-ES_tradnl" sz="950" dirty="0"/>
              <a:t>Valorización</a:t>
            </a:r>
          </a:p>
          <a:p>
            <a:pPr algn="ctr"/>
            <a:r>
              <a:rPr lang="es-ES_tradnl" sz="950" dirty="0"/>
              <a:t>Potencia generadora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Desapropiación sin cálculo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(Cuerp no principio ni fin)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≠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Masc. gira torno al pene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(Dictadura de las partes)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Libido cósmica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Inconsciente mundial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Luz femenina irradia 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Difusión (no erección)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¿Envidia del pene? (Freud)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¿Trampa de la maternidad?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Rotura de viejos circuitos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Desfamilización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Pulsión de gestación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Delicias del embarazo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Valorización</a:t>
            </a:r>
          </a:p>
          <a:p>
            <a:pPr algn="ctr"/>
            <a:r>
              <a:rPr lang="es-ES_tradnl" sz="9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(Tabú mujer embarazada)</a:t>
            </a:r>
          </a:p>
          <a:p>
            <a:pPr algn="ctr"/>
            <a:r>
              <a:rPr lang="es-ES_tradnl" sz="9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Virgen/Amor Cortés/Prost</a:t>
            </a:r>
          </a:p>
          <a:p>
            <a:pPr algn="ctr"/>
            <a:endParaRPr lang="es-ES_tradnl" sz="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endParaRPr lang="es-ES_tradnl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endParaRPr lang="es-ES_tradnl" sz="1100" dirty="0"/>
          </a:p>
          <a:p>
            <a:pPr algn="ctr"/>
            <a:endParaRPr lang="es-ES_tradnl" sz="1100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DD7A52E4-F37E-AF4F-BA35-66D239ADAF1D}"/>
              </a:ext>
            </a:extLst>
          </p:cNvPr>
          <p:cNvSpPr/>
          <p:nvPr/>
        </p:nvSpPr>
        <p:spPr>
          <a:xfrm>
            <a:off x="10498665" y="422261"/>
            <a:ext cx="1507068" cy="62156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BISEXUALIDAD/SEXUALIDAD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Bisexualidad no neutra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Aquiles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Desaparición de la bisexualidad en el momento de conocimiento precoz de la vagina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Pulsión F no ident H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Casi ningún lugar social para el deseo femenino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¿Placer femenino?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Bisexualidad Jean Genet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Bisexualidad =no exclusión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 bisexual / H monosexual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Convencionalismo: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 No temor castración 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=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No temor bisexualidad</a:t>
            </a: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D89A3C1F-4BB7-4A4A-9A23-95368B7E74C7}"/>
              </a:ext>
            </a:extLst>
          </p:cNvPr>
          <p:cNvSpPr/>
          <p:nvPr/>
        </p:nvSpPr>
        <p:spPr>
          <a:xfrm>
            <a:off x="8679525" y="387335"/>
            <a:ext cx="1706040" cy="6250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PSICOLOGÍA/</a:t>
            </a:r>
          </a:p>
          <a:p>
            <a:pPr algn="ctr"/>
            <a:r>
              <a:rPr lang="es-ES_tradnl" sz="1400" b="1" dirty="0"/>
              <a:t>SISTEMAS SIMBÓLICOS</a:t>
            </a:r>
          </a:p>
          <a:p>
            <a:pPr algn="ctr"/>
            <a:r>
              <a:rPr lang="es-ES_tradnl" sz="950" b="1" dirty="0">
                <a:solidFill>
                  <a:srgbClr val="FFAE25"/>
                </a:solidFill>
              </a:rPr>
              <a:t>Lacan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Falocentrismo/Falocracia</a:t>
            </a:r>
          </a:p>
          <a:p>
            <a:pPr algn="ctr"/>
            <a:r>
              <a:rPr lang="es-ES_tradnl" sz="950" dirty="0" err="1">
                <a:solidFill>
                  <a:schemeClr val="bg1"/>
                </a:solidFill>
              </a:rPr>
              <a:t>Çontinente</a:t>
            </a:r>
            <a:r>
              <a:rPr lang="es-ES_tradnl" sz="950" dirty="0">
                <a:solidFill>
                  <a:schemeClr val="bg1"/>
                </a:solidFill>
              </a:rPr>
              <a:t> negro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Culpabilización 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Toma de palabra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Miedo a la castración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Silencio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Femenino       Muerte</a:t>
            </a:r>
          </a:p>
          <a:p>
            <a:pPr algn="ctr"/>
            <a:r>
              <a:rPr lang="es-ES_tradnl" sz="950" dirty="0">
                <a:solidFill>
                  <a:schemeClr val="bg1"/>
                </a:solidFill>
              </a:rPr>
              <a:t>Ginocidio </a:t>
            </a:r>
          </a:p>
          <a:p>
            <a:pPr algn="ctr"/>
            <a:r>
              <a:rPr lang="es-ES_tradnl" sz="900" dirty="0">
                <a:solidFill>
                  <a:schemeClr val="bg1"/>
                </a:solidFill>
              </a:rPr>
              <a:t>Mentiras/chantajes/matrimonio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Pensamiento=oposición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Logocentrismo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H=ser/M=posibilidad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S. Freud/E. Jones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Defectuosa/Esencia autónoma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niñas = EDIPO = niños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niñas = MIEDO CASTR= niños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Ser poseído/a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≠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Imaginario masc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=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Imaginario femenino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(pasividad/receptividad)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Don = suplemento masc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Dinero/Placer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Miedo parte salvaje M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= amenaza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Narcisismo masculino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Histeria: Dora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Deconstrucción de la paternidad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Reconocim. padre=probl</a:t>
            </a:r>
          </a:p>
          <a:p>
            <a:pPr algn="ctr"/>
            <a:endParaRPr lang="es-ES_tradnl" sz="95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endParaRPr lang="es-ES_tradnl" sz="95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endParaRPr lang="es-ES_tradnl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7A9BBDDF-73C3-294F-B69D-C94C36DC9D74}"/>
              </a:ext>
            </a:extLst>
          </p:cNvPr>
          <p:cNvSpPr/>
          <p:nvPr/>
        </p:nvSpPr>
        <p:spPr>
          <a:xfrm>
            <a:off x="5144146" y="396065"/>
            <a:ext cx="1706040" cy="6250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POLÍTICA/</a:t>
            </a:r>
          </a:p>
          <a:p>
            <a:pPr algn="ctr"/>
            <a:r>
              <a:rPr lang="es-ES_tradnl" sz="1400" b="1" dirty="0"/>
              <a:t>FILOSOFÍA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Discriminación/guerra/ colonialismo/Argelia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Platón/Hegel/Nietzsche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Historia=Repres. poder masc.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 pasividad/H deseo autoridad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Filosofía=rebajamiento M 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Colonización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Asco de la mujer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Mayor crimen: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Odio entre mujeres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Frigidización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M=madre para admiración del eterno masculino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Invisibilización ciertas gentes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Imperio del Propio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Hegel: familia=Estado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Heredero: Freud (+ Nietz.)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Conflicto del deseo= desiguald.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Impostura masculina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”Mujer buena”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Expropiación=castración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Falocentrismo=enemigo</a:t>
            </a:r>
          </a:p>
          <a:p>
            <a:pPr algn="ctr"/>
            <a:endParaRPr lang="es-ES_tradnl" sz="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endParaRPr lang="es-ES_tradnl" sz="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0A55A945-4ACF-C54B-8674-7D1371D79D16}"/>
              </a:ext>
            </a:extLst>
          </p:cNvPr>
          <p:cNvSpPr/>
          <p:nvPr/>
        </p:nvSpPr>
        <p:spPr>
          <a:xfrm>
            <a:off x="1831319" y="123320"/>
            <a:ext cx="1551514" cy="650316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ESCRITURA/ ESCRITORES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Espera/vergüenza</a:t>
            </a:r>
          </a:p>
          <a:p>
            <a:pPr algn="ctr"/>
            <a:r>
              <a:rPr lang="es-ES_tradnl" sz="950" b="1" dirty="0">
                <a:solidFill>
                  <a:srgbClr val="FFAE25"/>
                </a:solidFill>
              </a:rPr>
              <a:t>W. Shakespeare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Michel Foucault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Jacques Derrida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Antoniette Fouque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Catherine Clément</a:t>
            </a:r>
          </a:p>
          <a:p>
            <a:pPr algn="ctr"/>
            <a:r>
              <a:rPr lang="es-ES_tradnl" sz="950" dirty="0">
                <a:solidFill>
                  <a:srgbClr val="FFAE25"/>
                </a:solidFill>
              </a:rPr>
              <a:t>Literatura Queer</a:t>
            </a:r>
          </a:p>
          <a:p>
            <a:pPr algn="ctr"/>
            <a:r>
              <a:rPr lang="es-ES_tradnl" sz="950" dirty="0"/>
              <a:t>Escribir a escondidas/ autocastigo</a:t>
            </a:r>
          </a:p>
          <a:p>
            <a:pPr algn="ctr"/>
            <a:r>
              <a:rPr lang="es-ES_tradnl" sz="950" dirty="0"/>
              <a:t>Colette</a:t>
            </a:r>
          </a:p>
          <a:p>
            <a:pPr algn="ctr"/>
            <a:r>
              <a:rPr lang="es-ES_tradnl" sz="950" dirty="0"/>
              <a:t>Margueritte Duras</a:t>
            </a:r>
          </a:p>
          <a:p>
            <a:pPr algn="ctr"/>
            <a:r>
              <a:rPr lang="es-ES_tradnl" sz="950" b="1" dirty="0"/>
              <a:t>Jean Genet</a:t>
            </a:r>
          </a:p>
          <a:p>
            <a:pPr algn="ctr"/>
            <a:r>
              <a:rPr lang="es-ES_tradnl" sz="950" dirty="0"/>
              <a:t>Lógica del discurso</a:t>
            </a:r>
          </a:p>
          <a:p>
            <a:pPr algn="ctr"/>
            <a:r>
              <a:rPr lang="es-ES_tradnl" sz="950" dirty="0"/>
              <a:t>≠</a:t>
            </a:r>
          </a:p>
          <a:p>
            <a:pPr algn="ctr"/>
            <a:r>
              <a:rPr lang="es-ES_tradnl" sz="950" dirty="0"/>
              <a:t>Lógica del texto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Poetas: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Wlilliam Blake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Deseo ≠ Muerte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Paul Valéry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Escritura femenina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=transformación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Habla=escritura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Discurso ≠ lineal ≠ Retórico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Sobreabundancia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Cuerpo prohibido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Sexualidad/complejidad/erotización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Liberación=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Escritura nueva=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Historia prohibida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Kleist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W. Shakespeare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Jean Genet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Joyce (paternidad)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Kafka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Kant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Kleist</a:t>
            </a:r>
          </a:p>
          <a:p>
            <a:pPr algn="ctr"/>
            <a:r>
              <a:rPr lang="es-ES_tradnl" sz="95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Plutarc/Shakesp/TS Eliot</a:t>
            </a:r>
            <a:endParaRPr lang="es-ES_tradnl" sz="95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D980AE82-83E1-E44D-A22C-A8E585D4BF00}"/>
              </a:ext>
            </a:extLst>
          </p:cNvPr>
          <p:cNvSpPr/>
          <p:nvPr/>
        </p:nvSpPr>
        <p:spPr>
          <a:xfrm>
            <a:off x="6937234" y="375957"/>
            <a:ext cx="1655243" cy="6250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/>
              <a:t>IDENTIFICACIÓN/</a:t>
            </a:r>
            <a:r>
              <a:rPr lang="es-ES_tradnl" sz="1400" b="1" dirty="0">
                <a:solidFill>
                  <a:schemeClr val="bg1"/>
                </a:solidFill>
              </a:rPr>
              <a:t>IDENTIDAD</a:t>
            </a:r>
          </a:p>
          <a:p>
            <a:pPr algn="ctr"/>
            <a:r>
              <a:rPr lang="es-ES_tradnl" sz="900" dirty="0">
                <a:solidFill>
                  <a:schemeClr val="bg1"/>
                </a:solidFill>
              </a:rPr>
              <a:t>Lengua = volar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Raíces/identidad/lengua/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¿ancestros?/¿francesa?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Problemas de identificación con personajes femeninos 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Juana de Arco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(ambigüedad sexual/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pero…Iglesia ≠ judía)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Alteridad/no amenaza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Masculino futuro: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pensadores, artistas, creadores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 siempre cerca madre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Culpabilidad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Ausencia de lugar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Permanente disponibilidad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La Virago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Muj+fama+sepultura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Crimen (activo): masculino</a:t>
            </a:r>
          </a:p>
          <a:p>
            <a:pPr algn="ctr"/>
            <a:r>
              <a:rPr lang="es-ES_tradnl" sz="95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Pecado (paso a paso): femenino</a:t>
            </a:r>
          </a:p>
          <a:p>
            <a:pPr algn="ctr"/>
            <a:endParaRPr lang="es-ES_tradnl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A0F89A32-7978-214C-8FF7-5A0E8AFF8F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237" y="6580187"/>
            <a:ext cx="2743200" cy="365125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3" name="Marcador de pie de página 12">
            <a:extLst>
              <a:ext uri="{FF2B5EF4-FFF2-40B4-BE49-F238E27FC236}">
                <a16:creationId xmlns:a16="http://schemas.microsoft.com/office/drawing/2014/main" id="{D8DA6283-268A-0341-9EC8-5FAE98013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4936" y="6672792"/>
            <a:ext cx="8703729" cy="168275"/>
          </a:xfrm>
        </p:spPr>
        <p:txBody>
          <a:bodyPr/>
          <a:lstStyle/>
          <a:p>
            <a:r>
              <a:rPr lang="es-ES_tradnl">
                <a:solidFill>
                  <a:srgbClr val="7030A0"/>
                </a:solidFill>
              </a:rPr>
              <a:t>Séminaire CHISPA - Bibliografphie théorique et comptes-rendus de lecture  Université Bordeaux Montaigne  - Deborah González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80977CDD-DF6A-054D-834E-E865C2DEF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5" y="6591299"/>
            <a:ext cx="2743200" cy="365125"/>
          </a:xfrm>
        </p:spPr>
        <p:txBody>
          <a:bodyPr/>
          <a:lstStyle/>
          <a:p>
            <a:fld id="{3680609A-E90A-124C-8298-4194828BBC6A}" type="slidenum">
              <a:rPr lang="es-ES_tradnl" smtClean="0">
                <a:solidFill>
                  <a:srgbClr val="7030A0"/>
                </a:solidFill>
              </a:rPr>
              <a:t>2</a:t>
            </a:fld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868A419-65D7-FF42-A61D-C8A8850C2D6D}"/>
              </a:ext>
            </a:extLst>
          </p:cNvPr>
          <p:cNvSpPr txBox="1"/>
          <p:nvPr/>
        </p:nvSpPr>
        <p:spPr>
          <a:xfrm>
            <a:off x="3434420" y="-16922"/>
            <a:ext cx="888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L   A           F   E   M   I   N   I   D   A   D        /    L   O       F   E   M   E   N   I   N   O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6" name="Entrada de lápiz 45">
                <a:extLst>
                  <a:ext uri="{FF2B5EF4-FFF2-40B4-BE49-F238E27FC236}">
                    <a16:creationId xmlns:a16="http://schemas.microsoft.com/office/drawing/2014/main" id="{7E14DBD9-105D-6E4D-8436-13C17ED4DBBF}"/>
                  </a:ext>
                </a:extLst>
              </p14:cNvPr>
              <p14:cNvContentPartPr/>
              <p14:nvPr/>
            </p14:nvContentPartPr>
            <p14:xfrm>
              <a:off x="10076542" y="5423004"/>
              <a:ext cx="360" cy="360"/>
            </p14:xfrm>
          </p:contentPart>
        </mc:Choice>
        <mc:Fallback xmlns="">
          <p:pic>
            <p:nvPicPr>
              <p:cNvPr id="46" name="Entrada de lápiz 45">
                <a:extLst>
                  <a:ext uri="{FF2B5EF4-FFF2-40B4-BE49-F238E27FC236}">
                    <a16:creationId xmlns:a16="http://schemas.microsoft.com/office/drawing/2014/main" id="{7E14DBD9-105D-6E4D-8436-13C17ED4DBB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72222" y="5418684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7" name="Entrada de lápiz 46">
                <a:extLst>
                  <a:ext uri="{FF2B5EF4-FFF2-40B4-BE49-F238E27FC236}">
                    <a16:creationId xmlns:a16="http://schemas.microsoft.com/office/drawing/2014/main" id="{41E074DD-276D-C542-AAF2-0B9F7C36CB68}"/>
                  </a:ext>
                </a:extLst>
              </p14:cNvPr>
              <p14:cNvContentPartPr/>
              <p14:nvPr/>
            </p14:nvContentPartPr>
            <p14:xfrm>
              <a:off x="7877302" y="3278124"/>
              <a:ext cx="360" cy="360"/>
            </p14:xfrm>
          </p:contentPart>
        </mc:Choice>
        <mc:Fallback xmlns="">
          <p:pic>
            <p:nvPicPr>
              <p:cNvPr id="47" name="Entrada de lápiz 46">
                <a:extLst>
                  <a:ext uri="{FF2B5EF4-FFF2-40B4-BE49-F238E27FC236}">
                    <a16:creationId xmlns:a16="http://schemas.microsoft.com/office/drawing/2014/main" id="{41E074DD-276D-C542-AAF2-0B9F7C36CB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2982" y="3273804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8" name="Entrada de lápiz 47">
                <a:extLst>
                  <a:ext uri="{FF2B5EF4-FFF2-40B4-BE49-F238E27FC236}">
                    <a16:creationId xmlns:a16="http://schemas.microsoft.com/office/drawing/2014/main" id="{DE3B2587-01FC-3A4D-B4F9-037B7CD5B7BA}"/>
                  </a:ext>
                </a:extLst>
              </p14:cNvPr>
              <p14:cNvContentPartPr/>
              <p14:nvPr/>
            </p14:nvContentPartPr>
            <p14:xfrm>
              <a:off x="7585702" y="3441564"/>
              <a:ext cx="360" cy="360"/>
            </p14:xfrm>
          </p:contentPart>
        </mc:Choice>
        <mc:Fallback xmlns="">
          <p:pic>
            <p:nvPicPr>
              <p:cNvPr id="48" name="Entrada de lápiz 47">
                <a:extLst>
                  <a:ext uri="{FF2B5EF4-FFF2-40B4-BE49-F238E27FC236}">
                    <a16:creationId xmlns:a16="http://schemas.microsoft.com/office/drawing/2014/main" id="{DE3B2587-01FC-3A4D-B4F9-037B7CD5B7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81382" y="3437244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9" name="Entrada de lápiz 48">
                <a:extLst>
                  <a:ext uri="{FF2B5EF4-FFF2-40B4-BE49-F238E27FC236}">
                    <a16:creationId xmlns:a16="http://schemas.microsoft.com/office/drawing/2014/main" id="{F8EFDC0D-E235-A644-9B0F-F73D43C752B4}"/>
                  </a:ext>
                </a:extLst>
              </p14:cNvPr>
              <p14:cNvContentPartPr/>
              <p14:nvPr/>
            </p14:nvContentPartPr>
            <p14:xfrm>
              <a:off x="7554022" y="3219084"/>
              <a:ext cx="360" cy="360"/>
            </p14:xfrm>
          </p:contentPart>
        </mc:Choice>
        <mc:Fallback xmlns="">
          <p:pic>
            <p:nvPicPr>
              <p:cNvPr id="49" name="Entrada de lápiz 48">
                <a:extLst>
                  <a:ext uri="{FF2B5EF4-FFF2-40B4-BE49-F238E27FC236}">
                    <a16:creationId xmlns:a16="http://schemas.microsoft.com/office/drawing/2014/main" id="{F8EFDC0D-E235-A644-9B0F-F73D43C752B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49702" y="3214764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0" name="Entrada de lápiz 49">
                <a:extLst>
                  <a:ext uri="{FF2B5EF4-FFF2-40B4-BE49-F238E27FC236}">
                    <a16:creationId xmlns:a16="http://schemas.microsoft.com/office/drawing/2014/main" id="{65D267D4-ABA7-4447-AAE6-1E3715FD064C}"/>
                  </a:ext>
                </a:extLst>
              </p14:cNvPr>
              <p14:cNvContentPartPr/>
              <p14:nvPr/>
            </p14:nvContentPartPr>
            <p14:xfrm>
              <a:off x="2666302" y="3350124"/>
              <a:ext cx="360" cy="360"/>
            </p14:xfrm>
          </p:contentPart>
        </mc:Choice>
        <mc:Fallback xmlns="">
          <p:pic>
            <p:nvPicPr>
              <p:cNvPr id="50" name="Entrada de lápiz 49">
                <a:extLst>
                  <a:ext uri="{FF2B5EF4-FFF2-40B4-BE49-F238E27FC236}">
                    <a16:creationId xmlns:a16="http://schemas.microsoft.com/office/drawing/2014/main" id="{65D267D4-ABA7-4447-AAE6-1E3715FD064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1982" y="3345804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6" name="Entrada de lápiz 55">
                <a:extLst>
                  <a:ext uri="{FF2B5EF4-FFF2-40B4-BE49-F238E27FC236}">
                    <a16:creationId xmlns:a16="http://schemas.microsoft.com/office/drawing/2014/main" id="{067B543C-2D1E-6C47-8909-C6CEAA2382FD}"/>
                  </a:ext>
                </a:extLst>
              </p14:cNvPr>
              <p14:cNvContentPartPr/>
              <p14:nvPr/>
            </p14:nvContentPartPr>
            <p14:xfrm>
              <a:off x="9560302" y="2470644"/>
              <a:ext cx="360" cy="360"/>
            </p14:xfrm>
          </p:contentPart>
        </mc:Choice>
        <mc:Fallback xmlns="">
          <p:pic>
            <p:nvPicPr>
              <p:cNvPr id="56" name="Entrada de lápiz 55">
                <a:extLst>
                  <a:ext uri="{FF2B5EF4-FFF2-40B4-BE49-F238E27FC236}">
                    <a16:creationId xmlns:a16="http://schemas.microsoft.com/office/drawing/2014/main" id="{067B543C-2D1E-6C47-8909-C6CEAA2382F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551662" y="246200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8" name="Entrada de lápiz 57">
                <a:extLst>
                  <a:ext uri="{FF2B5EF4-FFF2-40B4-BE49-F238E27FC236}">
                    <a16:creationId xmlns:a16="http://schemas.microsoft.com/office/drawing/2014/main" id="{F89B501E-8D45-0540-89A7-CB561B7DDEF1}"/>
                  </a:ext>
                </a:extLst>
              </p14:cNvPr>
              <p14:cNvContentPartPr/>
              <p14:nvPr/>
            </p14:nvContentPartPr>
            <p14:xfrm>
              <a:off x="9127065" y="1818498"/>
              <a:ext cx="441720" cy="330840"/>
            </p14:xfrm>
          </p:contentPart>
        </mc:Choice>
        <mc:Fallback xmlns="">
          <p:pic>
            <p:nvPicPr>
              <p:cNvPr id="58" name="Entrada de lápiz 57">
                <a:extLst>
                  <a:ext uri="{FF2B5EF4-FFF2-40B4-BE49-F238E27FC236}">
                    <a16:creationId xmlns:a16="http://schemas.microsoft.com/office/drawing/2014/main" id="{F89B501E-8D45-0540-89A7-CB561B7DDEF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118065" y="1809498"/>
                <a:ext cx="459360" cy="34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9" name="Entrada de lápiz 58">
                <a:extLst>
                  <a:ext uri="{FF2B5EF4-FFF2-40B4-BE49-F238E27FC236}">
                    <a16:creationId xmlns:a16="http://schemas.microsoft.com/office/drawing/2014/main" id="{F3E18786-53B2-024E-9E40-3C6F877825A6}"/>
                  </a:ext>
                </a:extLst>
              </p14:cNvPr>
              <p14:cNvContentPartPr/>
              <p14:nvPr/>
            </p14:nvContentPartPr>
            <p14:xfrm>
              <a:off x="9513226" y="1853110"/>
              <a:ext cx="524520" cy="358200"/>
            </p14:xfrm>
          </p:contentPart>
        </mc:Choice>
        <mc:Fallback xmlns="">
          <p:pic>
            <p:nvPicPr>
              <p:cNvPr id="59" name="Entrada de lápiz 58">
                <a:extLst>
                  <a:ext uri="{FF2B5EF4-FFF2-40B4-BE49-F238E27FC236}">
                    <a16:creationId xmlns:a16="http://schemas.microsoft.com/office/drawing/2014/main" id="{F3E18786-53B2-024E-9E40-3C6F877825A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504226" y="1844119"/>
                <a:ext cx="542160" cy="37582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796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ni_espir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3036489" y="1302198"/>
            <a:ext cx="5940211" cy="3266887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CC0591B-37E4-EC41-8A71-EEE9AC72ED46}"/>
              </a:ext>
            </a:extLst>
          </p:cNvPr>
          <p:cNvSpPr txBox="1"/>
          <p:nvPr/>
        </p:nvSpPr>
        <p:spPr>
          <a:xfrm>
            <a:off x="2928157" y="4807608"/>
            <a:ext cx="1793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MITOLOGÍA/HISTORIA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6C381E9-E373-134F-81A3-18448C37CE73}"/>
              </a:ext>
            </a:extLst>
          </p:cNvPr>
          <p:cNvSpPr txBox="1"/>
          <p:nvPr/>
        </p:nvSpPr>
        <p:spPr>
          <a:xfrm>
            <a:off x="8062031" y="2017564"/>
            <a:ext cx="2239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BISEXUALIDAD/SEXUALIDAD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B305252-FBA2-E24B-A1EC-3F86367E3824}"/>
              </a:ext>
            </a:extLst>
          </p:cNvPr>
          <p:cNvSpPr txBox="1"/>
          <p:nvPr/>
        </p:nvSpPr>
        <p:spPr>
          <a:xfrm>
            <a:off x="8562918" y="3701387"/>
            <a:ext cx="1940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ESCRITURA/ESCRITORES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745CE85-D1BB-1141-8F6D-40283BDABB3D}"/>
              </a:ext>
            </a:extLst>
          </p:cNvPr>
          <p:cNvSpPr txBox="1"/>
          <p:nvPr/>
        </p:nvSpPr>
        <p:spPr>
          <a:xfrm>
            <a:off x="478626" y="2049753"/>
            <a:ext cx="2418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SENSIBILIDAD/CORPORALIDAD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1284A5C-A91A-7C4A-B9A8-AE79BAD929E6}"/>
              </a:ext>
            </a:extLst>
          </p:cNvPr>
          <p:cNvSpPr txBox="1"/>
          <p:nvPr/>
        </p:nvSpPr>
        <p:spPr>
          <a:xfrm>
            <a:off x="4579890" y="640661"/>
            <a:ext cx="226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IDENTIFICACIÓN/IDENTIDAD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01C14E-67FF-6947-B268-3185C4BB34DE}"/>
              </a:ext>
            </a:extLst>
          </p:cNvPr>
          <p:cNvSpPr txBox="1"/>
          <p:nvPr/>
        </p:nvSpPr>
        <p:spPr>
          <a:xfrm>
            <a:off x="7140586" y="4883630"/>
            <a:ext cx="1666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POLÍTICA/FILOSOFÍA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54AD605-1B8F-7C46-8C3A-E35C7C265380}"/>
              </a:ext>
            </a:extLst>
          </p:cNvPr>
          <p:cNvSpPr txBox="1"/>
          <p:nvPr/>
        </p:nvSpPr>
        <p:spPr>
          <a:xfrm>
            <a:off x="63236" y="3869160"/>
            <a:ext cx="281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PSICOLOGÍA/SISTEMAS SIMBÓLICOS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65B6D05-6838-5445-AC9E-54C2B41EB7D8}"/>
              </a:ext>
            </a:extLst>
          </p:cNvPr>
          <p:cNvSpPr txBox="1"/>
          <p:nvPr/>
        </p:nvSpPr>
        <p:spPr>
          <a:xfrm>
            <a:off x="838200" y="205215"/>
            <a:ext cx="3666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¿Otras sexualidades? ¿Heterosexualidad? 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(Adulterio/Celos/etc…) ¿</a:t>
            </a:r>
            <a:r>
              <a:rPr lang="es-ES_tradnl" sz="1600" dirty="0" err="1">
                <a:solidFill>
                  <a:srgbClr val="C00000"/>
                </a:solidFill>
              </a:rPr>
              <a:t>Polisexualidad</a:t>
            </a:r>
            <a:r>
              <a:rPr lang="es-ES_tradnl" sz="1600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1A19725-20EB-D041-8313-2476D0386EFF}"/>
              </a:ext>
            </a:extLst>
          </p:cNvPr>
          <p:cNvSpPr txBox="1"/>
          <p:nvPr/>
        </p:nvSpPr>
        <p:spPr>
          <a:xfrm>
            <a:off x="8455648" y="500702"/>
            <a:ext cx="13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Alma/espíritu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4AA2EEE-75F0-3149-94B3-A4AE896A1F27}"/>
              </a:ext>
            </a:extLst>
          </p:cNvPr>
          <p:cNvSpPr txBox="1"/>
          <p:nvPr/>
        </p:nvSpPr>
        <p:spPr>
          <a:xfrm>
            <a:off x="297696" y="2825006"/>
            <a:ext cx="2460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¿Prostitución/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sanación por la sexualidad?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3E09650-5638-9442-AF33-B34150D5D3AC}"/>
              </a:ext>
            </a:extLst>
          </p:cNvPr>
          <p:cNvSpPr txBox="1"/>
          <p:nvPr/>
        </p:nvSpPr>
        <p:spPr>
          <a:xfrm>
            <a:off x="9776538" y="1189658"/>
            <a:ext cx="1902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Maternidad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Trascendente/</a:t>
            </a:r>
            <a:r>
              <a:rPr lang="es-ES_tradnl" sz="1600" dirty="0" err="1">
                <a:solidFill>
                  <a:srgbClr val="C00000"/>
                </a:solidFill>
              </a:rPr>
              <a:t>NoMo</a:t>
            </a:r>
            <a:endParaRPr lang="es-ES_tradnl" sz="1600" dirty="0">
              <a:solidFill>
                <a:srgbClr val="C00000"/>
              </a:solidFill>
            </a:endParaRPr>
          </a:p>
        </p:txBody>
      </p:sp>
      <p:sp>
        <p:nvSpPr>
          <p:cNvPr id="22" name="Marcador de fecha 21">
            <a:extLst>
              <a:ext uri="{FF2B5EF4-FFF2-40B4-BE49-F238E27FC236}">
                <a16:creationId xmlns:a16="http://schemas.microsoft.com/office/drawing/2014/main" id="{1A29807F-9D35-6043-80A7-07BA6F96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54401"/>
            <a:ext cx="838200" cy="346473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23" name="Marcador de pie de página 22">
            <a:extLst>
              <a:ext uri="{FF2B5EF4-FFF2-40B4-BE49-F238E27FC236}">
                <a16:creationId xmlns:a16="http://schemas.microsoft.com/office/drawing/2014/main" id="{8805CEAE-26D4-0B43-9A47-9A4B2BD9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0641" y="6512725"/>
            <a:ext cx="10297766" cy="324817"/>
          </a:xfrm>
        </p:spPr>
        <p:txBody>
          <a:bodyPr/>
          <a:lstStyle/>
          <a:p>
            <a:r>
              <a:rPr lang="es-ES_tradnl">
                <a:solidFill>
                  <a:srgbClr val="7030A0"/>
                </a:solidFill>
              </a:rPr>
              <a:t>Séminaire CHISPA - Bibliografphie théorique et comptes-rendus de lecture  Université Bordeaux Montaigne  - Deborah González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24" name="Marcador de número de diapositiva 23">
            <a:extLst>
              <a:ext uri="{FF2B5EF4-FFF2-40B4-BE49-F238E27FC236}">
                <a16:creationId xmlns:a16="http://schemas.microsoft.com/office/drawing/2014/main" id="{F088D032-2419-2C4E-BC35-BE4BE5251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0966" y="6476057"/>
            <a:ext cx="2743200" cy="365125"/>
          </a:xfrm>
        </p:spPr>
        <p:txBody>
          <a:bodyPr/>
          <a:lstStyle/>
          <a:p>
            <a:fld id="{3680609A-E90A-124C-8298-4194828BBC6A}" type="slidenum">
              <a:rPr lang="es-ES_tradnl" smtClean="0"/>
              <a:t>3</a:t>
            </a:fld>
            <a:endParaRPr lang="es-ES_tradn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6374C0F-504E-6C47-9355-C4D69970631C}"/>
              </a:ext>
            </a:extLst>
          </p:cNvPr>
          <p:cNvSpPr txBox="1"/>
          <p:nvPr/>
        </p:nvSpPr>
        <p:spPr>
          <a:xfrm>
            <a:off x="4316955" y="5874192"/>
            <a:ext cx="3364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¿Complejidad estructuras masculinas?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DCD515F-4CA2-3748-9B4C-83C8EEB6D182}"/>
              </a:ext>
            </a:extLst>
          </p:cNvPr>
          <p:cNvSpPr txBox="1"/>
          <p:nvPr/>
        </p:nvSpPr>
        <p:spPr>
          <a:xfrm>
            <a:off x="9761443" y="2566609"/>
            <a:ext cx="2188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Arquetipo 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mujer represora/abuso entre mujeres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EBDDAA-99BD-264E-90FC-5804F924465D}"/>
              </a:ext>
            </a:extLst>
          </p:cNvPr>
          <p:cNvSpPr txBox="1"/>
          <p:nvPr/>
        </p:nvSpPr>
        <p:spPr>
          <a:xfrm>
            <a:off x="249382" y="5194543"/>
            <a:ext cx="3379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¿Mundo esotérico /Magia?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Sagrado femenino/Sagrado masculino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CB64789-1887-504B-BF3B-697FE55EA7F6}"/>
              </a:ext>
            </a:extLst>
          </p:cNvPr>
          <p:cNvSpPr txBox="1"/>
          <p:nvPr/>
        </p:nvSpPr>
        <p:spPr>
          <a:xfrm>
            <a:off x="9761443" y="4369868"/>
            <a:ext cx="1483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¿Justicia social?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D7FFC2E-0B24-3141-9CF7-C72AB804E9F1}"/>
              </a:ext>
            </a:extLst>
          </p:cNvPr>
          <p:cNvSpPr txBox="1"/>
          <p:nvPr/>
        </p:nvSpPr>
        <p:spPr>
          <a:xfrm>
            <a:off x="9137074" y="5269787"/>
            <a:ext cx="2447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¿Organización doméstica?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898EBB-E2EC-BC4C-AA64-88DDBF255A03}"/>
              </a:ext>
            </a:extLst>
          </p:cNvPr>
          <p:cNvSpPr txBox="1"/>
          <p:nvPr/>
        </p:nvSpPr>
        <p:spPr>
          <a:xfrm>
            <a:off x="508167" y="1100742"/>
            <a:ext cx="2714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</a:rPr>
              <a:t>Tríada oscura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Miedo a los hijos/Aislamiento/</a:t>
            </a:r>
          </a:p>
        </p:txBody>
      </p:sp>
    </p:spTree>
    <p:extLst>
      <p:ext uri="{BB962C8B-B14F-4D97-AF65-F5344CB8AC3E}">
        <p14:creationId xmlns:p14="http://schemas.microsoft.com/office/powerpoint/2010/main" val="29295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21" grpId="0"/>
      <p:bldP spid="3" grpId="0"/>
      <p:bldP spid="6" grpId="0"/>
      <p:bldP spid="9" grpId="0"/>
      <p:bldP spid="12" grpId="0"/>
      <p:bldP spid="1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62C903-0F56-3341-B000-FFF44E864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" y="714903"/>
            <a:ext cx="2548467" cy="559091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s-ES_tradnl" sz="3300" b="1" dirty="0" err="1">
                <a:solidFill>
                  <a:srgbClr val="C00000"/>
                </a:solidFill>
              </a:rPr>
              <a:t>Beauvoir</a:t>
            </a:r>
            <a:endParaRPr lang="es-ES_tradnl" sz="33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Visión política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Universal </a:t>
            </a:r>
          </a:p>
          <a:p>
            <a:pPr marL="0" indent="0" algn="ctr">
              <a:buNone/>
            </a:pPr>
            <a:r>
              <a:rPr lang="es-ES_tradnl" dirty="0"/>
              <a:t>masculino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Lucha/fraternidad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Pensamiento</a:t>
            </a:r>
          </a:p>
          <a:p>
            <a:pPr marL="0" indent="0" algn="ctr">
              <a:buNone/>
            </a:pPr>
            <a:endParaRPr lang="es-ES_tradnl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B3144496-252A-F84A-8B7E-88277E55F392}"/>
              </a:ext>
            </a:extLst>
          </p:cNvPr>
          <p:cNvSpPr txBox="1">
            <a:spLocks/>
          </p:cNvSpPr>
          <p:nvPr/>
        </p:nvSpPr>
        <p:spPr>
          <a:xfrm>
            <a:off x="3395143" y="714903"/>
            <a:ext cx="2366419" cy="5438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_tradnl" b="1" dirty="0">
                <a:solidFill>
                  <a:srgbClr val="7030A0"/>
                </a:solidFill>
              </a:rPr>
              <a:t>Cixous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600" dirty="0"/>
              <a:t>Visión política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6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600" dirty="0"/>
              <a:t>Diferencia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6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600" dirty="0"/>
              <a:t>Manifestación/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600" dirty="0"/>
              <a:t>sororidad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400" dirty="0"/>
              <a:t>Cuerpo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255128C7-73CC-4940-A0D8-F9598326F00F}"/>
              </a:ext>
            </a:extLst>
          </p:cNvPr>
          <p:cNvSpPr txBox="1">
            <a:spLocks/>
          </p:cNvSpPr>
          <p:nvPr/>
        </p:nvSpPr>
        <p:spPr>
          <a:xfrm>
            <a:off x="6430439" y="575734"/>
            <a:ext cx="2142067" cy="60216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_tradnl" b="1" dirty="0">
                <a:solidFill>
                  <a:srgbClr val="00B050"/>
                </a:solidFill>
              </a:rPr>
              <a:t>Queer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400" dirty="0"/>
              <a:t>Visión </a:t>
            </a:r>
            <a:r>
              <a:rPr lang="es-ES_tradnl" sz="2400" dirty="0" err="1"/>
              <a:t>antipolítica</a:t>
            </a: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400" dirty="0"/>
              <a:t>Universal de la diferencia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None/>
            </a:pPr>
            <a:endParaRPr lang="es-ES_tradnl" sz="2400" dirty="0"/>
          </a:p>
          <a:p>
            <a:pPr marL="0" indent="0" algn="ctr">
              <a:buNone/>
            </a:pPr>
            <a:r>
              <a:rPr lang="es-ES_tradnl" sz="2400" dirty="0"/>
              <a:t>Exhibición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2400" dirty="0"/>
              <a:t>Elección continua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sz="2400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842DAF90-A55A-0548-8D4B-20693CC8D3D4}"/>
              </a:ext>
            </a:extLst>
          </p:cNvPr>
          <p:cNvSpPr txBox="1">
            <a:spLocks/>
          </p:cNvSpPr>
          <p:nvPr/>
        </p:nvSpPr>
        <p:spPr>
          <a:xfrm>
            <a:off x="9241382" y="714903"/>
            <a:ext cx="2425685" cy="5590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_tradnl" sz="3300" b="1" dirty="0">
                <a:solidFill>
                  <a:srgbClr val="00B0F0"/>
                </a:solidFill>
              </a:rPr>
              <a:t>¿Futuro?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b="1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s-ES_tradnl" dirty="0"/>
              <a:t>¿Fin de las razas, los sexos, los géneros?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¿Fin de la desigualdad?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¿Fin de las </a:t>
            </a:r>
          </a:p>
          <a:p>
            <a:pPr marL="0" indent="0" algn="ctr">
              <a:buNone/>
            </a:pPr>
            <a:r>
              <a:rPr lang="es-ES_tradnl" dirty="0"/>
              <a:t>distinciones?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¿Finalidad/razón de la historia?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s-ES_tradnl" b="1" dirty="0">
              <a:solidFill>
                <a:srgbClr val="00B0F0"/>
              </a:solidFill>
            </a:endParaRP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B6D7CFDE-1659-0745-9EBA-A1503D22E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481" y="6356350"/>
            <a:ext cx="1559986" cy="365125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3" name="Marcador de pie de página 12">
            <a:extLst>
              <a:ext uri="{FF2B5EF4-FFF2-40B4-BE49-F238E27FC236}">
                <a16:creationId xmlns:a16="http://schemas.microsoft.com/office/drawing/2014/main" id="{529F7D4B-C09F-914A-9889-C63C1D497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47333" y="6356350"/>
            <a:ext cx="8297333" cy="365125"/>
          </a:xfrm>
        </p:spPr>
        <p:txBody>
          <a:bodyPr/>
          <a:lstStyle/>
          <a:p>
            <a:r>
              <a:rPr lang="es-ES_tradnl">
                <a:solidFill>
                  <a:srgbClr val="7030A0"/>
                </a:solidFill>
              </a:rPr>
              <a:t>Séminaire CHISPA - Bibliografphie théorique et comptes-rendus de lecture  Université Bordeaux Montaigne  - Deborah González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6C308C8D-8340-DD47-8F0B-6A92EBCC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8721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705C4-5F49-3140-B54A-72A8F62D0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0535"/>
            <a:ext cx="4943168" cy="741004"/>
          </a:xfrm>
        </p:spPr>
        <p:txBody>
          <a:bodyPr/>
          <a:lstStyle/>
          <a:p>
            <a:r>
              <a:rPr lang="es-ES_tradnl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30BCA2-86E7-6349-9B63-40F920E08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35" y="1179871"/>
            <a:ext cx="5265176" cy="5367593"/>
          </a:xfrm>
        </p:spPr>
        <p:txBody>
          <a:bodyPr>
            <a:noAutofit/>
          </a:bodyPr>
          <a:lstStyle/>
          <a:p>
            <a:r>
              <a:rPr lang="es-ES_tradnl" sz="1700" dirty="0"/>
              <a:t>REID, Martine (2013) “En corps, breves observations sur le manifeste d’Hélène Cixous”, </a:t>
            </a:r>
            <a:r>
              <a:rPr lang="es-ES_tradnl" sz="1700" i="1" dirty="0"/>
              <a:t>Revue</a:t>
            </a:r>
            <a:r>
              <a:rPr lang="es-ES_tradnl" sz="1700" dirty="0"/>
              <a:t> </a:t>
            </a:r>
            <a:r>
              <a:rPr lang="es-ES_tradnl" sz="1700" i="1" dirty="0"/>
              <a:t>Tangence</a:t>
            </a:r>
            <a:r>
              <a:rPr lang="es-ES_tradnl" sz="1700" dirty="0"/>
              <a:t>, nº 103, pp. 21-30. </a:t>
            </a:r>
            <a:r>
              <a:rPr lang="es-ES_tradnl" sz="1700" dirty="0">
                <a:hlinkClick r:id="rId4"/>
              </a:rPr>
              <a:t>https://www.erudit.org/fr/revues/tce/2013-n103-tce01398/1024969ar/</a:t>
            </a:r>
            <a:r>
              <a:rPr lang="es-ES_tradnl" sz="1700" dirty="0"/>
              <a:t> (Francia)</a:t>
            </a:r>
          </a:p>
          <a:p>
            <a:r>
              <a:rPr lang="es-ES_tradnl" sz="1700" dirty="0"/>
              <a:t>CID LÓPEZ, Rosa María (2009) “Simone de </a:t>
            </a:r>
            <a:r>
              <a:rPr lang="es-ES_tradnl" sz="1700" dirty="0" err="1"/>
              <a:t>Beauvoir</a:t>
            </a:r>
            <a:r>
              <a:rPr lang="es-ES_tradnl" sz="1700" dirty="0"/>
              <a:t> y la historia de las mujeres. Notas sobre </a:t>
            </a:r>
            <a:r>
              <a:rPr lang="es-ES_tradnl" sz="1700" i="1" dirty="0"/>
              <a:t>El Segundo Sexo</a:t>
            </a:r>
            <a:r>
              <a:rPr lang="es-ES_tradnl" sz="1700" dirty="0"/>
              <a:t>” </a:t>
            </a:r>
            <a:r>
              <a:rPr lang="es-ES_tradnl" sz="1700" dirty="0">
                <a:hlinkClick r:id="rId5"/>
              </a:rPr>
              <a:t>https://core.ac.uk/download/pdf/38817023.pdf</a:t>
            </a:r>
            <a:r>
              <a:rPr lang="es-ES_tradnl" sz="1700" dirty="0"/>
              <a:t> (España)</a:t>
            </a:r>
          </a:p>
          <a:p>
            <a:r>
              <a:rPr lang="es-ES_tradnl" sz="1700" dirty="0"/>
              <a:t>Blog Parole de Queer de Beatriz Preciado. “Historia de un palabra” </a:t>
            </a:r>
            <a:r>
              <a:rPr lang="es-ES_tradnl" sz="1700" dirty="0">
                <a:hlinkClick r:id="rId6"/>
              </a:rPr>
              <a:t>http://paroledequeer.blogspot.com/p/beatriz-preciado.html</a:t>
            </a:r>
            <a:r>
              <a:rPr lang="es-ES_tradnl" sz="1700" dirty="0"/>
              <a:t> (España)</a:t>
            </a:r>
          </a:p>
          <a:p>
            <a:r>
              <a:rPr lang="es-ES_tradnl" sz="1700" dirty="0"/>
              <a:t>Blog SENTIIDO. Post basado en ensayo de PRECIADO, Beatriz Queer. </a:t>
            </a:r>
            <a:r>
              <a:rPr lang="es-ES_tradnl" sz="1700" i="1" dirty="0"/>
              <a:t>Historia de una palabra,</a:t>
            </a:r>
            <a:r>
              <a:rPr lang="es-ES_tradnl" sz="1700" dirty="0"/>
              <a:t> y otros…  </a:t>
            </a:r>
            <a:r>
              <a:rPr lang="es-ES_tradnl" sz="1700" dirty="0">
                <a:hlinkClick r:id="rId7"/>
              </a:rPr>
              <a:t>https://sentiido.com/queer-para-dummies/</a:t>
            </a:r>
            <a:r>
              <a:rPr lang="es-ES_tradnl" sz="1700" dirty="0"/>
              <a:t> (Colombia)</a:t>
            </a:r>
          </a:p>
          <a:p>
            <a:endParaRPr lang="es-ES_tradnl" sz="170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00BA06-11B2-7644-87B9-C805EF3AD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24/2/21</a:t>
            </a:r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85E14F-3D48-7B41-922B-927DA990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Séminaire CHISPA - Bibliografphie théorique et comptes-rendus de lecture  Université Bordeaux Montaigne  - Deborah González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3102E8-CCD2-574F-8066-2E2C564F5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0609A-E90A-124C-8298-4194828BBC6A}" type="slidenum">
              <a:rPr lang="es-ES_tradnl" smtClean="0"/>
              <a:t>5</a:t>
            </a:fld>
            <a:endParaRPr lang="es-ES_tradnl"/>
          </a:p>
        </p:txBody>
      </p:sp>
      <p:pic>
        <p:nvPicPr>
          <p:cNvPr id="8" name="Male Belly Dance Rachid Alexander Lesa Faker Oum Kalthoum танец живота.mp4" descr="Male Belly Dance Rachid Alexander Lesa Faker Oum Kalthoum танец живота.mp4">
            <a:hlinkClick r:id="" action="ppaction://media"/>
            <a:extLst>
              <a:ext uri="{FF2B5EF4-FFF2-40B4-BE49-F238E27FC236}">
                <a16:creationId xmlns:a16="http://schemas.microsoft.com/office/drawing/2014/main" id="{2D1C729E-D6EF-544C-9C15-E0A524364BF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659520" y="1432538"/>
            <a:ext cx="6399745" cy="359977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2954A5B-582C-DD45-9FB1-0BE5F456E6D3}"/>
              </a:ext>
            </a:extLst>
          </p:cNvPr>
          <p:cNvSpPr txBox="1"/>
          <p:nvPr/>
        </p:nvSpPr>
        <p:spPr>
          <a:xfrm>
            <a:off x="6563115" y="5350547"/>
            <a:ext cx="4656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/>
              <a:t>Rachid</a:t>
            </a:r>
            <a:r>
              <a:rPr lang="es-ES_tradnl" dirty="0"/>
              <a:t> Alexandre </a:t>
            </a:r>
            <a:r>
              <a:rPr lang="es-ES_tradnl" dirty="0" err="1"/>
              <a:t>Belly</a:t>
            </a:r>
            <a:r>
              <a:rPr lang="es-ES_tradnl" dirty="0"/>
              <a:t> </a:t>
            </a:r>
            <a:r>
              <a:rPr lang="es-ES_tradnl" dirty="0" err="1"/>
              <a:t>Male</a:t>
            </a:r>
            <a:r>
              <a:rPr lang="es-ES_tradnl" dirty="0"/>
              <a:t> </a:t>
            </a:r>
            <a:r>
              <a:rPr lang="es-ES_tradnl" dirty="0" err="1"/>
              <a:t>dancer</a:t>
            </a:r>
            <a:endParaRPr lang="es-ES_tradnl" dirty="0"/>
          </a:p>
          <a:p>
            <a:r>
              <a:rPr lang="es-ES_tradnl" dirty="0"/>
              <a:t>Foto de la web del artista: </a:t>
            </a:r>
            <a:r>
              <a:rPr lang="es-ES_tradnl" dirty="0">
                <a:hlinkClick r:id="rId9"/>
              </a:rPr>
              <a:t>http://rachidraqs.nl/</a:t>
            </a:r>
            <a:r>
              <a:rPr lang="es-ES_trad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933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C6A59-DDDE-CC41-AEBA-10B89EA00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833"/>
          </a:xfrm>
        </p:spPr>
        <p:txBody>
          <a:bodyPr/>
          <a:lstStyle/>
          <a:p>
            <a:r>
              <a:rPr lang="es-ES_tradnl" dirty="0"/>
              <a:t>PCR de la bisexualidad</a:t>
            </a:r>
          </a:p>
        </p:txBody>
      </p:sp>
      <p:pic>
        <p:nvPicPr>
          <p:cNvPr id="4" name="Perfect The Best Aerobic John Travolta &amp; Jamie Lee Curtis.mp4" descr="Perfect The Best Aerobic John Travolta &amp; Jamie Lee Curtis.mp4">
            <a:hlinkClick r:id="" action="ppaction://media"/>
            <a:extLst>
              <a:ext uri="{FF2B5EF4-FFF2-40B4-BE49-F238E27FC236}">
                <a16:creationId xmlns:a16="http://schemas.microsoft.com/office/drawing/2014/main" id="{A7B34E52-291A-094B-B195-2228FDBFFA5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9793" y="1961604"/>
            <a:ext cx="5479788" cy="2259617"/>
          </a:xfr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CAC1367-3F5C-B949-8A8E-26FB6A2FE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4407" y="1780044"/>
            <a:ext cx="5257800" cy="275819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20803F9-9290-894A-87FD-18B6EBB37F30}"/>
              </a:ext>
            </a:extLst>
          </p:cNvPr>
          <p:cNvSpPr txBox="1"/>
          <p:nvPr/>
        </p:nvSpPr>
        <p:spPr>
          <a:xfrm>
            <a:off x="6640895" y="4808337"/>
            <a:ext cx="50786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err="1"/>
              <a:t>Mylène</a:t>
            </a:r>
            <a:r>
              <a:rPr lang="es-ES_tradnl" dirty="0"/>
              <a:t> </a:t>
            </a:r>
            <a:r>
              <a:rPr lang="es-ES_tradnl" dirty="0" err="1"/>
              <a:t>Farmer</a:t>
            </a:r>
            <a:r>
              <a:rPr lang="es-ES_tradnl" dirty="0"/>
              <a:t> </a:t>
            </a:r>
          </a:p>
          <a:p>
            <a:r>
              <a:rPr lang="es-ES_tradnl" dirty="0">
                <a:hlinkClick r:id="rId6"/>
              </a:rPr>
              <a:t>https://www.youtube.com/watch?v=k4yCG_WCnH8</a:t>
            </a:r>
            <a:endParaRPr lang="es-ES_tradnl" dirty="0"/>
          </a:p>
          <a:p>
            <a:r>
              <a:rPr lang="es-ES_tradnl" dirty="0"/>
              <a:t>Min 2,5 </a:t>
            </a:r>
          </a:p>
          <a:p>
            <a:endParaRPr lang="es-ES_tradn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98005F3-DF28-1548-8F55-4B959C1CAD82}"/>
              </a:ext>
            </a:extLst>
          </p:cNvPr>
          <p:cNvSpPr txBox="1"/>
          <p:nvPr/>
        </p:nvSpPr>
        <p:spPr>
          <a:xfrm>
            <a:off x="855567" y="4761428"/>
            <a:ext cx="4808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/>
              <a:t>Jamie</a:t>
            </a:r>
            <a:r>
              <a:rPr lang="es-ES_tradnl" dirty="0"/>
              <a:t> Lee Curtis &amp; John </a:t>
            </a:r>
            <a:r>
              <a:rPr lang="es-ES_tradnl" dirty="0" err="1"/>
              <a:t>Travolta</a:t>
            </a:r>
            <a:r>
              <a:rPr lang="es-ES_tradnl" dirty="0"/>
              <a:t>. </a:t>
            </a:r>
          </a:p>
          <a:p>
            <a:r>
              <a:rPr lang="es-ES_tradnl" dirty="0">
                <a:hlinkClick r:id="rId7"/>
              </a:rPr>
              <a:t>https://www.youtube.com/watch?v=D7TpSJ1ci0k</a:t>
            </a:r>
            <a:endParaRPr lang="es-ES_tradnl" dirty="0"/>
          </a:p>
          <a:p>
            <a:r>
              <a:rPr lang="es-ES_tradnl" dirty="0"/>
              <a:t>Min. 1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D61EDE5E-B910-D446-A7E6-51971AADFB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459" y="6356349"/>
            <a:ext cx="2743200" cy="365125"/>
          </a:xfrm>
        </p:spPr>
        <p:txBody>
          <a:bodyPr/>
          <a:lstStyle/>
          <a:p>
            <a:r>
              <a:rPr lang="es-ES">
                <a:solidFill>
                  <a:srgbClr val="7030A0"/>
                </a:solidFill>
              </a:rPr>
              <a:t>24/2/21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3" name="Marcador de pie de página 12">
            <a:extLst>
              <a:ext uri="{FF2B5EF4-FFF2-40B4-BE49-F238E27FC236}">
                <a16:creationId xmlns:a16="http://schemas.microsoft.com/office/drawing/2014/main" id="{34ECF3DD-1F81-EC46-B898-9CF114A25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82799" y="6548873"/>
            <a:ext cx="8094133" cy="172601"/>
          </a:xfrm>
        </p:spPr>
        <p:txBody>
          <a:bodyPr/>
          <a:lstStyle/>
          <a:p>
            <a:r>
              <a:rPr lang="es-ES_tradnl">
                <a:solidFill>
                  <a:srgbClr val="7030A0"/>
                </a:solidFill>
              </a:rPr>
              <a:t>Séminaire CHISPA - Bibliografphie théorique et comptes-rendus de lecture  Université Bordeaux Montaigne  - Deborah González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057ABCBA-75BB-F548-90F4-23F7DDDC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93414" y="6349690"/>
            <a:ext cx="2743200" cy="365125"/>
          </a:xfrm>
        </p:spPr>
        <p:txBody>
          <a:bodyPr/>
          <a:lstStyle/>
          <a:p>
            <a:fld id="{3680609A-E90A-124C-8298-4194828BBC6A}" type="slidenum">
              <a:rPr lang="es-ES_tradnl" smtClean="0"/>
              <a:t>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6047771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1204</Words>
  <Application>Microsoft Macintosh PowerPoint</Application>
  <PresentationFormat>Panorámica</PresentationFormat>
  <Paragraphs>309</Paragraphs>
  <Slides>7</Slides>
  <Notes>1</Notes>
  <HiddenSlides>0</HiddenSlides>
  <MMClips>2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Le Rire de la Méduse  +                Sorties         Hélène Cixous  1975 [Edición 2010]</vt:lpstr>
      <vt:lpstr>Presentación de PowerPoint</vt:lpstr>
      <vt:lpstr>Presentación de PowerPoint</vt:lpstr>
      <vt:lpstr>Presentación de PowerPoint</vt:lpstr>
      <vt:lpstr>Presentación de PowerPoint</vt:lpstr>
      <vt:lpstr>Referencias</vt:lpstr>
      <vt:lpstr>PCR de la bisexualidad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Deborah Gonzalez-Jurado</cp:lastModifiedBy>
  <cp:revision>78</cp:revision>
  <dcterms:created xsi:type="dcterms:W3CDTF">2021-02-24T07:19:30Z</dcterms:created>
  <dcterms:modified xsi:type="dcterms:W3CDTF">2023-03-22T21:34:27Z</dcterms:modified>
</cp:coreProperties>
</file>