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72" r:id="rId5"/>
    <p:sldId id="262" r:id="rId6"/>
    <p:sldId id="274" r:id="rId7"/>
    <p:sldId id="260" r:id="rId8"/>
    <p:sldId id="275" r:id="rId9"/>
    <p:sldId id="276" r:id="rId10"/>
    <p:sldId id="261" r:id="rId11"/>
    <p:sldId id="264" r:id="rId12"/>
    <p:sldId id="265" r:id="rId13"/>
    <p:sldId id="277" r:id="rId14"/>
    <p:sldId id="278" r:id="rId15"/>
    <p:sldId id="279" r:id="rId16"/>
    <p:sldId id="280" r:id="rId17"/>
    <p:sldId id="281" r:id="rId18"/>
    <p:sldId id="282" r:id="rId19"/>
    <p:sldId id="284" r:id="rId20"/>
    <p:sldId id="285" r:id="rId21"/>
    <p:sldId id="286" r:id="rId22"/>
    <p:sldId id="283" r:id="rId2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14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86E5BA-EB73-469B-8595-008A132B7EAD}" type="doc">
      <dgm:prSet loTypeId="urn:microsoft.com/office/officeart/2009/layout/CircleArrow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252C9FEB-F9DC-4704-AD47-1E98BD8BB207}">
      <dgm:prSet phldrT="[Texto]"/>
      <dgm:spPr/>
      <dgm:t>
        <a:bodyPr/>
        <a:lstStyle/>
        <a:p>
          <a:r>
            <a:rPr lang="es-ES" dirty="0" err="1"/>
            <a:t>Tourist</a:t>
          </a:r>
          <a:r>
            <a:rPr lang="es-ES" dirty="0"/>
            <a:t> </a:t>
          </a:r>
          <a:r>
            <a:rPr lang="es-ES" dirty="0" err="1"/>
            <a:t>industry</a:t>
          </a:r>
          <a:endParaRPr lang="es-ES" dirty="0"/>
        </a:p>
      </dgm:t>
    </dgm:pt>
    <dgm:pt modelId="{D269772E-B4AB-4469-8380-29780EF8A09B}" type="parTrans" cxnId="{399AECDE-6325-4148-A441-0D5DE2F16386}">
      <dgm:prSet/>
      <dgm:spPr/>
      <dgm:t>
        <a:bodyPr/>
        <a:lstStyle/>
        <a:p>
          <a:endParaRPr lang="es-ES"/>
        </a:p>
      </dgm:t>
    </dgm:pt>
    <dgm:pt modelId="{EAF5C23D-E16E-4CCF-B40B-6E270FA34B04}" type="sibTrans" cxnId="{399AECDE-6325-4148-A441-0D5DE2F16386}">
      <dgm:prSet/>
      <dgm:spPr/>
      <dgm:t>
        <a:bodyPr/>
        <a:lstStyle/>
        <a:p>
          <a:endParaRPr lang="es-ES"/>
        </a:p>
      </dgm:t>
    </dgm:pt>
    <dgm:pt modelId="{BABC038B-E1C1-4507-840C-9531EBE8E039}">
      <dgm:prSet phldrT="[Texto]"/>
      <dgm:spPr/>
      <dgm:t>
        <a:bodyPr/>
        <a:lstStyle/>
        <a:p>
          <a:r>
            <a:rPr lang="es-ES" dirty="0"/>
            <a:t>High </a:t>
          </a:r>
          <a:r>
            <a:rPr lang="es-ES" dirty="0" err="1"/>
            <a:t>level</a:t>
          </a:r>
          <a:r>
            <a:rPr lang="es-ES" dirty="0"/>
            <a:t> </a:t>
          </a:r>
          <a:r>
            <a:rPr lang="es-ES" dirty="0" err="1"/>
            <a:t>of</a:t>
          </a:r>
          <a:r>
            <a:rPr lang="es-ES" dirty="0"/>
            <a:t> </a:t>
          </a:r>
          <a:r>
            <a:rPr lang="es-ES" dirty="0" err="1"/>
            <a:t>competition</a:t>
          </a:r>
          <a:endParaRPr lang="es-ES" dirty="0"/>
        </a:p>
      </dgm:t>
    </dgm:pt>
    <dgm:pt modelId="{2C2D616A-B09B-4128-B794-2103466D8DE7}" type="parTrans" cxnId="{D147C410-ACCB-4CC9-88DB-35AE21FD1BCB}">
      <dgm:prSet/>
      <dgm:spPr/>
      <dgm:t>
        <a:bodyPr/>
        <a:lstStyle/>
        <a:p>
          <a:endParaRPr lang="es-ES"/>
        </a:p>
      </dgm:t>
    </dgm:pt>
    <dgm:pt modelId="{EC656CE5-79F4-490B-92B2-30384006C4C2}" type="sibTrans" cxnId="{D147C410-ACCB-4CC9-88DB-35AE21FD1BCB}">
      <dgm:prSet/>
      <dgm:spPr/>
      <dgm:t>
        <a:bodyPr/>
        <a:lstStyle/>
        <a:p>
          <a:endParaRPr lang="es-ES"/>
        </a:p>
      </dgm:t>
    </dgm:pt>
    <dgm:pt modelId="{70C560F5-2849-4012-B597-8F244ED549B1}">
      <dgm:prSet phldrT="[Texto]"/>
      <dgm:spPr/>
      <dgm:t>
        <a:bodyPr/>
        <a:lstStyle/>
        <a:p>
          <a:r>
            <a:rPr lang="es-ES" b="1" dirty="0"/>
            <a:t>DESTINATION IMAGE</a:t>
          </a:r>
        </a:p>
      </dgm:t>
    </dgm:pt>
    <dgm:pt modelId="{02CD4067-600C-4E81-AAA2-2DF0B78A0A52}" type="parTrans" cxnId="{C7BDAB85-73B2-4616-9DB4-C16F2EDF9E04}">
      <dgm:prSet/>
      <dgm:spPr/>
      <dgm:t>
        <a:bodyPr/>
        <a:lstStyle/>
        <a:p>
          <a:endParaRPr lang="es-ES"/>
        </a:p>
      </dgm:t>
    </dgm:pt>
    <dgm:pt modelId="{5AE7A77A-6E8D-4C7E-BDC4-BADED6F88197}" type="sibTrans" cxnId="{C7BDAB85-73B2-4616-9DB4-C16F2EDF9E04}">
      <dgm:prSet/>
      <dgm:spPr/>
      <dgm:t>
        <a:bodyPr/>
        <a:lstStyle/>
        <a:p>
          <a:endParaRPr lang="es-ES"/>
        </a:p>
      </dgm:t>
    </dgm:pt>
    <dgm:pt modelId="{E942BB4A-AE1C-431F-973A-5B3FC95981AB}" type="pres">
      <dgm:prSet presAssocID="{4186E5BA-EB73-469B-8595-008A132B7EAD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CCEEEEE5-BAA1-4DB4-B9C7-85D022720D2B}" type="pres">
      <dgm:prSet presAssocID="{252C9FEB-F9DC-4704-AD47-1E98BD8BB207}" presName="Accent1" presStyleCnt="0"/>
      <dgm:spPr/>
    </dgm:pt>
    <dgm:pt modelId="{7FB3FEEA-0502-4380-BAE9-286F9E8D41DE}" type="pres">
      <dgm:prSet presAssocID="{252C9FEB-F9DC-4704-AD47-1E98BD8BB207}" presName="Accent" presStyleLbl="node1" presStyleIdx="0" presStyleCnt="3"/>
      <dgm:spPr/>
    </dgm:pt>
    <dgm:pt modelId="{E4DA1799-8D76-4AE9-AFF9-3B80D8BAAEAE}" type="pres">
      <dgm:prSet presAssocID="{252C9FEB-F9DC-4704-AD47-1E98BD8BB207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</dgm:pt>
    <dgm:pt modelId="{098CC2FC-0305-4079-BC2C-3DCD934DBB04}" type="pres">
      <dgm:prSet presAssocID="{BABC038B-E1C1-4507-840C-9531EBE8E039}" presName="Accent2" presStyleCnt="0"/>
      <dgm:spPr/>
    </dgm:pt>
    <dgm:pt modelId="{50196C75-E867-42C3-A268-04B9183F2607}" type="pres">
      <dgm:prSet presAssocID="{BABC038B-E1C1-4507-840C-9531EBE8E039}" presName="Accent" presStyleLbl="node1" presStyleIdx="1" presStyleCnt="3"/>
      <dgm:spPr/>
    </dgm:pt>
    <dgm:pt modelId="{A4D62813-E074-4FE1-A8B2-6D1132EA0ADC}" type="pres">
      <dgm:prSet presAssocID="{BABC038B-E1C1-4507-840C-9531EBE8E039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</dgm:pt>
    <dgm:pt modelId="{F02DC41D-4CF9-4AE4-8A65-26CF9877CBF7}" type="pres">
      <dgm:prSet presAssocID="{70C560F5-2849-4012-B597-8F244ED549B1}" presName="Accent3" presStyleCnt="0"/>
      <dgm:spPr/>
    </dgm:pt>
    <dgm:pt modelId="{0E662A4C-9D3E-4AAC-B795-466E9150D0EB}" type="pres">
      <dgm:prSet presAssocID="{70C560F5-2849-4012-B597-8F244ED549B1}" presName="Accent" presStyleLbl="node1" presStyleIdx="2" presStyleCnt="3"/>
      <dgm:spPr/>
    </dgm:pt>
    <dgm:pt modelId="{F8889521-AFDA-4534-A91C-6F982191984A}" type="pres">
      <dgm:prSet presAssocID="{70C560F5-2849-4012-B597-8F244ED549B1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</dgm:pt>
  </dgm:ptLst>
  <dgm:cxnLst>
    <dgm:cxn modelId="{D147C410-ACCB-4CC9-88DB-35AE21FD1BCB}" srcId="{4186E5BA-EB73-469B-8595-008A132B7EAD}" destId="{BABC038B-E1C1-4507-840C-9531EBE8E039}" srcOrd="1" destOrd="0" parTransId="{2C2D616A-B09B-4128-B794-2103466D8DE7}" sibTransId="{EC656CE5-79F4-490B-92B2-30384006C4C2}"/>
    <dgm:cxn modelId="{CC4EB633-B111-49E4-8662-FDD8BE759C41}" type="presOf" srcId="{BABC038B-E1C1-4507-840C-9531EBE8E039}" destId="{A4D62813-E074-4FE1-A8B2-6D1132EA0ADC}" srcOrd="0" destOrd="0" presId="urn:microsoft.com/office/officeart/2009/layout/CircleArrowProcess"/>
    <dgm:cxn modelId="{C7BDAB85-73B2-4616-9DB4-C16F2EDF9E04}" srcId="{4186E5BA-EB73-469B-8595-008A132B7EAD}" destId="{70C560F5-2849-4012-B597-8F244ED549B1}" srcOrd="2" destOrd="0" parTransId="{02CD4067-600C-4E81-AAA2-2DF0B78A0A52}" sibTransId="{5AE7A77A-6E8D-4C7E-BDC4-BADED6F88197}"/>
    <dgm:cxn modelId="{B569878D-3FE9-4192-84F6-A7A30EAC7434}" type="presOf" srcId="{4186E5BA-EB73-469B-8595-008A132B7EAD}" destId="{E942BB4A-AE1C-431F-973A-5B3FC95981AB}" srcOrd="0" destOrd="0" presId="urn:microsoft.com/office/officeart/2009/layout/CircleArrowProcess"/>
    <dgm:cxn modelId="{202DEE9C-813D-4A7D-BD0D-C88B52374BDC}" type="presOf" srcId="{252C9FEB-F9DC-4704-AD47-1E98BD8BB207}" destId="{E4DA1799-8D76-4AE9-AFF9-3B80D8BAAEAE}" srcOrd="0" destOrd="0" presId="urn:microsoft.com/office/officeart/2009/layout/CircleArrowProcess"/>
    <dgm:cxn modelId="{77E0BBB8-E669-40B4-9E14-3AA407B8178E}" type="presOf" srcId="{70C560F5-2849-4012-B597-8F244ED549B1}" destId="{F8889521-AFDA-4534-A91C-6F982191984A}" srcOrd="0" destOrd="0" presId="urn:microsoft.com/office/officeart/2009/layout/CircleArrowProcess"/>
    <dgm:cxn modelId="{399AECDE-6325-4148-A441-0D5DE2F16386}" srcId="{4186E5BA-EB73-469B-8595-008A132B7EAD}" destId="{252C9FEB-F9DC-4704-AD47-1E98BD8BB207}" srcOrd="0" destOrd="0" parTransId="{D269772E-B4AB-4469-8380-29780EF8A09B}" sibTransId="{EAF5C23D-E16E-4CCF-B40B-6E270FA34B04}"/>
    <dgm:cxn modelId="{D393F1BF-812E-42F0-B382-7CD0A053C66C}" type="presParOf" srcId="{E942BB4A-AE1C-431F-973A-5B3FC95981AB}" destId="{CCEEEEE5-BAA1-4DB4-B9C7-85D022720D2B}" srcOrd="0" destOrd="0" presId="urn:microsoft.com/office/officeart/2009/layout/CircleArrowProcess"/>
    <dgm:cxn modelId="{A7508AB2-B7A5-47F5-BB58-17696EBFA1CC}" type="presParOf" srcId="{CCEEEEE5-BAA1-4DB4-B9C7-85D022720D2B}" destId="{7FB3FEEA-0502-4380-BAE9-286F9E8D41DE}" srcOrd="0" destOrd="0" presId="urn:microsoft.com/office/officeart/2009/layout/CircleArrowProcess"/>
    <dgm:cxn modelId="{74BA86CA-F7AD-42C8-B2ED-A0D2DBF989A0}" type="presParOf" srcId="{E942BB4A-AE1C-431F-973A-5B3FC95981AB}" destId="{E4DA1799-8D76-4AE9-AFF9-3B80D8BAAEAE}" srcOrd="1" destOrd="0" presId="urn:microsoft.com/office/officeart/2009/layout/CircleArrowProcess"/>
    <dgm:cxn modelId="{B15E513A-D99B-426B-B0A3-25C48FD5D35D}" type="presParOf" srcId="{E942BB4A-AE1C-431F-973A-5B3FC95981AB}" destId="{098CC2FC-0305-4079-BC2C-3DCD934DBB04}" srcOrd="2" destOrd="0" presId="urn:microsoft.com/office/officeart/2009/layout/CircleArrowProcess"/>
    <dgm:cxn modelId="{CCF94549-27B0-41E7-81B8-419130B529A1}" type="presParOf" srcId="{098CC2FC-0305-4079-BC2C-3DCD934DBB04}" destId="{50196C75-E867-42C3-A268-04B9183F2607}" srcOrd="0" destOrd="0" presId="urn:microsoft.com/office/officeart/2009/layout/CircleArrowProcess"/>
    <dgm:cxn modelId="{2DE3FE97-C94C-45E2-8840-E48AC16BB2A3}" type="presParOf" srcId="{E942BB4A-AE1C-431F-973A-5B3FC95981AB}" destId="{A4D62813-E074-4FE1-A8B2-6D1132EA0ADC}" srcOrd="3" destOrd="0" presId="urn:microsoft.com/office/officeart/2009/layout/CircleArrowProcess"/>
    <dgm:cxn modelId="{EC29EB88-630B-499D-94C7-1E2842E43D75}" type="presParOf" srcId="{E942BB4A-AE1C-431F-973A-5B3FC95981AB}" destId="{F02DC41D-4CF9-4AE4-8A65-26CF9877CBF7}" srcOrd="4" destOrd="0" presId="urn:microsoft.com/office/officeart/2009/layout/CircleArrowProcess"/>
    <dgm:cxn modelId="{799A0AA7-40AA-4ED3-8C4B-A4DFC41F704B}" type="presParOf" srcId="{F02DC41D-4CF9-4AE4-8A65-26CF9877CBF7}" destId="{0E662A4C-9D3E-4AAC-B795-466E9150D0EB}" srcOrd="0" destOrd="0" presId="urn:microsoft.com/office/officeart/2009/layout/CircleArrowProcess"/>
    <dgm:cxn modelId="{2B8C7C3F-E0E1-4630-B2D3-7F10C674FA1C}" type="presParOf" srcId="{E942BB4A-AE1C-431F-973A-5B3FC95981AB}" destId="{F8889521-AFDA-4534-A91C-6F982191984A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D966011-36D4-4DA9-BB88-836E1BAA1882}" type="doc">
      <dgm:prSet loTypeId="urn:microsoft.com/office/officeart/2005/8/layout/gear1" loCatId="cycle" qsTypeId="urn:microsoft.com/office/officeart/2005/8/quickstyle/simple1" qsCatId="simple" csTypeId="urn:microsoft.com/office/officeart/2005/8/colors/accent1_2" csCatId="accent1" phldr="1"/>
      <dgm:spPr/>
    </dgm:pt>
    <dgm:pt modelId="{440B8CE6-795B-4A11-A77A-D9C34EDD7868}">
      <dgm:prSet phldrT="[Texto]"/>
      <dgm:spPr>
        <a:noFill/>
        <a:ln>
          <a:solidFill>
            <a:schemeClr val="tx2">
              <a:lumMod val="60000"/>
              <a:lumOff val="40000"/>
            </a:schemeClr>
          </a:solidFill>
        </a:ln>
      </dgm:spPr>
      <dgm:t>
        <a:bodyPr/>
        <a:lstStyle/>
        <a:p>
          <a:r>
            <a:rPr lang="es-ES" dirty="0" err="1">
              <a:solidFill>
                <a:schemeClr val="bg2">
                  <a:lumMod val="50000"/>
                </a:schemeClr>
              </a:solidFill>
            </a:rPr>
            <a:t>Level</a:t>
          </a:r>
          <a:r>
            <a:rPr lang="es-ES" dirty="0">
              <a:solidFill>
                <a:schemeClr val="bg2">
                  <a:lumMod val="50000"/>
                </a:schemeClr>
              </a:solidFill>
            </a:rPr>
            <a:t> </a:t>
          </a:r>
          <a:r>
            <a:rPr lang="es-ES" dirty="0" err="1">
              <a:solidFill>
                <a:schemeClr val="bg2">
                  <a:lumMod val="50000"/>
                </a:schemeClr>
              </a:solidFill>
            </a:rPr>
            <a:t>of</a:t>
          </a:r>
          <a:r>
            <a:rPr lang="es-ES" dirty="0">
              <a:solidFill>
                <a:schemeClr val="bg2">
                  <a:lumMod val="50000"/>
                </a:schemeClr>
              </a:solidFill>
            </a:rPr>
            <a:t> </a:t>
          </a:r>
          <a:r>
            <a:rPr lang="es-ES" dirty="0" err="1">
              <a:solidFill>
                <a:schemeClr val="bg2">
                  <a:lumMod val="50000"/>
                </a:schemeClr>
              </a:solidFill>
            </a:rPr>
            <a:t>familiarity</a:t>
          </a:r>
          <a:endParaRPr lang="es-ES" dirty="0">
            <a:solidFill>
              <a:schemeClr val="bg2">
                <a:lumMod val="50000"/>
              </a:schemeClr>
            </a:solidFill>
          </a:endParaRPr>
        </a:p>
      </dgm:t>
    </dgm:pt>
    <dgm:pt modelId="{F7D14437-AB46-464F-AEA8-928B86F618F7}" type="parTrans" cxnId="{889D42B3-B5B2-4193-86F2-B55E079C1DF4}">
      <dgm:prSet/>
      <dgm:spPr/>
      <dgm:t>
        <a:bodyPr/>
        <a:lstStyle/>
        <a:p>
          <a:endParaRPr lang="es-ES"/>
        </a:p>
      </dgm:t>
    </dgm:pt>
    <dgm:pt modelId="{C7A07243-133C-482E-B9F5-0A894DD21C17}" type="sibTrans" cxnId="{889D42B3-B5B2-4193-86F2-B55E079C1DF4}">
      <dgm:prSet/>
      <dgm:spPr/>
      <dgm:t>
        <a:bodyPr/>
        <a:lstStyle/>
        <a:p>
          <a:endParaRPr lang="es-ES"/>
        </a:p>
      </dgm:t>
    </dgm:pt>
    <dgm:pt modelId="{D5D3EACC-1B61-4B1F-BC36-5D329DEF84C2}">
      <dgm:prSet phldrT="[Texto]"/>
      <dgm:spPr>
        <a:noFill/>
        <a:ln>
          <a:solidFill>
            <a:schemeClr val="tx2">
              <a:lumMod val="60000"/>
              <a:lumOff val="40000"/>
            </a:schemeClr>
          </a:solidFill>
        </a:ln>
      </dgm:spPr>
      <dgm:t>
        <a:bodyPr/>
        <a:lstStyle/>
        <a:p>
          <a:r>
            <a:rPr lang="es-ES" dirty="0" err="1">
              <a:solidFill>
                <a:schemeClr val="bg2">
                  <a:lumMod val="50000"/>
                </a:schemeClr>
              </a:solidFill>
            </a:rPr>
            <a:t>Corporate</a:t>
          </a:r>
          <a:r>
            <a:rPr lang="es-ES" dirty="0">
              <a:solidFill>
                <a:schemeClr val="bg2">
                  <a:lumMod val="50000"/>
                </a:schemeClr>
              </a:solidFill>
            </a:rPr>
            <a:t> </a:t>
          </a:r>
          <a:r>
            <a:rPr lang="es-ES" dirty="0" err="1">
              <a:solidFill>
                <a:schemeClr val="bg2">
                  <a:lumMod val="50000"/>
                </a:schemeClr>
              </a:solidFill>
            </a:rPr>
            <a:t>Image</a:t>
          </a:r>
          <a:endParaRPr lang="es-ES" dirty="0">
            <a:solidFill>
              <a:schemeClr val="bg2">
                <a:lumMod val="50000"/>
              </a:schemeClr>
            </a:solidFill>
          </a:endParaRPr>
        </a:p>
      </dgm:t>
    </dgm:pt>
    <dgm:pt modelId="{28486EE0-6383-4842-A877-F6D3D3EE9B37}" type="parTrans" cxnId="{4F07C1B3-10F9-4986-9FC7-D73C12B372FD}">
      <dgm:prSet/>
      <dgm:spPr/>
      <dgm:t>
        <a:bodyPr/>
        <a:lstStyle/>
        <a:p>
          <a:endParaRPr lang="es-ES"/>
        </a:p>
      </dgm:t>
    </dgm:pt>
    <dgm:pt modelId="{E779CF68-C431-4397-8B9D-A364E738434B}" type="sibTrans" cxnId="{4F07C1B3-10F9-4986-9FC7-D73C12B372FD}">
      <dgm:prSet/>
      <dgm:spPr/>
      <dgm:t>
        <a:bodyPr/>
        <a:lstStyle/>
        <a:p>
          <a:endParaRPr lang="es-ES"/>
        </a:p>
      </dgm:t>
    </dgm:pt>
    <dgm:pt modelId="{00948DC3-DECF-4EF7-8A61-E748BC1AF3B2}">
      <dgm:prSet phldrT="[Texto]"/>
      <dgm:spPr>
        <a:noFill/>
        <a:ln>
          <a:solidFill>
            <a:schemeClr val="tx2">
              <a:lumMod val="60000"/>
              <a:lumOff val="40000"/>
            </a:schemeClr>
          </a:solidFill>
        </a:ln>
      </dgm:spPr>
      <dgm:t>
        <a:bodyPr/>
        <a:lstStyle/>
        <a:p>
          <a:r>
            <a:rPr lang="es-ES" dirty="0" err="1">
              <a:solidFill>
                <a:schemeClr val="bg2">
                  <a:lumMod val="50000"/>
                </a:schemeClr>
              </a:solidFill>
            </a:rPr>
            <a:t>Travel</a:t>
          </a:r>
          <a:r>
            <a:rPr lang="es-ES" dirty="0">
              <a:solidFill>
                <a:schemeClr val="bg2">
                  <a:lumMod val="50000"/>
                </a:schemeClr>
              </a:solidFill>
            </a:rPr>
            <a:t> </a:t>
          </a:r>
          <a:r>
            <a:rPr lang="es-ES" dirty="0" err="1">
              <a:solidFill>
                <a:schemeClr val="bg2">
                  <a:lumMod val="50000"/>
                </a:schemeClr>
              </a:solidFill>
            </a:rPr>
            <a:t>motivations</a:t>
          </a:r>
          <a:endParaRPr lang="es-ES" dirty="0">
            <a:solidFill>
              <a:schemeClr val="bg2">
                <a:lumMod val="50000"/>
              </a:schemeClr>
            </a:solidFill>
          </a:endParaRPr>
        </a:p>
      </dgm:t>
    </dgm:pt>
    <dgm:pt modelId="{B19D822C-7814-408F-AF5F-B210294BE66E}" type="parTrans" cxnId="{EECDA6B7-EFB9-471D-8CCE-E5D0A220C01F}">
      <dgm:prSet/>
      <dgm:spPr/>
      <dgm:t>
        <a:bodyPr/>
        <a:lstStyle/>
        <a:p>
          <a:endParaRPr lang="es-ES"/>
        </a:p>
      </dgm:t>
    </dgm:pt>
    <dgm:pt modelId="{6C8726C2-C925-44B7-A29C-013B45CC3962}" type="sibTrans" cxnId="{EECDA6B7-EFB9-471D-8CCE-E5D0A220C01F}">
      <dgm:prSet/>
      <dgm:spPr/>
      <dgm:t>
        <a:bodyPr/>
        <a:lstStyle/>
        <a:p>
          <a:endParaRPr lang="es-ES"/>
        </a:p>
      </dgm:t>
    </dgm:pt>
    <dgm:pt modelId="{017ED02E-6498-449E-B878-67E9D3F64E52}" type="pres">
      <dgm:prSet presAssocID="{9D966011-36D4-4DA9-BB88-836E1BAA1882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B22E2475-6C80-4CFB-9870-E5A4ECD727B6}" type="pres">
      <dgm:prSet presAssocID="{440B8CE6-795B-4A11-A77A-D9C34EDD7868}" presName="gear1" presStyleLbl="node1" presStyleIdx="0" presStyleCnt="3" custLinFactNeighborY="2516">
        <dgm:presLayoutVars>
          <dgm:chMax val="1"/>
          <dgm:bulletEnabled val="1"/>
        </dgm:presLayoutVars>
      </dgm:prSet>
      <dgm:spPr/>
    </dgm:pt>
    <dgm:pt modelId="{FAE9D7AF-25BD-4BA7-B3EA-7CC74175CDB5}" type="pres">
      <dgm:prSet presAssocID="{440B8CE6-795B-4A11-A77A-D9C34EDD7868}" presName="gear1srcNode" presStyleLbl="node1" presStyleIdx="0" presStyleCnt="3"/>
      <dgm:spPr/>
    </dgm:pt>
    <dgm:pt modelId="{2B792562-B01F-4F84-8AA0-EA5389BB446D}" type="pres">
      <dgm:prSet presAssocID="{440B8CE6-795B-4A11-A77A-D9C34EDD7868}" presName="gear1dstNode" presStyleLbl="node1" presStyleIdx="0" presStyleCnt="3"/>
      <dgm:spPr/>
    </dgm:pt>
    <dgm:pt modelId="{44D84376-C86E-40E9-A167-444DBE355617}" type="pres">
      <dgm:prSet presAssocID="{D5D3EACC-1B61-4B1F-BC36-5D329DEF84C2}" presName="gear2" presStyleLbl="node1" presStyleIdx="1" presStyleCnt="3">
        <dgm:presLayoutVars>
          <dgm:chMax val="1"/>
          <dgm:bulletEnabled val="1"/>
        </dgm:presLayoutVars>
      </dgm:prSet>
      <dgm:spPr/>
    </dgm:pt>
    <dgm:pt modelId="{F7A092DC-1647-48AF-AF35-25C630C01ABA}" type="pres">
      <dgm:prSet presAssocID="{D5D3EACC-1B61-4B1F-BC36-5D329DEF84C2}" presName="gear2srcNode" presStyleLbl="node1" presStyleIdx="1" presStyleCnt="3"/>
      <dgm:spPr/>
    </dgm:pt>
    <dgm:pt modelId="{AF9B6208-41E3-4273-8B92-067B43D5386B}" type="pres">
      <dgm:prSet presAssocID="{D5D3EACC-1B61-4B1F-BC36-5D329DEF84C2}" presName="gear2dstNode" presStyleLbl="node1" presStyleIdx="1" presStyleCnt="3"/>
      <dgm:spPr/>
    </dgm:pt>
    <dgm:pt modelId="{E8A79A02-E8A6-4796-8764-C0F06B3D001E}" type="pres">
      <dgm:prSet presAssocID="{00948DC3-DECF-4EF7-8A61-E748BC1AF3B2}" presName="gear3" presStyleLbl="node1" presStyleIdx="2" presStyleCnt="3"/>
      <dgm:spPr/>
    </dgm:pt>
    <dgm:pt modelId="{E456822A-C5DF-4B32-B07C-9D550A793190}" type="pres">
      <dgm:prSet presAssocID="{00948DC3-DECF-4EF7-8A61-E748BC1AF3B2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43D42A40-C399-45F6-8459-D9748FEB4210}" type="pres">
      <dgm:prSet presAssocID="{00948DC3-DECF-4EF7-8A61-E748BC1AF3B2}" presName="gear3srcNode" presStyleLbl="node1" presStyleIdx="2" presStyleCnt="3"/>
      <dgm:spPr/>
    </dgm:pt>
    <dgm:pt modelId="{BBA2F5E3-3995-48BF-8A6C-FD802AB55C29}" type="pres">
      <dgm:prSet presAssocID="{00948DC3-DECF-4EF7-8A61-E748BC1AF3B2}" presName="gear3dstNode" presStyleLbl="node1" presStyleIdx="2" presStyleCnt="3"/>
      <dgm:spPr/>
    </dgm:pt>
    <dgm:pt modelId="{3D870E30-4617-45A6-8599-82DB7FB9C666}" type="pres">
      <dgm:prSet presAssocID="{C7A07243-133C-482E-B9F5-0A894DD21C17}" presName="connector1" presStyleLbl="sibTrans2D1" presStyleIdx="0" presStyleCnt="3"/>
      <dgm:spPr/>
    </dgm:pt>
    <dgm:pt modelId="{23AC7806-B40C-452A-B835-273FE4B56CF4}" type="pres">
      <dgm:prSet presAssocID="{E779CF68-C431-4397-8B9D-A364E738434B}" presName="connector2" presStyleLbl="sibTrans2D1" presStyleIdx="1" presStyleCnt="3"/>
      <dgm:spPr/>
    </dgm:pt>
    <dgm:pt modelId="{830B7F76-043A-48A8-8FE3-A5AE41B85E66}" type="pres">
      <dgm:prSet presAssocID="{6C8726C2-C925-44B7-A29C-013B45CC3962}" presName="connector3" presStyleLbl="sibTrans2D1" presStyleIdx="2" presStyleCnt="3"/>
      <dgm:spPr/>
    </dgm:pt>
  </dgm:ptLst>
  <dgm:cxnLst>
    <dgm:cxn modelId="{1BA49403-8E0F-46C5-A078-51EAC47BC6B0}" type="presOf" srcId="{00948DC3-DECF-4EF7-8A61-E748BC1AF3B2}" destId="{BBA2F5E3-3995-48BF-8A6C-FD802AB55C29}" srcOrd="3" destOrd="0" presId="urn:microsoft.com/office/officeart/2005/8/layout/gear1"/>
    <dgm:cxn modelId="{50D57A17-4BD6-48B4-B997-EED6E6A42044}" type="presOf" srcId="{440B8CE6-795B-4A11-A77A-D9C34EDD7868}" destId="{B22E2475-6C80-4CFB-9870-E5A4ECD727B6}" srcOrd="0" destOrd="0" presId="urn:microsoft.com/office/officeart/2005/8/layout/gear1"/>
    <dgm:cxn modelId="{40550E39-1485-45D6-AB41-38C916720059}" type="presOf" srcId="{6C8726C2-C925-44B7-A29C-013B45CC3962}" destId="{830B7F76-043A-48A8-8FE3-A5AE41B85E66}" srcOrd="0" destOrd="0" presId="urn:microsoft.com/office/officeart/2005/8/layout/gear1"/>
    <dgm:cxn modelId="{4A9C964B-2851-4F43-9ACE-E8A22FAD14AD}" type="presOf" srcId="{C7A07243-133C-482E-B9F5-0A894DD21C17}" destId="{3D870E30-4617-45A6-8599-82DB7FB9C666}" srcOrd="0" destOrd="0" presId="urn:microsoft.com/office/officeart/2005/8/layout/gear1"/>
    <dgm:cxn modelId="{6C5DCA50-2FBB-49B3-AB02-5938827D7033}" type="presOf" srcId="{440B8CE6-795B-4A11-A77A-D9C34EDD7868}" destId="{2B792562-B01F-4F84-8AA0-EA5389BB446D}" srcOrd="2" destOrd="0" presId="urn:microsoft.com/office/officeart/2005/8/layout/gear1"/>
    <dgm:cxn modelId="{960F9589-DD09-40C5-91EC-912CCA3A8EAB}" type="presOf" srcId="{00948DC3-DECF-4EF7-8A61-E748BC1AF3B2}" destId="{E456822A-C5DF-4B32-B07C-9D550A793190}" srcOrd="1" destOrd="0" presId="urn:microsoft.com/office/officeart/2005/8/layout/gear1"/>
    <dgm:cxn modelId="{E99574B1-C849-40CD-BCD7-2212B4C14CE9}" type="presOf" srcId="{D5D3EACC-1B61-4B1F-BC36-5D329DEF84C2}" destId="{F7A092DC-1647-48AF-AF35-25C630C01ABA}" srcOrd="1" destOrd="0" presId="urn:microsoft.com/office/officeart/2005/8/layout/gear1"/>
    <dgm:cxn modelId="{889D42B3-B5B2-4193-86F2-B55E079C1DF4}" srcId="{9D966011-36D4-4DA9-BB88-836E1BAA1882}" destId="{440B8CE6-795B-4A11-A77A-D9C34EDD7868}" srcOrd="0" destOrd="0" parTransId="{F7D14437-AB46-464F-AEA8-928B86F618F7}" sibTransId="{C7A07243-133C-482E-B9F5-0A894DD21C17}"/>
    <dgm:cxn modelId="{4F07C1B3-10F9-4986-9FC7-D73C12B372FD}" srcId="{9D966011-36D4-4DA9-BB88-836E1BAA1882}" destId="{D5D3EACC-1B61-4B1F-BC36-5D329DEF84C2}" srcOrd="1" destOrd="0" parTransId="{28486EE0-6383-4842-A877-F6D3D3EE9B37}" sibTransId="{E779CF68-C431-4397-8B9D-A364E738434B}"/>
    <dgm:cxn modelId="{EECDA6B7-EFB9-471D-8CCE-E5D0A220C01F}" srcId="{9D966011-36D4-4DA9-BB88-836E1BAA1882}" destId="{00948DC3-DECF-4EF7-8A61-E748BC1AF3B2}" srcOrd="2" destOrd="0" parTransId="{B19D822C-7814-408F-AF5F-B210294BE66E}" sibTransId="{6C8726C2-C925-44B7-A29C-013B45CC3962}"/>
    <dgm:cxn modelId="{50308AB8-8276-4F20-A9D1-A5DF3D7D209D}" type="presOf" srcId="{E779CF68-C431-4397-8B9D-A364E738434B}" destId="{23AC7806-B40C-452A-B835-273FE4B56CF4}" srcOrd="0" destOrd="0" presId="urn:microsoft.com/office/officeart/2005/8/layout/gear1"/>
    <dgm:cxn modelId="{BF8974C1-192C-4B5D-8F14-96F40F8EED38}" type="presOf" srcId="{00948DC3-DECF-4EF7-8A61-E748BC1AF3B2}" destId="{E8A79A02-E8A6-4796-8764-C0F06B3D001E}" srcOrd="0" destOrd="0" presId="urn:microsoft.com/office/officeart/2005/8/layout/gear1"/>
    <dgm:cxn modelId="{F41C6AC8-912A-4169-968B-6061927F7DF2}" type="presOf" srcId="{00948DC3-DECF-4EF7-8A61-E748BC1AF3B2}" destId="{43D42A40-C399-45F6-8459-D9748FEB4210}" srcOrd="2" destOrd="0" presId="urn:microsoft.com/office/officeart/2005/8/layout/gear1"/>
    <dgm:cxn modelId="{EF6D2FCB-9C23-409D-85B0-6D697DA3A2C3}" type="presOf" srcId="{9D966011-36D4-4DA9-BB88-836E1BAA1882}" destId="{017ED02E-6498-449E-B878-67E9D3F64E52}" srcOrd="0" destOrd="0" presId="urn:microsoft.com/office/officeart/2005/8/layout/gear1"/>
    <dgm:cxn modelId="{92435BE2-4372-4636-A6AA-6C07746C02C9}" type="presOf" srcId="{D5D3EACC-1B61-4B1F-BC36-5D329DEF84C2}" destId="{44D84376-C86E-40E9-A167-444DBE355617}" srcOrd="0" destOrd="0" presId="urn:microsoft.com/office/officeart/2005/8/layout/gear1"/>
    <dgm:cxn modelId="{FF4541FA-6BAE-44F4-A243-E438518771D8}" type="presOf" srcId="{440B8CE6-795B-4A11-A77A-D9C34EDD7868}" destId="{FAE9D7AF-25BD-4BA7-B3EA-7CC74175CDB5}" srcOrd="1" destOrd="0" presId="urn:microsoft.com/office/officeart/2005/8/layout/gear1"/>
    <dgm:cxn modelId="{89C982FC-B9A5-4A2E-AC85-D8555B92BBD9}" type="presOf" srcId="{D5D3EACC-1B61-4B1F-BC36-5D329DEF84C2}" destId="{AF9B6208-41E3-4273-8B92-067B43D5386B}" srcOrd="2" destOrd="0" presId="urn:microsoft.com/office/officeart/2005/8/layout/gear1"/>
    <dgm:cxn modelId="{384A42B1-9EB1-4236-A156-46AE3AC112CB}" type="presParOf" srcId="{017ED02E-6498-449E-B878-67E9D3F64E52}" destId="{B22E2475-6C80-4CFB-9870-E5A4ECD727B6}" srcOrd="0" destOrd="0" presId="urn:microsoft.com/office/officeart/2005/8/layout/gear1"/>
    <dgm:cxn modelId="{B6DFBD8B-07D9-4822-BC4B-0D00B2D8AB88}" type="presParOf" srcId="{017ED02E-6498-449E-B878-67E9D3F64E52}" destId="{FAE9D7AF-25BD-4BA7-B3EA-7CC74175CDB5}" srcOrd="1" destOrd="0" presId="urn:microsoft.com/office/officeart/2005/8/layout/gear1"/>
    <dgm:cxn modelId="{3CDD7544-C8AF-4F60-88F2-6698E8080A9D}" type="presParOf" srcId="{017ED02E-6498-449E-B878-67E9D3F64E52}" destId="{2B792562-B01F-4F84-8AA0-EA5389BB446D}" srcOrd="2" destOrd="0" presId="urn:microsoft.com/office/officeart/2005/8/layout/gear1"/>
    <dgm:cxn modelId="{02C968EC-EEB5-4C81-BB8B-9906178CA9E8}" type="presParOf" srcId="{017ED02E-6498-449E-B878-67E9D3F64E52}" destId="{44D84376-C86E-40E9-A167-444DBE355617}" srcOrd="3" destOrd="0" presId="urn:microsoft.com/office/officeart/2005/8/layout/gear1"/>
    <dgm:cxn modelId="{AF055957-C884-4FC5-9190-0790858DFEB8}" type="presParOf" srcId="{017ED02E-6498-449E-B878-67E9D3F64E52}" destId="{F7A092DC-1647-48AF-AF35-25C630C01ABA}" srcOrd="4" destOrd="0" presId="urn:microsoft.com/office/officeart/2005/8/layout/gear1"/>
    <dgm:cxn modelId="{DF755A1A-04C3-449F-BD0E-D4952A8E2646}" type="presParOf" srcId="{017ED02E-6498-449E-B878-67E9D3F64E52}" destId="{AF9B6208-41E3-4273-8B92-067B43D5386B}" srcOrd="5" destOrd="0" presId="urn:microsoft.com/office/officeart/2005/8/layout/gear1"/>
    <dgm:cxn modelId="{35024B6A-03EE-46A1-8E32-E1318A4AA056}" type="presParOf" srcId="{017ED02E-6498-449E-B878-67E9D3F64E52}" destId="{E8A79A02-E8A6-4796-8764-C0F06B3D001E}" srcOrd="6" destOrd="0" presId="urn:microsoft.com/office/officeart/2005/8/layout/gear1"/>
    <dgm:cxn modelId="{D42BAB2B-3037-49FC-A541-15FD0B90E58A}" type="presParOf" srcId="{017ED02E-6498-449E-B878-67E9D3F64E52}" destId="{E456822A-C5DF-4B32-B07C-9D550A793190}" srcOrd="7" destOrd="0" presId="urn:microsoft.com/office/officeart/2005/8/layout/gear1"/>
    <dgm:cxn modelId="{F4A55712-A7B0-4D51-836F-CF764DA37C9B}" type="presParOf" srcId="{017ED02E-6498-449E-B878-67E9D3F64E52}" destId="{43D42A40-C399-45F6-8459-D9748FEB4210}" srcOrd="8" destOrd="0" presId="urn:microsoft.com/office/officeart/2005/8/layout/gear1"/>
    <dgm:cxn modelId="{DCC4CEA6-2840-469A-A088-2B011906D4B3}" type="presParOf" srcId="{017ED02E-6498-449E-B878-67E9D3F64E52}" destId="{BBA2F5E3-3995-48BF-8A6C-FD802AB55C29}" srcOrd="9" destOrd="0" presId="urn:microsoft.com/office/officeart/2005/8/layout/gear1"/>
    <dgm:cxn modelId="{EE1037F1-00E2-445F-884B-4C4B20A452D5}" type="presParOf" srcId="{017ED02E-6498-449E-B878-67E9D3F64E52}" destId="{3D870E30-4617-45A6-8599-82DB7FB9C666}" srcOrd="10" destOrd="0" presId="urn:microsoft.com/office/officeart/2005/8/layout/gear1"/>
    <dgm:cxn modelId="{EE0FFD36-108D-46AF-8449-5D57A649EFB3}" type="presParOf" srcId="{017ED02E-6498-449E-B878-67E9D3F64E52}" destId="{23AC7806-B40C-452A-B835-273FE4B56CF4}" srcOrd="11" destOrd="0" presId="urn:microsoft.com/office/officeart/2005/8/layout/gear1"/>
    <dgm:cxn modelId="{7D9E3D76-2496-4EDD-B874-48446B70FF99}" type="presParOf" srcId="{017ED02E-6498-449E-B878-67E9D3F64E52}" destId="{830B7F76-043A-48A8-8FE3-A5AE41B85E66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AADACB7-F94E-464D-8A92-B5D88389B31D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CCF237AD-B02A-4C76-A0AF-1DDEC537A379}">
      <dgm:prSet phldrT="[Texto]" custT="1"/>
      <dgm:spPr/>
      <dgm:t>
        <a:bodyPr/>
        <a:lstStyle/>
        <a:p>
          <a:r>
            <a:rPr lang="es-ES" sz="20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Familiarity</a:t>
          </a:r>
          <a:r>
            <a:rPr lang="es-ES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 as a multidimensional concept</a:t>
          </a:r>
        </a:p>
        <a:p>
          <a:r>
            <a:rPr lang="en-GB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Kim and Richardson (2003)</a:t>
          </a:r>
          <a:endParaRPr lang="es-ES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D9D8BC4-B369-423C-B685-B87D99C45C88}" type="parTrans" cxnId="{ACFDDE34-6338-45F7-9768-E8FEB6940632}">
      <dgm:prSet/>
      <dgm:spPr/>
      <dgm:t>
        <a:bodyPr/>
        <a:lstStyle/>
        <a:p>
          <a:endParaRPr lang="es-ES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7A538B5-2463-4899-9D23-393D3835F94D}" type="sibTrans" cxnId="{ACFDDE34-6338-45F7-9768-E8FEB6940632}">
      <dgm:prSet/>
      <dgm:spPr/>
      <dgm:t>
        <a:bodyPr/>
        <a:lstStyle/>
        <a:p>
          <a:endParaRPr lang="es-ES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6298BFB-97CD-405C-BA73-3F449D8C685D}">
      <dgm:prSet custT="1"/>
      <dgm:spPr/>
      <dgm:t>
        <a:bodyPr/>
        <a:lstStyle/>
        <a:p>
          <a:r>
            <a:rPr lang="en-GB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Informational (sources of information consulted by the tourist)</a:t>
          </a:r>
          <a:endParaRPr lang="es-ES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84F1551-4F31-4F92-8033-3D01C5FEC125}" type="parTrans" cxnId="{7AABB497-C26A-4974-8AF2-B86B49F00400}">
      <dgm:prSet custT="1"/>
      <dgm:spPr/>
      <dgm:t>
        <a:bodyPr/>
        <a:lstStyle/>
        <a:p>
          <a:endParaRPr lang="es-ES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CA4D4AE-2CEB-4073-B71C-7B5289AD6ED0}" type="sibTrans" cxnId="{7AABB497-C26A-4974-8AF2-B86B49F00400}">
      <dgm:prSet/>
      <dgm:spPr/>
      <dgm:t>
        <a:bodyPr/>
        <a:lstStyle/>
        <a:p>
          <a:endParaRPr lang="es-ES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B09075C-0E34-4F91-9A3C-B90CE8FE83F6}">
      <dgm:prSet custT="1"/>
      <dgm:spPr/>
      <dgm:t>
        <a:bodyPr/>
        <a:lstStyle/>
        <a:p>
          <a:r>
            <a:rPr lang="en-GB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Experiential (visits to the destination)</a:t>
          </a:r>
          <a:endParaRPr lang="es-ES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306ED28-958D-46EB-812E-22B7D6037C8E}" type="parTrans" cxnId="{993B1FB8-2B7B-484C-989F-80F1555D8D44}">
      <dgm:prSet custT="1"/>
      <dgm:spPr/>
      <dgm:t>
        <a:bodyPr/>
        <a:lstStyle/>
        <a:p>
          <a:endParaRPr lang="es-ES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8724E6E-35C3-4206-A4A1-93265522514D}" type="sibTrans" cxnId="{993B1FB8-2B7B-484C-989F-80F1555D8D44}">
      <dgm:prSet/>
      <dgm:spPr/>
      <dgm:t>
        <a:bodyPr/>
        <a:lstStyle/>
        <a:p>
          <a:endParaRPr lang="es-ES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EC4A42A-B9F2-4BA9-A2A4-9BA84F24ED06}" type="pres">
      <dgm:prSet presAssocID="{DAADACB7-F94E-464D-8A92-B5D88389B31D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C461C30B-494E-4715-A35A-9F83D7DED2E6}" type="pres">
      <dgm:prSet presAssocID="{CCF237AD-B02A-4C76-A0AF-1DDEC537A379}" presName="root1" presStyleCnt="0"/>
      <dgm:spPr/>
    </dgm:pt>
    <dgm:pt modelId="{3D27F46A-1A94-4A1A-90EC-8FA833574164}" type="pres">
      <dgm:prSet presAssocID="{CCF237AD-B02A-4C76-A0AF-1DDEC537A379}" presName="LevelOneTextNode" presStyleLbl="node0" presStyleIdx="0" presStyleCnt="1">
        <dgm:presLayoutVars>
          <dgm:chPref val="3"/>
        </dgm:presLayoutVars>
      </dgm:prSet>
      <dgm:spPr/>
    </dgm:pt>
    <dgm:pt modelId="{5DD0127C-AAD6-4A41-871C-EF5B628464A5}" type="pres">
      <dgm:prSet presAssocID="{CCF237AD-B02A-4C76-A0AF-1DDEC537A379}" presName="level2hierChild" presStyleCnt="0"/>
      <dgm:spPr/>
    </dgm:pt>
    <dgm:pt modelId="{BF360ACD-3F53-4285-BCE4-6AD992F6F91D}" type="pres">
      <dgm:prSet presAssocID="{F84F1551-4F31-4F92-8033-3D01C5FEC125}" presName="conn2-1" presStyleLbl="parChTrans1D2" presStyleIdx="0" presStyleCnt="2"/>
      <dgm:spPr/>
    </dgm:pt>
    <dgm:pt modelId="{84EBBE39-6694-4655-92C9-518B114712C4}" type="pres">
      <dgm:prSet presAssocID="{F84F1551-4F31-4F92-8033-3D01C5FEC125}" presName="connTx" presStyleLbl="parChTrans1D2" presStyleIdx="0" presStyleCnt="2"/>
      <dgm:spPr/>
    </dgm:pt>
    <dgm:pt modelId="{4230E640-CBA3-4388-BB9C-4A77D8F3B1E0}" type="pres">
      <dgm:prSet presAssocID="{D6298BFB-97CD-405C-BA73-3F449D8C685D}" presName="root2" presStyleCnt="0"/>
      <dgm:spPr/>
    </dgm:pt>
    <dgm:pt modelId="{BBD502AE-19E8-4B94-91D9-F44826B07E81}" type="pres">
      <dgm:prSet presAssocID="{D6298BFB-97CD-405C-BA73-3F449D8C685D}" presName="LevelTwoTextNode" presStyleLbl="node2" presStyleIdx="0" presStyleCnt="2">
        <dgm:presLayoutVars>
          <dgm:chPref val="3"/>
        </dgm:presLayoutVars>
      </dgm:prSet>
      <dgm:spPr/>
    </dgm:pt>
    <dgm:pt modelId="{770C3994-68BF-435D-847B-61A7821DDCFD}" type="pres">
      <dgm:prSet presAssocID="{D6298BFB-97CD-405C-BA73-3F449D8C685D}" presName="level3hierChild" presStyleCnt="0"/>
      <dgm:spPr/>
    </dgm:pt>
    <dgm:pt modelId="{AB1D96BD-2CE3-4454-9EA4-67543B160FF6}" type="pres">
      <dgm:prSet presAssocID="{F306ED28-958D-46EB-812E-22B7D6037C8E}" presName="conn2-1" presStyleLbl="parChTrans1D2" presStyleIdx="1" presStyleCnt="2"/>
      <dgm:spPr/>
    </dgm:pt>
    <dgm:pt modelId="{85C08109-E490-4B23-A17C-0141A9A517C4}" type="pres">
      <dgm:prSet presAssocID="{F306ED28-958D-46EB-812E-22B7D6037C8E}" presName="connTx" presStyleLbl="parChTrans1D2" presStyleIdx="1" presStyleCnt="2"/>
      <dgm:spPr/>
    </dgm:pt>
    <dgm:pt modelId="{B6824A70-7106-439B-B4AE-0BAF2DC15626}" type="pres">
      <dgm:prSet presAssocID="{FB09075C-0E34-4F91-9A3C-B90CE8FE83F6}" presName="root2" presStyleCnt="0"/>
      <dgm:spPr/>
    </dgm:pt>
    <dgm:pt modelId="{E204DB23-255F-459D-9A7D-27BBED9FD67D}" type="pres">
      <dgm:prSet presAssocID="{FB09075C-0E34-4F91-9A3C-B90CE8FE83F6}" presName="LevelTwoTextNode" presStyleLbl="node2" presStyleIdx="1" presStyleCnt="2">
        <dgm:presLayoutVars>
          <dgm:chPref val="3"/>
        </dgm:presLayoutVars>
      </dgm:prSet>
      <dgm:spPr/>
    </dgm:pt>
    <dgm:pt modelId="{D68BA01B-4D0B-460F-9166-56A5CAA2A3A3}" type="pres">
      <dgm:prSet presAssocID="{FB09075C-0E34-4F91-9A3C-B90CE8FE83F6}" presName="level3hierChild" presStyleCnt="0"/>
      <dgm:spPr/>
    </dgm:pt>
  </dgm:ptLst>
  <dgm:cxnLst>
    <dgm:cxn modelId="{B6E3CD0A-155A-433E-BCBD-29BA019F6E6A}" type="presOf" srcId="{FB09075C-0E34-4F91-9A3C-B90CE8FE83F6}" destId="{E204DB23-255F-459D-9A7D-27BBED9FD67D}" srcOrd="0" destOrd="0" presId="urn:microsoft.com/office/officeart/2005/8/layout/hierarchy2"/>
    <dgm:cxn modelId="{4D0C480B-49D7-4ED4-9ED3-DF8D4923C8C5}" type="presOf" srcId="{F306ED28-958D-46EB-812E-22B7D6037C8E}" destId="{85C08109-E490-4B23-A17C-0141A9A517C4}" srcOrd="1" destOrd="0" presId="urn:microsoft.com/office/officeart/2005/8/layout/hierarchy2"/>
    <dgm:cxn modelId="{ACFDDE34-6338-45F7-9768-E8FEB6940632}" srcId="{DAADACB7-F94E-464D-8A92-B5D88389B31D}" destId="{CCF237AD-B02A-4C76-A0AF-1DDEC537A379}" srcOrd="0" destOrd="0" parTransId="{BD9D8BC4-B369-423C-B685-B87D99C45C88}" sibTransId="{A7A538B5-2463-4899-9D23-393D3835F94D}"/>
    <dgm:cxn modelId="{4FDD553B-D158-4B93-AEB8-6759CD834D16}" type="presOf" srcId="{CCF237AD-B02A-4C76-A0AF-1DDEC537A379}" destId="{3D27F46A-1A94-4A1A-90EC-8FA833574164}" srcOrd="0" destOrd="0" presId="urn:microsoft.com/office/officeart/2005/8/layout/hierarchy2"/>
    <dgm:cxn modelId="{2C76C475-43B0-4989-8DDD-81AFBE000D41}" type="presOf" srcId="{F84F1551-4F31-4F92-8033-3D01C5FEC125}" destId="{84EBBE39-6694-4655-92C9-518B114712C4}" srcOrd="1" destOrd="0" presId="urn:microsoft.com/office/officeart/2005/8/layout/hierarchy2"/>
    <dgm:cxn modelId="{7AABB497-C26A-4974-8AF2-B86B49F00400}" srcId="{CCF237AD-B02A-4C76-A0AF-1DDEC537A379}" destId="{D6298BFB-97CD-405C-BA73-3F449D8C685D}" srcOrd="0" destOrd="0" parTransId="{F84F1551-4F31-4F92-8033-3D01C5FEC125}" sibTransId="{CCA4D4AE-2CEB-4073-B71C-7B5289AD6ED0}"/>
    <dgm:cxn modelId="{468F3D9B-CD60-47D9-8056-667F9E78907E}" type="presOf" srcId="{D6298BFB-97CD-405C-BA73-3F449D8C685D}" destId="{BBD502AE-19E8-4B94-91D9-F44826B07E81}" srcOrd="0" destOrd="0" presId="urn:microsoft.com/office/officeart/2005/8/layout/hierarchy2"/>
    <dgm:cxn modelId="{993B1FB8-2B7B-484C-989F-80F1555D8D44}" srcId="{CCF237AD-B02A-4C76-A0AF-1DDEC537A379}" destId="{FB09075C-0E34-4F91-9A3C-B90CE8FE83F6}" srcOrd="1" destOrd="0" parTransId="{F306ED28-958D-46EB-812E-22B7D6037C8E}" sibTransId="{68724E6E-35C3-4206-A4A1-93265522514D}"/>
    <dgm:cxn modelId="{35AD1BE0-8FCF-4D6D-9C91-F12C3E526978}" type="presOf" srcId="{F306ED28-958D-46EB-812E-22B7D6037C8E}" destId="{AB1D96BD-2CE3-4454-9EA4-67543B160FF6}" srcOrd="0" destOrd="0" presId="urn:microsoft.com/office/officeart/2005/8/layout/hierarchy2"/>
    <dgm:cxn modelId="{563C91EC-B2F7-46D5-9716-CDE55F4EB6A0}" type="presOf" srcId="{F84F1551-4F31-4F92-8033-3D01C5FEC125}" destId="{BF360ACD-3F53-4285-BCE4-6AD992F6F91D}" srcOrd="0" destOrd="0" presId="urn:microsoft.com/office/officeart/2005/8/layout/hierarchy2"/>
    <dgm:cxn modelId="{518A07FF-5D68-48F7-B8F0-4FD9FC77A03B}" type="presOf" srcId="{DAADACB7-F94E-464D-8A92-B5D88389B31D}" destId="{AEC4A42A-B9F2-4BA9-A2A4-9BA84F24ED06}" srcOrd="0" destOrd="0" presId="urn:microsoft.com/office/officeart/2005/8/layout/hierarchy2"/>
    <dgm:cxn modelId="{B6933660-D344-4A37-BEDE-B2B2DB2AB750}" type="presParOf" srcId="{AEC4A42A-B9F2-4BA9-A2A4-9BA84F24ED06}" destId="{C461C30B-494E-4715-A35A-9F83D7DED2E6}" srcOrd="0" destOrd="0" presId="urn:microsoft.com/office/officeart/2005/8/layout/hierarchy2"/>
    <dgm:cxn modelId="{48F62010-8541-4528-A719-0B15AE57D46A}" type="presParOf" srcId="{C461C30B-494E-4715-A35A-9F83D7DED2E6}" destId="{3D27F46A-1A94-4A1A-90EC-8FA833574164}" srcOrd="0" destOrd="0" presId="urn:microsoft.com/office/officeart/2005/8/layout/hierarchy2"/>
    <dgm:cxn modelId="{458E5CC1-E6CA-4372-A4BD-DA9A35B9E532}" type="presParOf" srcId="{C461C30B-494E-4715-A35A-9F83D7DED2E6}" destId="{5DD0127C-AAD6-4A41-871C-EF5B628464A5}" srcOrd="1" destOrd="0" presId="urn:microsoft.com/office/officeart/2005/8/layout/hierarchy2"/>
    <dgm:cxn modelId="{D14AFF6E-9140-4E6F-9036-746E0AC57643}" type="presParOf" srcId="{5DD0127C-AAD6-4A41-871C-EF5B628464A5}" destId="{BF360ACD-3F53-4285-BCE4-6AD992F6F91D}" srcOrd="0" destOrd="0" presId="urn:microsoft.com/office/officeart/2005/8/layout/hierarchy2"/>
    <dgm:cxn modelId="{9B2C568B-3E02-467A-A6D5-6DBF51A2947D}" type="presParOf" srcId="{BF360ACD-3F53-4285-BCE4-6AD992F6F91D}" destId="{84EBBE39-6694-4655-92C9-518B114712C4}" srcOrd="0" destOrd="0" presId="urn:microsoft.com/office/officeart/2005/8/layout/hierarchy2"/>
    <dgm:cxn modelId="{E6705598-9D4E-414D-9AC6-4F790A7E1450}" type="presParOf" srcId="{5DD0127C-AAD6-4A41-871C-EF5B628464A5}" destId="{4230E640-CBA3-4388-BB9C-4A77D8F3B1E0}" srcOrd="1" destOrd="0" presId="urn:microsoft.com/office/officeart/2005/8/layout/hierarchy2"/>
    <dgm:cxn modelId="{D6A0B1BE-EEF1-46CB-A15A-C328797E48F5}" type="presParOf" srcId="{4230E640-CBA3-4388-BB9C-4A77D8F3B1E0}" destId="{BBD502AE-19E8-4B94-91D9-F44826B07E81}" srcOrd="0" destOrd="0" presId="urn:microsoft.com/office/officeart/2005/8/layout/hierarchy2"/>
    <dgm:cxn modelId="{ED08A353-EA82-4ABC-85FC-A155E955E976}" type="presParOf" srcId="{4230E640-CBA3-4388-BB9C-4A77D8F3B1E0}" destId="{770C3994-68BF-435D-847B-61A7821DDCFD}" srcOrd="1" destOrd="0" presId="urn:microsoft.com/office/officeart/2005/8/layout/hierarchy2"/>
    <dgm:cxn modelId="{B56D8FF0-BF53-4BF0-95AC-068A357C0550}" type="presParOf" srcId="{5DD0127C-AAD6-4A41-871C-EF5B628464A5}" destId="{AB1D96BD-2CE3-4454-9EA4-67543B160FF6}" srcOrd="2" destOrd="0" presId="urn:microsoft.com/office/officeart/2005/8/layout/hierarchy2"/>
    <dgm:cxn modelId="{B751BF23-79BD-46CA-A0B7-422501399E88}" type="presParOf" srcId="{AB1D96BD-2CE3-4454-9EA4-67543B160FF6}" destId="{85C08109-E490-4B23-A17C-0141A9A517C4}" srcOrd="0" destOrd="0" presId="urn:microsoft.com/office/officeart/2005/8/layout/hierarchy2"/>
    <dgm:cxn modelId="{B2CABFF9-C997-4411-97C5-DCF1D11CF848}" type="presParOf" srcId="{5DD0127C-AAD6-4A41-871C-EF5B628464A5}" destId="{B6824A70-7106-439B-B4AE-0BAF2DC15626}" srcOrd="3" destOrd="0" presId="urn:microsoft.com/office/officeart/2005/8/layout/hierarchy2"/>
    <dgm:cxn modelId="{B48DA68E-D1D9-4C4F-B56E-D3D2C9303325}" type="presParOf" srcId="{B6824A70-7106-439B-B4AE-0BAF2DC15626}" destId="{E204DB23-255F-459D-9A7D-27BBED9FD67D}" srcOrd="0" destOrd="0" presId="urn:microsoft.com/office/officeart/2005/8/layout/hierarchy2"/>
    <dgm:cxn modelId="{39BA984B-E027-4B56-B2B7-A80A4791DAAE}" type="presParOf" srcId="{B6824A70-7106-439B-B4AE-0BAF2DC15626}" destId="{D68BA01B-4D0B-460F-9166-56A5CAA2A3A3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EEC9D78-585D-4950-A88E-365346A66BBC}" type="doc">
      <dgm:prSet loTypeId="urn:microsoft.com/office/officeart/2005/8/layout/hierarchy4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95A5BD87-981D-4BF2-803E-A85FC2100A51}" type="pres">
      <dgm:prSet presAssocID="{EEEC9D78-585D-4950-A88E-365346A66BBC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</dgm:ptLst>
  <dgm:cxnLst>
    <dgm:cxn modelId="{5FC49F44-AFFF-4D20-8856-68E410F995BC}" type="presOf" srcId="{EEEC9D78-585D-4950-A88E-365346A66BBC}" destId="{95A5BD87-981D-4BF2-803E-A85FC2100A51}" srcOrd="0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A1B3E1F-4A89-4EB7-8EB4-4012C5EE17C9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0258AF43-1B54-40A6-BACB-F13C231FDB48}">
      <dgm:prSet phldrT="[Texto]"/>
      <dgm:spPr/>
      <dgm:t>
        <a:bodyPr/>
        <a:lstStyle/>
        <a:p>
          <a:r>
            <a:rPr lang="es-ES" dirty="0" err="1"/>
            <a:t>Distant</a:t>
          </a:r>
          <a:r>
            <a:rPr lang="es-ES" dirty="0"/>
            <a:t> </a:t>
          </a:r>
          <a:r>
            <a:rPr lang="es-ES" dirty="0" err="1"/>
            <a:t>destinations</a:t>
          </a:r>
          <a:endParaRPr lang="es-ES" dirty="0"/>
        </a:p>
      </dgm:t>
    </dgm:pt>
    <dgm:pt modelId="{5797922E-25F1-46B0-819C-A12EB0F86784}" type="parTrans" cxnId="{9DA4B6F3-1C15-49F6-AB48-94FE3C59E99E}">
      <dgm:prSet/>
      <dgm:spPr/>
      <dgm:t>
        <a:bodyPr/>
        <a:lstStyle/>
        <a:p>
          <a:endParaRPr lang="es-ES"/>
        </a:p>
      </dgm:t>
    </dgm:pt>
    <dgm:pt modelId="{2F316C1E-8426-45D2-BC8A-751327AFAE25}" type="sibTrans" cxnId="{9DA4B6F3-1C15-49F6-AB48-94FE3C59E99E}">
      <dgm:prSet/>
      <dgm:spPr/>
      <dgm:t>
        <a:bodyPr/>
        <a:lstStyle/>
        <a:p>
          <a:endParaRPr lang="es-ES"/>
        </a:p>
      </dgm:t>
    </dgm:pt>
    <dgm:pt modelId="{2E0D4FE8-34A9-449B-93FE-CF1EDB5B5AB9}">
      <dgm:prSet phldrT="[Texto]"/>
      <dgm:spPr/>
      <dgm:t>
        <a:bodyPr/>
        <a:lstStyle/>
        <a:p>
          <a:r>
            <a:rPr lang="en-GB" dirty="0">
              <a:latin typeface="Times New Roman" panose="02020603050405020304" pitchFamily="18" charset="0"/>
              <a:ea typeface="Calibri" panose="020F0502020204030204" pitchFamily="34" charset="0"/>
            </a:rPr>
            <a:t>Decision making process (</a:t>
          </a:r>
          <a:r>
            <a:rPr lang="en-GB" dirty="0" err="1">
              <a:latin typeface="Times New Roman" panose="02020603050405020304" pitchFamily="18" charset="0"/>
              <a:ea typeface="Calibri" panose="020F0502020204030204" pitchFamily="34" charset="0"/>
            </a:rPr>
            <a:t>Singhapakdi</a:t>
          </a:r>
          <a:r>
            <a:rPr lang="en-GB" dirty="0">
              <a:latin typeface="Times New Roman" panose="02020603050405020304" pitchFamily="18" charset="0"/>
              <a:ea typeface="Calibri" panose="020F0502020204030204" pitchFamily="34" charset="0"/>
            </a:rPr>
            <a:t> et al., 1994; </a:t>
          </a:r>
          <a:r>
            <a:rPr lang="en-GB" dirty="0" err="1">
              <a:latin typeface="Times New Roman" panose="02020603050405020304" pitchFamily="18" charset="0"/>
              <a:ea typeface="Calibri" panose="020F0502020204030204" pitchFamily="34" charset="0"/>
            </a:rPr>
            <a:t>Swaidan</a:t>
          </a:r>
          <a:r>
            <a:rPr lang="en-GB" dirty="0">
              <a:latin typeface="Times New Roman" panose="02020603050405020304" pitchFamily="18" charset="0"/>
              <a:ea typeface="Calibri" panose="020F0502020204030204" pitchFamily="34" charset="0"/>
            </a:rPr>
            <a:t> &amp; Hayes, 2005); </a:t>
          </a:r>
          <a:endParaRPr lang="es-ES" dirty="0"/>
        </a:p>
      </dgm:t>
    </dgm:pt>
    <dgm:pt modelId="{3427C258-9D6E-4238-941A-28C2415C698D}" type="parTrans" cxnId="{59B8AA6D-3764-426C-B48A-E4E7EBF45673}">
      <dgm:prSet/>
      <dgm:spPr/>
      <dgm:t>
        <a:bodyPr/>
        <a:lstStyle/>
        <a:p>
          <a:endParaRPr lang="es-ES"/>
        </a:p>
      </dgm:t>
    </dgm:pt>
    <dgm:pt modelId="{1818AB26-AAC3-4616-BBED-469F75801315}" type="sibTrans" cxnId="{59B8AA6D-3764-426C-B48A-E4E7EBF45673}">
      <dgm:prSet/>
      <dgm:spPr/>
      <dgm:t>
        <a:bodyPr/>
        <a:lstStyle/>
        <a:p>
          <a:endParaRPr lang="es-ES"/>
        </a:p>
      </dgm:t>
    </dgm:pt>
    <dgm:pt modelId="{4127F5D1-2A40-49F1-ABCD-A508C83255E3}">
      <dgm:prSet phldrT="[Texto]"/>
      <dgm:spPr/>
      <dgm:t>
        <a:bodyPr/>
        <a:lstStyle/>
        <a:p>
          <a:r>
            <a:rPr lang="en-GB" dirty="0">
              <a:latin typeface="Times New Roman" panose="02020603050405020304" pitchFamily="18" charset="0"/>
              <a:ea typeface="Calibri" panose="020F0502020204030204" pitchFamily="34" charset="0"/>
            </a:rPr>
            <a:t>Human resource practices (</a:t>
          </a:r>
          <a:r>
            <a:rPr lang="en-GB" dirty="0" err="1">
              <a:latin typeface="Times New Roman" panose="02020603050405020304" pitchFamily="18" charset="0"/>
              <a:ea typeface="Calibri" panose="020F0502020204030204" pitchFamily="34" charset="0"/>
            </a:rPr>
            <a:t>Aycan</a:t>
          </a:r>
          <a:r>
            <a:rPr lang="en-GB" dirty="0">
              <a:latin typeface="Times New Roman" panose="02020603050405020304" pitchFamily="18" charset="0"/>
              <a:ea typeface="Calibri" panose="020F0502020204030204" pitchFamily="34" charset="0"/>
            </a:rPr>
            <a:t> et al., 2000)</a:t>
          </a:r>
          <a:endParaRPr lang="es-ES" dirty="0"/>
        </a:p>
      </dgm:t>
    </dgm:pt>
    <dgm:pt modelId="{B483B511-C2EF-481D-9857-7DABE5109548}" type="parTrans" cxnId="{E2AE589A-10B5-43BF-9E58-1FC5E577259B}">
      <dgm:prSet/>
      <dgm:spPr/>
      <dgm:t>
        <a:bodyPr/>
        <a:lstStyle/>
        <a:p>
          <a:endParaRPr lang="es-ES"/>
        </a:p>
      </dgm:t>
    </dgm:pt>
    <dgm:pt modelId="{B98A1A9D-D280-48B6-A2FC-69CA12805C9B}" type="sibTrans" cxnId="{E2AE589A-10B5-43BF-9E58-1FC5E577259B}">
      <dgm:prSet/>
      <dgm:spPr/>
      <dgm:t>
        <a:bodyPr/>
        <a:lstStyle/>
        <a:p>
          <a:endParaRPr lang="es-ES"/>
        </a:p>
      </dgm:t>
    </dgm:pt>
    <dgm:pt modelId="{899081FF-022E-43FB-8661-2BE89F3DD784}">
      <dgm:prSet/>
      <dgm:spPr/>
      <dgm:t>
        <a:bodyPr/>
        <a:lstStyle/>
        <a:p>
          <a:r>
            <a:rPr lang="en-GB">
              <a:latin typeface="Times New Roman" panose="02020603050405020304" pitchFamily="18" charset="0"/>
              <a:ea typeface="Calibri" panose="020F0502020204030204" pitchFamily="34" charset="0"/>
            </a:rPr>
            <a:t>Sensitivity to ethical problems (Swaidan &amp; Hayes, 2005); </a:t>
          </a:r>
          <a:endParaRPr lang="es-ES"/>
        </a:p>
      </dgm:t>
    </dgm:pt>
    <dgm:pt modelId="{CC5C64AC-41C8-416F-A24E-79845BA1FF5B}" type="parTrans" cxnId="{E94E0F27-83C3-478D-B887-44E7E493B773}">
      <dgm:prSet/>
      <dgm:spPr/>
      <dgm:t>
        <a:bodyPr/>
        <a:lstStyle/>
        <a:p>
          <a:endParaRPr lang="es-ES"/>
        </a:p>
      </dgm:t>
    </dgm:pt>
    <dgm:pt modelId="{116EB562-51FA-4A53-AC46-D3967479382A}" type="sibTrans" cxnId="{E94E0F27-83C3-478D-B887-44E7E493B773}">
      <dgm:prSet/>
      <dgm:spPr/>
      <dgm:t>
        <a:bodyPr/>
        <a:lstStyle/>
        <a:p>
          <a:endParaRPr lang="es-ES"/>
        </a:p>
      </dgm:t>
    </dgm:pt>
    <dgm:pt modelId="{ED4830D7-372C-458B-84BC-CAD7CC3F00CC}">
      <dgm:prSet/>
      <dgm:spPr/>
      <dgm:t>
        <a:bodyPr/>
        <a:lstStyle/>
        <a:p>
          <a:r>
            <a:rPr lang="en-GB">
              <a:latin typeface="Times New Roman" panose="02020603050405020304" pitchFamily="18" charset="0"/>
              <a:ea typeface="Calibri" panose="020F0502020204030204" pitchFamily="34" charset="0"/>
            </a:rPr>
            <a:t>Trade (Heide, 1994); </a:t>
          </a:r>
          <a:endParaRPr lang="es-ES"/>
        </a:p>
      </dgm:t>
    </dgm:pt>
    <dgm:pt modelId="{7CE9969F-E949-4954-8EE1-318EB4DBCF32}" type="parTrans" cxnId="{5ACC44B7-6D89-49D5-9E55-C5C35681C97C}">
      <dgm:prSet/>
      <dgm:spPr/>
      <dgm:t>
        <a:bodyPr/>
        <a:lstStyle/>
        <a:p>
          <a:endParaRPr lang="es-ES"/>
        </a:p>
      </dgm:t>
    </dgm:pt>
    <dgm:pt modelId="{9FFAF2C3-A40B-4ECA-A4F2-FE76C3F590E2}" type="sibTrans" cxnId="{5ACC44B7-6D89-49D5-9E55-C5C35681C97C}">
      <dgm:prSet/>
      <dgm:spPr/>
      <dgm:t>
        <a:bodyPr/>
        <a:lstStyle/>
        <a:p>
          <a:endParaRPr lang="es-ES"/>
        </a:p>
      </dgm:t>
    </dgm:pt>
    <dgm:pt modelId="{0344666D-7BF0-47ED-8A67-888E00BC9F95}">
      <dgm:prSet/>
      <dgm:spPr/>
      <dgm:t>
        <a:bodyPr/>
        <a:lstStyle/>
        <a:p>
          <a:r>
            <a:rPr lang="en-GB">
              <a:latin typeface="Times New Roman" panose="02020603050405020304" pitchFamily="18" charset="0"/>
              <a:ea typeface="Calibri" panose="020F0502020204030204" pitchFamily="34" charset="0"/>
            </a:rPr>
            <a:t>Consumer behaviour (Dawar et al., 1996; De Mooij &amp; Hofstede, 2002); </a:t>
          </a:r>
          <a:endParaRPr lang="es-ES"/>
        </a:p>
      </dgm:t>
    </dgm:pt>
    <dgm:pt modelId="{7FC97999-1D2C-48AE-B733-BCC65F680498}" type="parTrans" cxnId="{5FB3E142-87C7-47E8-B3A8-CCA043FACA5A}">
      <dgm:prSet/>
      <dgm:spPr/>
      <dgm:t>
        <a:bodyPr/>
        <a:lstStyle/>
        <a:p>
          <a:endParaRPr lang="es-ES"/>
        </a:p>
      </dgm:t>
    </dgm:pt>
    <dgm:pt modelId="{A527F830-5991-4734-AB5B-58D10BF745BB}" type="sibTrans" cxnId="{5FB3E142-87C7-47E8-B3A8-CCA043FACA5A}">
      <dgm:prSet/>
      <dgm:spPr/>
      <dgm:t>
        <a:bodyPr/>
        <a:lstStyle/>
        <a:p>
          <a:endParaRPr lang="es-ES"/>
        </a:p>
      </dgm:t>
    </dgm:pt>
    <dgm:pt modelId="{0DA97CD0-E66D-4DCC-85C4-32B6EF1742D8}" type="pres">
      <dgm:prSet presAssocID="{0A1B3E1F-4A89-4EB7-8EB4-4012C5EE17C9}" presName="composite" presStyleCnt="0">
        <dgm:presLayoutVars>
          <dgm:chMax val="1"/>
          <dgm:dir/>
          <dgm:resizeHandles val="exact"/>
        </dgm:presLayoutVars>
      </dgm:prSet>
      <dgm:spPr/>
    </dgm:pt>
    <dgm:pt modelId="{CB22A95F-9802-4F9B-AC19-30F0FE6B4560}" type="pres">
      <dgm:prSet presAssocID="{0A1B3E1F-4A89-4EB7-8EB4-4012C5EE17C9}" presName="radial" presStyleCnt="0">
        <dgm:presLayoutVars>
          <dgm:animLvl val="ctr"/>
        </dgm:presLayoutVars>
      </dgm:prSet>
      <dgm:spPr/>
    </dgm:pt>
    <dgm:pt modelId="{D09BF524-8215-4401-88AF-AFBC3C86B788}" type="pres">
      <dgm:prSet presAssocID="{0258AF43-1B54-40A6-BACB-F13C231FDB48}" presName="centerShape" presStyleLbl="vennNode1" presStyleIdx="0" presStyleCnt="6"/>
      <dgm:spPr/>
    </dgm:pt>
    <dgm:pt modelId="{217B2D4A-86FA-47F8-8E66-7F50E7BABEB2}" type="pres">
      <dgm:prSet presAssocID="{2E0D4FE8-34A9-449B-93FE-CF1EDB5B5AB9}" presName="node" presStyleLbl="vennNode1" presStyleIdx="1" presStyleCnt="6">
        <dgm:presLayoutVars>
          <dgm:bulletEnabled val="1"/>
        </dgm:presLayoutVars>
      </dgm:prSet>
      <dgm:spPr/>
    </dgm:pt>
    <dgm:pt modelId="{BF7D72D1-2272-4505-8589-3B21808D6006}" type="pres">
      <dgm:prSet presAssocID="{899081FF-022E-43FB-8661-2BE89F3DD784}" presName="node" presStyleLbl="vennNode1" presStyleIdx="2" presStyleCnt="6">
        <dgm:presLayoutVars>
          <dgm:bulletEnabled val="1"/>
        </dgm:presLayoutVars>
      </dgm:prSet>
      <dgm:spPr/>
    </dgm:pt>
    <dgm:pt modelId="{FB8B1BDA-0862-46BB-BB5C-C28C374F4AC7}" type="pres">
      <dgm:prSet presAssocID="{4127F5D1-2A40-49F1-ABCD-A508C83255E3}" presName="node" presStyleLbl="vennNode1" presStyleIdx="3" presStyleCnt="6">
        <dgm:presLayoutVars>
          <dgm:bulletEnabled val="1"/>
        </dgm:presLayoutVars>
      </dgm:prSet>
      <dgm:spPr/>
    </dgm:pt>
    <dgm:pt modelId="{1014F60F-3F12-45AA-B21E-C9EF1D7B8EA9}" type="pres">
      <dgm:prSet presAssocID="{0344666D-7BF0-47ED-8A67-888E00BC9F95}" presName="node" presStyleLbl="vennNode1" presStyleIdx="4" presStyleCnt="6">
        <dgm:presLayoutVars>
          <dgm:bulletEnabled val="1"/>
        </dgm:presLayoutVars>
      </dgm:prSet>
      <dgm:spPr/>
    </dgm:pt>
    <dgm:pt modelId="{5B2E273B-FB25-4692-914B-AF9AE9BE84F3}" type="pres">
      <dgm:prSet presAssocID="{ED4830D7-372C-458B-84BC-CAD7CC3F00CC}" presName="node" presStyleLbl="vennNode1" presStyleIdx="5" presStyleCnt="6">
        <dgm:presLayoutVars>
          <dgm:bulletEnabled val="1"/>
        </dgm:presLayoutVars>
      </dgm:prSet>
      <dgm:spPr/>
    </dgm:pt>
  </dgm:ptLst>
  <dgm:cxnLst>
    <dgm:cxn modelId="{A4E5C325-55B2-4F2E-BADD-390274074223}" type="presOf" srcId="{2E0D4FE8-34A9-449B-93FE-CF1EDB5B5AB9}" destId="{217B2D4A-86FA-47F8-8E66-7F50E7BABEB2}" srcOrd="0" destOrd="0" presId="urn:microsoft.com/office/officeart/2005/8/layout/radial3"/>
    <dgm:cxn modelId="{E94E0F27-83C3-478D-B887-44E7E493B773}" srcId="{0258AF43-1B54-40A6-BACB-F13C231FDB48}" destId="{899081FF-022E-43FB-8661-2BE89F3DD784}" srcOrd="1" destOrd="0" parTransId="{CC5C64AC-41C8-416F-A24E-79845BA1FF5B}" sibTransId="{116EB562-51FA-4A53-AC46-D3967479382A}"/>
    <dgm:cxn modelId="{5FB3E142-87C7-47E8-B3A8-CCA043FACA5A}" srcId="{0258AF43-1B54-40A6-BACB-F13C231FDB48}" destId="{0344666D-7BF0-47ED-8A67-888E00BC9F95}" srcOrd="3" destOrd="0" parTransId="{7FC97999-1D2C-48AE-B733-BCC65F680498}" sibTransId="{A527F830-5991-4734-AB5B-58D10BF745BB}"/>
    <dgm:cxn modelId="{59B8AA6D-3764-426C-B48A-E4E7EBF45673}" srcId="{0258AF43-1B54-40A6-BACB-F13C231FDB48}" destId="{2E0D4FE8-34A9-449B-93FE-CF1EDB5B5AB9}" srcOrd="0" destOrd="0" parTransId="{3427C258-9D6E-4238-941A-28C2415C698D}" sibTransId="{1818AB26-AAC3-4616-BBED-469F75801315}"/>
    <dgm:cxn modelId="{15802883-44B5-4147-A8DC-28EE207C61E7}" type="presOf" srcId="{4127F5D1-2A40-49F1-ABCD-A508C83255E3}" destId="{FB8B1BDA-0862-46BB-BB5C-C28C374F4AC7}" srcOrd="0" destOrd="0" presId="urn:microsoft.com/office/officeart/2005/8/layout/radial3"/>
    <dgm:cxn modelId="{E2AE589A-10B5-43BF-9E58-1FC5E577259B}" srcId="{0258AF43-1B54-40A6-BACB-F13C231FDB48}" destId="{4127F5D1-2A40-49F1-ABCD-A508C83255E3}" srcOrd="2" destOrd="0" parTransId="{B483B511-C2EF-481D-9857-7DABE5109548}" sibTransId="{B98A1A9D-D280-48B6-A2FC-69CA12805C9B}"/>
    <dgm:cxn modelId="{18A16CAB-17E3-4E8F-B92C-508DEB74D312}" type="presOf" srcId="{0258AF43-1B54-40A6-BACB-F13C231FDB48}" destId="{D09BF524-8215-4401-88AF-AFBC3C86B788}" srcOrd="0" destOrd="0" presId="urn:microsoft.com/office/officeart/2005/8/layout/radial3"/>
    <dgm:cxn modelId="{5ACC44B7-6D89-49D5-9E55-C5C35681C97C}" srcId="{0258AF43-1B54-40A6-BACB-F13C231FDB48}" destId="{ED4830D7-372C-458B-84BC-CAD7CC3F00CC}" srcOrd="4" destOrd="0" parTransId="{7CE9969F-E949-4954-8EE1-318EB4DBCF32}" sibTransId="{9FFAF2C3-A40B-4ECA-A4F2-FE76C3F590E2}"/>
    <dgm:cxn modelId="{6FCD19CD-C72C-4D74-8130-80AA2D5DA833}" type="presOf" srcId="{0344666D-7BF0-47ED-8A67-888E00BC9F95}" destId="{1014F60F-3F12-45AA-B21E-C9EF1D7B8EA9}" srcOrd="0" destOrd="0" presId="urn:microsoft.com/office/officeart/2005/8/layout/radial3"/>
    <dgm:cxn modelId="{207233D3-B4C4-4F71-80AE-BDAAD137A87E}" type="presOf" srcId="{0A1B3E1F-4A89-4EB7-8EB4-4012C5EE17C9}" destId="{0DA97CD0-E66D-4DCC-85C4-32B6EF1742D8}" srcOrd="0" destOrd="0" presId="urn:microsoft.com/office/officeart/2005/8/layout/radial3"/>
    <dgm:cxn modelId="{F9E8A7D3-F297-4BF7-998D-1355E0D7B4B5}" type="presOf" srcId="{ED4830D7-372C-458B-84BC-CAD7CC3F00CC}" destId="{5B2E273B-FB25-4692-914B-AF9AE9BE84F3}" srcOrd="0" destOrd="0" presId="urn:microsoft.com/office/officeart/2005/8/layout/radial3"/>
    <dgm:cxn modelId="{162F2DF2-466C-41C0-9F9B-E093BABDD07E}" type="presOf" srcId="{899081FF-022E-43FB-8661-2BE89F3DD784}" destId="{BF7D72D1-2272-4505-8589-3B21808D6006}" srcOrd="0" destOrd="0" presId="urn:microsoft.com/office/officeart/2005/8/layout/radial3"/>
    <dgm:cxn modelId="{9DA4B6F3-1C15-49F6-AB48-94FE3C59E99E}" srcId="{0A1B3E1F-4A89-4EB7-8EB4-4012C5EE17C9}" destId="{0258AF43-1B54-40A6-BACB-F13C231FDB48}" srcOrd="0" destOrd="0" parTransId="{5797922E-25F1-46B0-819C-A12EB0F86784}" sibTransId="{2F316C1E-8426-45D2-BC8A-751327AFAE25}"/>
    <dgm:cxn modelId="{873C3C17-CD2B-4457-B1F5-4E27D9E855B1}" type="presParOf" srcId="{0DA97CD0-E66D-4DCC-85C4-32B6EF1742D8}" destId="{CB22A95F-9802-4F9B-AC19-30F0FE6B4560}" srcOrd="0" destOrd="0" presId="urn:microsoft.com/office/officeart/2005/8/layout/radial3"/>
    <dgm:cxn modelId="{15C727D4-DB89-4987-A9F3-B285EEF4320A}" type="presParOf" srcId="{CB22A95F-9802-4F9B-AC19-30F0FE6B4560}" destId="{D09BF524-8215-4401-88AF-AFBC3C86B788}" srcOrd="0" destOrd="0" presId="urn:microsoft.com/office/officeart/2005/8/layout/radial3"/>
    <dgm:cxn modelId="{98223BDF-F0D7-44AF-A133-6E5E82F951B5}" type="presParOf" srcId="{CB22A95F-9802-4F9B-AC19-30F0FE6B4560}" destId="{217B2D4A-86FA-47F8-8E66-7F50E7BABEB2}" srcOrd="1" destOrd="0" presId="urn:microsoft.com/office/officeart/2005/8/layout/radial3"/>
    <dgm:cxn modelId="{62655F81-F333-4F05-99B4-29A5713F2BC9}" type="presParOf" srcId="{CB22A95F-9802-4F9B-AC19-30F0FE6B4560}" destId="{BF7D72D1-2272-4505-8589-3B21808D6006}" srcOrd="2" destOrd="0" presId="urn:microsoft.com/office/officeart/2005/8/layout/radial3"/>
    <dgm:cxn modelId="{E14E2DA0-8E0E-460D-9460-BDF935CD4CD0}" type="presParOf" srcId="{CB22A95F-9802-4F9B-AC19-30F0FE6B4560}" destId="{FB8B1BDA-0862-46BB-BB5C-C28C374F4AC7}" srcOrd="3" destOrd="0" presId="urn:microsoft.com/office/officeart/2005/8/layout/radial3"/>
    <dgm:cxn modelId="{1C35EB99-2FE7-4760-990A-B83D4FAC48F0}" type="presParOf" srcId="{CB22A95F-9802-4F9B-AC19-30F0FE6B4560}" destId="{1014F60F-3F12-45AA-B21E-C9EF1D7B8EA9}" srcOrd="4" destOrd="0" presId="urn:microsoft.com/office/officeart/2005/8/layout/radial3"/>
    <dgm:cxn modelId="{FA285CD1-C365-4164-99F1-3D63E96F9B58}" type="presParOf" srcId="{CB22A95F-9802-4F9B-AC19-30F0FE6B4560}" destId="{5B2E273B-FB25-4692-914B-AF9AE9BE84F3}" srcOrd="5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EEC9D78-585D-4950-A88E-365346A66BBC}" type="doc">
      <dgm:prSet loTypeId="urn:microsoft.com/office/officeart/2005/8/layout/hierarchy4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95A5BD87-981D-4BF2-803E-A85FC2100A51}" type="pres">
      <dgm:prSet presAssocID="{EEEC9D78-585D-4950-A88E-365346A66BBC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</dgm:ptLst>
  <dgm:cxnLst>
    <dgm:cxn modelId="{5FC49F44-AFFF-4D20-8856-68E410F995BC}" type="presOf" srcId="{EEEC9D78-585D-4950-A88E-365346A66BBC}" destId="{95A5BD87-981D-4BF2-803E-A85FC2100A51}" srcOrd="0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5DD64B1-514B-4E34-9497-7414894AAEC7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8459AB77-F2E2-4FC4-BBD6-A6B83E3E094B}">
      <dgm:prSet phldrT="[Texto]"/>
      <dgm:spPr/>
      <dgm:t>
        <a:bodyPr/>
        <a:lstStyle/>
        <a:p>
          <a:pPr>
            <a:lnSpc>
              <a:spcPct val="150000"/>
            </a:lnSpc>
          </a:pPr>
          <a:r>
            <a:rPr lang="es-ES" dirty="0" err="1"/>
            <a:t>Destination</a:t>
          </a:r>
          <a:r>
            <a:rPr lang="es-ES" dirty="0"/>
            <a:t> </a:t>
          </a:r>
          <a:r>
            <a:rPr lang="es-ES" dirty="0" err="1"/>
            <a:t>Image</a:t>
          </a:r>
          <a:endParaRPr lang="es-ES" dirty="0"/>
        </a:p>
      </dgm:t>
    </dgm:pt>
    <dgm:pt modelId="{08C22775-B777-4E6D-8E37-582B4B41319C}" type="parTrans" cxnId="{76CF8B6D-3B38-4068-ABC5-BFBC1B8A435F}">
      <dgm:prSet/>
      <dgm:spPr/>
      <dgm:t>
        <a:bodyPr/>
        <a:lstStyle/>
        <a:p>
          <a:pPr>
            <a:lnSpc>
              <a:spcPct val="150000"/>
            </a:lnSpc>
          </a:pPr>
          <a:endParaRPr lang="es-ES"/>
        </a:p>
      </dgm:t>
    </dgm:pt>
    <dgm:pt modelId="{C02EC213-D092-4CA3-AC91-D1D35F4F6BDD}" type="sibTrans" cxnId="{76CF8B6D-3B38-4068-ABC5-BFBC1B8A435F}">
      <dgm:prSet/>
      <dgm:spPr/>
      <dgm:t>
        <a:bodyPr/>
        <a:lstStyle/>
        <a:p>
          <a:pPr>
            <a:lnSpc>
              <a:spcPct val="150000"/>
            </a:lnSpc>
          </a:pPr>
          <a:endParaRPr lang="es-ES"/>
        </a:p>
      </dgm:t>
    </dgm:pt>
    <dgm:pt modelId="{BAA68199-9D11-4ABF-840A-B07BDC15E9D5}">
      <dgm:prSet phldrT="[Texto]"/>
      <dgm:spPr/>
      <dgm:t>
        <a:bodyPr/>
        <a:lstStyle/>
        <a:p>
          <a:pPr>
            <a:lnSpc>
              <a:spcPct val="150000"/>
            </a:lnSpc>
          </a:pPr>
          <a:r>
            <a:rPr lang="en-GB" dirty="0"/>
            <a:t>The </a:t>
          </a:r>
          <a:r>
            <a:rPr lang="en-GB" u="sng" dirty="0"/>
            <a:t>cognitive dimension of Spain image</a:t>
          </a:r>
          <a:r>
            <a:rPr lang="en-GB" dirty="0"/>
            <a:t> was measured through items from </a:t>
          </a:r>
          <a:r>
            <a:rPr lang="en-GB" dirty="0" err="1"/>
            <a:t>Baloglu</a:t>
          </a:r>
          <a:r>
            <a:rPr lang="en-GB" dirty="0"/>
            <a:t> and McCleary (1999). for the </a:t>
          </a:r>
          <a:r>
            <a:rPr lang="en-GB" u="sng" dirty="0"/>
            <a:t>affective dimension</a:t>
          </a:r>
          <a:r>
            <a:rPr lang="en-GB" dirty="0"/>
            <a:t>, four bipolar items on a five-point semantic differential scale were used (</a:t>
          </a:r>
          <a:r>
            <a:rPr lang="en-GB" dirty="0" err="1"/>
            <a:t>Baloglu</a:t>
          </a:r>
          <a:r>
            <a:rPr lang="en-GB" dirty="0"/>
            <a:t> and McCleary 1999). </a:t>
          </a:r>
          <a:endParaRPr lang="es-ES" dirty="0"/>
        </a:p>
      </dgm:t>
    </dgm:pt>
    <dgm:pt modelId="{EA6951A7-1CF9-4A4B-A64B-8ED84598D2B6}" type="parTrans" cxnId="{047CEF8B-E20A-44D2-98FB-EB75F232D606}">
      <dgm:prSet/>
      <dgm:spPr/>
      <dgm:t>
        <a:bodyPr/>
        <a:lstStyle/>
        <a:p>
          <a:pPr>
            <a:lnSpc>
              <a:spcPct val="150000"/>
            </a:lnSpc>
          </a:pPr>
          <a:endParaRPr lang="es-ES"/>
        </a:p>
      </dgm:t>
    </dgm:pt>
    <dgm:pt modelId="{B8F623B6-899A-46E6-86AB-444E79AB75D5}" type="sibTrans" cxnId="{047CEF8B-E20A-44D2-98FB-EB75F232D606}">
      <dgm:prSet/>
      <dgm:spPr/>
      <dgm:t>
        <a:bodyPr/>
        <a:lstStyle/>
        <a:p>
          <a:pPr>
            <a:lnSpc>
              <a:spcPct val="150000"/>
            </a:lnSpc>
          </a:pPr>
          <a:endParaRPr lang="es-ES"/>
        </a:p>
      </dgm:t>
    </dgm:pt>
    <dgm:pt modelId="{B0952986-DF97-4668-9FE2-9F1429A8B8B7}">
      <dgm:prSet phldrT="[Texto]"/>
      <dgm:spPr/>
      <dgm:t>
        <a:bodyPr/>
        <a:lstStyle/>
        <a:p>
          <a:pPr>
            <a:lnSpc>
              <a:spcPct val="150000"/>
            </a:lnSpc>
          </a:pPr>
          <a:r>
            <a:rPr lang="es-ES" dirty="0" err="1"/>
            <a:t>Familiarity</a:t>
          </a:r>
          <a:endParaRPr lang="es-ES" dirty="0"/>
        </a:p>
      </dgm:t>
    </dgm:pt>
    <dgm:pt modelId="{0F8D582B-FA28-4422-80C4-804DD100B93E}" type="parTrans" cxnId="{D6058658-5265-483E-8A05-241C4DB436A2}">
      <dgm:prSet/>
      <dgm:spPr/>
      <dgm:t>
        <a:bodyPr/>
        <a:lstStyle/>
        <a:p>
          <a:pPr>
            <a:lnSpc>
              <a:spcPct val="150000"/>
            </a:lnSpc>
          </a:pPr>
          <a:endParaRPr lang="es-ES"/>
        </a:p>
      </dgm:t>
    </dgm:pt>
    <dgm:pt modelId="{6FD58131-0B13-4E1B-91CB-DB09A9EB2A42}" type="sibTrans" cxnId="{D6058658-5265-483E-8A05-241C4DB436A2}">
      <dgm:prSet/>
      <dgm:spPr/>
      <dgm:t>
        <a:bodyPr/>
        <a:lstStyle/>
        <a:p>
          <a:pPr>
            <a:lnSpc>
              <a:spcPct val="150000"/>
            </a:lnSpc>
          </a:pPr>
          <a:endParaRPr lang="es-ES"/>
        </a:p>
      </dgm:t>
    </dgm:pt>
    <dgm:pt modelId="{DA0AF930-8970-4B6B-90B4-1E42AAA6A3CF}">
      <dgm:prSet phldrT="[Texto]"/>
      <dgm:spPr/>
      <dgm:t>
        <a:bodyPr/>
        <a:lstStyle/>
        <a:p>
          <a:pPr>
            <a:lnSpc>
              <a:spcPct val="150000"/>
            </a:lnSpc>
          </a:pPr>
          <a:r>
            <a:rPr lang="en-GB" u="sng" dirty="0"/>
            <a:t>Experiential familiarity </a:t>
          </a:r>
          <a:r>
            <a:rPr lang="en-GB" dirty="0"/>
            <a:t>was measured by visits to the destination (previously visited/not previously visited), whereas </a:t>
          </a:r>
          <a:r>
            <a:rPr lang="en-GB" u="sng" dirty="0"/>
            <a:t>informational familiarity</a:t>
          </a:r>
          <a:r>
            <a:rPr lang="en-GB" dirty="0"/>
            <a:t> was measured using the number of information sources consulted by the tourist. </a:t>
          </a:r>
          <a:endParaRPr lang="es-ES" dirty="0"/>
        </a:p>
      </dgm:t>
    </dgm:pt>
    <dgm:pt modelId="{38F96352-E13B-49B5-BE11-AE9B3C4879D4}" type="parTrans" cxnId="{721EE0F7-D819-478C-906B-9E56F5700D4A}">
      <dgm:prSet/>
      <dgm:spPr/>
      <dgm:t>
        <a:bodyPr/>
        <a:lstStyle/>
        <a:p>
          <a:pPr>
            <a:lnSpc>
              <a:spcPct val="150000"/>
            </a:lnSpc>
          </a:pPr>
          <a:endParaRPr lang="es-ES"/>
        </a:p>
      </dgm:t>
    </dgm:pt>
    <dgm:pt modelId="{B761B16A-7A55-46F4-8CAA-70782BAE1488}" type="sibTrans" cxnId="{721EE0F7-D819-478C-906B-9E56F5700D4A}">
      <dgm:prSet/>
      <dgm:spPr/>
      <dgm:t>
        <a:bodyPr/>
        <a:lstStyle/>
        <a:p>
          <a:pPr>
            <a:lnSpc>
              <a:spcPct val="150000"/>
            </a:lnSpc>
          </a:pPr>
          <a:endParaRPr lang="es-ES"/>
        </a:p>
      </dgm:t>
    </dgm:pt>
    <dgm:pt modelId="{42ECB154-2CFD-4A6A-8DC5-6A492075C93F}">
      <dgm:prSet phldrT="[Texto]"/>
      <dgm:spPr/>
      <dgm:t>
        <a:bodyPr/>
        <a:lstStyle/>
        <a:p>
          <a:pPr>
            <a:lnSpc>
              <a:spcPct val="150000"/>
            </a:lnSpc>
          </a:pPr>
          <a:r>
            <a:rPr lang="es-ES" dirty="0" err="1"/>
            <a:t>Corporate</a:t>
          </a:r>
          <a:r>
            <a:rPr lang="es-ES" dirty="0"/>
            <a:t> </a:t>
          </a:r>
          <a:r>
            <a:rPr lang="es-ES" dirty="0" err="1"/>
            <a:t>Image</a:t>
          </a:r>
          <a:endParaRPr lang="es-ES" dirty="0"/>
        </a:p>
      </dgm:t>
    </dgm:pt>
    <dgm:pt modelId="{DF0E3CE1-1F46-4C7F-A95C-8A546B3B1E33}" type="parTrans" cxnId="{BDA3244E-7182-4141-87DF-67780A6E667B}">
      <dgm:prSet/>
      <dgm:spPr/>
      <dgm:t>
        <a:bodyPr/>
        <a:lstStyle/>
        <a:p>
          <a:pPr>
            <a:lnSpc>
              <a:spcPct val="150000"/>
            </a:lnSpc>
          </a:pPr>
          <a:endParaRPr lang="es-ES"/>
        </a:p>
      </dgm:t>
    </dgm:pt>
    <dgm:pt modelId="{B78E4189-EAAE-4648-A62B-D8D0C89E61C7}" type="sibTrans" cxnId="{BDA3244E-7182-4141-87DF-67780A6E667B}">
      <dgm:prSet/>
      <dgm:spPr/>
      <dgm:t>
        <a:bodyPr/>
        <a:lstStyle/>
        <a:p>
          <a:pPr>
            <a:lnSpc>
              <a:spcPct val="150000"/>
            </a:lnSpc>
          </a:pPr>
          <a:endParaRPr lang="es-ES"/>
        </a:p>
      </dgm:t>
    </dgm:pt>
    <dgm:pt modelId="{1941BAFE-34DF-4E05-95B9-FB18BBF42DFA}">
      <dgm:prSet phldrT="[Texto]"/>
      <dgm:spPr/>
      <dgm:t>
        <a:bodyPr/>
        <a:lstStyle/>
        <a:p>
          <a:pPr>
            <a:lnSpc>
              <a:spcPct val="150000"/>
            </a:lnSpc>
          </a:pPr>
          <a:r>
            <a:rPr lang="en-US" dirty="0"/>
            <a:t>The </a:t>
          </a:r>
          <a:r>
            <a:rPr lang="en-US" u="sng" dirty="0"/>
            <a:t>corporate image</a:t>
          </a:r>
          <a:r>
            <a:rPr lang="en-US" dirty="0"/>
            <a:t> measures up across a structured methodology, there being included in the questionnaire the corporate attributes of image that stem from a review of the wide and recent literature (</a:t>
          </a:r>
          <a:r>
            <a:rPr lang="en-US" dirty="0" err="1"/>
            <a:t>Capriotti</a:t>
          </a:r>
          <a:r>
            <a:rPr lang="en-US" dirty="0"/>
            <a:t>, 2013).</a:t>
          </a:r>
          <a:endParaRPr lang="es-ES" dirty="0"/>
        </a:p>
      </dgm:t>
    </dgm:pt>
    <dgm:pt modelId="{AC7505E8-4FD7-4D67-8D91-E25963513385}" type="parTrans" cxnId="{0DB50701-B520-49F0-B97D-329977671497}">
      <dgm:prSet/>
      <dgm:spPr/>
      <dgm:t>
        <a:bodyPr/>
        <a:lstStyle/>
        <a:p>
          <a:pPr>
            <a:lnSpc>
              <a:spcPct val="150000"/>
            </a:lnSpc>
          </a:pPr>
          <a:endParaRPr lang="es-ES"/>
        </a:p>
      </dgm:t>
    </dgm:pt>
    <dgm:pt modelId="{2A8AF764-27F5-420B-8A49-5132203693E7}" type="sibTrans" cxnId="{0DB50701-B520-49F0-B97D-329977671497}">
      <dgm:prSet/>
      <dgm:spPr/>
      <dgm:t>
        <a:bodyPr/>
        <a:lstStyle/>
        <a:p>
          <a:pPr>
            <a:lnSpc>
              <a:spcPct val="150000"/>
            </a:lnSpc>
          </a:pPr>
          <a:endParaRPr lang="es-ES"/>
        </a:p>
      </dgm:t>
    </dgm:pt>
    <dgm:pt modelId="{038F1B5B-AC6E-4799-963F-DBD9BE847C4C}">
      <dgm:prSet phldrT="[Texto]"/>
      <dgm:spPr/>
      <dgm:t>
        <a:bodyPr/>
        <a:lstStyle/>
        <a:p>
          <a:pPr>
            <a:lnSpc>
              <a:spcPct val="150000"/>
            </a:lnSpc>
          </a:pPr>
          <a:r>
            <a:rPr lang="es-ES" dirty="0" err="1"/>
            <a:t>Travel</a:t>
          </a:r>
          <a:r>
            <a:rPr lang="es-ES" dirty="0"/>
            <a:t> </a:t>
          </a:r>
          <a:r>
            <a:rPr lang="es-ES" dirty="0" err="1"/>
            <a:t>Motivations</a:t>
          </a:r>
          <a:endParaRPr lang="es-ES" dirty="0"/>
        </a:p>
      </dgm:t>
    </dgm:pt>
    <dgm:pt modelId="{AA379561-DFF0-485F-B9FF-458DC3F9D6D6}" type="parTrans" cxnId="{E048CBC3-96D8-4701-8C14-9ACA9547C25E}">
      <dgm:prSet/>
      <dgm:spPr/>
      <dgm:t>
        <a:bodyPr/>
        <a:lstStyle/>
        <a:p>
          <a:pPr>
            <a:lnSpc>
              <a:spcPct val="150000"/>
            </a:lnSpc>
          </a:pPr>
          <a:endParaRPr lang="es-ES"/>
        </a:p>
      </dgm:t>
    </dgm:pt>
    <dgm:pt modelId="{E0988ACC-BEEA-4A53-83F1-891A717C4DD3}" type="sibTrans" cxnId="{E048CBC3-96D8-4701-8C14-9ACA9547C25E}">
      <dgm:prSet/>
      <dgm:spPr/>
      <dgm:t>
        <a:bodyPr/>
        <a:lstStyle/>
        <a:p>
          <a:pPr>
            <a:lnSpc>
              <a:spcPct val="150000"/>
            </a:lnSpc>
          </a:pPr>
          <a:endParaRPr lang="es-ES"/>
        </a:p>
      </dgm:t>
    </dgm:pt>
    <dgm:pt modelId="{9BEABCCA-6044-4875-82F1-CF5F36F99B03}">
      <dgm:prSet/>
      <dgm:spPr/>
      <dgm:t>
        <a:bodyPr/>
        <a:lstStyle/>
        <a:p>
          <a:pPr>
            <a:lnSpc>
              <a:spcPct val="150000"/>
            </a:lnSpc>
          </a:pPr>
          <a:r>
            <a:rPr lang="en-GB" u="sng"/>
            <a:t>Travel motivations</a:t>
          </a:r>
          <a:r>
            <a:rPr lang="en-GB"/>
            <a:t> was measured following Baloglu and McCleary (1999a) and San Martín and Rodriguez (2008) establishing 14 items related to travel motivations </a:t>
          </a:r>
          <a:endParaRPr lang="es-ES"/>
        </a:p>
      </dgm:t>
    </dgm:pt>
    <dgm:pt modelId="{BF9CE99C-5FA2-4910-975E-4003BB37451D}" type="parTrans" cxnId="{A304446B-393D-4C2E-9C56-ED8DF6D82294}">
      <dgm:prSet/>
      <dgm:spPr/>
      <dgm:t>
        <a:bodyPr/>
        <a:lstStyle/>
        <a:p>
          <a:pPr>
            <a:lnSpc>
              <a:spcPct val="150000"/>
            </a:lnSpc>
          </a:pPr>
          <a:endParaRPr lang="es-ES"/>
        </a:p>
      </dgm:t>
    </dgm:pt>
    <dgm:pt modelId="{28CA1470-1B97-4C73-87C1-D83E291733D8}" type="sibTrans" cxnId="{A304446B-393D-4C2E-9C56-ED8DF6D82294}">
      <dgm:prSet/>
      <dgm:spPr/>
      <dgm:t>
        <a:bodyPr/>
        <a:lstStyle/>
        <a:p>
          <a:pPr>
            <a:lnSpc>
              <a:spcPct val="150000"/>
            </a:lnSpc>
          </a:pPr>
          <a:endParaRPr lang="es-ES"/>
        </a:p>
      </dgm:t>
    </dgm:pt>
    <dgm:pt modelId="{4278A7E2-85FF-49D9-BA92-E5810AD084BA}" type="pres">
      <dgm:prSet presAssocID="{65DD64B1-514B-4E34-9497-7414894AAEC7}" presName="Name0" presStyleCnt="0">
        <dgm:presLayoutVars>
          <dgm:dir/>
          <dgm:animLvl val="lvl"/>
          <dgm:resizeHandles val="exact"/>
        </dgm:presLayoutVars>
      </dgm:prSet>
      <dgm:spPr/>
    </dgm:pt>
    <dgm:pt modelId="{D0C3C7B5-CCDC-4E03-BD61-419E9F2FBBD3}" type="pres">
      <dgm:prSet presAssocID="{8459AB77-F2E2-4FC4-BBD6-A6B83E3E094B}" presName="composite" presStyleCnt="0"/>
      <dgm:spPr/>
    </dgm:pt>
    <dgm:pt modelId="{7F800C0D-B97D-48BD-BA12-B81B11BC286D}" type="pres">
      <dgm:prSet presAssocID="{8459AB77-F2E2-4FC4-BBD6-A6B83E3E094B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</dgm:pt>
    <dgm:pt modelId="{CDD41E9C-FFC3-4D42-9914-0DE45E48AD41}" type="pres">
      <dgm:prSet presAssocID="{8459AB77-F2E2-4FC4-BBD6-A6B83E3E094B}" presName="desTx" presStyleLbl="alignAccFollowNode1" presStyleIdx="0" presStyleCnt="4">
        <dgm:presLayoutVars>
          <dgm:bulletEnabled val="1"/>
        </dgm:presLayoutVars>
      </dgm:prSet>
      <dgm:spPr/>
    </dgm:pt>
    <dgm:pt modelId="{59560F7A-17DF-4BD2-8224-7041733D3803}" type="pres">
      <dgm:prSet presAssocID="{C02EC213-D092-4CA3-AC91-D1D35F4F6BDD}" presName="space" presStyleCnt="0"/>
      <dgm:spPr/>
    </dgm:pt>
    <dgm:pt modelId="{589C58B9-68FA-4508-BB85-F5D7373A0736}" type="pres">
      <dgm:prSet presAssocID="{B0952986-DF97-4668-9FE2-9F1429A8B8B7}" presName="composite" presStyleCnt="0"/>
      <dgm:spPr/>
    </dgm:pt>
    <dgm:pt modelId="{086741E7-08C1-4AD6-BDD6-B8E6990568EC}" type="pres">
      <dgm:prSet presAssocID="{B0952986-DF97-4668-9FE2-9F1429A8B8B7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</dgm:pt>
    <dgm:pt modelId="{CA4F1D51-D7C8-47F9-8DEA-E668E4F95D1A}" type="pres">
      <dgm:prSet presAssocID="{B0952986-DF97-4668-9FE2-9F1429A8B8B7}" presName="desTx" presStyleLbl="alignAccFollowNode1" presStyleIdx="1" presStyleCnt="4">
        <dgm:presLayoutVars>
          <dgm:bulletEnabled val="1"/>
        </dgm:presLayoutVars>
      </dgm:prSet>
      <dgm:spPr/>
    </dgm:pt>
    <dgm:pt modelId="{7EC4B011-B310-4C06-B829-71A943371079}" type="pres">
      <dgm:prSet presAssocID="{6FD58131-0B13-4E1B-91CB-DB09A9EB2A42}" presName="space" presStyleCnt="0"/>
      <dgm:spPr/>
    </dgm:pt>
    <dgm:pt modelId="{CDC4A301-B098-453A-8D11-4F08A3A60C25}" type="pres">
      <dgm:prSet presAssocID="{42ECB154-2CFD-4A6A-8DC5-6A492075C93F}" presName="composite" presStyleCnt="0"/>
      <dgm:spPr/>
    </dgm:pt>
    <dgm:pt modelId="{2DD4F300-6593-4203-8757-83AF781C3C32}" type="pres">
      <dgm:prSet presAssocID="{42ECB154-2CFD-4A6A-8DC5-6A492075C93F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</dgm:pt>
    <dgm:pt modelId="{E70B0F55-EEC9-4C5E-BE6C-B14F492AFB57}" type="pres">
      <dgm:prSet presAssocID="{42ECB154-2CFD-4A6A-8DC5-6A492075C93F}" presName="desTx" presStyleLbl="alignAccFollowNode1" presStyleIdx="2" presStyleCnt="4">
        <dgm:presLayoutVars>
          <dgm:bulletEnabled val="1"/>
        </dgm:presLayoutVars>
      </dgm:prSet>
      <dgm:spPr/>
    </dgm:pt>
    <dgm:pt modelId="{CAC03711-A9C0-4E37-BFCE-CB639DB550B1}" type="pres">
      <dgm:prSet presAssocID="{B78E4189-EAAE-4648-A62B-D8D0C89E61C7}" presName="space" presStyleCnt="0"/>
      <dgm:spPr/>
    </dgm:pt>
    <dgm:pt modelId="{36994858-110B-44F0-ABEA-7A906CF72FD3}" type="pres">
      <dgm:prSet presAssocID="{038F1B5B-AC6E-4799-963F-DBD9BE847C4C}" presName="composite" presStyleCnt="0"/>
      <dgm:spPr/>
    </dgm:pt>
    <dgm:pt modelId="{378E2E83-34E8-410C-BC39-2717A1203910}" type="pres">
      <dgm:prSet presAssocID="{038F1B5B-AC6E-4799-963F-DBD9BE847C4C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</dgm:pt>
    <dgm:pt modelId="{1CDC4630-E6FE-498E-AB24-A85D0FBB493C}" type="pres">
      <dgm:prSet presAssocID="{038F1B5B-AC6E-4799-963F-DBD9BE847C4C}" presName="desTx" presStyleLbl="alignAccFollowNode1" presStyleIdx="3" presStyleCnt="4">
        <dgm:presLayoutVars>
          <dgm:bulletEnabled val="1"/>
        </dgm:presLayoutVars>
      </dgm:prSet>
      <dgm:spPr/>
    </dgm:pt>
  </dgm:ptLst>
  <dgm:cxnLst>
    <dgm:cxn modelId="{0DB50701-B520-49F0-B97D-329977671497}" srcId="{42ECB154-2CFD-4A6A-8DC5-6A492075C93F}" destId="{1941BAFE-34DF-4E05-95B9-FB18BBF42DFA}" srcOrd="0" destOrd="0" parTransId="{AC7505E8-4FD7-4D67-8D91-E25963513385}" sibTransId="{2A8AF764-27F5-420B-8A49-5132203693E7}"/>
    <dgm:cxn modelId="{ABF79D35-5C32-4572-97F5-633AC6995A26}" type="presOf" srcId="{9BEABCCA-6044-4875-82F1-CF5F36F99B03}" destId="{1CDC4630-E6FE-498E-AB24-A85D0FBB493C}" srcOrd="0" destOrd="0" presId="urn:microsoft.com/office/officeart/2005/8/layout/hList1"/>
    <dgm:cxn modelId="{41186D40-815A-4DC8-8A82-9C629D861D66}" type="presOf" srcId="{65DD64B1-514B-4E34-9497-7414894AAEC7}" destId="{4278A7E2-85FF-49D9-BA92-E5810AD084BA}" srcOrd="0" destOrd="0" presId="urn:microsoft.com/office/officeart/2005/8/layout/hList1"/>
    <dgm:cxn modelId="{A304446B-393D-4C2E-9C56-ED8DF6D82294}" srcId="{038F1B5B-AC6E-4799-963F-DBD9BE847C4C}" destId="{9BEABCCA-6044-4875-82F1-CF5F36F99B03}" srcOrd="0" destOrd="0" parTransId="{BF9CE99C-5FA2-4910-975E-4003BB37451D}" sibTransId="{28CA1470-1B97-4C73-87C1-D83E291733D8}"/>
    <dgm:cxn modelId="{76CF8B6D-3B38-4068-ABC5-BFBC1B8A435F}" srcId="{65DD64B1-514B-4E34-9497-7414894AAEC7}" destId="{8459AB77-F2E2-4FC4-BBD6-A6B83E3E094B}" srcOrd="0" destOrd="0" parTransId="{08C22775-B777-4E6D-8E37-582B4B41319C}" sibTransId="{C02EC213-D092-4CA3-AC91-D1D35F4F6BDD}"/>
    <dgm:cxn modelId="{BDA3244E-7182-4141-87DF-67780A6E667B}" srcId="{65DD64B1-514B-4E34-9497-7414894AAEC7}" destId="{42ECB154-2CFD-4A6A-8DC5-6A492075C93F}" srcOrd="2" destOrd="0" parTransId="{DF0E3CE1-1F46-4C7F-A95C-8A546B3B1E33}" sibTransId="{B78E4189-EAAE-4648-A62B-D8D0C89E61C7}"/>
    <dgm:cxn modelId="{8CC32B74-3738-4662-A1B4-672471B96EFA}" type="presOf" srcId="{1941BAFE-34DF-4E05-95B9-FB18BBF42DFA}" destId="{E70B0F55-EEC9-4C5E-BE6C-B14F492AFB57}" srcOrd="0" destOrd="0" presId="urn:microsoft.com/office/officeart/2005/8/layout/hList1"/>
    <dgm:cxn modelId="{D6058658-5265-483E-8A05-241C4DB436A2}" srcId="{65DD64B1-514B-4E34-9497-7414894AAEC7}" destId="{B0952986-DF97-4668-9FE2-9F1429A8B8B7}" srcOrd="1" destOrd="0" parTransId="{0F8D582B-FA28-4422-80C4-804DD100B93E}" sibTransId="{6FD58131-0B13-4E1B-91CB-DB09A9EB2A42}"/>
    <dgm:cxn modelId="{F9A4B87A-31B6-4163-930E-65A068CD3CE2}" type="presOf" srcId="{038F1B5B-AC6E-4799-963F-DBD9BE847C4C}" destId="{378E2E83-34E8-410C-BC39-2717A1203910}" srcOrd="0" destOrd="0" presId="urn:microsoft.com/office/officeart/2005/8/layout/hList1"/>
    <dgm:cxn modelId="{047CEF8B-E20A-44D2-98FB-EB75F232D606}" srcId="{8459AB77-F2E2-4FC4-BBD6-A6B83E3E094B}" destId="{BAA68199-9D11-4ABF-840A-B07BDC15E9D5}" srcOrd="0" destOrd="0" parTransId="{EA6951A7-1CF9-4A4B-A64B-8ED84598D2B6}" sibTransId="{B8F623B6-899A-46E6-86AB-444E79AB75D5}"/>
    <dgm:cxn modelId="{E048CBC3-96D8-4701-8C14-9ACA9547C25E}" srcId="{65DD64B1-514B-4E34-9497-7414894AAEC7}" destId="{038F1B5B-AC6E-4799-963F-DBD9BE847C4C}" srcOrd="3" destOrd="0" parTransId="{AA379561-DFF0-485F-B9FF-458DC3F9D6D6}" sibTransId="{E0988ACC-BEEA-4A53-83F1-891A717C4DD3}"/>
    <dgm:cxn modelId="{CAC493C9-2B46-495B-8E80-1B3F10EF72AB}" type="presOf" srcId="{8459AB77-F2E2-4FC4-BBD6-A6B83E3E094B}" destId="{7F800C0D-B97D-48BD-BA12-B81B11BC286D}" srcOrd="0" destOrd="0" presId="urn:microsoft.com/office/officeart/2005/8/layout/hList1"/>
    <dgm:cxn modelId="{81B9BED5-D325-4F31-B30F-D72943BFAA27}" type="presOf" srcId="{B0952986-DF97-4668-9FE2-9F1429A8B8B7}" destId="{086741E7-08C1-4AD6-BDD6-B8E6990568EC}" srcOrd="0" destOrd="0" presId="urn:microsoft.com/office/officeart/2005/8/layout/hList1"/>
    <dgm:cxn modelId="{55406EDE-AF08-4BAF-8699-0C454CD8EBBD}" type="presOf" srcId="{DA0AF930-8970-4B6B-90B4-1E42AAA6A3CF}" destId="{CA4F1D51-D7C8-47F9-8DEA-E668E4F95D1A}" srcOrd="0" destOrd="0" presId="urn:microsoft.com/office/officeart/2005/8/layout/hList1"/>
    <dgm:cxn modelId="{146101E1-7ADC-490B-A2BB-F09F88B03954}" type="presOf" srcId="{42ECB154-2CFD-4A6A-8DC5-6A492075C93F}" destId="{2DD4F300-6593-4203-8757-83AF781C3C32}" srcOrd="0" destOrd="0" presId="urn:microsoft.com/office/officeart/2005/8/layout/hList1"/>
    <dgm:cxn modelId="{08FEF5F0-DDFB-4C1F-BA71-08600B363D0A}" type="presOf" srcId="{BAA68199-9D11-4ABF-840A-B07BDC15E9D5}" destId="{CDD41E9C-FFC3-4D42-9914-0DE45E48AD41}" srcOrd="0" destOrd="0" presId="urn:microsoft.com/office/officeart/2005/8/layout/hList1"/>
    <dgm:cxn modelId="{721EE0F7-D819-478C-906B-9E56F5700D4A}" srcId="{B0952986-DF97-4668-9FE2-9F1429A8B8B7}" destId="{DA0AF930-8970-4B6B-90B4-1E42AAA6A3CF}" srcOrd="0" destOrd="0" parTransId="{38F96352-E13B-49B5-BE11-AE9B3C4879D4}" sibTransId="{B761B16A-7A55-46F4-8CAA-70782BAE1488}"/>
    <dgm:cxn modelId="{E5966322-E9A2-4CC2-A2B2-06D457F9B914}" type="presParOf" srcId="{4278A7E2-85FF-49D9-BA92-E5810AD084BA}" destId="{D0C3C7B5-CCDC-4E03-BD61-419E9F2FBBD3}" srcOrd="0" destOrd="0" presId="urn:microsoft.com/office/officeart/2005/8/layout/hList1"/>
    <dgm:cxn modelId="{1AD2612B-B935-425B-9836-BE73F5723786}" type="presParOf" srcId="{D0C3C7B5-CCDC-4E03-BD61-419E9F2FBBD3}" destId="{7F800C0D-B97D-48BD-BA12-B81B11BC286D}" srcOrd="0" destOrd="0" presId="urn:microsoft.com/office/officeart/2005/8/layout/hList1"/>
    <dgm:cxn modelId="{17498740-1B09-4B41-B11F-0D5537B589EA}" type="presParOf" srcId="{D0C3C7B5-CCDC-4E03-BD61-419E9F2FBBD3}" destId="{CDD41E9C-FFC3-4D42-9914-0DE45E48AD41}" srcOrd="1" destOrd="0" presId="urn:microsoft.com/office/officeart/2005/8/layout/hList1"/>
    <dgm:cxn modelId="{CEE94975-0A7C-4F92-93D2-3601ADD0F5A8}" type="presParOf" srcId="{4278A7E2-85FF-49D9-BA92-E5810AD084BA}" destId="{59560F7A-17DF-4BD2-8224-7041733D3803}" srcOrd="1" destOrd="0" presId="urn:microsoft.com/office/officeart/2005/8/layout/hList1"/>
    <dgm:cxn modelId="{C5EA8298-3681-41A8-AD69-DE26146905FF}" type="presParOf" srcId="{4278A7E2-85FF-49D9-BA92-E5810AD084BA}" destId="{589C58B9-68FA-4508-BB85-F5D7373A0736}" srcOrd="2" destOrd="0" presId="urn:microsoft.com/office/officeart/2005/8/layout/hList1"/>
    <dgm:cxn modelId="{2ED0C301-3C3B-405E-A60E-FE0995313E4D}" type="presParOf" srcId="{589C58B9-68FA-4508-BB85-F5D7373A0736}" destId="{086741E7-08C1-4AD6-BDD6-B8E6990568EC}" srcOrd="0" destOrd="0" presId="urn:microsoft.com/office/officeart/2005/8/layout/hList1"/>
    <dgm:cxn modelId="{34383CBC-0E6B-4D08-BC36-7647497D37C2}" type="presParOf" srcId="{589C58B9-68FA-4508-BB85-F5D7373A0736}" destId="{CA4F1D51-D7C8-47F9-8DEA-E668E4F95D1A}" srcOrd="1" destOrd="0" presId="urn:microsoft.com/office/officeart/2005/8/layout/hList1"/>
    <dgm:cxn modelId="{F9693108-1031-4D96-A013-18EF06B746AF}" type="presParOf" srcId="{4278A7E2-85FF-49D9-BA92-E5810AD084BA}" destId="{7EC4B011-B310-4C06-B829-71A943371079}" srcOrd="3" destOrd="0" presId="urn:microsoft.com/office/officeart/2005/8/layout/hList1"/>
    <dgm:cxn modelId="{3EC047B9-2B09-4327-A5F1-5AE75A07CAB5}" type="presParOf" srcId="{4278A7E2-85FF-49D9-BA92-E5810AD084BA}" destId="{CDC4A301-B098-453A-8D11-4F08A3A60C25}" srcOrd="4" destOrd="0" presId="urn:microsoft.com/office/officeart/2005/8/layout/hList1"/>
    <dgm:cxn modelId="{4DB0AB8A-047F-435B-B88C-6BCC137421B2}" type="presParOf" srcId="{CDC4A301-B098-453A-8D11-4F08A3A60C25}" destId="{2DD4F300-6593-4203-8757-83AF781C3C32}" srcOrd="0" destOrd="0" presId="urn:microsoft.com/office/officeart/2005/8/layout/hList1"/>
    <dgm:cxn modelId="{C33A6998-E2EA-44B9-BBBC-DEFED7B74CF0}" type="presParOf" srcId="{CDC4A301-B098-453A-8D11-4F08A3A60C25}" destId="{E70B0F55-EEC9-4C5E-BE6C-B14F492AFB57}" srcOrd="1" destOrd="0" presId="urn:microsoft.com/office/officeart/2005/8/layout/hList1"/>
    <dgm:cxn modelId="{D5DEBCDA-02FE-4168-898D-D21227F3DFAF}" type="presParOf" srcId="{4278A7E2-85FF-49D9-BA92-E5810AD084BA}" destId="{CAC03711-A9C0-4E37-BFCE-CB639DB550B1}" srcOrd="5" destOrd="0" presId="urn:microsoft.com/office/officeart/2005/8/layout/hList1"/>
    <dgm:cxn modelId="{B13D3858-D213-48D2-A65B-5C06D04E892B}" type="presParOf" srcId="{4278A7E2-85FF-49D9-BA92-E5810AD084BA}" destId="{36994858-110B-44F0-ABEA-7A906CF72FD3}" srcOrd="6" destOrd="0" presId="urn:microsoft.com/office/officeart/2005/8/layout/hList1"/>
    <dgm:cxn modelId="{32FCAE14-E6FD-4A4C-BD90-F89E00665612}" type="presParOf" srcId="{36994858-110B-44F0-ABEA-7A906CF72FD3}" destId="{378E2E83-34E8-410C-BC39-2717A1203910}" srcOrd="0" destOrd="0" presId="urn:microsoft.com/office/officeart/2005/8/layout/hList1"/>
    <dgm:cxn modelId="{0107C1D3-C776-49F0-B591-CC1F7BFC66AB}" type="presParOf" srcId="{36994858-110B-44F0-ABEA-7A906CF72FD3}" destId="{1CDC4630-E6FE-498E-AB24-A85D0FBB493C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B3FEEA-0502-4380-BAE9-286F9E8D41DE}">
      <dsp:nvSpPr>
        <dsp:cNvPr id="0" name=""/>
        <dsp:cNvSpPr/>
      </dsp:nvSpPr>
      <dsp:spPr>
        <a:xfrm>
          <a:off x="1425320" y="353996"/>
          <a:ext cx="2466633" cy="2467009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DA1799-8D76-4AE9-AFF9-3B80D8BAAEAE}">
      <dsp:nvSpPr>
        <dsp:cNvPr id="0" name=""/>
        <dsp:cNvSpPr/>
      </dsp:nvSpPr>
      <dsp:spPr>
        <a:xfrm>
          <a:off x="1970527" y="1244661"/>
          <a:ext cx="1370660" cy="6851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 err="1"/>
            <a:t>Tourist</a:t>
          </a:r>
          <a:r>
            <a:rPr lang="es-ES" sz="1800" kern="1200" dirty="0"/>
            <a:t> </a:t>
          </a:r>
          <a:r>
            <a:rPr lang="es-ES" sz="1800" kern="1200" dirty="0" err="1"/>
            <a:t>industry</a:t>
          </a:r>
          <a:endParaRPr lang="es-ES" sz="1800" kern="1200" dirty="0"/>
        </a:p>
      </dsp:txBody>
      <dsp:txXfrm>
        <a:off x="1970527" y="1244661"/>
        <a:ext cx="1370660" cy="685166"/>
      </dsp:txXfrm>
    </dsp:sp>
    <dsp:sp modelId="{50196C75-E867-42C3-A268-04B9183F2607}">
      <dsp:nvSpPr>
        <dsp:cNvPr id="0" name=""/>
        <dsp:cNvSpPr/>
      </dsp:nvSpPr>
      <dsp:spPr>
        <a:xfrm>
          <a:off x="740221" y="1771475"/>
          <a:ext cx="2466633" cy="2467009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D62813-E074-4FE1-A8B2-6D1132EA0ADC}">
      <dsp:nvSpPr>
        <dsp:cNvPr id="0" name=""/>
        <dsp:cNvSpPr/>
      </dsp:nvSpPr>
      <dsp:spPr>
        <a:xfrm>
          <a:off x="1288208" y="2670340"/>
          <a:ext cx="1370660" cy="6851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High </a:t>
          </a:r>
          <a:r>
            <a:rPr lang="es-ES" sz="1800" kern="1200" dirty="0" err="1"/>
            <a:t>level</a:t>
          </a:r>
          <a:r>
            <a:rPr lang="es-ES" sz="1800" kern="1200" dirty="0"/>
            <a:t> </a:t>
          </a:r>
          <a:r>
            <a:rPr lang="es-ES" sz="1800" kern="1200" dirty="0" err="1"/>
            <a:t>of</a:t>
          </a:r>
          <a:r>
            <a:rPr lang="es-ES" sz="1800" kern="1200" dirty="0"/>
            <a:t> </a:t>
          </a:r>
          <a:r>
            <a:rPr lang="es-ES" sz="1800" kern="1200" dirty="0" err="1"/>
            <a:t>competition</a:t>
          </a:r>
          <a:endParaRPr lang="es-ES" sz="1800" kern="1200" dirty="0"/>
        </a:p>
      </dsp:txBody>
      <dsp:txXfrm>
        <a:off x="1288208" y="2670340"/>
        <a:ext cx="1370660" cy="685166"/>
      </dsp:txXfrm>
    </dsp:sp>
    <dsp:sp modelId="{0E662A4C-9D3E-4AAC-B795-466E9150D0EB}">
      <dsp:nvSpPr>
        <dsp:cNvPr id="0" name=""/>
        <dsp:cNvSpPr/>
      </dsp:nvSpPr>
      <dsp:spPr>
        <a:xfrm>
          <a:off x="1600880" y="3358581"/>
          <a:ext cx="2119220" cy="2120069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889521-AFDA-4534-A91C-6F982191984A}">
      <dsp:nvSpPr>
        <dsp:cNvPr id="0" name=""/>
        <dsp:cNvSpPr/>
      </dsp:nvSpPr>
      <dsp:spPr>
        <a:xfrm>
          <a:off x="1973770" y="4098069"/>
          <a:ext cx="1370660" cy="6851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/>
            <a:t>DESTINATION IMAGE</a:t>
          </a:r>
        </a:p>
      </dsp:txBody>
      <dsp:txXfrm>
        <a:off x="1973770" y="4098069"/>
        <a:ext cx="1370660" cy="68516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2E2475-6C80-4CFB-9870-E5A4ECD727B6}">
      <dsp:nvSpPr>
        <dsp:cNvPr id="0" name=""/>
        <dsp:cNvSpPr/>
      </dsp:nvSpPr>
      <dsp:spPr>
        <a:xfrm>
          <a:off x="2526934" y="1666782"/>
          <a:ext cx="2037178" cy="2037178"/>
        </a:xfrm>
        <a:prstGeom prst="gear9">
          <a:avLst/>
        </a:prstGeom>
        <a:noFill/>
        <a:ln w="25400" cap="flat" cmpd="sng" algn="ctr">
          <a:solidFill>
            <a:schemeClr val="tx2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 dirty="0" err="1">
              <a:solidFill>
                <a:schemeClr val="bg2">
                  <a:lumMod val="50000"/>
                </a:schemeClr>
              </a:solidFill>
            </a:rPr>
            <a:t>Level</a:t>
          </a:r>
          <a:r>
            <a:rPr lang="es-ES" sz="1200" kern="1200" dirty="0">
              <a:solidFill>
                <a:schemeClr val="bg2">
                  <a:lumMod val="50000"/>
                </a:schemeClr>
              </a:solidFill>
            </a:rPr>
            <a:t> </a:t>
          </a:r>
          <a:r>
            <a:rPr lang="es-ES" sz="1200" kern="1200" dirty="0" err="1">
              <a:solidFill>
                <a:schemeClr val="bg2">
                  <a:lumMod val="50000"/>
                </a:schemeClr>
              </a:solidFill>
            </a:rPr>
            <a:t>of</a:t>
          </a:r>
          <a:r>
            <a:rPr lang="es-ES" sz="1200" kern="1200" dirty="0">
              <a:solidFill>
                <a:schemeClr val="bg2">
                  <a:lumMod val="50000"/>
                </a:schemeClr>
              </a:solidFill>
            </a:rPr>
            <a:t> </a:t>
          </a:r>
          <a:r>
            <a:rPr lang="es-ES" sz="1200" kern="1200" dirty="0" err="1">
              <a:solidFill>
                <a:schemeClr val="bg2">
                  <a:lumMod val="50000"/>
                </a:schemeClr>
              </a:solidFill>
            </a:rPr>
            <a:t>familiarity</a:t>
          </a:r>
          <a:endParaRPr lang="es-ES" sz="1200" kern="1200" dirty="0">
            <a:solidFill>
              <a:schemeClr val="bg2">
                <a:lumMod val="50000"/>
              </a:schemeClr>
            </a:solidFill>
          </a:endParaRPr>
        </a:p>
      </dsp:txBody>
      <dsp:txXfrm>
        <a:off x="2936497" y="2143981"/>
        <a:ext cx="1218052" cy="1047152"/>
      </dsp:txXfrm>
    </dsp:sp>
    <dsp:sp modelId="{44D84376-C86E-40E9-A167-444DBE355617}">
      <dsp:nvSpPr>
        <dsp:cNvPr id="0" name=""/>
        <dsp:cNvSpPr/>
      </dsp:nvSpPr>
      <dsp:spPr>
        <a:xfrm>
          <a:off x="1341666" y="1185267"/>
          <a:ext cx="1481584" cy="1481584"/>
        </a:xfrm>
        <a:prstGeom prst="gear6">
          <a:avLst/>
        </a:prstGeom>
        <a:noFill/>
        <a:ln w="25400" cap="flat" cmpd="sng" algn="ctr">
          <a:solidFill>
            <a:schemeClr val="tx2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 dirty="0" err="1">
              <a:solidFill>
                <a:schemeClr val="bg2">
                  <a:lumMod val="50000"/>
                </a:schemeClr>
              </a:solidFill>
            </a:rPr>
            <a:t>Corporate</a:t>
          </a:r>
          <a:r>
            <a:rPr lang="es-ES" sz="1200" kern="1200" dirty="0">
              <a:solidFill>
                <a:schemeClr val="bg2">
                  <a:lumMod val="50000"/>
                </a:schemeClr>
              </a:solidFill>
            </a:rPr>
            <a:t> </a:t>
          </a:r>
          <a:r>
            <a:rPr lang="es-ES" sz="1200" kern="1200" dirty="0" err="1">
              <a:solidFill>
                <a:schemeClr val="bg2">
                  <a:lumMod val="50000"/>
                </a:schemeClr>
              </a:solidFill>
            </a:rPr>
            <a:t>Image</a:t>
          </a:r>
          <a:endParaRPr lang="es-ES" sz="1200" kern="1200" dirty="0">
            <a:solidFill>
              <a:schemeClr val="bg2">
                <a:lumMod val="50000"/>
              </a:schemeClr>
            </a:solidFill>
          </a:endParaRPr>
        </a:p>
      </dsp:txBody>
      <dsp:txXfrm>
        <a:off x="1714659" y="1560515"/>
        <a:ext cx="735598" cy="731088"/>
      </dsp:txXfrm>
    </dsp:sp>
    <dsp:sp modelId="{E8A79A02-E8A6-4796-8764-C0F06B3D001E}">
      <dsp:nvSpPr>
        <dsp:cNvPr id="0" name=""/>
        <dsp:cNvSpPr/>
      </dsp:nvSpPr>
      <dsp:spPr>
        <a:xfrm rot="20700000">
          <a:off x="2171505" y="163125"/>
          <a:ext cx="1451649" cy="1451649"/>
        </a:xfrm>
        <a:prstGeom prst="gear6">
          <a:avLst/>
        </a:prstGeom>
        <a:noFill/>
        <a:ln w="25400" cap="flat" cmpd="sng" algn="ctr">
          <a:solidFill>
            <a:schemeClr val="tx2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 dirty="0" err="1">
              <a:solidFill>
                <a:schemeClr val="bg2">
                  <a:lumMod val="50000"/>
                </a:schemeClr>
              </a:solidFill>
            </a:rPr>
            <a:t>Travel</a:t>
          </a:r>
          <a:r>
            <a:rPr lang="es-ES" sz="1200" kern="1200" dirty="0">
              <a:solidFill>
                <a:schemeClr val="bg2">
                  <a:lumMod val="50000"/>
                </a:schemeClr>
              </a:solidFill>
            </a:rPr>
            <a:t> </a:t>
          </a:r>
          <a:r>
            <a:rPr lang="es-ES" sz="1200" kern="1200" dirty="0" err="1">
              <a:solidFill>
                <a:schemeClr val="bg2">
                  <a:lumMod val="50000"/>
                </a:schemeClr>
              </a:solidFill>
            </a:rPr>
            <a:t>motivations</a:t>
          </a:r>
          <a:endParaRPr lang="es-ES" sz="1200" kern="1200" dirty="0">
            <a:solidFill>
              <a:schemeClr val="bg2">
                <a:lumMod val="50000"/>
              </a:schemeClr>
            </a:solidFill>
          </a:endParaRPr>
        </a:p>
      </dsp:txBody>
      <dsp:txXfrm rot="-20700000">
        <a:off x="2489894" y="481514"/>
        <a:ext cx="814871" cy="814871"/>
      </dsp:txXfrm>
    </dsp:sp>
    <dsp:sp modelId="{3D870E30-4617-45A6-8599-82DB7FB9C666}">
      <dsp:nvSpPr>
        <dsp:cNvPr id="0" name=""/>
        <dsp:cNvSpPr/>
      </dsp:nvSpPr>
      <dsp:spPr>
        <a:xfrm>
          <a:off x="2364981" y="1362382"/>
          <a:ext cx="2607587" cy="2607587"/>
        </a:xfrm>
        <a:prstGeom prst="circularArrow">
          <a:avLst>
            <a:gd name="adj1" fmla="val 4688"/>
            <a:gd name="adj2" fmla="val 299029"/>
            <a:gd name="adj3" fmla="val 2503354"/>
            <a:gd name="adj4" fmla="val 15889157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AC7806-B40C-452A-B835-273FE4B56CF4}">
      <dsp:nvSpPr>
        <dsp:cNvPr id="0" name=""/>
        <dsp:cNvSpPr/>
      </dsp:nvSpPr>
      <dsp:spPr>
        <a:xfrm>
          <a:off x="1079281" y="859553"/>
          <a:ext cx="1894575" cy="1894575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0B7F76-043A-48A8-8FE3-A5AE41B85E66}">
      <dsp:nvSpPr>
        <dsp:cNvPr id="0" name=""/>
        <dsp:cNvSpPr/>
      </dsp:nvSpPr>
      <dsp:spPr>
        <a:xfrm>
          <a:off x="1835723" y="-152736"/>
          <a:ext cx="2042733" cy="2042733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27F46A-1A94-4A1A-90EC-8FA833574164}">
      <dsp:nvSpPr>
        <dsp:cNvPr id="0" name=""/>
        <dsp:cNvSpPr/>
      </dsp:nvSpPr>
      <dsp:spPr>
        <a:xfrm>
          <a:off x="984" y="1275346"/>
          <a:ext cx="2819492" cy="14097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Familiarity</a:t>
          </a:r>
          <a:r>
            <a:rPr lang="es-ES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as a multidimensional concept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Kim and Richardson (2003)</a:t>
          </a:r>
          <a:endParaRPr lang="es-ES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2274" y="1316636"/>
        <a:ext cx="2736912" cy="1327166"/>
      </dsp:txXfrm>
    </dsp:sp>
    <dsp:sp modelId="{BF360ACD-3F53-4285-BCE4-6AD992F6F91D}">
      <dsp:nvSpPr>
        <dsp:cNvPr id="0" name=""/>
        <dsp:cNvSpPr/>
      </dsp:nvSpPr>
      <dsp:spPr>
        <a:xfrm rot="19457599">
          <a:off x="2689932" y="1542881"/>
          <a:ext cx="1388886" cy="64072"/>
        </a:xfrm>
        <a:custGeom>
          <a:avLst/>
          <a:gdLst/>
          <a:ahLst/>
          <a:cxnLst/>
          <a:rect l="0" t="0" r="0" b="0"/>
          <a:pathLst>
            <a:path>
              <a:moveTo>
                <a:pt x="0" y="32036"/>
              </a:moveTo>
              <a:lnTo>
                <a:pt x="1388886" y="3203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2000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349653" y="1540195"/>
        <a:ext cx="69444" cy="69444"/>
      </dsp:txXfrm>
    </dsp:sp>
    <dsp:sp modelId="{BBD502AE-19E8-4B94-91D9-F44826B07E81}">
      <dsp:nvSpPr>
        <dsp:cNvPr id="0" name=""/>
        <dsp:cNvSpPr/>
      </dsp:nvSpPr>
      <dsp:spPr>
        <a:xfrm>
          <a:off x="3948274" y="464742"/>
          <a:ext cx="2819492" cy="14097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Informational (sources of information consulted by the tourist)</a:t>
          </a:r>
          <a:endParaRPr lang="es-ES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989564" y="506032"/>
        <a:ext cx="2736912" cy="1327166"/>
      </dsp:txXfrm>
    </dsp:sp>
    <dsp:sp modelId="{AB1D96BD-2CE3-4454-9EA4-67543B160FF6}">
      <dsp:nvSpPr>
        <dsp:cNvPr id="0" name=""/>
        <dsp:cNvSpPr/>
      </dsp:nvSpPr>
      <dsp:spPr>
        <a:xfrm rot="2142401">
          <a:off x="2689932" y="2353485"/>
          <a:ext cx="1388886" cy="64072"/>
        </a:xfrm>
        <a:custGeom>
          <a:avLst/>
          <a:gdLst/>
          <a:ahLst/>
          <a:cxnLst/>
          <a:rect l="0" t="0" r="0" b="0"/>
          <a:pathLst>
            <a:path>
              <a:moveTo>
                <a:pt x="0" y="32036"/>
              </a:moveTo>
              <a:lnTo>
                <a:pt x="1388886" y="3203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2000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349653" y="2350799"/>
        <a:ext cx="69444" cy="69444"/>
      </dsp:txXfrm>
    </dsp:sp>
    <dsp:sp modelId="{E204DB23-255F-459D-9A7D-27BBED9FD67D}">
      <dsp:nvSpPr>
        <dsp:cNvPr id="0" name=""/>
        <dsp:cNvSpPr/>
      </dsp:nvSpPr>
      <dsp:spPr>
        <a:xfrm>
          <a:off x="3948274" y="2085950"/>
          <a:ext cx="2819492" cy="14097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Experiential (visits to the destination)</a:t>
          </a:r>
          <a:endParaRPr lang="es-ES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989564" y="2127240"/>
        <a:ext cx="2736912" cy="132716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9BF524-8215-4401-88AF-AFBC3C86B788}">
      <dsp:nvSpPr>
        <dsp:cNvPr id="0" name=""/>
        <dsp:cNvSpPr/>
      </dsp:nvSpPr>
      <dsp:spPr>
        <a:xfrm>
          <a:off x="1991489" y="1429410"/>
          <a:ext cx="3313493" cy="331349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500" kern="1200" dirty="0" err="1"/>
            <a:t>Distant</a:t>
          </a:r>
          <a:r>
            <a:rPr lang="es-ES" sz="3500" kern="1200" dirty="0"/>
            <a:t> </a:t>
          </a:r>
          <a:r>
            <a:rPr lang="es-ES" sz="3500" kern="1200" dirty="0" err="1"/>
            <a:t>destinations</a:t>
          </a:r>
          <a:endParaRPr lang="es-ES" sz="3500" kern="1200" dirty="0"/>
        </a:p>
      </dsp:txBody>
      <dsp:txXfrm>
        <a:off x="2476739" y="1914660"/>
        <a:ext cx="2342993" cy="2342993"/>
      </dsp:txXfrm>
    </dsp:sp>
    <dsp:sp modelId="{217B2D4A-86FA-47F8-8E66-7F50E7BABEB2}">
      <dsp:nvSpPr>
        <dsp:cNvPr id="0" name=""/>
        <dsp:cNvSpPr/>
      </dsp:nvSpPr>
      <dsp:spPr>
        <a:xfrm>
          <a:off x="2819862" y="102229"/>
          <a:ext cx="1656746" cy="165674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latin typeface="Times New Roman" panose="02020603050405020304" pitchFamily="18" charset="0"/>
              <a:ea typeface="Calibri" panose="020F0502020204030204" pitchFamily="34" charset="0"/>
            </a:rPr>
            <a:t>Decision making process (</a:t>
          </a:r>
          <a:r>
            <a:rPr lang="en-GB" sz="1400" kern="1200" dirty="0" err="1">
              <a:latin typeface="Times New Roman" panose="02020603050405020304" pitchFamily="18" charset="0"/>
              <a:ea typeface="Calibri" panose="020F0502020204030204" pitchFamily="34" charset="0"/>
            </a:rPr>
            <a:t>Singhapakdi</a:t>
          </a:r>
          <a:r>
            <a:rPr lang="en-GB" sz="1400" kern="1200" dirty="0">
              <a:latin typeface="Times New Roman" panose="02020603050405020304" pitchFamily="18" charset="0"/>
              <a:ea typeface="Calibri" panose="020F0502020204030204" pitchFamily="34" charset="0"/>
            </a:rPr>
            <a:t> et al., 1994; </a:t>
          </a:r>
          <a:r>
            <a:rPr lang="en-GB" sz="1400" kern="1200" dirty="0" err="1">
              <a:latin typeface="Times New Roman" panose="02020603050405020304" pitchFamily="18" charset="0"/>
              <a:ea typeface="Calibri" panose="020F0502020204030204" pitchFamily="34" charset="0"/>
            </a:rPr>
            <a:t>Swaidan</a:t>
          </a:r>
          <a:r>
            <a:rPr lang="en-GB" sz="1400" kern="1200" dirty="0">
              <a:latin typeface="Times New Roman" panose="02020603050405020304" pitchFamily="18" charset="0"/>
              <a:ea typeface="Calibri" panose="020F0502020204030204" pitchFamily="34" charset="0"/>
            </a:rPr>
            <a:t> &amp; Hayes, 2005); </a:t>
          </a:r>
          <a:endParaRPr lang="es-ES" sz="1400" kern="1200" dirty="0"/>
        </a:p>
      </dsp:txBody>
      <dsp:txXfrm>
        <a:off x="3062487" y="344854"/>
        <a:ext cx="1171496" cy="1171496"/>
      </dsp:txXfrm>
    </dsp:sp>
    <dsp:sp modelId="{BF7D72D1-2272-4505-8589-3B21808D6006}">
      <dsp:nvSpPr>
        <dsp:cNvPr id="0" name=""/>
        <dsp:cNvSpPr/>
      </dsp:nvSpPr>
      <dsp:spPr>
        <a:xfrm>
          <a:off x="4869917" y="1591680"/>
          <a:ext cx="1656746" cy="165674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>
              <a:latin typeface="Times New Roman" panose="02020603050405020304" pitchFamily="18" charset="0"/>
              <a:ea typeface="Calibri" panose="020F0502020204030204" pitchFamily="34" charset="0"/>
            </a:rPr>
            <a:t>Sensitivity to ethical problems (Swaidan &amp; Hayes, 2005); </a:t>
          </a:r>
          <a:endParaRPr lang="es-ES" sz="1400" kern="1200"/>
        </a:p>
      </dsp:txBody>
      <dsp:txXfrm>
        <a:off x="5112542" y="1834305"/>
        <a:ext cx="1171496" cy="1171496"/>
      </dsp:txXfrm>
    </dsp:sp>
    <dsp:sp modelId="{FB8B1BDA-0862-46BB-BB5C-C28C374F4AC7}">
      <dsp:nvSpPr>
        <dsp:cNvPr id="0" name=""/>
        <dsp:cNvSpPr/>
      </dsp:nvSpPr>
      <dsp:spPr>
        <a:xfrm>
          <a:off x="4086866" y="4001664"/>
          <a:ext cx="1656746" cy="165674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latin typeface="Times New Roman" panose="02020603050405020304" pitchFamily="18" charset="0"/>
              <a:ea typeface="Calibri" panose="020F0502020204030204" pitchFamily="34" charset="0"/>
            </a:rPr>
            <a:t>Human resource practices (</a:t>
          </a:r>
          <a:r>
            <a:rPr lang="en-GB" sz="1400" kern="1200" dirty="0" err="1">
              <a:latin typeface="Times New Roman" panose="02020603050405020304" pitchFamily="18" charset="0"/>
              <a:ea typeface="Calibri" panose="020F0502020204030204" pitchFamily="34" charset="0"/>
            </a:rPr>
            <a:t>Aycan</a:t>
          </a:r>
          <a:r>
            <a:rPr lang="en-GB" sz="1400" kern="1200" dirty="0">
              <a:latin typeface="Times New Roman" panose="02020603050405020304" pitchFamily="18" charset="0"/>
              <a:ea typeface="Calibri" panose="020F0502020204030204" pitchFamily="34" charset="0"/>
            </a:rPr>
            <a:t> et al., 2000)</a:t>
          </a:r>
          <a:endParaRPr lang="es-ES" sz="1400" kern="1200" dirty="0"/>
        </a:p>
      </dsp:txBody>
      <dsp:txXfrm>
        <a:off x="4329491" y="4244289"/>
        <a:ext cx="1171496" cy="1171496"/>
      </dsp:txXfrm>
    </dsp:sp>
    <dsp:sp modelId="{1014F60F-3F12-45AA-B21E-C9EF1D7B8EA9}">
      <dsp:nvSpPr>
        <dsp:cNvPr id="0" name=""/>
        <dsp:cNvSpPr/>
      </dsp:nvSpPr>
      <dsp:spPr>
        <a:xfrm>
          <a:off x="1552859" y="4001664"/>
          <a:ext cx="1656746" cy="165674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>
              <a:latin typeface="Times New Roman" panose="02020603050405020304" pitchFamily="18" charset="0"/>
              <a:ea typeface="Calibri" panose="020F0502020204030204" pitchFamily="34" charset="0"/>
            </a:rPr>
            <a:t>Consumer behaviour (Dawar et al., 1996; De Mooij &amp; Hofstede, 2002); </a:t>
          </a:r>
          <a:endParaRPr lang="es-ES" sz="1400" kern="1200"/>
        </a:p>
      </dsp:txBody>
      <dsp:txXfrm>
        <a:off x="1795484" y="4244289"/>
        <a:ext cx="1171496" cy="1171496"/>
      </dsp:txXfrm>
    </dsp:sp>
    <dsp:sp modelId="{5B2E273B-FB25-4692-914B-AF9AE9BE84F3}">
      <dsp:nvSpPr>
        <dsp:cNvPr id="0" name=""/>
        <dsp:cNvSpPr/>
      </dsp:nvSpPr>
      <dsp:spPr>
        <a:xfrm>
          <a:off x="769808" y="1591680"/>
          <a:ext cx="1656746" cy="165674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>
              <a:latin typeface="Times New Roman" panose="02020603050405020304" pitchFamily="18" charset="0"/>
              <a:ea typeface="Calibri" panose="020F0502020204030204" pitchFamily="34" charset="0"/>
            </a:rPr>
            <a:t>Trade (Heide, 1994); </a:t>
          </a:r>
          <a:endParaRPr lang="es-ES" sz="1400" kern="1200"/>
        </a:p>
      </dsp:txBody>
      <dsp:txXfrm>
        <a:off x="1012433" y="1834305"/>
        <a:ext cx="1171496" cy="117149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800C0D-B97D-48BD-BA12-B81B11BC286D}">
      <dsp:nvSpPr>
        <dsp:cNvPr id="0" name=""/>
        <dsp:cNvSpPr/>
      </dsp:nvSpPr>
      <dsp:spPr>
        <a:xfrm>
          <a:off x="2680" y="104995"/>
          <a:ext cx="1611636" cy="4081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52832" rIns="92456" bIns="52832" numCol="1" spcCol="1270" anchor="ctr" anchorCtr="0">
          <a:noAutofit/>
        </a:bodyPr>
        <a:lstStyle/>
        <a:p>
          <a:pPr marL="0" lvl="0" indent="0" algn="ctr" defTabSz="57785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 dirty="0" err="1"/>
            <a:t>Destination</a:t>
          </a:r>
          <a:r>
            <a:rPr lang="es-ES" sz="1300" kern="1200" dirty="0"/>
            <a:t> </a:t>
          </a:r>
          <a:r>
            <a:rPr lang="es-ES" sz="1300" kern="1200" dirty="0" err="1"/>
            <a:t>Image</a:t>
          </a:r>
          <a:endParaRPr lang="es-ES" sz="1300" kern="1200" dirty="0"/>
        </a:p>
      </dsp:txBody>
      <dsp:txXfrm>
        <a:off x="2680" y="104995"/>
        <a:ext cx="1611636" cy="408181"/>
      </dsp:txXfrm>
    </dsp:sp>
    <dsp:sp modelId="{CDD41E9C-FFC3-4D42-9914-0DE45E48AD41}">
      <dsp:nvSpPr>
        <dsp:cNvPr id="0" name=""/>
        <dsp:cNvSpPr/>
      </dsp:nvSpPr>
      <dsp:spPr>
        <a:xfrm>
          <a:off x="2680" y="513176"/>
          <a:ext cx="1611636" cy="47104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342" tIns="69342" rIns="92456" bIns="104013" numCol="1" spcCol="1270" anchor="t" anchorCtr="0">
          <a:noAutofit/>
        </a:bodyPr>
        <a:lstStyle/>
        <a:p>
          <a:pPr marL="114300" lvl="1" indent="-114300" algn="l" defTabSz="57785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The </a:t>
          </a:r>
          <a:r>
            <a:rPr lang="en-GB" sz="1300" u="sng" kern="1200" dirty="0"/>
            <a:t>cognitive dimension of Spain image</a:t>
          </a:r>
          <a:r>
            <a:rPr lang="en-GB" sz="1300" kern="1200" dirty="0"/>
            <a:t> was measured through items from </a:t>
          </a:r>
          <a:r>
            <a:rPr lang="en-GB" sz="1300" kern="1200" dirty="0" err="1"/>
            <a:t>Baloglu</a:t>
          </a:r>
          <a:r>
            <a:rPr lang="en-GB" sz="1300" kern="1200" dirty="0"/>
            <a:t> and McCleary (1999). for the </a:t>
          </a:r>
          <a:r>
            <a:rPr lang="en-GB" sz="1300" u="sng" kern="1200" dirty="0"/>
            <a:t>affective dimension</a:t>
          </a:r>
          <a:r>
            <a:rPr lang="en-GB" sz="1300" kern="1200" dirty="0"/>
            <a:t>, four bipolar items on a five-point semantic differential scale were used (</a:t>
          </a:r>
          <a:r>
            <a:rPr lang="en-GB" sz="1300" kern="1200" dirty="0" err="1"/>
            <a:t>Baloglu</a:t>
          </a:r>
          <a:r>
            <a:rPr lang="en-GB" sz="1300" kern="1200" dirty="0"/>
            <a:t> and McCleary 1999). </a:t>
          </a:r>
          <a:endParaRPr lang="es-ES" sz="1300" kern="1200" dirty="0"/>
        </a:p>
      </dsp:txBody>
      <dsp:txXfrm>
        <a:off x="2680" y="513176"/>
        <a:ext cx="1611636" cy="4710420"/>
      </dsp:txXfrm>
    </dsp:sp>
    <dsp:sp modelId="{086741E7-08C1-4AD6-BDD6-B8E6990568EC}">
      <dsp:nvSpPr>
        <dsp:cNvPr id="0" name=""/>
        <dsp:cNvSpPr/>
      </dsp:nvSpPr>
      <dsp:spPr>
        <a:xfrm>
          <a:off x="1839945" y="104995"/>
          <a:ext cx="1611636" cy="4081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52832" rIns="92456" bIns="52832" numCol="1" spcCol="1270" anchor="ctr" anchorCtr="0">
          <a:noAutofit/>
        </a:bodyPr>
        <a:lstStyle/>
        <a:p>
          <a:pPr marL="0" lvl="0" indent="0" algn="ctr" defTabSz="57785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 dirty="0" err="1"/>
            <a:t>Familiarity</a:t>
          </a:r>
          <a:endParaRPr lang="es-ES" sz="1300" kern="1200" dirty="0"/>
        </a:p>
      </dsp:txBody>
      <dsp:txXfrm>
        <a:off x="1839945" y="104995"/>
        <a:ext cx="1611636" cy="408181"/>
      </dsp:txXfrm>
    </dsp:sp>
    <dsp:sp modelId="{CA4F1D51-D7C8-47F9-8DEA-E668E4F95D1A}">
      <dsp:nvSpPr>
        <dsp:cNvPr id="0" name=""/>
        <dsp:cNvSpPr/>
      </dsp:nvSpPr>
      <dsp:spPr>
        <a:xfrm>
          <a:off x="1839945" y="513176"/>
          <a:ext cx="1611636" cy="47104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342" tIns="69342" rIns="92456" bIns="104013" numCol="1" spcCol="1270" anchor="t" anchorCtr="0">
          <a:noAutofit/>
        </a:bodyPr>
        <a:lstStyle/>
        <a:p>
          <a:pPr marL="114300" lvl="1" indent="-114300" algn="l" defTabSz="57785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u="sng" kern="1200" dirty="0"/>
            <a:t>Experiential familiarity </a:t>
          </a:r>
          <a:r>
            <a:rPr lang="en-GB" sz="1300" kern="1200" dirty="0"/>
            <a:t>was measured by visits to the destination (previously visited/not previously visited), whereas </a:t>
          </a:r>
          <a:r>
            <a:rPr lang="en-GB" sz="1300" u="sng" kern="1200" dirty="0"/>
            <a:t>informational familiarity</a:t>
          </a:r>
          <a:r>
            <a:rPr lang="en-GB" sz="1300" kern="1200" dirty="0"/>
            <a:t> was measured using the number of information sources consulted by the tourist. </a:t>
          </a:r>
          <a:endParaRPr lang="es-ES" sz="1300" kern="1200" dirty="0"/>
        </a:p>
      </dsp:txBody>
      <dsp:txXfrm>
        <a:off x="1839945" y="513176"/>
        <a:ext cx="1611636" cy="4710420"/>
      </dsp:txXfrm>
    </dsp:sp>
    <dsp:sp modelId="{2DD4F300-6593-4203-8757-83AF781C3C32}">
      <dsp:nvSpPr>
        <dsp:cNvPr id="0" name=""/>
        <dsp:cNvSpPr/>
      </dsp:nvSpPr>
      <dsp:spPr>
        <a:xfrm>
          <a:off x="3677210" y="104995"/>
          <a:ext cx="1611636" cy="4081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52832" rIns="92456" bIns="52832" numCol="1" spcCol="1270" anchor="ctr" anchorCtr="0">
          <a:noAutofit/>
        </a:bodyPr>
        <a:lstStyle/>
        <a:p>
          <a:pPr marL="0" lvl="0" indent="0" algn="ctr" defTabSz="57785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 dirty="0" err="1"/>
            <a:t>Corporate</a:t>
          </a:r>
          <a:r>
            <a:rPr lang="es-ES" sz="1300" kern="1200" dirty="0"/>
            <a:t> </a:t>
          </a:r>
          <a:r>
            <a:rPr lang="es-ES" sz="1300" kern="1200" dirty="0" err="1"/>
            <a:t>Image</a:t>
          </a:r>
          <a:endParaRPr lang="es-ES" sz="1300" kern="1200" dirty="0"/>
        </a:p>
      </dsp:txBody>
      <dsp:txXfrm>
        <a:off x="3677210" y="104995"/>
        <a:ext cx="1611636" cy="408181"/>
      </dsp:txXfrm>
    </dsp:sp>
    <dsp:sp modelId="{E70B0F55-EEC9-4C5E-BE6C-B14F492AFB57}">
      <dsp:nvSpPr>
        <dsp:cNvPr id="0" name=""/>
        <dsp:cNvSpPr/>
      </dsp:nvSpPr>
      <dsp:spPr>
        <a:xfrm>
          <a:off x="3677210" y="513176"/>
          <a:ext cx="1611636" cy="47104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342" tIns="69342" rIns="92456" bIns="104013" numCol="1" spcCol="1270" anchor="t" anchorCtr="0">
          <a:noAutofit/>
        </a:bodyPr>
        <a:lstStyle/>
        <a:p>
          <a:pPr marL="114300" lvl="1" indent="-114300" algn="l" defTabSz="57785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The </a:t>
          </a:r>
          <a:r>
            <a:rPr lang="en-US" sz="1300" u="sng" kern="1200" dirty="0"/>
            <a:t>corporate image</a:t>
          </a:r>
          <a:r>
            <a:rPr lang="en-US" sz="1300" kern="1200" dirty="0"/>
            <a:t> measures up across a structured methodology, there being included in the questionnaire the corporate attributes of image that stem from a review of the wide and recent literature (</a:t>
          </a:r>
          <a:r>
            <a:rPr lang="en-US" sz="1300" kern="1200" dirty="0" err="1"/>
            <a:t>Capriotti</a:t>
          </a:r>
          <a:r>
            <a:rPr lang="en-US" sz="1300" kern="1200" dirty="0"/>
            <a:t>, 2013).</a:t>
          </a:r>
          <a:endParaRPr lang="es-ES" sz="1300" kern="1200" dirty="0"/>
        </a:p>
      </dsp:txBody>
      <dsp:txXfrm>
        <a:off x="3677210" y="513176"/>
        <a:ext cx="1611636" cy="4710420"/>
      </dsp:txXfrm>
    </dsp:sp>
    <dsp:sp modelId="{378E2E83-34E8-410C-BC39-2717A1203910}">
      <dsp:nvSpPr>
        <dsp:cNvPr id="0" name=""/>
        <dsp:cNvSpPr/>
      </dsp:nvSpPr>
      <dsp:spPr>
        <a:xfrm>
          <a:off x="5514475" y="104995"/>
          <a:ext cx="1611636" cy="4081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52832" rIns="92456" bIns="52832" numCol="1" spcCol="1270" anchor="ctr" anchorCtr="0">
          <a:noAutofit/>
        </a:bodyPr>
        <a:lstStyle/>
        <a:p>
          <a:pPr marL="0" lvl="0" indent="0" algn="ctr" defTabSz="57785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 dirty="0" err="1"/>
            <a:t>Travel</a:t>
          </a:r>
          <a:r>
            <a:rPr lang="es-ES" sz="1300" kern="1200" dirty="0"/>
            <a:t> </a:t>
          </a:r>
          <a:r>
            <a:rPr lang="es-ES" sz="1300" kern="1200" dirty="0" err="1"/>
            <a:t>Motivations</a:t>
          </a:r>
          <a:endParaRPr lang="es-ES" sz="1300" kern="1200" dirty="0"/>
        </a:p>
      </dsp:txBody>
      <dsp:txXfrm>
        <a:off x="5514475" y="104995"/>
        <a:ext cx="1611636" cy="408181"/>
      </dsp:txXfrm>
    </dsp:sp>
    <dsp:sp modelId="{1CDC4630-E6FE-498E-AB24-A85D0FBB493C}">
      <dsp:nvSpPr>
        <dsp:cNvPr id="0" name=""/>
        <dsp:cNvSpPr/>
      </dsp:nvSpPr>
      <dsp:spPr>
        <a:xfrm>
          <a:off x="5514475" y="513176"/>
          <a:ext cx="1611636" cy="47104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342" tIns="69342" rIns="92456" bIns="104013" numCol="1" spcCol="1270" anchor="t" anchorCtr="0">
          <a:noAutofit/>
        </a:bodyPr>
        <a:lstStyle/>
        <a:p>
          <a:pPr marL="114300" lvl="1" indent="-114300" algn="l" defTabSz="57785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u="sng" kern="1200"/>
            <a:t>Travel motivations</a:t>
          </a:r>
          <a:r>
            <a:rPr lang="en-GB" sz="1300" kern="1200"/>
            <a:t> was measured following Baloglu and McCleary (1999a) and San Martín and Rodriguez (2008) establishing 14 items related to travel motivations </a:t>
          </a:r>
          <a:endParaRPr lang="es-ES" sz="1300" kern="1200"/>
        </a:p>
      </dsp:txBody>
      <dsp:txXfrm>
        <a:off x="5514475" y="513176"/>
        <a:ext cx="1611636" cy="47104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0D23C-1FC5-4BDE-8F0B-681CF71B8DC4}" type="datetimeFigureOut">
              <a:rPr lang="es-ES" smtClean="0"/>
              <a:pPr/>
              <a:t>12/07/2017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A6B56-296D-4F47-935C-E173FD28C56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0D23C-1FC5-4BDE-8F0B-681CF71B8DC4}" type="datetimeFigureOut">
              <a:rPr lang="es-ES" smtClean="0"/>
              <a:pPr/>
              <a:t>12/07/2017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A6B56-296D-4F47-935C-E173FD28C56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0D23C-1FC5-4BDE-8F0B-681CF71B8DC4}" type="datetimeFigureOut">
              <a:rPr lang="es-ES" smtClean="0"/>
              <a:pPr/>
              <a:t>12/07/2017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A6B56-296D-4F47-935C-E173FD28C56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0D23C-1FC5-4BDE-8F0B-681CF71B8DC4}" type="datetimeFigureOut">
              <a:rPr lang="es-ES" smtClean="0"/>
              <a:pPr/>
              <a:t>12/07/2017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A6B56-296D-4F47-935C-E173FD28C56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0D23C-1FC5-4BDE-8F0B-681CF71B8DC4}" type="datetimeFigureOut">
              <a:rPr lang="es-ES" smtClean="0"/>
              <a:pPr/>
              <a:t>12/07/2017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A6B56-296D-4F47-935C-E173FD28C56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0D23C-1FC5-4BDE-8F0B-681CF71B8DC4}" type="datetimeFigureOut">
              <a:rPr lang="es-ES" smtClean="0"/>
              <a:pPr/>
              <a:t>12/07/2017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A6B56-296D-4F47-935C-E173FD28C56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0D23C-1FC5-4BDE-8F0B-681CF71B8DC4}" type="datetimeFigureOut">
              <a:rPr lang="es-ES" smtClean="0"/>
              <a:pPr/>
              <a:t>12/07/2017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A6B56-296D-4F47-935C-E173FD28C56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0D23C-1FC5-4BDE-8F0B-681CF71B8DC4}" type="datetimeFigureOut">
              <a:rPr lang="es-ES" smtClean="0"/>
              <a:pPr/>
              <a:t>12/07/2017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A6B56-296D-4F47-935C-E173FD28C56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0D23C-1FC5-4BDE-8F0B-681CF71B8DC4}" type="datetimeFigureOut">
              <a:rPr lang="es-ES" smtClean="0"/>
              <a:pPr/>
              <a:t>12/07/2017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A6B56-296D-4F47-935C-E173FD28C56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0D23C-1FC5-4BDE-8F0B-681CF71B8DC4}" type="datetimeFigureOut">
              <a:rPr lang="es-ES" smtClean="0"/>
              <a:pPr/>
              <a:t>12/07/2017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A6B56-296D-4F47-935C-E173FD28C56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0D23C-1FC5-4BDE-8F0B-681CF71B8DC4}" type="datetimeFigureOut">
              <a:rPr lang="es-ES" smtClean="0"/>
              <a:pPr/>
              <a:t>12/07/2017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A6B56-296D-4F47-935C-E173FD28C56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0D23C-1FC5-4BDE-8F0B-681CF71B8DC4}" type="datetimeFigureOut">
              <a:rPr lang="es-ES" smtClean="0"/>
              <a:pPr/>
              <a:t>12/07/2017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5A6B56-296D-4F47-935C-E173FD28C56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5.xml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microsoft.com/office/2007/relationships/diagramDrawing" Target="../diagrams/drawing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4.xml"/><Relationship Id="rId11" Type="http://schemas.openxmlformats.org/officeDocument/2006/relationships/diagramColors" Target="../diagrams/colors5.xml"/><Relationship Id="rId5" Type="http://schemas.openxmlformats.org/officeDocument/2006/relationships/diagramQuickStyle" Target="../diagrams/quickStyle4.xml"/><Relationship Id="rId10" Type="http://schemas.openxmlformats.org/officeDocument/2006/relationships/diagramQuickStyle" Target="../diagrams/quickStyle5.xml"/><Relationship Id="rId4" Type="http://schemas.openxmlformats.org/officeDocument/2006/relationships/diagramLayout" Target="../diagrams/layout4.xml"/><Relationship Id="rId9" Type="http://schemas.openxmlformats.org/officeDocument/2006/relationships/diagramLayout" Target="../diagrams/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7.xml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12" Type="http://schemas.microsoft.com/office/2007/relationships/diagramDrawing" Target="../diagrams/drawing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6.xml"/><Relationship Id="rId11" Type="http://schemas.openxmlformats.org/officeDocument/2006/relationships/diagramColors" Target="../diagrams/colors7.xml"/><Relationship Id="rId5" Type="http://schemas.openxmlformats.org/officeDocument/2006/relationships/diagramQuickStyle" Target="../diagrams/quickStyle6.xml"/><Relationship Id="rId10" Type="http://schemas.openxmlformats.org/officeDocument/2006/relationships/diagramQuickStyle" Target="../diagrams/quickStyle7.xml"/><Relationship Id="rId4" Type="http://schemas.openxmlformats.org/officeDocument/2006/relationships/diagramLayout" Target="../diagrams/layout6.xml"/><Relationship Id="rId9" Type="http://schemas.openxmlformats.org/officeDocument/2006/relationships/diagramLayout" Target="../diagrams/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843808" y="5758408"/>
            <a:ext cx="6048672" cy="694928"/>
          </a:xfrm>
        </p:spPr>
        <p:txBody>
          <a:bodyPr>
            <a:normAutofit/>
          </a:bodyPr>
          <a:lstStyle/>
          <a:p>
            <a:pPr algn="l"/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Gema Pérez Tapia, </a:t>
            </a:r>
            <a:r>
              <a:rPr lang="en-US" sz="14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Department of Marketing and Market Research, University of Málaga, Spain.</a:t>
            </a:r>
            <a:endParaRPr lang="es-ES" sz="1400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s-ES" sz="1400" dirty="0"/>
          </a:p>
        </p:txBody>
      </p:sp>
      <p:pic>
        <p:nvPicPr>
          <p:cNvPr id="4" name="3 Imagen" descr="http://s61.radikal.ru/i172/1107/b6/69cd541cb871.jpg"/>
          <p:cNvPicPr/>
          <p:nvPr/>
        </p:nvPicPr>
        <p:blipFill>
          <a:blip r:embed="rId2" cstate="print"/>
          <a:srcRect l="40011" t="8303" r="36600" b="24322"/>
          <a:stretch>
            <a:fillRect/>
          </a:stretch>
        </p:blipFill>
        <p:spPr bwMode="auto">
          <a:xfrm>
            <a:off x="-468560" y="0"/>
            <a:ext cx="2232248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C9F9FC82-12B4-4BB4-9CDB-D683E032DC7B}"/>
              </a:ext>
            </a:extLst>
          </p:cNvPr>
          <p:cNvSpPr txBox="1"/>
          <p:nvPr/>
        </p:nvSpPr>
        <p:spPr>
          <a:xfrm>
            <a:off x="2267744" y="548680"/>
            <a:ext cx="62646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FACTORS INFLUENCING DESTINATION IMAGE FORMATION IN DISTANT CULTURE COUNTRIES:</a:t>
            </a:r>
          </a:p>
          <a:p>
            <a:pPr>
              <a:lnSpc>
                <a:spcPct val="200000"/>
              </a:lnSpc>
            </a:pP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MODERATING ROLE OF FAMILIARITY, CORPORATE IMAGE AND TRAVEL MOTIVATIONS</a:t>
            </a:r>
            <a:endParaRPr lang="es-E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95736" y="1"/>
            <a:ext cx="6262464" cy="764703"/>
          </a:xfrm>
        </p:spPr>
        <p:txBody>
          <a:bodyPr>
            <a:normAutofit/>
          </a:bodyPr>
          <a:lstStyle/>
          <a:p>
            <a:pPr algn="l"/>
            <a:r>
              <a:rPr lang="es-ES" sz="20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THEORETICAL FRAMEWORK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35696" y="764704"/>
            <a:ext cx="4608512" cy="360040"/>
          </a:xfrm>
        </p:spPr>
        <p:txBody>
          <a:bodyPr>
            <a:noAutofit/>
          </a:bodyPr>
          <a:lstStyle/>
          <a:p>
            <a:pPr algn="l"/>
            <a:r>
              <a:rPr lang="es-ES" sz="2000" b="1" i="1" u="sng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Corporate</a:t>
            </a:r>
            <a:r>
              <a:rPr lang="es-ES" sz="2000" b="1" i="1" u="sng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2000" b="1" i="1" u="sng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image</a:t>
            </a:r>
            <a:endParaRPr lang="es-ES" sz="2000" b="1" i="1" u="sng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3 Imagen" descr="http://s61.radikal.ru/i172/1107/b6/69cd541cb871.jpg"/>
          <p:cNvPicPr/>
          <p:nvPr/>
        </p:nvPicPr>
        <p:blipFill>
          <a:blip r:embed="rId2" cstate="print"/>
          <a:srcRect l="44092" t="8303" r="25044" b="3534"/>
          <a:stretch>
            <a:fillRect/>
          </a:stretch>
        </p:blipFill>
        <p:spPr bwMode="auto">
          <a:xfrm>
            <a:off x="24805" y="0"/>
            <a:ext cx="1666875" cy="6857999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51000"/>
              </a:srgbClr>
            </a:outerShdw>
          </a:effectLst>
        </p:spPr>
      </p:pic>
      <p:sp>
        <p:nvSpPr>
          <p:cNvPr id="7" name="6 CuadroTexto"/>
          <p:cNvSpPr txBox="1"/>
          <p:nvPr/>
        </p:nvSpPr>
        <p:spPr>
          <a:xfrm>
            <a:off x="1835696" y="1196752"/>
            <a:ext cx="6984776" cy="216982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5875"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recent group of authors presents the corporate image as perceptions, (mental) pictures or impressions of an organization that reside in the public’s mind (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Grönroos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1984;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Jonhson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Zinkhan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1990; Balmer, 1995; Gray and Balmer, 1998; Balmer and Gray, 2000;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Gotsi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Wilson, 2001; Balmer and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Greyser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2002).</a:t>
            </a:r>
            <a:endParaRPr lang="es-ES" dirty="0">
              <a:latin typeface="Times New Roman" panose="02020603050405020304" pitchFamily="18" charset="0"/>
              <a:ea typeface="Times New Roman"/>
              <a:cs typeface="Times New Roman" pitchFamily="18" charset="0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1EBB7664-88B5-486F-9A48-31D460C7AD91}"/>
              </a:ext>
            </a:extLst>
          </p:cNvPr>
          <p:cNvSpPr/>
          <p:nvPr/>
        </p:nvSpPr>
        <p:spPr>
          <a:xfrm>
            <a:off x="4067944" y="3796005"/>
            <a:ext cx="475252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H3a: </a:t>
            </a:r>
            <a:r>
              <a:rPr lang="en-GB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more positive the corporate image in a distant destination is, the more positive the cognitive image will be as a tourist destination.</a:t>
            </a:r>
            <a:endParaRPr lang="es-ES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GB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H3b: The more positive the corporate image in a distant destination is, the more positive the affective image will be as a tourist destination. </a:t>
            </a:r>
            <a:endParaRPr lang="es-ES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0066608-EC15-43AD-9651-FFA135974EC9}"/>
              </a:ext>
            </a:extLst>
          </p:cNvPr>
          <p:cNvSpPr txBox="1"/>
          <p:nvPr/>
        </p:nvSpPr>
        <p:spPr>
          <a:xfrm>
            <a:off x="1979712" y="4194954"/>
            <a:ext cx="20162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might</a:t>
            </a: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be </a:t>
            </a:r>
            <a:r>
              <a:rPr lang="es-E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interesting</a:t>
            </a: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know</a:t>
            </a: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if</a:t>
            </a: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variable </a:t>
            </a:r>
            <a:r>
              <a:rPr lang="es-E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influence</a:t>
            </a: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image</a:t>
            </a: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E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how</a:t>
            </a: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strong</a:t>
            </a: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relationship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Diagrama de flujo: almacenamiento de acceso secuencial 7">
            <a:extLst>
              <a:ext uri="{FF2B5EF4-FFF2-40B4-BE49-F238E27FC236}">
                <a16:creationId xmlns:a16="http://schemas.microsoft.com/office/drawing/2014/main" id="{128C4D30-EF40-4A70-BAF6-D936C63EB22A}"/>
              </a:ext>
            </a:extLst>
          </p:cNvPr>
          <p:cNvSpPr/>
          <p:nvPr/>
        </p:nvSpPr>
        <p:spPr>
          <a:xfrm>
            <a:off x="1691680" y="3789040"/>
            <a:ext cx="2376264" cy="2664296"/>
          </a:xfrm>
          <a:prstGeom prst="flowChartMagneticTap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http://s61.radikal.ru/i172/1107/b6/69cd541cb871.jpg"/>
          <p:cNvPicPr/>
          <p:nvPr/>
        </p:nvPicPr>
        <p:blipFill>
          <a:blip r:embed="rId2" cstate="print"/>
          <a:srcRect l="44092" t="8303" r="25044" b="3534"/>
          <a:stretch>
            <a:fillRect/>
          </a:stretch>
        </p:blipFill>
        <p:spPr bwMode="auto">
          <a:xfrm>
            <a:off x="24805" y="0"/>
            <a:ext cx="1666875" cy="6857999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51000"/>
              </a:srgbClr>
            </a:outerShdw>
          </a:effectLst>
        </p:spPr>
      </p:pic>
      <p:sp>
        <p:nvSpPr>
          <p:cNvPr id="9" name="1 Título">
            <a:extLst>
              <a:ext uri="{FF2B5EF4-FFF2-40B4-BE49-F238E27FC236}">
                <a16:creationId xmlns:a16="http://schemas.microsoft.com/office/drawing/2014/main" id="{5C5C4761-3EF7-4157-BCA6-21F1FEDB43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07704" y="144017"/>
            <a:ext cx="6262464" cy="764703"/>
          </a:xfrm>
        </p:spPr>
        <p:txBody>
          <a:bodyPr>
            <a:normAutofit/>
          </a:bodyPr>
          <a:lstStyle/>
          <a:p>
            <a:pPr algn="l"/>
            <a:r>
              <a:rPr lang="es-ES" sz="20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THEORETICAL FRAMEWORK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43DF8DA-A4E6-48B8-8D05-14DEA02BF265}"/>
              </a:ext>
            </a:extLst>
          </p:cNvPr>
          <p:cNvSpPr txBox="1"/>
          <p:nvPr/>
        </p:nvSpPr>
        <p:spPr>
          <a:xfrm>
            <a:off x="1907704" y="836712"/>
            <a:ext cx="5256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Travel</a:t>
            </a:r>
            <a:r>
              <a:rPr lang="es-ES" sz="20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000" b="1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motivations</a:t>
            </a:r>
            <a:endParaRPr lang="es-ES" sz="2000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E1F54E78-352B-4321-A454-749C77647911}"/>
              </a:ext>
            </a:extLst>
          </p:cNvPr>
          <p:cNvSpPr txBox="1"/>
          <p:nvPr/>
        </p:nvSpPr>
        <p:spPr>
          <a:xfrm>
            <a:off x="1907704" y="1340768"/>
            <a:ext cx="684076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Travel motivations can be considered as one of the most important psychological influences of tourist behavior (destination´s election). Motivations are the inner state of a person or certain needs of a person, which forces them to act in a specific way to satisfied it.</a:t>
            </a:r>
            <a:endParaRPr lang="es-E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s-E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Marco 11">
            <a:extLst>
              <a:ext uri="{FF2B5EF4-FFF2-40B4-BE49-F238E27FC236}">
                <a16:creationId xmlns:a16="http://schemas.microsoft.com/office/drawing/2014/main" id="{124318FF-F047-493E-8C5C-B908A0711C12}"/>
              </a:ext>
            </a:extLst>
          </p:cNvPr>
          <p:cNvSpPr/>
          <p:nvPr/>
        </p:nvSpPr>
        <p:spPr>
          <a:xfrm>
            <a:off x="1907704" y="2996952"/>
            <a:ext cx="6840760" cy="1855658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28BB5D97-7349-4A4C-BA40-D82CB97CC4E6}"/>
              </a:ext>
            </a:extLst>
          </p:cNvPr>
          <p:cNvSpPr/>
          <p:nvPr/>
        </p:nvSpPr>
        <p:spPr>
          <a:xfrm>
            <a:off x="2195736" y="3140968"/>
            <a:ext cx="6246440" cy="1421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Those destinations that have a </a:t>
            </a:r>
            <a:r>
              <a:rPr lang="en-US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stronger image of agreement with the motivations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of the potential tourist, will have major possibilities of being chosen.</a:t>
            </a:r>
            <a:endParaRPr lang="es-ES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8BBBE6DB-29E6-412E-AF87-C1AB52858F4B}"/>
              </a:ext>
            </a:extLst>
          </p:cNvPr>
          <p:cNvSpPr/>
          <p:nvPr/>
        </p:nvSpPr>
        <p:spPr>
          <a:xfrm>
            <a:off x="1907703" y="4869160"/>
            <a:ext cx="6912769" cy="198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H4a: Travel Motivations will have a positive effect on the cognitive image of destination in distant culture countries.</a:t>
            </a:r>
            <a:endParaRPr lang="es-ES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H4b: Travel Motivations will have a positive effect on the affective image of destination in distant culture countries.</a:t>
            </a:r>
            <a:endParaRPr lang="es-ES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http://s61.radikal.ru/i172/1107/b6/69cd541cb871.jpg"/>
          <p:cNvPicPr/>
          <p:nvPr/>
        </p:nvPicPr>
        <p:blipFill>
          <a:blip r:embed="rId2" cstate="print"/>
          <a:srcRect l="44092" t="8303" r="25044" b="3534"/>
          <a:stretch>
            <a:fillRect/>
          </a:stretch>
        </p:blipFill>
        <p:spPr bwMode="auto">
          <a:xfrm>
            <a:off x="24805" y="0"/>
            <a:ext cx="1666875" cy="6857999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51000"/>
              </a:srgbClr>
            </a:outerShdw>
          </a:effectLst>
        </p:spPr>
      </p:pic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3621077348"/>
              </p:ext>
            </p:extLst>
          </p:nvPr>
        </p:nvGraphicFramePr>
        <p:xfrm>
          <a:off x="2267744" y="1340768"/>
          <a:ext cx="6168008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1 Título">
            <a:extLst>
              <a:ext uri="{FF2B5EF4-FFF2-40B4-BE49-F238E27FC236}">
                <a16:creationId xmlns:a16="http://schemas.microsoft.com/office/drawing/2014/main" id="{A290F174-409D-4B0C-9354-36954DA6C75A}"/>
              </a:ext>
            </a:extLst>
          </p:cNvPr>
          <p:cNvSpPr txBox="1">
            <a:spLocks/>
          </p:cNvSpPr>
          <p:nvPr/>
        </p:nvSpPr>
        <p:spPr>
          <a:xfrm>
            <a:off x="1907704" y="144017"/>
            <a:ext cx="6262464" cy="7647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000" b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THEORETICAL FRAMEWORK</a:t>
            </a:r>
            <a:endParaRPr lang="es-ES" sz="2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graphicFrame>
        <p:nvGraphicFramePr>
          <p:cNvPr id="8" name="Diagrama 7">
            <a:extLst>
              <a:ext uri="{FF2B5EF4-FFF2-40B4-BE49-F238E27FC236}">
                <a16:creationId xmlns:a16="http://schemas.microsoft.com/office/drawing/2014/main" id="{1C774FDD-5921-4729-AFC3-5AB5C8F755D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93214946"/>
              </p:ext>
            </p:extLst>
          </p:nvPr>
        </p:nvGraphicFramePr>
        <p:xfrm>
          <a:off x="1524000" y="836712"/>
          <a:ext cx="7296472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http://s61.radikal.ru/i172/1107/b6/69cd541cb871.jpg"/>
          <p:cNvPicPr/>
          <p:nvPr/>
        </p:nvPicPr>
        <p:blipFill>
          <a:blip r:embed="rId2" cstate="print"/>
          <a:srcRect l="44092" t="8303" r="25044" b="3534"/>
          <a:stretch>
            <a:fillRect/>
          </a:stretch>
        </p:blipFill>
        <p:spPr bwMode="auto">
          <a:xfrm>
            <a:off x="24805" y="0"/>
            <a:ext cx="1666875" cy="6857999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51000"/>
              </a:srgbClr>
            </a:outerShdw>
          </a:effectLst>
        </p:spPr>
      </p:pic>
      <p:sp>
        <p:nvSpPr>
          <p:cNvPr id="7" name="1 Título">
            <a:extLst>
              <a:ext uri="{FF2B5EF4-FFF2-40B4-BE49-F238E27FC236}">
                <a16:creationId xmlns:a16="http://schemas.microsoft.com/office/drawing/2014/main" id="{A290F174-409D-4B0C-9354-36954DA6C75A}"/>
              </a:ext>
            </a:extLst>
          </p:cNvPr>
          <p:cNvSpPr txBox="1">
            <a:spLocks/>
          </p:cNvSpPr>
          <p:nvPr/>
        </p:nvSpPr>
        <p:spPr>
          <a:xfrm>
            <a:off x="1907704" y="144017"/>
            <a:ext cx="6262464" cy="7647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0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RESEARCH METHODS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C9507723-5D49-4877-B97C-4FCB671E2BE4}"/>
              </a:ext>
            </a:extLst>
          </p:cNvPr>
          <p:cNvSpPr txBox="1"/>
          <p:nvPr/>
        </p:nvSpPr>
        <p:spPr>
          <a:xfrm>
            <a:off x="2123728" y="1081474"/>
            <a:ext cx="6336704" cy="5586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Survey methods were used to collect data. </a:t>
            </a:r>
          </a:p>
          <a:p>
            <a:pPr>
              <a:lnSpc>
                <a:spcPct val="150000"/>
              </a:lnSpc>
            </a:pPr>
            <a:endParaRPr lang="en-GB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GB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GB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Major variables in the questionnaire are: </a:t>
            </a:r>
          </a:p>
          <a:p>
            <a:pPr>
              <a:lnSpc>
                <a:spcPct val="150000"/>
              </a:lnSpc>
            </a:pPr>
            <a:endParaRPr lang="en-GB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Destination images (affective/cognitive).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Familiarity.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Corporate image.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Travel motivations.</a:t>
            </a:r>
            <a:endParaRPr lang="es-E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s-E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BB4318A1-F248-4015-8A86-169715E46C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1484784"/>
            <a:ext cx="2170454" cy="165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6072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http://s61.radikal.ru/i172/1107/b6/69cd541cb871.jpg"/>
          <p:cNvPicPr/>
          <p:nvPr/>
        </p:nvPicPr>
        <p:blipFill>
          <a:blip r:embed="rId2" cstate="print"/>
          <a:srcRect l="44092" t="8303" r="25044" b="3534"/>
          <a:stretch>
            <a:fillRect/>
          </a:stretch>
        </p:blipFill>
        <p:spPr bwMode="auto">
          <a:xfrm>
            <a:off x="24805" y="0"/>
            <a:ext cx="1666875" cy="6857999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51000"/>
              </a:srgbClr>
            </a:outerShdw>
          </a:effectLst>
        </p:spPr>
      </p:pic>
      <p:graphicFrame>
        <p:nvGraphicFramePr>
          <p:cNvPr id="5" name="4 Diagrama"/>
          <p:cNvGraphicFramePr/>
          <p:nvPr>
            <p:extLst/>
          </p:nvPr>
        </p:nvGraphicFramePr>
        <p:xfrm>
          <a:off x="2267744" y="1340768"/>
          <a:ext cx="6168008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1 Título">
            <a:extLst>
              <a:ext uri="{FF2B5EF4-FFF2-40B4-BE49-F238E27FC236}">
                <a16:creationId xmlns:a16="http://schemas.microsoft.com/office/drawing/2014/main" id="{A290F174-409D-4B0C-9354-36954DA6C75A}"/>
              </a:ext>
            </a:extLst>
          </p:cNvPr>
          <p:cNvSpPr txBox="1">
            <a:spLocks/>
          </p:cNvSpPr>
          <p:nvPr/>
        </p:nvSpPr>
        <p:spPr>
          <a:xfrm>
            <a:off x="1907704" y="144017"/>
            <a:ext cx="6262464" cy="7647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2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0A271D42-EBDF-403E-B87F-C53E20B81CF3}"/>
              </a:ext>
            </a:extLst>
          </p:cNvPr>
          <p:cNvSpPr/>
          <p:nvPr/>
        </p:nvSpPr>
        <p:spPr>
          <a:xfrm>
            <a:off x="1907704" y="292586"/>
            <a:ext cx="29883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S" sz="2000" b="1" dirty="0">
                <a:solidFill>
                  <a:srgbClr val="B83D68">
                    <a:lumMod val="50000"/>
                  </a:srgb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RESEARCH METHODS</a:t>
            </a:r>
          </a:p>
        </p:txBody>
      </p:sp>
      <p:graphicFrame>
        <p:nvGraphicFramePr>
          <p:cNvPr id="10" name="Diagrama 9">
            <a:extLst>
              <a:ext uri="{FF2B5EF4-FFF2-40B4-BE49-F238E27FC236}">
                <a16:creationId xmlns:a16="http://schemas.microsoft.com/office/drawing/2014/main" id="{F9597160-8094-4CF2-9220-E2C527DBC0D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78240881"/>
              </p:ext>
            </p:extLst>
          </p:nvPr>
        </p:nvGraphicFramePr>
        <p:xfrm>
          <a:off x="1907704" y="908720"/>
          <a:ext cx="7128792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36882324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http://s61.radikal.ru/i172/1107/b6/69cd541cb871.jpg"/>
          <p:cNvPicPr/>
          <p:nvPr/>
        </p:nvPicPr>
        <p:blipFill>
          <a:blip r:embed="rId2" cstate="print"/>
          <a:srcRect l="44092" t="8303" r="25044" b="3534"/>
          <a:stretch>
            <a:fillRect/>
          </a:stretch>
        </p:blipFill>
        <p:spPr bwMode="auto">
          <a:xfrm>
            <a:off x="24805" y="0"/>
            <a:ext cx="1666875" cy="6857999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51000"/>
              </a:srgbClr>
            </a:outerShdw>
          </a:effectLst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BF7FAFDD-9FBE-457C-948E-E3CD6912A512}"/>
              </a:ext>
            </a:extLst>
          </p:cNvPr>
          <p:cNvSpPr/>
          <p:nvPr/>
        </p:nvSpPr>
        <p:spPr>
          <a:xfrm>
            <a:off x="1835696" y="188640"/>
            <a:ext cx="31423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S" sz="2000" b="1" dirty="0">
                <a:solidFill>
                  <a:srgbClr val="B83D68">
                    <a:lumMod val="50000"/>
                  </a:srgb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RESPONDENT PROFILE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80814D5F-AA63-4710-BFC2-886DD59EB728}"/>
              </a:ext>
            </a:extLst>
          </p:cNvPr>
          <p:cNvSpPr/>
          <p:nvPr/>
        </p:nvSpPr>
        <p:spPr>
          <a:xfrm>
            <a:off x="2286000" y="980728"/>
            <a:ext cx="6174432" cy="873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sample was composed of 307 Korean citizens.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and in order to facilitate their comprehension, it was translated into Korean.</a:t>
            </a:r>
            <a:endParaRPr lang="es-ES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Bocadillo: ovalado 5">
            <a:extLst>
              <a:ext uri="{FF2B5EF4-FFF2-40B4-BE49-F238E27FC236}">
                <a16:creationId xmlns:a16="http://schemas.microsoft.com/office/drawing/2014/main" id="{8E78B205-43AD-406A-BA3D-5099C3CE4821}"/>
              </a:ext>
            </a:extLst>
          </p:cNvPr>
          <p:cNvSpPr/>
          <p:nvPr/>
        </p:nvSpPr>
        <p:spPr>
          <a:xfrm>
            <a:off x="2627784" y="2296036"/>
            <a:ext cx="5400600" cy="3941276"/>
          </a:xfrm>
          <a:prstGeom prst="wedgeEllipseCallout">
            <a:avLst/>
          </a:prstGeom>
          <a:noFill/>
          <a:ln w="508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sz="2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Asia is one of the most important outbound tourist markets in the world. </a:t>
            </a:r>
            <a:endParaRPr lang="es-ES" sz="24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22016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http://s61.radikal.ru/i172/1107/b6/69cd541cb871.jpg"/>
          <p:cNvPicPr/>
          <p:nvPr/>
        </p:nvPicPr>
        <p:blipFill>
          <a:blip r:embed="rId2" cstate="print"/>
          <a:srcRect l="44092" t="8303" r="25044" b="3534"/>
          <a:stretch>
            <a:fillRect/>
          </a:stretch>
        </p:blipFill>
        <p:spPr bwMode="auto">
          <a:xfrm>
            <a:off x="24805" y="0"/>
            <a:ext cx="1666875" cy="6857999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51000"/>
              </a:srgbClr>
            </a:outerShdw>
          </a:effectLst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BF7FAFDD-9FBE-457C-948E-E3CD6912A512}"/>
              </a:ext>
            </a:extLst>
          </p:cNvPr>
          <p:cNvSpPr/>
          <p:nvPr/>
        </p:nvSpPr>
        <p:spPr>
          <a:xfrm>
            <a:off x="1835696" y="188640"/>
            <a:ext cx="31423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S" sz="2000" b="1" dirty="0">
                <a:solidFill>
                  <a:srgbClr val="B83D68">
                    <a:lumMod val="50000"/>
                  </a:srgb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RESPONDENT PROFILE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98532E2C-A570-449E-BC03-505A4D7B8BD7}"/>
              </a:ext>
            </a:extLst>
          </p:cNvPr>
          <p:cNvSpPr/>
          <p:nvPr/>
        </p:nvSpPr>
        <p:spPr>
          <a:xfrm>
            <a:off x="2286000" y="1443841"/>
            <a:ext cx="6246440" cy="4191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GB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With regard to specific characteristics, 52.1% were male while 47.9% were female. 49.2% of those surveyed fell into the age bracket of 18 to 24; 29% fell into the bracket of 25 to 44; the remaining 21.8% of those surveyed were over 45.  </a:t>
            </a:r>
            <a:endParaRPr lang="es-ES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GB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Among those surveyed, the overwhelming majority already have or will soon have a university degree (94.1%); 60.3% were single; and 44.6% were engaged in active employment, while 54.4% were students.</a:t>
            </a:r>
            <a:endParaRPr lang="es-E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58179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http://s61.radikal.ru/i172/1107/b6/69cd541cb871.jpg"/>
          <p:cNvPicPr/>
          <p:nvPr/>
        </p:nvPicPr>
        <p:blipFill>
          <a:blip r:embed="rId2" cstate="print"/>
          <a:srcRect l="44092" t="8303" r="25044" b="3534"/>
          <a:stretch>
            <a:fillRect/>
          </a:stretch>
        </p:blipFill>
        <p:spPr bwMode="auto">
          <a:xfrm>
            <a:off x="24805" y="0"/>
            <a:ext cx="1666875" cy="6857999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51000"/>
              </a:srgbClr>
            </a:outerShdw>
          </a:effectLst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BF7FAFDD-9FBE-457C-948E-E3CD6912A512}"/>
              </a:ext>
            </a:extLst>
          </p:cNvPr>
          <p:cNvSpPr/>
          <p:nvPr/>
        </p:nvSpPr>
        <p:spPr>
          <a:xfrm>
            <a:off x="1835696" y="188640"/>
            <a:ext cx="31423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S" sz="2000" b="1" dirty="0">
                <a:solidFill>
                  <a:srgbClr val="B83D68">
                    <a:lumMod val="50000"/>
                  </a:srgb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RESPONDENT PROFILE</a:t>
            </a:r>
          </a:p>
        </p:txBody>
      </p:sp>
      <p:sp>
        <p:nvSpPr>
          <p:cNvPr id="5" name="Marco 4">
            <a:extLst>
              <a:ext uri="{FF2B5EF4-FFF2-40B4-BE49-F238E27FC236}">
                <a16:creationId xmlns:a16="http://schemas.microsoft.com/office/drawing/2014/main" id="{3AD73ADF-5B85-4330-9852-29B0D70C3CF0}"/>
              </a:ext>
            </a:extLst>
          </p:cNvPr>
          <p:cNvSpPr/>
          <p:nvPr/>
        </p:nvSpPr>
        <p:spPr>
          <a:xfrm>
            <a:off x="2051720" y="1124744"/>
            <a:ext cx="6480720" cy="5328592"/>
          </a:xfrm>
          <a:prstGeom prst="fram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263D4DD6-7E88-485D-933B-A80C4D0EA17C}"/>
              </a:ext>
            </a:extLst>
          </p:cNvPr>
          <p:cNvSpPr/>
          <p:nvPr/>
        </p:nvSpPr>
        <p:spPr>
          <a:xfrm>
            <a:off x="3059832" y="1928590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GB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study has not been finished yet. In any case, for its analysis it is going to be used the Structural Equation </a:t>
            </a:r>
            <a:r>
              <a:rPr lang="en-GB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Modeling</a:t>
            </a:r>
            <a:r>
              <a:rPr lang="en-GB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technique and the </a:t>
            </a:r>
            <a:r>
              <a:rPr lang="en-GB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PLS method </a:t>
            </a:r>
            <a:r>
              <a:rPr lang="en-GB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of estimation to test the proposed research model, using the statistical software package Advances Analysis for Composites (ADANCO).</a:t>
            </a:r>
            <a:endParaRPr lang="es-ES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34948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http://s61.radikal.ru/i172/1107/b6/69cd541cb871.jpg"/>
          <p:cNvPicPr/>
          <p:nvPr/>
        </p:nvPicPr>
        <p:blipFill>
          <a:blip r:embed="rId2" cstate="print"/>
          <a:srcRect l="44092" t="8303" r="25044" b="3534"/>
          <a:stretch>
            <a:fillRect/>
          </a:stretch>
        </p:blipFill>
        <p:spPr bwMode="auto">
          <a:xfrm>
            <a:off x="24805" y="0"/>
            <a:ext cx="1666875" cy="6857999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51000"/>
              </a:srgbClr>
            </a:outerShdw>
          </a:effectLst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BF7FAFDD-9FBE-457C-948E-E3CD6912A512}"/>
              </a:ext>
            </a:extLst>
          </p:cNvPr>
          <p:cNvSpPr/>
          <p:nvPr/>
        </p:nvSpPr>
        <p:spPr>
          <a:xfrm>
            <a:off x="1835696" y="188640"/>
            <a:ext cx="567578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>
                <a:solidFill>
                  <a:srgbClr val="B83D6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POSSIBLE CONTRIBUTIONS OF THE STUDY.</a:t>
            </a:r>
            <a:endParaRPr lang="es-ES" sz="2000" b="1" dirty="0">
              <a:solidFill>
                <a:srgbClr val="B83D68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s-ES" sz="2000" b="1" dirty="0">
              <a:solidFill>
                <a:srgbClr val="B83D68">
                  <a:lumMod val="50000"/>
                </a:srgb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sp>
        <p:nvSpPr>
          <p:cNvPr id="6" name="2 Subtítulo">
            <a:extLst>
              <a:ext uri="{FF2B5EF4-FFF2-40B4-BE49-F238E27FC236}">
                <a16:creationId xmlns:a16="http://schemas.microsoft.com/office/drawing/2014/main" id="{81982F86-F578-4EEA-A7E5-072A30C705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07704" y="1340768"/>
            <a:ext cx="6840760" cy="4752528"/>
          </a:xfrm>
        </p:spPr>
        <p:txBody>
          <a:bodyPr>
            <a:normAutofit fontScale="62500" lnSpcReduction="20000"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ES" sz="3800" u="sng" dirty="0" err="1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From</a:t>
            </a:r>
            <a:r>
              <a:rPr lang="es-ES" sz="3800" u="sng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es-ES" sz="3800" u="sng" dirty="0" err="1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an</a:t>
            </a:r>
            <a:r>
              <a:rPr lang="es-ES" sz="3800" u="sng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es-ES" sz="3800" u="sng" dirty="0" err="1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academic</a:t>
            </a:r>
            <a:r>
              <a:rPr lang="es-ES" sz="3800" u="sng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es-ES" sz="3800" u="sng" dirty="0" err="1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point</a:t>
            </a:r>
            <a:r>
              <a:rPr lang="es-ES" sz="3800" u="sng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es-ES" sz="3800" u="sng" dirty="0" err="1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of</a:t>
            </a:r>
            <a:r>
              <a:rPr lang="es-ES" sz="3800" u="sng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es-ES" sz="3800" u="sng" dirty="0" err="1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view</a:t>
            </a:r>
            <a:r>
              <a:rPr lang="es-ES" sz="3800" u="sng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, </a:t>
            </a:r>
            <a:r>
              <a:rPr lang="en-US" sz="38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research would attempt to provide a conceptual framework that permits continued advances in the development of destination image in order to allow a greater understanding of the process of destination image formation.</a:t>
            </a:r>
            <a:endParaRPr lang="es-ES" sz="20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es-ES" sz="20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ES" sz="3800" u="sng" dirty="0" err="1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From</a:t>
            </a:r>
            <a:r>
              <a:rPr lang="es-ES" sz="3800" u="sng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 a </a:t>
            </a:r>
            <a:r>
              <a:rPr lang="es-ES" sz="3800" u="sng" dirty="0" err="1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managerial</a:t>
            </a:r>
            <a:r>
              <a:rPr lang="es-ES" sz="3800" u="sng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es-ES" sz="3800" u="sng" dirty="0" err="1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point</a:t>
            </a:r>
            <a:r>
              <a:rPr lang="es-ES" sz="3800" u="sng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 of </a:t>
            </a:r>
            <a:r>
              <a:rPr lang="es-ES" sz="3800" u="sng" dirty="0" err="1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view</a:t>
            </a:r>
            <a:r>
              <a:rPr lang="es-ES" sz="3800" u="sng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, </a:t>
            </a:r>
            <a:r>
              <a:rPr lang="en-US" sz="2400" u="sng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results of this work emphasize a set of managerial implications concerning the promotion and communication of the tourist destinations as well as of their companies.</a:t>
            </a:r>
            <a:endParaRPr lang="es-ES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s-ES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98160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http://s61.radikal.ru/i172/1107/b6/69cd541cb871.jpg"/>
          <p:cNvPicPr/>
          <p:nvPr/>
        </p:nvPicPr>
        <p:blipFill>
          <a:blip r:embed="rId2" cstate="print"/>
          <a:srcRect l="44092" t="8303" r="25044" b="3534"/>
          <a:stretch>
            <a:fillRect/>
          </a:stretch>
        </p:blipFill>
        <p:spPr bwMode="auto">
          <a:xfrm>
            <a:off x="24805" y="0"/>
            <a:ext cx="1666875" cy="6857999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51000"/>
              </a:srgbClr>
            </a:outerShdw>
          </a:effectLst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BF7FAFDD-9FBE-457C-948E-E3CD6912A512}"/>
              </a:ext>
            </a:extLst>
          </p:cNvPr>
          <p:cNvSpPr/>
          <p:nvPr/>
        </p:nvSpPr>
        <p:spPr>
          <a:xfrm>
            <a:off x="1835696" y="188640"/>
            <a:ext cx="38884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B83D6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LIMITATIONS.</a:t>
            </a:r>
            <a:endParaRPr lang="es-ES" sz="2000" b="1" dirty="0">
              <a:solidFill>
                <a:srgbClr val="B83D68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s-ES" sz="2000" b="1" dirty="0">
              <a:solidFill>
                <a:srgbClr val="B83D68">
                  <a:lumMod val="50000"/>
                </a:srgb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sp>
        <p:nvSpPr>
          <p:cNvPr id="5" name="Subtítulo 4">
            <a:extLst>
              <a:ext uri="{FF2B5EF4-FFF2-40B4-BE49-F238E27FC236}">
                <a16:creationId xmlns:a16="http://schemas.microsoft.com/office/drawing/2014/main" id="{54F8F15A-3651-4B40-9849-FDB3E52AAD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23728" y="1696966"/>
            <a:ext cx="6400800" cy="3028178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These results must be given some limitations.</a:t>
            </a:r>
          </a:p>
          <a:p>
            <a:pPr algn="just"/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main limitation arises from the difficulty of access to a widely representative sample of citizens from distant culture countries. </a:t>
            </a:r>
          </a:p>
          <a:p>
            <a:pPr algn="just"/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more heterogeneous sample would contribute to a further generalization of the results</a:t>
            </a:r>
            <a:endParaRPr lang="es-E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788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267744" y="188640"/>
            <a:ext cx="4176464" cy="576065"/>
          </a:xfrm>
        </p:spPr>
        <p:txBody>
          <a:bodyPr>
            <a:normAutofit/>
          </a:bodyPr>
          <a:lstStyle/>
          <a:p>
            <a:pPr algn="l"/>
            <a:r>
              <a:rPr lang="es-ES" sz="20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ABSTRACT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07704" y="908720"/>
            <a:ext cx="6840760" cy="5760640"/>
          </a:xfrm>
        </p:spPr>
        <p:txBody>
          <a:bodyPr>
            <a:normAutofit fontScale="85000" lnSpcReduction="20000"/>
          </a:bodyPr>
          <a:lstStyle/>
          <a:p>
            <a:pPr algn="just">
              <a:lnSpc>
                <a:spcPct val="170000"/>
              </a:lnSpc>
            </a:pPr>
            <a:r>
              <a:rPr lang="en-US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present research aims to explain more deeply the Theory of the Image of Tourist Destination and its process of formation, specifically regarding the factors that influence the above-mentioned process. </a:t>
            </a:r>
          </a:p>
          <a:p>
            <a:pPr algn="just">
              <a:lnSpc>
                <a:spcPct val="170000"/>
              </a:lnSpc>
            </a:pPr>
            <a:r>
              <a:rPr lang="en-GB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This work tries to develop and empirically validate a model which explains the main factors that influence the image of a tourist destination and its process of formation. </a:t>
            </a:r>
            <a:br>
              <a:rPr lang="en-GB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GB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Based on a literature review, this will involve analysing the relationship between the different factors of the perceived image. These include the familiarity, the corporate image and the motivation of potential tourists. </a:t>
            </a:r>
            <a:endParaRPr lang="en-US" sz="2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s-ES" dirty="0">
              <a:solidFill>
                <a:schemeClr val="tx1"/>
              </a:solidFill>
            </a:endParaRPr>
          </a:p>
        </p:txBody>
      </p:sp>
      <p:pic>
        <p:nvPicPr>
          <p:cNvPr id="4" name="3 Imagen" descr="http://s61.radikal.ru/i172/1107/b6/69cd541cb871.jpg"/>
          <p:cNvPicPr/>
          <p:nvPr/>
        </p:nvPicPr>
        <p:blipFill>
          <a:blip r:embed="rId2" cstate="print"/>
          <a:srcRect l="44092" t="8303" r="25044" b="3534"/>
          <a:stretch>
            <a:fillRect/>
          </a:stretch>
        </p:blipFill>
        <p:spPr bwMode="auto">
          <a:xfrm>
            <a:off x="24805" y="0"/>
            <a:ext cx="1666875" cy="6857999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51000"/>
              </a:srgbClr>
            </a:outerShdw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http://s61.radikal.ru/i172/1107/b6/69cd541cb871.jpg"/>
          <p:cNvPicPr/>
          <p:nvPr/>
        </p:nvPicPr>
        <p:blipFill>
          <a:blip r:embed="rId2" cstate="print"/>
          <a:srcRect l="44092" t="8303" r="25044" b="3534"/>
          <a:stretch>
            <a:fillRect/>
          </a:stretch>
        </p:blipFill>
        <p:spPr bwMode="auto">
          <a:xfrm>
            <a:off x="24805" y="0"/>
            <a:ext cx="1666875" cy="6857999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51000"/>
              </a:srgbClr>
            </a:outerShdw>
          </a:effectLst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BF7FAFDD-9FBE-457C-948E-E3CD6912A512}"/>
              </a:ext>
            </a:extLst>
          </p:cNvPr>
          <p:cNvSpPr/>
          <p:nvPr/>
        </p:nvSpPr>
        <p:spPr>
          <a:xfrm>
            <a:off x="1835696" y="188640"/>
            <a:ext cx="38884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B83D68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REFERENCES.</a:t>
            </a:r>
            <a:endParaRPr lang="es-ES" sz="2000" b="1" dirty="0">
              <a:solidFill>
                <a:srgbClr val="B83D68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s-ES" sz="2000" b="1" dirty="0">
              <a:solidFill>
                <a:srgbClr val="B83D68">
                  <a:lumMod val="50000"/>
                </a:srgb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sp>
        <p:nvSpPr>
          <p:cNvPr id="6" name="Subtítulo 5">
            <a:extLst>
              <a:ext uri="{FF2B5EF4-FFF2-40B4-BE49-F238E27FC236}">
                <a16:creationId xmlns:a16="http://schemas.microsoft.com/office/drawing/2014/main" id="{DD7E0820-3FB3-4EBA-98D9-7106D8CC29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51720" y="896526"/>
            <a:ext cx="6480720" cy="5412794"/>
          </a:xfrm>
        </p:spPr>
        <p:txBody>
          <a:bodyPr>
            <a:normAutofit fontScale="32500" lnSpcReduction="20000"/>
          </a:bodyPr>
          <a:lstStyle/>
          <a:p>
            <a:pPr algn="just">
              <a:lnSpc>
                <a:spcPct val="170000"/>
              </a:lnSpc>
            </a:pPr>
            <a:r>
              <a:rPr lang="en-US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Baloglu</a:t>
            </a:r>
            <a:r>
              <a:rPr lang="en-US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S. (2001). Image variations of Turkey by familiarity index: informational and experiential dimensions. Tourism Management, 22(2), 127-133.</a:t>
            </a:r>
            <a:endParaRPr lang="es-ES" sz="3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70000"/>
              </a:lnSpc>
            </a:pPr>
            <a:r>
              <a:rPr lang="en-US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Baloglu</a:t>
            </a:r>
            <a:r>
              <a:rPr lang="en-US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S., &amp; McCleary, K. W. (1999). A model of destination image formation. Annals of tourism research, 26(4), 868-897.</a:t>
            </a:r>
            <a:endParaRPr lang="es-ES" sz="3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70000"/>
              </a:lnSpc>
            </a:pPr>
            <a:r>
              <a:rPr lang="en-US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Beerli</a:t>
            </a:r>
            <a:r>
              <a:rPr lang="en-US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A., &amp; Martin, J. D. (2004). Factors influencing destination image. Annals of tourism research, 31(3), 657-681.</a:t>
            </a:r>
            <a:endParaRPr lang="es-ES" sz="3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70000"/>
              </a:lnSpc>
            </a:pPr>
            <a:r>
              <a:rPr lang="es-ES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Capriotti</a:t>
            </a:r>
            <a:r>
              <a:rPr lang="es-ES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P. (2013). Branding corporativo. LA COMUNICACIÓN DE LAS MARCAS, 47.</a:t>
            </a:r>
          </a:p>
          <a:p>
            <a:pPr algn="just">
              <a:lnSpc>
                <a:spcPct val="170000"/>
              </a:lnSpc>
            </a:pPr>
            <a:r>
              <a:rPr lang="en-US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Echtner</a:t>
            </a:r>
            <a:r>
              <a:rPr lang="en-US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C. M., &amp; Ritchie, J. B. (1993). The measurement of destination image: An empirical assessment. Journal of travel research, 31(4), 3-13.</a:t>
            </a:r>
            <a:endParaRPr lang="es-ES" sz="3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70000"/>
              </a:lnSpc>
            </a:pPr>
            <a:r>
              <a:rPr lang="en-GB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Gutiérrez, H. S. M., &amp; del Bosque, I. R. (2010). </a:t>
            </a:r>
            <a:r>
              <a:rPr lang="es-ES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Los factores estímulo y personales como determinantes de la formación de la imagen de marca de los destinos turísticos: un estudio aplicado a los turistas que visitan un destino vacacional. Cuadernos de Economía y Dirección de la Empresa, 13(43), 37-63.</a:t>
            </a:r>
          </a:p>
          <a:p>
            <a:pPr algn="just">
              <a:lnSpc>
                <a:spcPct val="170000"/>
              </a:lnSpc>
            </a:pPr>
            <a:r>
              <a:rPr lang="en-US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Moutinho</a:t>
            </a:r>
            <a:r>
              <a:rPr lang="en-US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L. (1987). Consumer </a:t>
            </a:r>
            <a:r>
              <a:rPr lang="en-US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behaviour</a:t>
            </a:r>
            <a:r>
              <a:rPr lang="en-US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tourism. European journal of marketing, 21(10), 5-44.</a:t>
            </a:r>
            <a:endParaRPr lang="es-ES" sz="3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70000"/>
              </a:lnSpc>
            </a:pPr>
            <a:r>
              <a:rPr lang="en-US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You, X., </a:t>
            </a:r>
            <a:r>
              <a:rPr lang="en-US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O'leary</a:t>
            </a:r>
            <a:r>
              <a:rPr lang="en-US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J., Morrison, A., &amp; Hong, G. S. (2000). A cross-cultural comparison of travel push and pull factors: United Kingdom vs. Japan. </a:t>
            </a:r>
            <a:r>
              <a:rPr lang="es-ES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</a:t>
            </a:r>
            <a:r>
              <a:rPr lang="es-ES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Journal</a:t>
            </a:r>
            <a:r>
              <a:rPr lang="es-ES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s-ES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Hospitality</a:t>
            </a:r>
            <a:r>
              <a:rPr lang="es-ES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&amp; </a:t>
            </a:r>
            <a:r>
              <a:rPr lang="es-ES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Tourism</a:t>
            </a:r>
            <a:r>
              <a:rPr lang="es-ES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Administration</a:t>
            </a:r>
            <a:r>
              <a:rPr lang="es-ES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1(2), 1-26.</a:t>
            </a:r>
          </a:p>
          <a:p>
            <a:endParaRPr lang="es-E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981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ABC0D3E9-7A2F-4076-8516-D2F8C5DB51F6}"/>
              </a:ext>
            </a:extLst>
          </p:cNvPr>
          <p:cNvSpPr/>
          <p:nvPr/>
        </p:nvSpPr>
        <p:spPr>
          <a:xfrm>
            <a:off x="3563888" y="3429000"/>
            <a:ext cx="16193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多謝</a:t>
            </a:r>
            <a:endParaRPr lang="es-E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698A55CF-8AAF-4E20-BE64-93BE1B3A7720}"/>
              </a:ext>
            </a:extLst>
          </p:cNvPr>
          <p:cNvSpPr txBox="1"/>
          <p:nvPr/>
        </p:nvSpPr>
        <p:spPr>
          <a:xfrm>
            <a:off x="2339752" y="2348880"/>
            <a:ext cx="4392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Thank</a:t>
            </a:r>
            <a:r>
              <a:rPr lang="es-E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endParaRPr lang="es-E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B6522C71-A362-4E72-8602-5AAE97287088}"/>
              </a:ext>
            </a:extLst>
          </p:cNvPr>
          <p:cNvSpPr txBox="1"/>
          <p:nvPr/>
        </p:nvSpPr>
        <p:spPr>
          <a:xfrm>
            <a:off x="2987824" y="4509120"/>
            <a:ext cx="3096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¡Muchas gracias!</a:t>
            </a:r>
          </a:p>
        </p:txBody>
      </p:sp>
    </p:spTree>
    <p:extLst>
      <p:ext uri="{BB962C8B-B14F-4D97-AF65-F5344CB8AC3E}">
        <p14:creationId xmlns:p14="http://schemas.microsoft.com/office/powerpoint/2010/main" val="24235411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FF67D291-BBD6-4E1F-920D-B9A13AFF65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195501"/>
              </p:ext>
            </p:extLst>
          </p:nvPr>
        </p:nvGraphicFramePr>
        <p:xfrm>
          <a:off x="1187624" y="566010"/>
          <a:ext cx="6971471" cy="6323040"/>
        </p:xfrm>
        <a:graphic>
          <a:graphicData uri="http://schemas.openxmlformats.org/drawingml/2006/table">
            <a:tbl>
              <a:tblPr>
                <a:tableStyleId>{8799B23B-EC83-4686-B30A-512413B5E67A}</a:tableStyleId>
              </a:tblPr>
              <a:tblGrid>
                <a:gridCol w="12410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722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260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320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98354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s-ES" sz="1400" u="none" strike="noStrike" dirty="0">
                          <a:solidFill>
                            <a:srgbClr val="0C0C0C"/>
                          </a:solidFill>
                          <a:effectLst/>
                        </a:rPr>
                        <a:t>Sexo</a:t>
                      </a:r>
                      <a:endParaRPr lang="es-ES" sz="1400" b="0" i="0" u="none" strike="noStrike" dirty="0">
                        <a:solidFill>
                          <a:srgbClr val="0C0C0C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s-ES" sz="1200" u="none" strike="noStrike" dirty="0">
                          <a:solidFill>
                            <a:srgbClr val="0C0C0C"/>
                          </a:solidFill>
                          <a:effectLst/>
                        </a:rPr>
                        <a:t>Hombre: 52,1 %</a:t>
                      </a:r>
                    </a:p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s-ES" sz="1200" u="none" strike="noStrike" dirty="0">
                          <a:solidFill>
                            <a:srgbClr val="0C0C0C"/>
                          </a:solidFill>
                          <a:effectLst/>
                        </a:rPr>
                        <a:t>Mujer: 47,9%</a:t>
                      </a:r>
                      <a:endParaRPr lang="es-ES" sz="1200" b="0" i="0" u="none" strike="noStrike" dirty="0">
                        <a:solidFill>
                          <a:srgbClr val="0C0C0C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s-ES" sz="1400" u="none" strike="noStrike" dirty="0">
                          <a:solidFill>
                            <a:srgbClr val="0C0C0C"/>
                          </a:solidFill>
                          <a:effectLst/>
                        </a:rPr>
                        <a:t>Ocupación</a:t>
                      </a:r>
                      <a:endParaRPr lang="es-ES" sz="1400" b="0" i="0" u="none" strike="noStrike" dirty="0">
                        <a:solidFill>
                          <a:srgbClr val="0C0C0C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s-ES" sz="1200" u="none" strike="noStrike" dirty="0">
                          <a:solidFill>
                            <a:srgbClr val="0C0C0C"/>
                          </a:solidFill>
                          <a:effectLst/>
                        </a:rPr>
                        <a:t>Trabajador en activo: 44,6%</a:t>
                      </a:r>
                    </a:p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s-ES" sz="1200" u="none" strike="noStrike" dirty="0">
                          <a:solidFill>
                            <a:srgbClr val="0C0C0C"/>
                          </a:solidFill>
                          <a:effectLst/>
                        </a:rPr>
                        <a:t>Estudiante: 54,4%</a:t>
                      </a:r>
                    </a:p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s-ES" sz="1200" u="none" strike="noStrike" dirty="0">
                          <a:solidFill>
                            <a:srgbClr val="0C0C0C"/>
                          </a:solidFill>
                          <a:effectLst/>
                        </a:rPr>
                        <a:t>Amo/a de casa: 0,3%</a:t>
                      </a:r>
                    </a:p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s-ES" sz="1200" u="none" strike="noStrike" dirty="0">
                          <a:solidFill>
                            <a:srgbClr val="0C0C0C"/>
                          </a:solidFill>
                          <a:effectLst/>
                        </a:rPr>
                        <a:t>Parado/a: 0,7%</a:t>
                      </a:r>
                      <a:endParaRPr lang="es-ES" sz="1200" b="0" i="0" u="none" strike="noStrike" dirty="0">
                        <a:solidFill>
                          <a:srgbClr val="0C0C0C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36000" marB="3600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8939">
                <a:tc rowSpan="2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s-ES" sz="1400" u="none" strike="noStrike" dirty="0">
                          <a:solidFill>
                            <a:srgbClr val="0C0C0C"/>
                          </a:solidFill>
                          <a:effectLst/>
                        </a:rPr>
                        <a:t>Edad</a:t>
                      </a:r>
                      <a:endParaRPr lang="es-ES" sz="1400" b="0" i="0" u="none" strike="noStrike" dirty="0">
                        <a:solidFill>
                          <a:srgbClr val="0C0C0C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rowSpan="2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s-ES" sz="1200" u="none" strike="noStrike" dirty="0">
                          <a:solidFill>
                            <a:srgbClr val="0C0C0C"/>
                          </a:solidFill>
                          <a:effectLst/>
                        </a:rPr>
                        <a:t>18- 24 años: 49,2%</a:t>
                      </a:r>
                    </a:p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s-ES" sz="1200" u="none" strike="noStrike" dirty="0">
                          <a:solidFill>
                            <a:srgbClr val="0C0C0C"/>
                          </a:solidFill>
                          <a:effectLst/>
                        </a:rPr>
                        <a:t>25- 44 años: 29%</a:t>
                      </a:r>
                    </a:p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s-ES" sz="1200" u="none" strike="noStrike" dirty="0">
                          <a:solidFill>
                            <a:srgbClr val="0C0C0C"/>
                          </a:solidFill>
                          <a:effectLst/>
                        </a:rPr>
                        <a:t>45- 64 años: 20,8%</a:t>
                      </a:r>
                    </a:p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s-ES" sz="1200" u="none" strike="noStrike" dirty="0">
                          <a:solidFill>
                            <a:srgbClr val="0C0C0C"/>
                          </a:solidFill>
                          <a:effectLst/>
                        </a:rPr>
                        <a:t>Más de 65 años: 0,3%</a:t>
                      </a:r>
                    </a:p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s-ES" sz="1200" u="none" strike="noStrike" dirty="0">
                          <a:solidFill>
                            <a:srgbClr val="0C0C0C"/>
                          </a:solidFill>
                          <a:effectLst/>
                        </a:rPr>
                        <a:t>NS/NC: 0,7%</a:t>
                      </a:r>
                      <a:endParaRPr lang="es-ES" sz="1200" b="0" i="0" u="none" strike="noStrike" dirty="0">
                        <a:solidFill>
                          <a:srgbClr val="0C0C0C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36000" marB="36000" anchor="ctr"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592" marR="5592" marT="5592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2823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592" marR="5592" marT="5592" marB="0" anchor="ctr"/>
                </a:tc>
                <a:tc rowSpan="2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s-ES" sz="1400" u="none" strike="noStrike" dirty="0">
                          <a:solidFill>
                            <a:srgbClr val="0C0C0C"/>
                          </a:solidFill>
                          <a:effectLst/>
                        </a:rPr>
                        <a:t>Número de miembros de la familia</a:t>
                      </a:r>
                      <a:endParaRPr lang="es-ES" sz="1400" b="0" i="0" u="none" strike="noStrike" dirty="0">
                        <a:solidFill>
                          <a:srgbClr val="0C0C0C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36000" marB="36000" anchor="ctr"/>
                </a:tc>
                <a:tc rowSpan="2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s-ES" sz="1200" u="none" strike="noStrike" dirty="0">
                          <a:solidFill>
                            <a:srgbClr val="0C0C0C"/>
                          </a:solidFill>
                          <a:effectLst/>
                        </a:rPr>
                        <a:t>1 persona: 6,2%</a:t>
                      </a:r>
                    </a:p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s-ES" sz="1200" u="none" strike="noStrike" dirty="0">
                          <a:solidFill>
                            <a:srgbClr val="0C0C0C"/>
                          </a:solidFill>
                          <a:effectLst/>
                        </a:rPr>
                        <a:t>2 personas: 5,9%</a:t>
                      </a:r>
                    </a:p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s-ES" sz="1200" u="none" strike="noStrike" dirty="0">
                          <a:solidFill>
                            <a:srgbClr val="0C0C0C"/>
                          </a:solidFill>
                          <a:effectLst/>
                        </a:rPr>
                        <a:t>3 personas: 12,7%</a:t>
                      </a:r>
                    </a:p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s-ES" sz="1200" u="none" strike="noStrike" dirty="0">
                          <a:solidFill>
                            <a:srgbClr val="0C0C0C"/>
                          </a:solidFill>
                          <a:effectLst/>
                        </a:rPr>
                        <a:t>4 personas: 45,6%</a:t>
                      </a:r>
                    </a:p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s-ES" sz="1200" u="none" strike="noStrike" dirty="0">
                          <a:solidFill>
                            <a:srgbClr val="0C0C0C"/>
                          </a:solidFill>
                          <a:effectLst/>
                        </a:rPr>
                        <a:t>5 personas: 19,2%</a:t>
                      </a:r>
                    </a:p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s-ES" sz="1200" u="none" strike="noStrike" dirty="0">
                          <a:solidFill>
                            <a:srgbClr val="0C0C0C"/>
                          </a:solidFill>
                          <a:effectLst/>
                        </a:rPr>
                        <a:t>6 personas o más: 2,6%</a:t>
                      </a:r>
                    </a:p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s-ES" sz="1200" u="none" strike="noStrike" dirty="0">
                          <a:solidFill>
                            <a:srgbClr val="0C0C0C"/>
                          </a:solidFill>
                          <a:effectLst/>
                        </a:rPr>
                        <a:t>NS/NC: 7,8%</a:t>
                      </a:r>
                      <a:endParaRPr lang="es-ES" sz="1200" b="0" i="0" u="none" strike="noStrike" dirty="0">
                        <a:solidFill>
                          <a:srgbClr val="0C0C0C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36000" marB="3600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57878">
                <a:tc rowSpan="2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s-ES" sz="1400" u="none" strike="noStrike" dirty="0">
                          <a:solidFill>
                            <a:srgbClr val="0C0C0C"/>
                          </a:solidFill>
                          <a:effectLst/>
                        </a:rPr>
                        <a:t>Nivel educativo</a:t>
                      </a:r>
                      <a:endParaRPr lang="es-ES" sz="1400" b="0" i="0" u="none" strike="noStrike" dirty="0">
                        <a:solidFill>
                          <a:srgbClr val="0C0C0C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rowSpan="2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s-ES" sz="1200" u="none" strike="noStrike" dirty="0">
                          <a:solidFill>
                            <a:srgbClr val="0C0C0C"/>
                          </a:solidFill>
                          <a:effectLst/>
                        </a:rPr>
                        <a:t>Sin estudios: 1,6%</a:t>
                      </a:r>
                    </a:p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s-ES" sz="1200" u="none" strike="noStrike" dirty="0">
                          <a:solidFill>
                            <a:srgbClr val="0C0C0C"/>
                          </a:solidFill>
                          <a:effectLst/>
                        </a:rPr>
                        <a:t>Primarios/Secundarios: 2,6%</a:t>
                      </a:r>
                    </a:p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s-ES" sz="1200" u="none" strike="noStrike" dirty="0">
                          <a:solidFill>
                            <a:srgbClr val="0C0C0C"/>
                          </a:solidFill>
                          <a:effectLst/>
                        </a:rPr>
                        <a:t>Universitarios: 94,1%</a:t>
                      </a:r>
                    </a:p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s-ES" sz="1200" u="none" strike="noStrike" dirty="0">
                          <a:solidFill>
                            <a:srgbClr val="0C0C0C"/>
                          </a:solidFill>
                          <a:effectLst/>
                        </a:rPr>
                        <a:t>Otros: 1,3%</a:t>
                      </a:r>
                    </a:p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s-ES" sz="1200" u="none" strike="noStrike" dirty="0">
                          <a:solidFill>
                            <a:srgbClr val="0C0C0C"/>
                          </a:solidFill>
                          <a:effectLst/>
                        </a:rPr>
                        <a:t>NS/NC: 0,3%</a:t>
                      </a:r>
                      <a:endParaRPr lang="es-ES" sz="1200" b="0" i="0" u="none" strike="noStrike" dirty="0">
                        <a:solidFill>
                          <a:srgbClr val="0C0C0C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36000" marB="36000" anchor="ctr"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592" marR="5592" marT="5592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3884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592" marR="5592" marT="5592" marB="0" anchor="ctr"/>
                </a:tc>
                <a:tc rowSpan="2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s-ES" sz="1400" u="none" strike="noStrike" dirty="0">
                          <a:solidFill>
                            <a:srgbClr val="0C0C0C"/>
                          </a:solidFill>
                          <a:effectLst/>
                        </a:rPr>
                        <a:t>Ingresos mensuales</a:t>
                      </a:r>
                      <a:endParaRPr lang="es-ES" sz="1400" b="0" i="0" u="none" strike="noStrike" dirty="0">
                        <a:solidFill>
                          <a:srgbClr val="0C0C0C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36000" marB="36000" anchor="ctr"/>
                </a:tc>
                <a:tc rowSpan="2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s-ES" sz="1200" u="none" strike="noStrike" dirty="0">
                          <a:solidFill>
                            <a:srgbClr val="0C0C0C"/>
                          </a:solidFill>
                          <a:effectLst/>
                        </a:rPr>
                        <a:t>De 0 a 890.000 won: 17,6%</a:t>
                      </a:r>
                    </a:p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s-ES" sz="1200" u="none" strike="noStrike" dirty="0">
                          <a:solidFill>
                            <a:srgbClr val="0C0C0C"/>
                          </a:solidFill>
                          <a:effectLst/>
                        </a:rPr>
                        <a:t>De 891.000 a 1.780.000 won: 13,7%</a:t>
                      </a:r>
                    </a:p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s-ES" sz="1200" u="none" strike="noStrike" dirty="0">
                          <a:solidFill>
                            <a:srgbClr val="0C0C0C"/>
                          </a:solidFill>
                          <a:effectLst/>
                        </a:rPr>
                        <a:t>De 1.781.000 a 2.670.000 won: 16,9%</a:t>
                      </a:r>
                    </a:p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s-ES" sz="1200" u="none" strike="noStrike" dirty="0">
                          <a:solidFill>
                            <a:srgbClr val="0C0C0C"/>
                          </a:solidFill>
                          <a:effectLst/>
                        </a:rPr>
                        <a:t>De 2.671.000 a 3.560.000 won: 20,2%</a:t>
                      </a:r>
                    </a:p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s-ES" sz="1200" u="none" strike="noStrike" dirty="0">
                          <a:solidFill>
                            <a:srgbClr val="0C0C0C"/>
                          </a:solidFill>
                          <a:effectLst/>
                        </a:rPr>
                        <a:t>Más de 4.450.000 won: 15%</a:t>
                      </a:r>
                    </a:p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s-ES" sz="1200" u="none" strike="noStrike" dirty="0">
                          <a:solidFill>
                            <a:srgbClr val="0C0C0C"/>
                          </a:solidFill>
                          <a:effectLst/>
                        </a:rPr>
                        <a:t>Otros ingresos: 2,6%</a:t>
                      </a:r>
                    </a:p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s-ES" sz="1200" u="none" strike="noStrike" dirty="0">
                          <a:solidFill>
                            <a:srgbClr val="0C0C0C"/>
                          </a:solidFill>
                          <a:effectLst/>
                        </a:rPr>
                        <a:t>NS/NC: 14%</a:t>
                      </a:r>
                      <a:endParaRPr lang="es-ES" sz="1200" b="0" i="0" u="none" strike="noStrike" dirty="0">
                        <a:solidFill>
                          <a:srgbClr val="0C0C0C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36000" marB="3600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50319">
                <a:tc rowSpan="2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s-ES" sz="1400" u="none" strike="noStrike" dirty="0">
                          <a:solidFill>
                            <a:srgbClr val="0C0C0C"/>
                          </a:solidFill>
                          <a:effectLst/>
                        </a:rPr>
                        <a:t>Estado civil</a:t>
                      </a:r>
                      <a:endParaRPr lang="es-ES" sz="1400" b="0" i="0" u="none" strike="noStrike" dirty="0">
                        <a:solidFill>
                          <a:srgbClr val="0C0C0C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s-ES" sz="1200" u="none" strike="noStrike" dirty="0">
                          <a:solidFill>
                            <a:srgbClr val="0C0C0C"/>
                          </a:solidFill>
                          <a:effectLst/>
                        </a:rPr>
                        <a:t>Soltero/a: 60,3%</a:t>
                      </a:r>
                    </a:p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s-ES" sz="1200" u="none" strike="noStrike" dirty="0">
                          <a:solidFill>
                            <a:srgbClr val="0C0C0C"/>
                          </a:solidFill>
                          <a:effectLst/>
                        </a:rPr>
                        <a:t>Casado/a: 35,8%</a:t>
                      </a:r>
                    </a:p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s-ES" sz="1200" u="none" strike="noStrike" dirty="0">
                          <a:solidFill>
                            <a:srgbClr val="0C0C0C"/>
                          </a:solidFill>
                          <a:effectLst/>
                        </a:rPr>
                        <a:t>Viviendo en pareja: 1,3%</a:t>
                      </a:r>
                    </a:p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s-ES" sz="1200" u="none" strike="noStrike" dirty="0">
                          <a:solidFill>
                            <a:srgbClr val="0C0C0C"/>
                          </a:solidFill>
                          <a:effectLst/>
                        </a:rPr>
                        <a:t>Separado/a: 0,7%</a:t>
                      </a:r>
                    </a:p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s-ES" sz="1200" u="none" strike="noStrike" dirty="0">
                          <a:solidFill>
                            <a:srgbClr val="0C0C0C"/>
                          </a:solidFill>
                          <a:effectLst/>
                        </a:rPr>
                        <a:t>Divorciado/a: 0,7%</a:t>
                      </a:r>
                    </a:p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s-ES" sz="1200" u="none" strike="noStrike" dirty="0">
                          <a:solidFill>
                            <a:srgbClr val="0C0C0C"/>
                          </a:solidFill>
                          <a:effectLst/>
                        </a:rPr>
                        <a:t>Viudo/a: 0,3%</a:t>
                      </a:r>
                    </a:p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s-ES" sz="1200" u="none" strike="noStrike" dirty="0">
                          <a:solidFill>
                            <a:srgbClr val="0C0C0C"/>
                          </a:solidFill>
                          <a:effectLst/>
                        </a:rPr>
                        <a:t>NS/NC: 1%</a:t>
                      </a:r>
                      <a:endParaRPr lang="es-ES" sz="1200" b="0" i="0" u="none" strike="noStrike" dirty="0">
                        <a:solidFill>
                          <a:srgbClr val="0C0C0C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592" marR="5592" marT="5592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3884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>
                        <a:solidFill>
                          <a:srgbClr val="0C0C0C"/>
                        </a:solidFill>
                      </a:endParaRPr>
                    </a:p>
                  </a:txBody>
                  <a:tcPr marL="36000" marR="36000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dirty="0">
                        <a:solidFill>
                          <a:srgbClr val="0C0C0C"/>
                        </a:solidFill>
                      </a:endParaRPr>
                    </a:p>
                  </a:txBody>
                  <a:tcPr marL="36000" marR="36000" marT="36000" marB="3600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97716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051720" y="1"/>
            <a:ext cx="6190456" cy="908720"/>
          </a:xfrm>
        </p:spPr>
        <p:txBody>
          <a:bodyPr>
            <a:normAutofit/>
          </a:bodyPr>
          <a:lstStyle/>
          <a:p>
            <a:pPr algn="l"/>
            <a:r>
              <a:rPr lang="es-ES" sz="20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INTRODUCTION</a:t>
            </a:r>
          </a:p>
        </p:txBody>
      </p:sp>
      <p:pic>
        <p:nvPicPr>
          <p:cNvPr id="4" name="3 Imagen" descr="http://s61.radikal.ru/i172/1107/b6/69cd541cb871.jpg"/>
          <p:cNvPicPr/>
          <p:nvPr/>
        </p:nvPicPr>
        <p:blipFill>
          <a:blip r:embed="rId2" cstate="print"/>
          <a:srcRect l="44092" t="8303" r="25044" b="3534"/>
          <a:stretch>
            <a:fillRect/>
          </a:stretch>
        </p:blipFill>
        <p:spPr bwMode="auto">
          <a:xfrm>
            <a:off x="24805" y="0"/>
            <a:ext cx="1666875" cy="6857999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51000"/>
              </a:srgbClr>
            </a:outerShdw>
          </a:effectLst>
        </p:spPr>
      </p:pic>
      <p:graphicFrame>
        <p:nvGraphicFramePr>
          <p:cNvPr id="8" name="Diagrama 7">
            <a:extLst>
              <a:ext uri="{FF2B5EF4-FFF2-40B4-BE49-F238E27FC236}">
                <a16:creationId xmlns:a16="http://schemas.microsoft.com/office/drawing/2014/main" id="{28DB9C71-2F61-49C8-AAE4-4C5D2672762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57892888"/>
              </p:ext>
            </p:extLst>
          </p:nvPr>
        </p:nvGraphicFramePr>
        <p:xfrm>
          <a:off x="1524000" y="620689"/>
          <a:ext cx="4632176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CuadroTexto 9">
            <a:extLst>
              <a:ext uri="{FF2B5EF4-FFF2-40B4-BE49-F238E27FC236}">
                <a16:creationId xmlns:a16="http://schemas.microsoft.com/office/drawing/2014/main" id="{DFA9CEB0-C510-43BA-9977-1ADC5854FB40}"/>
              </a:ext>
            </a:extLst>
          </p:cNvPr>
          <p:cNvSpPr txBox="1"/>
          <p:nvPr/>
        </p:nvSpPr>
        <p:spPr>
          <a:xfrm>
            <a:off x="5292080" y="1340768"/>
            <a:ext cx="31683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s-ES" dirty="0" err="1"/>
              <a:t>Estrategic</a:t>
            </a:r>
            <a:r>
              <a:rPr lang="es-ES" dirty="0"/>
              <a:t> sector.</a:t>
            </a:r>
          </a:p>
          <a:p>
            <a:pPr marL="285750" indent="-285750">
              <a:buFontTx/>
              <a:buChar char="-"/>
            </a:pPr>
            <a:r>
              <a:rPr lang="es-ES" dirty="0" err="1"/>
              <a:t>Economic</a:t>
            </a:r>
            <a:r>
              <a:rPr lang="es-ES" dirty="0"/>
              <a:t> and </a:t>
            </a:r>
            <a:r>
              <a:rPr lang="es-ES" dirty="0" err="1"/>
              <a:t>employment</a:t>
            </a:r>
            <a:r>
              <a:rPr lang="es-ES" dirty="0"/>
              <a:t> </a:t>
            </a:r>
            <a:r>
              <a:rPr lang="es-ES" dirty="0" err="1"/>
              <a:t>benefits</a:t>
            </a:r>
            <a:endParaRPr lang="es-ES" dirty="0"/>
          </a:p>
          <a:p>
            <a:pPr marL="285750" indent="-285750">
              <a:buFontTx/>
              <a:buChar char="-"/>
            </a:pPr>
            <a:r>
              <a:rPr lang="es-ES" dirty="0" err="1"/>
              <a:t>Responsible</a:t>
            </a:r>
            <a:r>
              <a:rPr lang="es-ES" dirty="0"/>
              <a:t> </a:t>
            </a: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transmition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social and cultural </a:t>
            </a:r>
            <a:r>
              <a:rPr lang="es-ES" dirty="0" err="1"/>
              <a:t>attitudes</a:t>
            </a:r>
            <a:r>
              <a:rPr lang="es-ES" dirty="0"/>
              <a:t>.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E94EE3DA-E3EA-45DB-90D5-3EFF3C267D95}"/>
              </a:ext>
            </a:extLst>
          </p:cNvPr>
          <p:cNvSpPr txBox="1"/>
          <p:nvPr/>
        </p:nvSpPr>
        <p:spPr>
          <a:xfrm>
            <a:off x="4860032" y="3563724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In </a:t>
            </a:r>
            <a:r>
              <a:rPr lang="es-ES" dirty="0" err="1"/>
              <a:t>order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compete in </a:t>
            </a:r>
            <a:r>
              <a:rPr lang="es-ES" dirty="0" err="1"/>
              <a:t>this</a:t>
            </a:r>
            <a:r>
              <a:rPr lang="es-ES" dirty="0"/>
              <a:t> sector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E163E518-90BE-4A4A-93DF-49B6653D7BD7}"/>
              </a:ext>
            </a:extLst>
          </p:cNvPr>
          <p:cNvSpPr txBox="1"/>
          <p:nvPr/>
        </p:nvSpPr>
        <p:spPr>
          <a:xfrm>
            <a:off x="5292080" y="4316033"/>
            <a:ext cx="31683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Most studies show the importance of creating a strong, positive, and recognizable image to achieve a </a:t>
            </a:r>
            <a:r>
              <a:rPr lang="en-GB" b="1" dirty="0"/>
              <a:t>COMPETITIVE ADVANTAGE.</a:t>
            </a:r>
            <a:endParaRPr lang="es-ES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http://s61.radikal.ru/i172/1107/b6/69cd541cb871.jpg"/>
          <p:cNvPicPr/>
          <p:nvPr/>
        </p:nvPicPr>
        <p:blipFill>
          <a:blip r:embed="rId2" cstate="print"/>
          <a:srcRect l="44092" t="8303" r="25044" b="3534"/>
          <a:stretch>
            <a:fillRect/>
          </a:stretch>
        </p:blipFill>
        <p:spPr bwMode="auto">
          <a:xfrm>
            <a:off x="24805" y="0"/>
            <a:ext cx="1666875" cy="6857999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51000"/>
              </a:srgbClr>
            </a:outerShdw>
          </a:effectLst>
        </p:spPr>
      </p:pic>
      <p:sp>
        <p:nvSpPr>
          <p:cNvPr id="8" name="7 CuadroTexto"/>
          <p:cNvSpPr txBox="1"/>
          <p:nvPr/>
        </p:nvSpPr>
        <p:spPr>
          <a:xfrm>
            <a:off x="1979712" y="220578"/>
            <a:ext cx="360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s-ES" sz="20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INTRODUCTION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2051720" y="6135687"/>
            <a:ext cx="6480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err="1">
                <a:latin typeface="Lucida Calligraphy" panose="03010101010101010101" pitchFamily="66" charset="0"/>
              </a:rPr>
              <a:t>Image</a:t>
            </a:r>
            <a:r>
              <a:rPr lang="es-ES" sz="2400" b="1" dirty="0">
                <a:latin typeface="Lucida Calligraphy" panose="03010101010101010101" pitchFamily="66" charset="0"/>
              </a:rPr>
              <a:t> </a:t>
            </a:r>
            <a:r>
              <a:rPr lang="es-ES" sz="2400" b="1" dirty="0" err="1">
                <a:latin typeface="Lucida Calligraphy" panose="03010101010101010101" pitchFamily="66" charset="0"/>
              </a:rPr>
              <a:t>perceived</a:t>
            </a:r>
            <a:r>
              <a:rPr lang="es-ES" sz="2400" b="1" dirty="0">
                <a:latin typeface="Lucida Calligraphy" panose="03010101010101010101" pitchFamily="66" charset="0"/>
              </a:rPr>
              <a:t> of </a:t>
            </a:r>
            <a:r>
              <a:rPr lang="es-ES" sz="2400" b="1" dirty="0" err="1">
                <a:latin typeface="Lucida Calligraphy" panose="03010101010101010101" pitchFamily="66" charset="0"/>
              </a:rPr>
              <a:t>tourist</a:t>
            </a:r>
            <a:r>
              <a:rPr lang="es-ES" sz="2400" b="1" dirty="0">
                <a:latin typeface="Lucida Calligraphy" panose="03010101010101010101" pitchFamily="66" charset="0"/>
              </a:rPr>
              <a:t> </a:t>
            </a:r>
            <a:r>
              <a:rPr lang="es-ES" sz="2400" b="1" dirty="0" err="1">
                <a:latin typeface="Lucida Calligraphy" panose="03010101010101010101" pitchFamily="66" charset="0"/>
              </a:rPr>
              <a:t>destination</a:t>
            </a:r>
            <a:endParaRPr lang="es-ES" sz="2400" b="1" dirty="0">
              <a:latin typeface="Lucida Calligraphy" panose="03010101010101010101" pitchFamily="66" charset="0"/>
            </a:endParaRPr>
          </a:p>
        </p:txBody>
      </p:sp>
      <p:sp>
        <p:nvSpPr>
          <p:cNvPr id="3" name="Explosión: 14 puntos 2">
            <a:extLst>
              <a:ext uri="{FF2B5EF4-FFF2-40B4-BE49-F238E27FC236}">
                <a16:creationId xmlns:a16="http://schemas.microsoft.com/office/drawing/2014/main" id="{BF5E89C0-06F3-4D63-AEEE-98F15BB1C14D}"/>
              </a:ext>
            </a:extLst>
          </p:cNvPr>
          <p:cNvSpPr/>
          <p:nvPr/>
        </p:nvSpPr>
        <p:spPr>
          <a:xfrm>
            <a:off x="2051720" y="0"/>
            <a:ext cx="7092280" cy="6021288"/>
          </a:xfrm>
          <a:prstGeom prst="irregularSeal2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>
              <a:solidFill>
                <a:schemeClr val="bg2">
                  <a:lumMod val="50000"/>
                </a:schemeClr>
              </a:solidFill>
            </a:endParaRPr>
          </a:p>
          <a:p>
            <a:pPr algn="ctr"/>
            <a:r>
              <a:rPr lang="en-GB" sz="1600" dirty="0">
                <a:solidFill>
                  <a:schemeClr val="bg2">
                    <a:lumMod val="50000"/>
                  </a:schemeClr>
                </a:solidFill>
              </a:rPr>
              <a:t>A destination image is important not only due to its influence at the stage of choosing the destination (Goodrich, 1978; </a:t>
            </a:r>
            <a:r>
              <a:rPr lang="en-GB" sz="1600" dirty="0" err="1">
                <a:solidFill>
                  <a:schemeClr val="bg2">
                    <a:lumMod val="50000"/>
                  </a:schemeClr>
                </a:solidFill>
              </a:rPr>
              <a:t>Bigné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</a:rPr>
              <a:t>, Sánchez, &amp; Sánchez, 2001) but also in the level of satisfaction (O’Leary &amp; Deegan, 2005; </a:t>
            </a:r>
            <a:r>
              <a:rPr lang="en-GB" sz="1600" dirty="0" err="1">
                <a:solidFill>
                  <a:schemeClr val="bg2">
                    <a:lumMod val="50000"/>
                  </a:schemeClr>
                </a:solidFill>
              </a:rPr>
              <a:t>Pikkemaat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</a:rPr>
              <a:t>, 2004), loyalty (San Martín &amp; Del Bosque, 2008), and future behaviour (Campo, </a:t>
            </a:r>
            <a:r>
              <a:rPr lang="en-GB" sz="1600" dirty="0" err="1">
                <a:solidFill>
                  <a:schemeClr val="bg2">
                    <a:lumMod val="50000"/>
                  </a:schemeClr>
                </a:solidFill>
              </a:rPr>
              <a:t>Garau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</a:rPr>
              <a:t>, &amp; Martinez, 2010; Chen &amp; Tsai, 2007; Lee, Lee, &amp; Lee, 2005).</a:t>
            </a:r>
            <a:endParaRPr lang="es-ES" sz="1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http://s61.radikal.ru/i172/1107/b6/69cd541cb871.jpg"/>
          <p:cNvPicPr/>
          <p:nvPr/>
        </p:nvPicPr>
        <p:blipFill>
          <a:blip r:embed="rId2" cstate="print"/>
          <a:srcRect l="44092" t="8303" r="25044" b="3534"/>
          <a:stretch>
            <a:fillRect/>
          </a:stretch>
        </p:blipFill>
        <p:spPr bwMode="auto">
          <a:xfrm>
            <a:off x="24805" y="0"/>
            <a:ext cx="1666875" cy="6857999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51000"/>
              </a:srgbClr>
            </a:outerShdw>
          </a:effectLst>
        </p:spPr>
      </p:pic>
      <p:sp>
        <p:nvSpPr>
          <p:cNvPr id="5" name="4 Pergamino horizontal"/>
          <p:cNvSpPr/>
          <p:nvPr/>
        </p:nvSpPr>
        <p:spPr>
          <a:xfrm>
            <a:off x="2339752" y="260648"/>
            <a:ext cx="5976664" cy="324036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aim of this paper is to develop and empirically validate a model which explains the main factors that influence the image of a tourist destination and its process of formation in distant culture countries</a:t>
            </a:r>
            <a:endParaRPr lang="es-E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Diagrama 9">
            <a:extLst>
              <a:ext uri="{FF2B5EF4-FFF2-40B4-BE49-F238E27FC236}">
                <a16:creationId xmlns:a16="http://schemas.microsoft.com/office/drawing/2014/main" id="{06F00A44-5CF4-4C73-8CEB-0D8471818D1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04782950"/>
              </p:ext>
            </p:extLst>
          </p:nvPr>
        </p:nvGraphicFramePr>
        <p:xfrm>
          <a:off x="1547664" y="3181424"/>
          <a:ext cx="5424264" cy="3703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Bocadillo nube: nube 10">
            <a:extLst>
              <a:ext uri="{FF2B5EF4-FFF2-40B4-BE49-F238E27FC236}">
                <a16:creationId xmlns:a16="http://schemas.microsoft.com/office/drawing/2014/main" id="{E1C6E9FB-9A5C-4928-952D-A65F199B9B96}"/>
              </a:ext>
            </a:extLst>
          </p:cNvPr>
          <p:cNvSpPr/>
          <p:nvPr/>
        </p:nvSpPr>
        <p:spPr>
          <a:xfrm>
            <a:off x="6156176" y="3501008"/>
            <a:ext cx="2880320" cy="1872208"/>
          </a:xfrm>
          <a:prstGeom prst="cloudCallou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>
                <a:solidFill>
                  <a:schemeClr val="bg2">
                    <a:lumMod val="50000"/>
                  </a:schemeClr>
                </a:solidFill>
              </a:rPr>
              <a:t>DISTANT CULTURE COUNTRIES</a:t>
            </a:r>
          </a:p>
        </p:txBody>
      </p:sp>
      <p:sp>
        <p:nvSpPr>
          <p:cNvPr id="9" name="7 CuadroTexto">
            <a:extLst>
              <a:ext uri="{FF2B5EF4-FFF2-40B4-BE49-F238E27FC236}">
                <a16:creationId xmlns:a16="http://schemas.microsoft.com/office/drawing/2014/main" id="{18EC706D-40F9-4109-8142-68CE12973359}"/>
              </a:ext>
            </a:extLst>
          </p:cNvPr>
          <p:cNvSpPr txBox="1"/>
          <p:nvPr/>
        </p:nvSpPr>
        <p:spPr>
          <a:xfrm>
            <a:off x="1835696" y="116632"/>
            <a:ext cx="360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s-ES" sz="20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INTRODUCTION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95736" y="1"/>
            <a:ext cx="6262464" cy="764703"/>
          </a:xfrm>
        </p:spPr>
        <p:txBody>
          <a:bodyPr>
            <a:normAutofit/>
          </a:bodyPr>
          <a:lstStyle/>
          <a:p>
            <a:pPr algn="l"/>
            <a:r>
              <a:rPr lang="es-ES" sz="20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THEORETICAL FRAMEWORK</a:t>
            </a:r>
          </a:p>
        </p:txBody>
      </p:sp>
      <p:pic>
        <p:nvPicPr>
          <p:cNvPr id="4" name="3 Imagen" descr="http://s61.radikal.ru/i172/1107/b6/69cd541cb871.jpg"/>
          <p:cNvPicPr/>
          <p:nvPr/>
        </p:nvPicPr>
        <p:blipFill>
          <a:blip r:embed="rId2" cstate="print"/>
          <a:srcRect l="44092" t="8303" r="25044" b="3534"/>
          <a:stretch>
            <a:fillRect/>
          </a:stretch>
        </p:blipFill>
        <p:spPr bwMode="auto">
          <a:xfrm>
            <a:off x="24805" y="0"/>
            <a:ext cx="1666875" cy="6857999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51000"/>
              </a:srgbClr>
            </a:outerShdw>
          </a:effectLst>
        </p:spPr>
      </p:pic>
      <p:sp>
        <p:nvSpPr>
          <p:cNvPr id="9" name="Elipse 8">
            <a:extLst>
              <a:ext uri="{FF2B5EF4-FFF2-40B4-BE49-F238E27FC236}">
                <a16:creationId xmlns:a16="http://schemas.microsoft.com/office/drawing/2014/main" id="{6382B72F-0C26-4626-8FEF-D98AA16A3952}"/>
              </a:ext>
            </a:extLst>
          </p:cNvPr>
          <p:cNvSpPr/>
          <p:nvPr/>
        </p:nvSpPr>
        <p:spPr>
          <a:xfrm>
            <a:off x="2195736" y="3068960"/>
            <a:ext cx="2088232" cy="122413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3E507DFA-8193-4B10-BEB8-2D833F4F14F9}"/>
              </a:ext>
            </a:extLst>
          </p:cNvPr>
          <p:cNvSpPr/>
          <p:nvPr/>
        </p:nvSpPr>
        <p:spPr>
          <a:xfrm>
            <a:off x="2195736" y="1412776"/>
            <a:ext cx="2088232" cy="122413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1B42D394-36CA-47F1-B109-5E51AE6BD0B8}"/>
              </a:ext>
            </a:extLst>
          </p:cNvPr>
          <p:cNvSpPr/>
          <p:nvPr/>
        </p:nvSpPr>
        <p:spPr>
          <a:xfrm>
            <a:off x="2267744" y="4797152"/>
            <a:ext cx="2088232" cy="122413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Elipse 11">
            <a:extLst>
              <a:ext uri="{FF2B5EF4-FFF2-40B4-BE49-F238E27FC236}">
                <a16:creationId xmlns:a16="http://schemas.microsoft.com/office/drawing/2014/main" id="{7E47B738-FE85-4F64-834E-9F29DF0CAE2C}"/>
              </a:ext>
            </a:extLst>
          </p:cNvPr>
          <p:cNvSpPr/>
          <p:nvPr/>
        </p:nvSpPr>
        <p:spPr>
          <a:xfrm>
            <a:off x="6804248" y="1988840"/>
            <a:ext cx="2088232" cy="122413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Elipse 12">
            <a:extLst>
              <a:ext uri="{FF2B5EF4-FFF2-40B4-BE49-F238E27FC236}">
                <a16:creationId xmlns:a16="http://schemas.microsoft.com/office/drawing/2014/main" id="{C354D5BB-9F23-4E63-8760-3822936A9ED6}"/>
              </a:ext>
            </a:extLst>
          </p:cNvPr>
          <p:cNvSpPr/>
          <p:nvPr/>
        </p:nvSpPr>
        <p:spPr>
          <a:xfrm>
            <a:off x="6804248" y="3933056"/>
            <a:ext cx="2088232" cy="122413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F3A5EF49-60DC-4673-BC66-45FD9E5548AA}"/>
              </a:ext>
            </a:extLst>
          </p:cNvPr>
          <p:cNvCxnSpPr/>
          <p:nvPr/>
        </p:nvCxnSpPr>
        <p:spPr>
          <a:xfrm>
            <a:off x="4355976" y="1772816"/>
            <a:ext cx="2448272" cy="5040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de flecha 16">
            <a:extLst>
              <a:ext uri="{FF2B5EF4-FFF2-40B4-BE49-F238E27FC236}">
                <a16:creationId xmlns:a16="http://schemas.microsoft.com/office/drawing/2014/main" id="{D61180BA-6F9E-4CC3-A1D4-2F14AAEC6D78}"/>
              </a:ext>
            </a:extLst>
          </p:cNvPr>
          <p:cNvCxnSpPr/>
          <p:nvPr/>
        </p:nvCxnSpPr>
        <p:spPr>
          <a:xfrm>
            <a:off x="4499992" y="2204864"/>
            <a:ext cx="2304256" cy="20162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de flecha 18">
            <a:extLst>
              <a:ext uri="{FF2B5EF4-FFF2-40B4-BE49-F238E27FC236}">
                <a16:creationId xmlns:a16="http://schemas.microsoft.com/office/drawing/2014/main" id="{45624961-756C-4DF4-ACC3-00567762BEE6}"/>
              </a:ext>
            </a:extLst>
          </p:cNvPr>
          <p:cNvCxnSpPr/>
          <p:nvPr/>
        </p:nvCxnSpPr>
        <p:spPr>
          <a:xfrm flipV="1">
            <a:off x="4283968" y="2636912"/>
            <a:ext cx="2412268" cy="6480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E1D26BF4-7480-4882-839D-27CA3C4E80A4}"/>
              </a:ext>
            </a:extLst>
          </p:cNvPr>
          <p:cNvCxnSpPr/>
          <p:nvPr/>
        </p:nvCxnSpPr>
        <p:spPr>
          <a:xfrm>
            <a:off x="4355976" y="3971510"/>
            <a:ext cx="2358262" cy="5040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de flecha 22">
            <a:extLst>
              <a:ext uri="{FF2B5EF4-FFF2-40B4-BE49-F238E27FC236}">
                <a16:creationId xmlns:a16="http://schemas.microsoft.com/office/drawing/2014/main" id="{9B2A1EFD-70E1-4B2C-8DE0-28787510CAB9}"/>
              </a:ext>
            </a:extLst>
          </p:cNvPr>
          <p:cNvCxnSpPr/>
          <p:nvPr/>
        </p:nvCxnSpPr>
        <p:spPr>
          <a:xfrm flipV="1">
            <a:off x="4211960" y="2996952"/>
            <a:ext cx="2520280" cy="20882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de flecha 24">
            <a:extLst>
              <a:ext uri="{FF2B5EF4-FFF2-40B4-BE49-F238E27FC236}">
                <a16:creationId xmlns:a16="http://schemas.microsoft.com/office/drawing/2014/main" id="{39E55704-EDC6-4BE0-AC42-3792DA2697A0}"/>
              </a:ext>
            </a:extLst>
          </p:cNvPr>
          <p:cNvCxnSpPr>
            <a:stCxn id="11" idx="6"/>
          </p:cNvCxnSpPr>
          <p:nvPr/>
        </p:nvCxnSpPr>
        <p:spPr>
          <a:xfrm flipV="1">
            <a:off x="4355976" y="4797152"/>
            <a:ext cx="2376264" cy="6120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de flecha 26">
            <a:extLst>
              <a:ext uri="{FF2B5EF4-FFF2-40B4-BE49-F238E27FC236}">
                <a16:creationId xmlns:a16="http://schemas.microsoft.com/office/drawing/2014/main" id="{E3282E42-D9A5-4508-BB22-7E8DE03582EB}"/>
              </a:ext>
            </a:extLst>
          </p:cNvPr>
          <p:cNvCxnSpPr>
            <a:cxnSpLocks/>
          </p:cNvCxnSpPr>
          <p:nvPr/>
        </p:nvCxnSpPr>
        <p:spPr>
          <a:xfrm flipV="1">
            <a:off x="7848364" y="3284984"/>
            <a:ext cx="0" cy="5040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uadroTexto 28">
            <a:extLst>
              <a:ext uri="{FF2B5EF4-FFF2-40B4-BE49-F238E27FC236}">
                <a16:creationId xmlns:a16="http://schemas.microsoft.com/office/drawing/2014/main" id="{010EE0AD-E855-4A65-8EF9-331B4CBF2FD8}"/>
              </a:ext>
            </a:extLst>
          </p:cNvPr>
          <p:cNvSpPr txBox="1"/>
          <p:nvPr/>
        </p:nvSpPr>
        <p:spPr>
          <a:xfrm>
            <a:off x="2555776" y="177281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FAMILIARITY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186F267A-8829-4209-BEFB-6CC6C6F4DF37}"/>
              </a:ext>
            </a:extLst>
          </p:cNvPr>
          <p:cNvSpPr txBox="1"/>
          <p:nvPr/>
        </p:nvSpPr>
        <p:spPr>
          <a:xfrm>
            <a:off x="2555776" y="3356992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CORPORATE IMAGE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4B473B01-E503-4194-A6CD-392A662CA8D8}"/>
              </a:ext>
            </a:extLst>
          </p:cNvPr>
          <p:cNvSpPr txBox="1"/>
          <p:nvPr/>
        </p:nvSpPr>
        <p:spPr>
          <a:xfrm>
            <a:off x="2555776" y="5157192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MOTIVATION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3ECE07B0-0217-4FB0-9D8E-FB3E28ECEEDE}"/>
              </a:ext>
            </a:extLst>
          </p:cNvPr>
          <p:cNvSpPr txBox="1"/>
          <p:nvPr/>
        </p:nvSpPr>
        <p:spPr>
          <a:xfrm>
            <a:off x="7092280" y="2276872"/>
            <a:ext cx="1365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/>
              <a:t>COGNITIVE IMAGE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8859BF4C-94AD-4CBF-B1D7-E2193B1072E6}"/>
              </a:ext>
            </a:extLst>
          </p:cNvPr>
          <p:cNvSpPr txBox="1"/>
          <p:nvPr/>
        </p:nvSpPr>
        <p:spPr>
          <a:xfrm>
            <a:off x="7166520" y="4221088"/>
            <a:ext cx="1365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/>
              <a:t>AFFECTIVE IMAGE</a:t>
            </a:r>
          </a:p>
        </p:txBody>
      </p:sp>
      <p:sp>
        <p:nvSpPr>
          <p:cNvPr id="35" name="Rectángulo 34">
            <a:extLst>
              <a:ext uri="{FF2B5EF4-FFF2-40B4-BE49-F238E27FC236}">
                <a16:creationId xmlns:a16="http://schemas.microsoft.com/office/drawing/2014/main" id="{6503E2D8-CEF1-49EB-A58B-24328190BCF2}"/>
              </a:ext>
            </a:extLst>
          </p:cNvPr>
          <p:cNvSpPr/>
          <p:nvPr/>
        </p:nvSpPr>
        <p:spPr>
          <a:xfrm>
            <a:off x="1835696" y="620688"/>
            <a:ext cx="7308304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Hypothetical model of the relationship between familiarity, corporate image, travel motivation and cognitive/affective destination image</a:t>
            </a:r>
            <a:r>
              <a:rPr lang="en-US" dirty="0">
                <a:latin typeface="AdvPSNBAS-B"/>
              </a:rPr>
              <a:t>.</a:t>
            </a:r>
            <a:endParaRPr lang="es-ES" dirty="0"/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B9F2705F-189E-4148-BE0D-0F670D2E29EF}"/>
              </a:ext>
            </a:extLst>
          </p:cNvPr>
          <p:cNvSpPr txBox="1"/>
          <p:nvPr/>
        </p:nvSpPr>
        <p:spPr>
          <a:xfrm>
            <a:off x="1943708" y="1267019"/>
            <a:ext cx="7056784" cy="4970293"/>
          </a:xfrm>
          <a:prstGeom prst="rect">
            <a:avLst/>
          </a:prstGeom>
          <a:noFill/>
          <a:ln w="31750"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s-E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7F6F682A-D360-4BDD-888D-F34D84DBEF91}"/>
              </a:ext>
            </a:extLst>
          </p:cNvPr>
          <p:cNvSpPr txBox="1"/>
          <p:nvPr/>
        </p:nvSpPr>
        <p:spPr>
          <a:xfrm>
            <a:off x="8028384" y="335699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H1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B3370806-8717-4D00-98AA-54604F54EBB5}"/>
              </a:ext>
            </a:extLst>
          </p:cNvPr>
          <p:cNvSpPr txBox="1"/>
          <p:nvPr/>
        </p:nvSpPr>
        <p:spPr>
          <a:xfrm>
            <a:off x="4644008" y="4077072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H4a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C0D60302-8D6A-48F5-BE68-676F9CAA09B8}"/>
              </a:ext>
            </a:extLst>
          </p:cNvPr>
          <p:cNvSpPr txBox="1"/>
          <p:nvPr/>
        </p:nvSpPr>
        <p:spPr>
          <a:xfrm>
            <a:off x="5364088" y="3923764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H3b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B4053095-099D-48BB-81E7-AB9F64CE86BC}"/>
              </a:ext>
            </a:extLst>
          </p:cNvPr>
          <p:cNvSpPr txBox="1"/>
          <p:nvPr/>
        </p:nvSpPr>
        <p:spPr>
          <a:xfrm>
            <a:off x="5004048" y="2636912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H3a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E3931D18-1AC1-4A1B-A874-9900854D0799}"/>
              </a:ext>
            </a:extLst>
          </p:cNvPr>
          <p:cNvSpPr txBox="1"/>
          <p:nvPr/>
        </p:nvSpPr>
        <p:spPr>
          <a:xfrm>
            <a:off x="5580112" y="298766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H2b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E4EF0061-0627-4661-A4A8-9DD0F6E4F168}"/>
              </a:ext>
            </a:extLst>
          </p:cNvPr>
          <p:cNvSpPr txBox="1"/>
          <p:nvPr/>
        </p:nvSpPr>
        <p:spPr>
          <a:xfrm>
            <a:off x="5580112" y="1655512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H2a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A285F0E0-5A3E-4706-BF4A-48163055B7DE}"/>
              </a:ext>
            </a:extLst>
          </p:cNvPr>
          <p:cNvSpPr txBox="1"/>
          <p:nvPr/>
        </p:nvSpPr>
        <p:spPr>
          <a:xfrm>
            <a:off x="5256076" y="5157192"/>
            <a:ext cx="612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H4b</a:t>
            </a:r>
          </a:p>
        </p:txBody>
      </p:sp>
    </p:spTree>
    <p:extLst>
      <p:ext uri="{BB962C8B-B14F-4D97-AF65-F5344CB8AC3E}">
        <p14:creationId xmlns:p14="http://schemas.microsoft.com/office/powerpoint/2010/main" val="23894891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267744" y="1"/>
            <a:ext cx="6190456" cy="764703"/>
          </a:xfrm>
        </p:spPr>
        <p:txBody>
          <a:bodyPr>
            <a:normAutofit/>
          </a:bodyPr>
          <a:lstStyle/>
          <a:p>
            <a:pPr algn="l"/>
            <a:r>
              <a:rPr lang="es-ES" sz="20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THEORETICAL FRAMEWORK</a:t>
            </a:r>
          </a:p>
        </p:txBody>
      </p:sp>
      <p:pic>
        <p:nvPicPr>
          <p:cNvPr id="4" name="3 Imagen" descr="http://s61.radikal.ru/i172/1107/b6/69cd541cb871.jpg"/>
          <p:cNvPicPr/>
          <p:nvPr/>
        </p:nvPicPr>
        <p:blipFill>
          <a:blip r:embed="rId2" cstate="print"/>
          <a:srcRect l="44092" t="8303" r="25044" b="3534"/>
          <a:stretch>
            <a:fillRect/>
          </a:stretch>
        </p:blipFill>
        <p:spPr bwMode="auto">
          <a:xfrm>
            <a:off x="24805" y="0"/>
            <a:ext cx="1666875" cy="6857999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51000"/>
              </a:srgbClr>
            </a:outerShdw>
          </a:effectLst>
        </p:spPr>
      </p:pic>
      <p:sp>
        <p:nvSpPr>
          <p:cNvPr id="8" name="7 Bisel"/>
          <p:cNvSpPr/>
          <p:nvPr/>
        </p:nvSpPr>
        <p:spPr>
          <a:xfrm>
            <a:off x="1763688" y="2132856"/>
            <a:ext cx="2088232" cy="3672408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u="sng" dirty="0">
                <a:latin typeface="Times New Roman" pitchFamily="18" charset="0"/>
                <a:cs typeface="Times New Roman" pitchFamily="18" charset="0"/>
              </a:rPr>
              <a:t>Personal </a:t>
            </a:r>
            <a:r>
              <a:rPr lang="es-ES" sz="1600" b="1" u="sng" dirty="0" err="1">
                <a:latin typeface="Times New Roman" pitchFamily="18" charset="0"/>
                <a:cs typeface="Times New Roman" pitchFamily="18" charset="0"/>
              </a:rPr>
              <a:t>Factors</a:t>
            </a:r>
            <a:r>
              <a:rPr lang="es-ES" sz="1600" b="1" u="sng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endParaRPr lang="es-ES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s-ES" sz="1400" dirty="0" err="1">
                <a:latin typeface="Times New Roman" pitchFamily="18" charset="0"/>
                <a:cs typeface="Times New Roman" pitchFamily="18" charset="0"/>
              </a:rPr>
              <a:t>Psychological</a:t>
            </a:r>
            <a:r>
              <a:rPr lang="es-ES" sz="14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s-ES" sz="1400" dirty="0" err="1">
                <a:latin typeface="Times New Roman" pitchFamily="18" charset="0"/>
                <a:cs typeface="Times New Roman" pitchFamily="18" charset="0"/>
              </a:rPr>
              <a:t>values</a:t>
            </a:r>
            <a:r>
              <a:rPr lang="es-ES" sz="1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s-ES" sz="1400" dirty="0" err="1">
                <a:latin typeface="Times New Roman" pitchFamily="18" charset="0"/>
                <a:cs typeface="Times New Roman" pitchFamily="18" charset="0"/>
              </a:rPr>
              <a:t>motivations</a:t>
            </a:r>
            <a:r>
              <a:rPr lang="es-ES" sz="1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s-ES" sz="1400" dirty="0" err="1">
                <a:latin typeface="Times New Roman" pitchFamily="18" charset="0"/>
                <a:cs typeface="Times New Roman" pitchFamily="18" charset="0"/>
              </a:rPr>
              <a:t>personality</a:t>
            </a:r>
            <a:r>
              <a:rPr lang="es-ES" sz="14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/>
            <a:endParaRPr lang="es-ES" sz="1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s-ES" sz="1400" dirty="0">
                <a:latin typeface="Times New Roman" pitchFamily="18" charset="0"/>
                <a:cs typeface="Times New Roman" pitchFamily="18" charset="0"/>
              </a:rPr>
              <a:t>-Social(</a:t>
            </a:r>
            <a:r>
              <a:rPr lang="es-ES" sz="1400" dirty="0" err="1">
                <a:latin typeface="Times New Roman" pitchFamily="18" charset="0"/>
                <a:cs typeface="Times New Roman" pitchFamily="18" charset="0"/>
              </a:rPr>
              <a:t>age</a:t>
            </a:r>
            <a:r>
              <a:rPr lang="es-ES" sz="1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s-ES" sz="1400" dirty="0" err="1">
                <a:latin typeface="Times New Roman" pitchFamily="18" charset="0"/>
                <a:cs typeface="Times New Roman" pitchFamily="18" charset="0"/>
              </a:rPr>
              <a:t>education</a:t>
            </a:r>
            <a:r>
              <a:rPr lang="es-ES" sz="1400" dirty="0">
                <a:latin typeface="Times New Roman" pitchFamily="18" charset="0"/>
                <a:cs typeface="Times New Roman" pitchFamily="18" charset="0"/>
              </a:rPr>
              <a:t>...)</a:t>
            </a:r>
          </a:p>
        </p:txBody>
      </p:sp>
      <p:sp>
        <p:nvSpPr>
          <p:cNvPr id="9" name="8 Bisel"/>
          <p:cNvSpPr/>
          <p:nvPr/>
        </p:nvSpPr>
        <p:spPr>
          <a:xfrm>
            <a:off x="4139952" y="2132856"/>
            <a:ext cx="2232248" cy="3672408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u="sng" dirty="0">
                <a:latin typeface="Times New Roman" pitchFamily="18" charset="0"/>
                <a:cs typeface="Times New Roman" pitchFamily="18" charset="0"/>
              </a:rPr>
              <a:t>DESTINATION IMAGE:</a:t>
            </a:r>
          </a:p>
          <a:p>
            <a:pPr algn="ctr"/>
            <a:endParaRPr lang="es-ES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s-E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9 Bisel"/>
          <p:cNvSpPr/>
          <p:nvPr/>
        </p:nvSpPr>
        <p:spPr>
          <a:xfrm>
            <a:off x="6660232" y="2132856"/>
            <a:ext cx="2016224" cy="3672408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u="sng" dirty="0" err="1">
                <a:latin typeface="Times New Roman" pitchFamily="18" charset="0"/>
                <a:cs typeface="Times New Roman" pitchFamily="18" charset="0"/>
              </a:rPr>
              <a:t>Stimulus</a:t>
            </a:r>
            <a:r>
              <a:rPr lang="es-ES" sz="1600" b="1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600" b="1" u="sng" dirty="0" err="1">
                <a:latin typeface="Times New Roman" pitchFamily="18" charset="0"/>
                <a:cs typeface="Times New Roman" pitchFamily="18" charset="0"/>
              </a:rPr>
              <a:t>factors</a:t>
            </a:r>
            <a:r>
              <a:rPr lang="es-ES" sz="1600" b="1" u="sng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endParaRPr lang="es-ES" sz="1600" b="1" u="sng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s-ES" sz="1600" b="1" u="sng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s-ES" sz="1400" dirty="0" err="1">
                <a:latin typeface="Times New Roman" pitchFamily="18" charset="0"/>
                <a:cs typeface="Times New Roman" pitchFamily="18" charset="0"/>
              </a:rPr>
              <a:t>Information</a:t>
            </a:r>
            <a:r>
              <a:rPr lang="es-ES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400" dirty="0" err="1">
                <a:latin typeface="Times New Roman" pitchFamily="18" charset="0"/>
                <a:cs typeface="Times New Roman" pitchFamily="18" charset="0"/>
              </a:rPr>
              <a:t>sources</a:t>
            </a:r>
            <a:endParaRPr lang="es-ES" sz="1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s-ES" sz="1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s-ES" sz="1400" dirty="0" err="1">
                <a:latin typeface="Times New Roman" pitchFamily="18" charset="0"/>
                <a:cs typeface="Times New Roman" pitchFamily="18" charset="0"/>
              </a:rPr>
              <a:t>Previous</a:t>
            </a:r>
            <a:r>
              <a:rPr lang="es-ES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400" dirty="0" err="1">
                <a:latin typeface="Times New Roman" pitchFamily="18" charset="0"/>
                <a:cs typeface="Times New Roman" pitchFamily="18" charset="0"/>
              </a:rPr>
              <a:t>experience</a:t>
            </a:r>
            <a:endParaRPr lang="es-E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763688" y="692696"/>
            <a:ext cx="2808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Destination</a:t>
            </a:r>
            <a:r>
              <a:rPr lang="es-ES" sz="20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000" b="1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Image</a:t>
            </a:r>
            <a:endParaRPr lang="es-ES" sz="2000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6444208" y="5805264"/>
            <a:ext cx="2304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err="1"/>
              <a:t>Baloglu</a:t>
            </a:r>
            <a:r>
              <a:rPr lang="es-ES" sz="1400" dirty="0"/>
              <a:t> and </a:t>
            </a:r>
            <a:r>
              <a:rPr lang="es-ES" sz="1400" dirty="0" err="1"/>
              <a:t>McCleary</a:t>
            </a:r>
            <a:r>
              <a:rPr lang="es-ES" sz="1400" dirty="0"/>
              <a:t> (1999)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267744" y="1"/>
            <a:ext cx="6190456" cy="980728"/>
          </a:xfrm>
        </p:spPr>
        <p:txBody>
          <a:bodyPr>
            <a:normAutofit/>
          </a:bodyPr>
          <a:lstStyle/>
          <a:p>
            <a:pPr algn="l"/>
            <a:r>
              <a:rPr lang="es-ES" sz="20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THEORETICAL FRAMEWORK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07704" y="836712"/>
            <a:ext cx="6984776" cy="3024336"/>
          </a:xfrm>
        </p:spPr>
        <p:txBody>
          <a:bodyPr>
            <a:normAutofit fontScale="32500" lnSpcReduction="20000"/>
          </a:bodyPr>
          <a:lstStyle/>
          <a:p>
            <a:pPr algn="l"/>
            <a:r>
              <a:rPr lang="es-ES" sz="5500" b="1" i="1" u="sng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Destination</a:t>
            </a:r>
            <a:r>
              <a:rPr lang="es-ES" sz="5500" b="1" i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5500" b="1" i="1" u="sng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image</a:t>
            </a:r>
            <a:r>
              <a:rPr lang="es-ES" sz="5500" b="1" i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170000"/>
              </a:lnSpc>
            </a:pPr>
            <a:r>
              <a:rPr lang="en-US" sz="55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Moutinho</a:t>
            </a:r>
            <a:r>
              <a:rPr lang="en-US" sz="5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(1987) defines the tourist destination image as the subjective interpretation of the reality generated by the tourist, establishing the bases for later studies (</a:t>
            </a:r>
            <a:r>
              <a:rPr lang="en-US" sz="55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Baloglu</a:t>
            </a:r>
            <a:r>
              <a:rPr lang="en-US" sz="5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2001; </a:t>
            </a:r>
            <a:r>
              <a:rPr lang="en-US" sz="55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Baloglu</a:t>
            </a:r>
            <a:r>
              <a:rPr lang="en-US" sz="5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55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Brinberg</a:t>
            </a:r>
            <a:r>
              <a:rPr lang="en-US" sz="5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1997; </a:t>
            </a:r>
            <a:r>
              <a:rPr lang="en-US" sz="55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Baloglu</a:t>
            </a:r>
            <a:r>
              <a:rPr lang="en-US" sz="5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and Love, 2005; </a:t>
            </a:r>
            <a:r>
              <a:rPr lang="en-US" sz="55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Baloglu</a:t>
            </a:r>
            <a:r>
              <a:rPr lang="en-US" sz="5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55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McCleary</a:t>
            </a:r>
            <a:r>
              <a:rPr lang="en-US" sz="5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1999; </a:t>
            </a:r>
            <a:r>
              <a:rPr lang="en-US" sz="55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Beerli</a:t>
            </a:r>
            <a:r>
              <a:rPr lang="en-US" sz="5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55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Martín</a:t>
            </a:r>
            <a:r>
              <a:rPr lang="en-US" sz="5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2004a, 2004b; </a:t>
            </a:r>
            <a:r>
              <a:rPr lang="en-US" sz="55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Bigné</a:t>
            </a:r>
            <a:r>
              <a:rPr lang="en-US" sz="5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et al., 2001; MacKay and </a:t>
            </a:r>
            <a:r>
              <a:rPr lang="en-US" sz="55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Fesenmaier</a:t>
            </a:r>
            <a:r>
              <a:rPr lang="en-US" sz="5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1997; San </a:t>
            </a:r>
            <a:r>
              <a:rPr lang="en-US" sz="55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Martín</a:t>
            </a:r>
            <a:r>
              <a:rPr lang="en-US" sz="5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55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Rodríguez</a:t>
            </a:r>
            <a:r>
              <a:rPr lang="en-US" sz="5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2008). </a:t>
            </a:r>
            <a:endParaRPr lang="es-ES" sz="55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s-ES" dirty="0">
              <a:solidFill>
                <a:schemeClr val="tx1"/>
              </a:solidFill>
            </a:endParaRPr>
          </a:p>
        </p:txBody>
      </p:sp>
      <p:pic>
        <p:nvPicPr>
          <p:cNvPr id="4" name="3 Imagen" descr="http://s61.radikal.ru/i172/1107/b6/69cd541cb871.jpg"/>
          <p:cNvPicPr/>
          <p:nvPr/>
        </p:nvPicPr>
        <p:blipFill>
          <a:blip r:embed="rId2" cstate="print"/>
          <a:srcRect l="44092" t="8303" r="25044" b="3534"/>
          <a:stretch>
            <a:fillRect/>
          </a:stretch>
        </p:blipFill>
        <p:spPr bwMode="auto">
          <a:xfrm>
            <a:off x="24805" y="0"/>
            <a:ext cx="1666875" cy="6857999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51000"/>
              </a:srgbClr>
            </a:outerShdw>
          </a:effectLst>
        </p:spPr>
      </p:pic>
      <p:sp>
        <p:nvSpPr>
          <p:cNvPr id="5" name="4 Flecha abajo"/>
          <p:cNvSpPr/>
          <p:nvPr/>
        </p:nvSpPr>
        <p:spPr>
          <a:xfrm>
            <a:off x="2915816" y="3789040"/>
            <a:ext cx="792088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CuadroTexto"/>
          <p:cNvSpPr txBox="1"/>
          <p:nvPr/>
        </p:nvSpPr>
        <p:spPr>
          <a:xfrm>
            <a:off x="1907704" y="4797152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These studies tend to consider image as a concept formed by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6 Abrir llave"/>
          <p:cNvSpPr/>
          <p:nvPr/>
        </p:nvSpPr>
        <p:spPr>
          <a:xfrm>
            <a:off x="5076056" y="3645024"/>
            <a:ext cx="360040" cy="259228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CuadroTexto"/>
          <p:cNvSpPr txBox="1"/>
          <p:nvPr/>
        </p:nvSpPr>
        <p:spPr>
          <a:xfrm>
            <a:off x="5580112" y="3789040"/>
            <a:ext cx="31683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42900">
              <a:buFont typeface="Wingdings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cognitive evaluations referring to the beliefs and personal knowledge about the object.</a:t>
            </a:r>
          </a:p>
          <a:p>
            <a:pPr marL="342900" indent="-342900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The affective approximation relating to the individual feelings towards the object. 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A30B9B60-96DA-4812-836F-8E6F66808287}"/>
              </a:ext>
            </a:extLst>
          </p:cNvPr>
          <p:cNvSpPr/>
          <p:nvPr/>
        </p:nvSpPr>
        <p:spPr>
          <a:xfrm>
            <a:off x="1979712" y="6305545"/>
            <a:ext cx="734481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GB" sz="20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H1: Cognitive and affective images are positively related</a:t>
            </a:r>
            <a:endParaRPr lang="es-ES" b="1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14647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http://s61.radikal.ru/i172/1107/b6/69cd541cb871.jpg"/>
          <p:cNvPicPr/>
          <p:nvPr/>
        </p:nvPicPr>
        <p:blipFill>
          <a:blip r:embed="rId2" cstate="print"/>
          <a:srcRect l="44092" t="8303" r="25044" b="3534"/>
          <a:stretch>
            <a:fillRect/>
          </a:stretch>
        </p:blipFill>
        <p:spPr bwMode="auto">
          <a:xfrm>
            <a:off x="24805" y="0"/>
            <a:ext cx="1666875" cy="6857999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51000"/>
              </a:srgbClr>
            </a:outerShdw>
          </a:effectLst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6B312D6C-64A5-41F2-BB5D-69A2917A8042}"/>
              </a:ext>
            </a:extLst>
          </p:cNvPr>
          <p:cNvSpPr/>
          <p:nvPr/>
        </p:nvSpPr>
        <p:spPr>
          <a:xfrm>
            <a:off x="2051720" y="404664"/>
            <a:ext cx="35510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THEORETICAL FRAMEWORK</a:t>
            </a:r>
            <a:endParaRPr lang="es-ES" dirty="0"/>
          </a:p>
        </p:txBody>
      </p:sp>
      <p:graphicFrame>
        <p:nvGraphicFramePr>
          <p:cNvPr id="11" name="Diagrama 10">
            <a:extLst>
              <a:ext uri="{FF2B5EF4-FFF2-40B4-BE49-F238E27FC236}">
                <a16:creationId xmlns:a16="http://schemas.microsoft.com/office/drawing/2014/main" id="{F4B2920B-A5B9-4FFD-9B09-E7FDDE658B2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1444867"/>
              </p:ext>
            </p:extLst>
          </p:nvPr>
        </p:nvGraphicFramePr>
        <p:xfrm>
          <a:off x="2051720" y="116632"/>
          <a:ext cx="6768752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Rectángulo 11">
            <a:extLst>
              <a:ext uri="{FF2B5EF4-FFF2-40B4-BE49-F238E27FC236}">
                <a16:creationId xmlns:a16="http://schemas.microsoft.com/office/drawing/2014/main" id="{67813057-1AD1-4BBB-B0DB-46BFB9C3760E}"/>
              </a:ext>
            </a:extLst>
          </p:cNvPr>
          <p:cNvSpPr/>
          <p:nvPr/>
        </p:nvSpPr>
        <p:spPr>
          <a:xfrm>
            <a:off x="1835696" y="3573016"/>
            <a:ext cx="7200800" cy="33906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GB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Beerli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and Martin (2004) also found that such experience “has a positive and significant relationship” with the cognitive and affective dimensions between first-time and repeat tourists.</a:t>
            </a:r>
            <a:endParaRPr lang="es-ES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GB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H2a: Level of familiarity will have a positive effect on the cognitive image of destination in distant culture countries.</a:t>
            </a:r>
            <a:endParaRPr lang="es-ES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GB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H2b: Level of familiarity will have a positive effect on the affective image of destination in distant culture countries.</a:t>
            </a:r>
            <a:endParaRPr lang="es-ES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462489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8898</TotalTime>
  <Words>1928</Words>
  <Application>Microsoft Office PowerPoint</Application>
  <PresentationFormat>Presentación en pantalla (4:3)</PresentationFormat>
  <Paragraphs>183</Paragraphs>
  <Slides>22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9" baseType="lpstr">
      <vt:lpstr>AdvPSNBAS-B</vt:lpstr>
      <vt:lpstr>Arial</vt:lpstr>
      <vt:lpstr>Calibri</vt:lpstr>
      <vt:lpstr>Lucida Calligraphy</vt:lpstr>
      <vt:lpstr>Times New Roman</vt:lpstr>
      <vt:lpstr>Wingdings</vt:lpstr>
      <vt:lpstr>Tema de Office</vt:lpstr>
      <vt:lpstr>Presentación de PowerPoint</vt:lpstr>
      <vt:lpstr>ABSTRACT</vt:lpstr>
      <vt:lpstr>INTRODUCTION</vt:lpstr>
      <vt:lpstr>Presentación de PowerPoint</vt:lpstr>
      <vt:lpstr>Presentación de PowerPoint</vt:lpstr>
      <vt:lpstr>THEORETICAL FRAMEWORK</vt:lpstr>
      <vt:lpstr>THEORETICAL FRAMEWORK</vt:lpstr>
      <vt:lpstr>THEORETICAL FRAMEWORK</vt:lpstr>
      <vt:lpstr>Presentación de PowerPoint</vt:lpstr>
      <vt:lpstr>THEORETICAL FRAMEWORK</vt:lpstr>
      <vt:lpstr>THEORETICAL FRAMEWORK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Gepeta</dc:creator>
  <cp:lastModifiedBy>Gema Pérez</cp:lastModifiedBy>
  <cp:revision>85</cp:revision>
  <dcterms:created xsi:type="dcterms:W3CDTF">2015-05-21T11:31:54Z</dcterms:created>
  <dcterms:modified xsi:type="dcterms:W3CDTF">2017-07-12T14:32:53Z</dcterms:modified>
</cp:coreProperties>
</file>