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69" r:id="rId3"/>
    <p:sldId id="268" r:id="rId4"/>
    <p:sldId id="272" r:id="rId5"/>
    <p:sldId id="270" r:id="rId6"/>
    <p:sldId id="267" r:id="rId7"/>
    <p:sldId id="266" r:id="rId8"/>
    <p:sldId id="271" r:id="rId9"/>
    <p:sldId id="256" r:id="rId10"/>
    <p:sldId id="280" r:id="rId11"/>
    <p:sldId id="279" r:id="rId12"/>
    <p:sldId id="257" r:id="rId13"/>
    <p:sldId id="258" r:id="rId14"/>
    <p:sldId id="259" r:id="rId15"/>
    <p:sldId id="276" r:id="rId16"/>
    <p:sldId id="277" r:id="rId17"/>
    <p:sldId id="278" r:id="rId18"/>
    <p:sldId id="260" r:id="rId19"/>
    <p:sldId id="274" r:id="rId20"/>
    <p:sldId id="263"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7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15240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4955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84861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15240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65945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825927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58066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73301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98057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17347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610604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659456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69029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495589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84861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825927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58066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73301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98057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1734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610604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69029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411625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solidFill>
                  <a:prstClr val="black">
                    <a:tint val="75000"/>
                  </a:prstClr>
                </a:solidFill>
              </a:rPr>
              <a:pPr/>
              <a:t>13/06/2013</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4116258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ctrTitle"/>
          </p:nvPr>
        </p:nvSpPr>
        <p:spPr>
          <a:xfrm>
            <a:off x="827584" y="1412776"/>
            <a:ext cx="7772400" cy="1470025"/>
          </a:xfrm>
        </p:spPr>
        <p:txBody>
          <a:bodyPr>
            <a:noAutofit/>
          </a:bodyPr>
          <a:lstStyle/>
          <a:p>
            <a:r>
              <a:rPr lang="es-ES_tradnl" sz="3600" dirty="0" smtClean="0">
                <a:solidFill>
                  <a:schemeClr val="tx2">
                    <a:lumMod val="75000"/>
                  </a:schemeClr>
                </a:solidFill>
                <a:latin typeface="Arial Rounded MT Bold" pitchFamily="34" charset="0"/>
              </a:rPr>
              <a:t>Las Jerónimas de </a:t>
            </a:r>
            <a:r>
              <a:rPr lang="es-ES_tradnl" sz="3600" i="1" dirty="0" smtClean="0">
                <a:solidFill>
                  <a:schemeClr val="tx2">
                    <a:lumMod val="75000"/>
                  </a:schemeClr>
                </a:solidFill>
                <a:latin typeface="Arial Rounded MT Bold" pitchFamily="34" charset="0"/>
              </a:rPr>
              <a:t>San Pablo </a:t>
            </a:r>
            <a:r>
              <a:rPr lang="es-ES_tradnl" sz="3600" dirty="0" smtClean="0">
                <a:solidFill>
                  <a:schemeClr val="tx2">
                    <a:lumMod val="75000"/>
                  </a:schemeClr>
                </a:solidFill>
                <a:latin typeface="Arial Rounded MT Bold" pitchFamily="34" charset="0"/>
              </a:rPr>
              <a:t>de Toledo en la Sección </a:t>
            </a:r>
            <a:r>
              <a:rPr lang="es-ES_tradnl" sz="3600" i="1" dirty="0" smtClean="0">
                <a:solidFill>
                  <a:schemeClr val="tx2">
                    <a:lumMod val="75000"/>
                  </a:schemeClr>
                </a:solidFill>
                <a:latin typeface="Arial Rounded MT Bold" pitchFamily="34" charset="0"/>
              </a:rPr>
              <a:t>Clero</a:t>
            </a:r>
            <a:r>
              <a:rPr lang="es-ES_tradnl" sz="3600" dirty="0" smtClean="0">
                <a:solidFill>
                  <a:schemeClr val="tx2">
                    <a:lumMod val="75000"/>
                  </a:schemeClr>
                </a:solidFill>
                <a:latin typeface="Arial Rounded MT Bold" pitchFamily="34" charset="0"/>
              </a:rPr>
              <a:t> del AHN: mujer, escritura y producción documental.</a:t>
            </a:r>
            <a:endParaRPr lang="es-ES" sz="3600" dirty="0">
              <a:solidFill>
                <a:schemeClr val="tx2">
                  <a:lumMod val="75000"/>
                </a:schemeClr>
              </a:solidFill>
              <a:latin typeface="Arial Rounded MT Bold" pitchFamily="34" charset="0"/>
            </a:endParaRPr>
          </a:p>
        </p:txBody>
      </p:sp>
      <p:sp>
        <p:nvSpPr>
          <p:cNvPr id="6" name="5 Subtítulo"/>
          <p:cNvSpPr>
            <a:spLocks noGrp="1"/>
          </p:cNvSpPr>
          <p:nvPr>
            <p:ph type="subTitle" idx="1"/>
          </p:nvPr>
        </p:nvSpPr>
        <p:spPr>
          <a:xfrm>
            <a:off x="1331640" y="3861048"/>
            <a:ext cx="6400800" cy="1752600"/>
          </a:xfrm>
        </p:spPr>
        <p:txBody>
          <a:bodyPr>
            <a:normAutofit fontScale="62500" lnSpcReduction="20000"/>
          </a:bodyPr>
          <a:lstStyle/>
          <a:p>
            <a:r>
              <a:rPr lang="es-ES_tradnl" b="1" i="1" dirty="0" smtClean="0">
                <a:solidFill>
                  <a:schemeClr val="tx2">
                    <a:lumMod val="75000"/>
                  </a:schemeClr>
                </a:solidFill>
              </a:rPr>
              <a:t>XI Jornadas de la Sociedad Española de CC. y TT. Historiográficas. Lugares de escritura: el monasterio.</a:t>
            </a:r>
          </a:p>
          <a:p>
            <a:r>
              <a:rPr lang="es-ES_tradnl" b="1" i="1" dirty="0" smtClean="0">
                <a:solidFill>
                  <a:schemeClr val="tx2">
                    <a:lumMod val="75000"/>
                  </a:schemeClr>
                </a:solidFill>
              </a:rPr>
              <a:t>Alicante, 17-18 de junio de 2013</a:t>
            </a:r>
            <a:r>
              <a:rPr lang="es-ES_tradnl" b="1" i="1" dirty="0" smtClean="0">
                <a:solidFill>
                  <a:schemeClr val="tx2">
                    <a:lumMod val="75000"/>
                  </a:schemeClr>
                </a:solidFill>
              </a:rPr>
              <a:t>.</a:t>
            </a:r>
            <a:endParaRPr lang="es-ES_tradnl" b="1" i="1" dirty="0" smtClean="0">
              <a:solidFill>
                <a:schemeClr val="tx2">
                  <a:lumMod val="75000"/>
                </a:schemeClr>
              </a:solidFill>
            </a:endParaRPr>
          </a:p>
          <a:p>
            <a:r>
              <a:rPr lang="es-ES_tradnl" sz="2800" b="1" i="1" dirty="0" smtClean="0">
                <a:solidFill>
                  <a:schemeClr val="tx2">
                    <a:lumMod val="75000"/>
                  </a:schemeClr>
                </a:solidFill>
              </a:rPr>
              <a:t>Lorena Barco Cebrián</a:t>
            </a:r>
          </a:p>
          <a:p>
            <a:r>
              <a:rPr lang="es-ES_tradnl" sz="2800" b="1" i="1" dirty="0" smtClean="0">
                <a:solidFill>
                  <a:schemeClr val="tx2">
                    <a:lumMod val="75000"/>
                  </a:schemeClr>
                </a:solidFill>
              </a:rPr>
              <a:t>Alicia </a:t>
            </a:r>
            <a:r>
              <a:rPr lang="es-ES_tradnl" sz="2800" b="1" i="1" dirty="0" err="1" smtClean="0">
                <a:solidFill>
                  <a:schemeClr val="tx2">
                    <a:lumMod val="75000"/>
                  </a:schemeClr>
                </a:solidFill>
              </a:rPr>
              <a:t>Marchant</a:t>
            </a:r>
            <a:r>
              <a:rPr lang="es-ES_tradnl" sz="2800" b="1" i="1" dirty="0" smtClean="0">
                <a:solidFill>
                  <a:schemeClr val="tx2">
                    <a:lumMod val="75000"/>
                  </a:schemeClr>
                </a:solidFill>
              </a:rPr>
              <a:t> Rivera.</a:t>
            </a:r>
          </a:p>
          <a:p>
            <a:r>
              <a:rPr lang="es-ES_tradnl" sz="2800" b="1" dirty="0" smtClean="0">
                <a:solidFill>
                  <a:schemeClr val="tx2">
                    <a:lumMod val="75000"/>
                  </a:schemeClr>
                </a:solidFill>
              </a:rPr>
              <a:t>Universidad de Málaga.</a:t>
            </a:r>
            <a:endParaRPr lang="es-ES" sz="2800" b="1" dirty="0">
              <a:solidFill>
                <a:schemeClr val="tx2">
                  <a:lumMod val="75000"/>
                </a:schemeClr>
              </a:solidFill>
            </a:endParaRPr>
          </a:p>
        </p:txBody>
      </p:sp>
    </p:spTree>
    <p:extLst>
      <p:ext uri="{BB962C8B-B14F-4D97-AF65-F5344CB8AC3E}">
        <p14:creationId xmlns:p14="http://schemas.microsoft.com/office/powerpoint/2010/main" val="3432436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395536" y="-171400"/>
            <a:ext cx="8229600" cy="1143000"/>
          </a:xfrm>
        </p:spPr>
        <p:txBody>
          <a:bodyPr>
            <a:normAutofit/>
          </a:bodyPr>
          <a:lstStyle/>
          <a:p>
            <a:endParaRPr lang="es-ES" sz="2000" dirty="0"/>
          </a:p>
        </p:txBody>
      </p:sp>
      <p:sp>
        <p:nvSpPr>
          <p:cNvPr id="6" name="5 Marcador de contenido"/>
          <p:cNvSpPr>
            <a:spLocks noGrp="1"/>
          </p:cNvSpPr>
          <p:nvPr>
            <p:ph idx="1"/>
          </p:nvPr>
        </p:nvSpPr>
        <p:spPr>
          <a:xfrm>
            <a:off x="539552" y="0"/>
            <a:ext cx="8229600" cy="4525963"/>
          </a:xfrm>
        </p:spPr>
        <p:txBody>
          <a:bodyPr>
            <a:normAutofit fontScale="25000" lnSpcReduction="20000"/>
          </a:bodyPr>
          <a:lstStyle/>
          <a:p>
            <a:pPr marL="685800" algn="just">
              <a:lnSpc>
                <a:spcPct val="115000"/>
              </a:lnSpc>
              <a:spcAft>
                <a:spcPts val="0"/>
              </a:spcAft>
            </a:pPr>
            <a:r>
              <a:rPr lang="es-ES" sz="8000" b="1" i="1" dirty="0" smtClean="0">
                <a:ln w="5271" cap="flat" cmpd="sng" algn="ctr">
                  <a:solidFill>
                    <a:srgbClr val="4579B8"/>
                  </a:solidFill>
                  <a:prstDash val="solid"/>
                  <a:round/>
                </a:ln>
                <a:solidFill>
                  <a:schemeClr val="accent1">
                    <a:lumMod val="50000"/>
                  </a:schemeClr>
                </a:solidFill>
                <a:ea typeface="Calibri"/>
                <a:cs typeface="Times New Roman"/>
              </a:rPr>
              <a:t>A. H. N., Jerónimas</a:t>
            </a:r>
            <a:r>
              <a:rPr lang="es-ES" sz="8000" b="1" i="1" dirty="0">
                <a:ln w="5271" cap="flat" cmpd="sng" algn="ctr">
                  <a:solidFill>
                    <a:srgbClr val="4579B8"/>
                  </a:solidFill>
                  <a:prstDash val="solid"/>
                  <a:round/>
                </a:ln>
                <a:solidFill>
                  <a:schemeClr val="accent1">
                    <a:lumMod val="50000"/>
                  </a:schemeClr>
                </a:solidFill>
                <a:ea typeface="Calibri"/>
                <a:cs typeface="Times New Roman"/>
              </a:rPr>
              <a:t>. Toledo. San Pablo, sig. 16021.</a:t>
            </a:r>
            <a:endParaRPr lang="es-ES" sz="8000" i="1" dirty="0">
              <a:solidFill>
                <a:schemeClr val="accent1">
                  <a:lumMod val="50000"/>
                </a:schemeClr>
              </a:solidFill>
              <a:ea typeface="Calibri"/>
              <a:cs typeface="Times New Roman"/>
            </a:endParaRPr>
          </a:p>
          <a:p>
            <a:pPr marL="685800" algn="just">
              <a:lnSpc>
                <a:spcPct val="115000"/>
              </a:lnSpc>
              <a:spcAft>
                <a:spcPts val="0"/>
              </a:spcAft>
            </a:pPr>
            <a:r>
              <a:rPr lang="es-ES" sz="7200" b="1" dirty="0" smtClean="0">
                <a:ea typeface="Calibri"/>
                <a:cs typeface="Times New Roman"/>
              </a:rPr>
              <a:t>“</a:t>
            </a:r>
            <a:r>
              <a:rPr lang="es-ES" sz="7200" b="1" dirty="0">
                <a:ea typeface="Calibri"/>
                <a:cs typeface="Times New Roman"/>
              </a:rPr>
              <a:t>Libro de cartas </a:t>
            </a:r>
            <a:r>
              <a:rPr lang="es-ES" sz="7200" b="1" dirty="0" err="1">
                <a:ea typeface="Calibri"/>
                <a:cs typeface="Times New Roman"/>
              </a:rPr>
              <a:t>quentas</a:t>
            </a:r>
            <a:r>
              <a:rPr lang="es-ES" sz="7200" b="1" dirty="0">
                <a:ea typeface="Calibri"/>
                <a:cs typeface="Times New Roman"/>
              </a:rPr>
              <a:t> generales desde el año de 1637 hasta el año de 1647 </a:t>
            </a:r>
            <a:r>
              <a:rPr lang="es-ES" sz="7200" b="1" dirty="0" err="1">
                <a:ea typeface="Calibri"/>
                <a:cs typeface="Times New Roman"/>
              </a:rPr>
              <a:t>deste</a:t>
            </a:r>
            <a:r>
              <a:rPr lang="es-ES" sz="7200" b="1" dirty="0">
                <a:ea typeface="Calibri"/>
                <a:cs typeface="Times New Roman"/>
              </a:rPr>
              <a:t> convento de San Pablo” (sobre el pergamino de la portada</a:t>
            </a:r>
            <a:r>
              <a:rPr lang="es-ES" sz="7200" b="1" dirty="0" smtClean="0">
                <a:ea typeface="Calibri"/>
                <a:cs typeface="Times New Roman"/>
              </a:rPr>
              <a:t>).</a:t>
            </a:r>
          </a:p>
          <a:p>
            <a:pPr marL="685800" lvl="0" algn="just">
              <a:lnSpc>
                <a:spcPct val="115000"/>
              </a:lnSpc>
            </a:pPr>
            <a:r>
              <a:rPr lang="es-ES" sz="7200" u="sng" dirty="0">
                <a:solidFill>
                  <a:prstClr val="black"/>
                </a:solidFill>
                <a:ea typeface="Calibri"/>
                <a:cs typeface="Times New Roman"/>
              </a:rPr>
              <a:t>Texto inicial del libro</a:t>
            </a:r>
          </a:p>
          <a:p>
            <a:pPr lvl="0" indent="0" algn="just">
              <a:lnSpc>
                <a:spcPct val="115000"/>
              </a:lnSpc>
              <a:buNone/>
            </a:pPr>
            <a:r>
              <a:rPr lang="es-ES" sz="7200" dirty="0" smtClean="0">
                <a:solidFill>
                  <a:prstClr val="black"/>
                </a:solidFill>
                <a:ea typeface="Calibri"/>
                <a:cs typeface="Times New Roman"/>
              </a:rPr>
              <a:t>	“</a:t>
            </a:r>
            <a:r>
              <a:rPr lang="es-ES" sz="7200" dirty="0">
                <a:solidFill>
                  <a:prstClr val="black"/>
                </a:solidFill>
                <a:ea typeface="Calibri"/>
                <a:cs typeface="Times New Roman"/>
              </a:rPr>
              <a:t>En este libro se ponen las cartas </a:t>
            </a:r>
            <a:r>
              <a:rPr lang="es-ES" sz="7200" dirty="0" err="1">
                <a:solidFill>
                  <a:prstClr val="black"/>
                </a:solidFill>
                <a:ea typeface="Calibri"/>
                <a:cs typeface="Times New Roman"/>
              </a:rPr>
              <a:t>quentas</a:t>
            </a:r>
            <a:r>
              <a:rPr lang="es-ES" sz="7200" dirty="0">
                <a:solidFill>
                  <a:prstClr val="black"/>
                </a:solidFill>
                <a:ea typeface="Calibri"/>
                <a:cs typeface="Times New Roman"/>
              </a:rPr>
              <a:t> generales de los recibos y gastos del convento de San Pablo de monjas religiosas de Nuestro Padre San Gerónimo de cada un año y comienza desde el 1637 años”. De abril a junio el gasto y recibo </a:t>
            </a:r>
            <a:r>
              <a:rPr lang="es-ES" sz="7200" b="1" dirty="0">
                <a:solidFill>
                  <a:srgbClr val="FFFF00"/>
                </a:solidFill>
                <a:ea typeface="Calibri"/>
                <a:cs typeface="Times New Roman"/>
              </a:rPr>
              <a:t>“pasó por mano” </a:t>
            </a:r>
            <a:r>
              <a:rPr lang="es-ES" sz="7200" dirty="0">
                <a:solidFill>
                  <a:prstClr val="black"/>
                </a:solidFill>
                <a:ea typeface="Calibri"/>
                <a:cs typeface="Times New Roman"/>
              </a:rPr>
              <a:t>de la M. Francisca de la </a:t>
            </a:r>
            <a:r>
              <a:rPr lang="es-ES" sz="7200" dirty="0" smtClean="0">
                <a:solidFill>
                  <a:prstClr val="black"/>
                </a:solidFill>
                <a:ea typeface="Calibri"/>
                <a:cs typeface="Times New Roman"/>
              </a:rPr>
              <a:t>Concepción (</a:t>
            </a:r>
            <a:r>
              <a:rPr lang="es-ES" sz="7200" dirty="0" smtClean="0">
                <a:solidFill>
                  <a:srgbClr val="FFFF00"/>
                </a:solidFill>
                <a:ea typeface="Calibri"/>
                <a:cs typeface="Times New Roman"/>
              </a:rPr>
              <a:t>autoría femenina, secretaria, </a:t>
            </a:r>
            <a:r>
              <a:rPr lang="es-ES" sz="7200" dirty="0" smtClean="0">
                <a:ea typeface="Calibri"/>
                <a:cs typeface="Times New Roman"/>
              </a:rPr>
              <a:t>la encargada de poner en limpio en el libro todos los movimientos contables</a:t>
            </a:r>
            <a:r>
              <a:rPr lang="es-ES" sz="7200" dirty="0" smtClean="0">
                <a:solidFill>
                  <a:prstClr val="black"/>
                </a:solidFill>
                <a:ea typeface="Calibri"/>
                <a:cs typeface="Times New Roman"/>
              </a:rPr>
              <a:t>).</a:t>
            </a:r>
            <a:endParaRPr lang="es-ES" sz="7200" dirty="0">
              <a:solidFill>
                <a:prstClr val="black"/>
              </a:solidFill>
              <a:ea typeface="Calibri"/>
              <a:cs typeface="Times New Roman"/>
            </a:endParaRPr>
          </a:p>
          <a:p>
            <a:pPr indent="0" algn="just">
              <a:lnSpc>
                <a:spcPct val="115000"/>
              </a:lnSpc>
              <a:spcAft>
                <a:spcPts val="0"/>
              </a:spcAft>
              <a:buNone/>
            </a:pPr>
            <a:r>
              <a:rPr lang="es-ES" sz="7200" u="sng" dirty="0" smtClean="0">
                <a:ea typeface="Calibri"/>
                <a:cs typeface="Times New Roman"/>
              </a:rPr>
              <a:t>Fol</a:t>
            </a:r>
            <a:r>
              <a:rPr lang="es-ES" sz="7200" u="sng" dirty="0">
                <a:ea typeface="Calibri"/>
                <a:cs typeface="Times New Roman"/>
              </a:rPr>
              <a:t>. 41v </a:t>
            </a:r>
            <a:r>
              <a:rPr lang="es-ES" sz="7200" u="sng" dirty="0" smtClean="0">
                <a:ea typeface="Calibri"/>
                <a:cs typeface="Times New Roman"/>
              </a:rPr>
              <a:t>:“</a:t>
            </a:r>
            <a:r>
              <a:rPr lang="es-ES" sz="7200" u="sng" dirty="0">
                <a:ea typeface="Calibri"/>
                <a:cs typeface="Times New Roman"/>
              </a:rPr>
              <a:t>Salarios que paga este convento”.</a:t>
            </a:r>
          </a:p>
          <a:p>
            <a:pPr marL="685800" algn="just">
              <a:lnSpc>
                <a:spcPct val="115000"/>
              </a:lnSpc>
              <a:spcAft>
                <a:spcPts val="0"/>
              </a:spcAft>
            </a:pPr>
            <a:r>
              <a:rPr lang="es-ES" sz="7200" dirty="0">
                <a:ea typeface="Calibri"/>
                <a:cs typeface="Times New Roman"/>
              </a:rPr>
              <a:t>-A la andadera, 5316 maravedís.</a:t>
            </a:r>
          </a:p>
          <a:p>
            <a:pPr marL="685800" algn="just">
              <a:lnSpc>
                <a:spcPct val="115000"/>
              </a:lnSpc>
              <a:spcAft>
                <a:spcPts val="0"/>
              </a:spcAft>
            </a:pPr>
            <a:r>
              <a:rPr lang="es-ES" sz="7200" dirty="0">
                <a:ea typeface="Calibri"/>
                <a:cs typeface="Times New Roman"/>
              </a:rPr>
              <a:t>-Al aguador, </a:t>
            </a:r>
            <a:r>
              <a:rPr lang="es-ES" sz="7200" dirty="0" smtClean="0">
                <a:ea typeface="Calibri"/>
                <a:cs typeface="Times New Roman"/>
              </a:rPr>
              <a:t>8008 m.</a:t>
            </a:r>
            <a:endParaRPr lang="es-ES" sz="7200" dirty="0">
              <a:ea typeface="Calibri"/>
              <a:cs typeface="Times New Roman"/>
            </a:endParaRPr>
          </a:p>
          <a:p>
            <a:pPr marL="685800" algn="just">
              <a:lnSpc>
                <a:spcPct val="115000"/>
              </a:lnSpc>
              <a:spcAft>
                <a:spcPts val="0"/>
              </a:spcAft>
            </a:pPr>
            <a:r>
              <a:rPr lang="es-ES" sz="7200" dirty="0">
                <a:ea typeface="Calibri"/>
                <a:cs typeface="Times New Roman"/>
              </a:rPr>
              <a:t>-Al barbero, 1496m.</a:t>
            </a:r>
          </a:p>
          <a:p>
            <a:pPr marL="685800" algn="just">
              <a:lnSpc>
                <a:spcPct val="115000"/>
              </a:lnSpc>
              <a:spcAft>
                <a:spcPts val="0"/>
              </a:spcAft>
            </a:pPr>
            <a:r>
              <a:rPr lang="es-ES" sz="7200" dirty="0">
                <a:ea typeface="Calibri"/>
                <a:cs typeface="Times New Roman"/>
              </a:rPr>
              <a:t>-Al cirujano, 1496m.</a:t>
            </a:r>
          </a:p>
          <a:p>
            <a:pPr marL="685800" algn="just">
              <a:lnSpc>
                <a:spcPct val="115000"/>
              </a:lnSpc>
              <a:spcAft>
                <a:spcPts val="0"/>
              </a:spcAft>
            </a:pPr>
            <a:r>
              <a:rPr lang="es-ES" sz="7200" dirty="0">
                <a:ea typeface="Calibri"/>
                <a:cs typeface="Times New Roman"/>
              </a:rPr>
              <a:t>-Al médico, 2886 m.</a:t>
            </a:r>
          </a:p>
          <a:p>
            <a:pPr marL="685800" algn="just">
              <a:lnSpc>
                <a:spcPct val="115000"/>
              </a:lnSpc>
              <a:spcAft>
                <a:spcPts val="0"/>
              </a:spcAft>
            </a:pPr>
            <a:r>
              <a:rPr lang="es-ES" sz="7200" dirty="0">
                <a:ea typeface="Calibri"/>
                <a:cs typeface="Times New Roman"/>
              </a:rPr>
              <a:t>-Al capellán, 26520 m.</a:t>
            </a:r>
          </a:p>
          <a:p>
            <a:pPr marL="685800" algn="just">
              <a:lnSpc>
                <a:spcPct val="115000"/>
              </a:lnSpc>
              <a:spcAft>
                <a:spcPts val="0"/>
              </a:spcAft>
            </a:pPr>
            <a:r>
              <a:rPr lang="es-ES" sz="7200" dirty="0">
                <a:ea typeface="Calibri"/>
                <a:cs typeface="Times New Roman"/>
              </a:rPr>
              <a:t>-Al despensero, 12800 m.</a:t>
            </a:r>
          </a:p>
          <a:p>
            <a:pPr marL="685800" algn="just">
              <a:lnSpc>
                <a:spcPct val="115000"/>
              </a:lnSpc>
              <a:spcAft>
                <a:spcPts val="0"/>
              </a:spcAft>
            </a:pPr>
            <a:r>
              <a:rPr lang="es-ES" sz="7200" dirty="0">
                <a:ea typeface="Calibri"/>
                <a:cs typeface="Times New Roman"/>
              </a:rPr>
              <a:t>-Al letrado, 1360m.</a:t>
            </a:r>
          </a:p>
          <a:p>
            <a:pPr marL="685800" algn="just">
              <a:lnSpc>
                <a:spcPct val="115000"/>
              </a:lnSpc>
              <a:spcAft>
                <a:spcPts val="0"/>
              </a:spcAft>
            </a:pPr>
            <a:r>
              <a:rPr lang="es-ES" sz="7200" dirty="0">
                <a:ea typeface="Calibri"/>
                <a:cs typeface="Times New Roman"/>
              </a:rPr>
              <a:t>-Al procurador, 1636m.</a:t>
            </a:r>
          </a:p>
          <a:p>
            <a:pPr marL="685800" algn="just">
              <a:lnSpc>
                <a:spcPct val="115000"/>
              </a:lnSpc>
              <a:spcAft>
                <a:spcPts val="0"/>
              </a:spcAft>
            </a:pPr>
            <a:r>
              <a:rPr lang="es-ES" sz="7200" dirty="0">
                <a:ea typeface="Calibri"/>
                <a:cs typeface="Times New Roman"/>
              </a:rPr>
              <a:t>-A criadas del convento, </a:t>
            </a:r>
            <a:r>
              <a:rPr lang="es-ES" sz="7200" dirty="0" smtClean="0">
                <a:ea typeface="Calibri"/>
                <a:cs typeface="Times New Roman"/>
              </a:rPr>
              <a:t>5814m.</a:t>
            </a:r>
            <a:endParaRPr lang="es-ES" sz="7200" dirty="0">
              <a:ea typeface="Calibri"/>
              <a:cs typeface="Times New Roman"/>
            </a:endParaRPr>
          </a:p>
          <a:p>
            <a:pPr marL="685800" algn="just">
              <a:lnSpc>
                <a:spcPct val="115000"/>
              </a:lnSpc>
              <a:spcAft>
                <a:spcPts val="0"/>
              </a:spcAft>
            </a:pPr>
            <a:r>
              <a:rPr lang="es-ES" sz="7200" dirty="0" smtClean="0">
                <a:solidFill>
                  <a:srgbClr val="FFFF00"/>
                </a:solidFill>
                <a:ea typeface="Calibri"/>
                <a:cs typeface="Times New Roman"/>
              </a:rPr>
              <a:t>La escritura como vehículo de conocimiento de las figuras </a:t>
            </a:r>
            <a:r>
              <a:rPr lang="es-ES" sz="7200" dirty="0">
                <a:solidFill>
                  <a:srgbClr val="FFFF00"/>
                </a:solidFill>
                <a:ea typeface="Calibri"/>
                <a:cs typeface="Times New Roman"/>
              </a:rPr>
              <a:t>extramuros que se encuentran vinculadas al convento, </a:t>
            </a:r>
            <a:r>
              <a:rPr lang="es-ES" sz="7200" dirty="0" smtClean="0">
                <a:solidFill>
                  <a:srgbClr val="FFFF00"/>
                </a:solidFill>
                <a:ea typeface="Calibri"/>
                <a:cs typeface="Times New Roman"/>
              </a:rPr>
              <a:t>a la clausura, así </a:t>
            </a:r>
            <a:r>
              <a:rPr lang="es-ES" sz="7200" dirty="0">
                <a:solidFill>
                  <a:srgbClr val="FFFF00"/>
                </a:solidFill>
                <a:ea typeface="Calibri"/>
                <a:cs typeface="Times New Roman"/>
              </a:rPr>
              <a:t>como sus salarios.</a:t>
            </a:r>
          </a:p>
          <a:p>
            <a:pPr indent="0" algn="just">
              <a:lnSpc>
                <a:spcPct val="115000"/>
              </a:lnSpc>
              <a:spcAft>
                <a:spcPts val="1000"/>
              </a:spcAft>
              <a:buNone/>
            </a:pPr>
            <a:r>
              <a:rPr lang="es-ES" sz="7200" dirty="0">
                <a:solidFill>
                  <a:srgbClr val="FFFF00"/>
                </a:solidFill>
                <a:ea typeface="Calibri"/>
                <a:cs typeface="Times New Roman"/>
              </a:rPr>
              <a:t> </a:t>
            </a:r>
          </a:p>
          <a:p>
            <a:endParaRPr lang="es-ES" dirty="0"/>
          </a:p>
        </p:txBody>
      </p:sp>
    </p:spTree>
    <p:extLst>
      <p:ext uri="{BB962C8B-B14F-4D97-AF65-F5344CB8AC3E}">
        <p14:creationId xmlns:p14="http://schemas.microsoft.com/office/powerpoint/2010/main" val="777087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9" name="8 Título"/>
          <p:cNvSpPr>
            <a:spLocks noGrp="1"/>
          </p:cNvSpPr>
          <p:nvPr>
            <p:ph type="title"/>
          </p:nvPr>
        </p:nvSpPr>
        <p:spPr/>
        <p:txBody>
          <a:bodyPr>
            <a:normAutofit fontScale="90000"/>
          </a:bodyPr>
          <a:lstStyle/>
          <a:p>
            <a:pPr marL="342900" lvl="0" indent="-342900">
              <a:spcBef>
                <a:spcPct val="20000"/>
              </a:spcBef>
            </a:pPr>
            <a:r>
              <a:rPr lang="es-ES_tradnl" sz="2000" b="1" dirty="0">
                <a:solidFill>
                  <a:prstClr val="black"/>
                </a:solidFill>
                <a:ea typeface="+mn-ea"/>
                <a:cs typeface="+mn-cs"/>
              </a:rPr>
              <a:t>A. H. N. , </a:t>
            </a:r>
            <a:r>
              <a:rPr lang="es-ES_tradnl" sz="2000" b="1" i="1" dirty="0">
                <a:solidFill>
                  <a:prstClr val="black"/>
                </a:solidFill>
                <a:ea typeface="+mn-ea"/>
                <a:cs typeface="+mn-cs"/>
              </a:rPr>
              <a:t>Clero regular</a:t>
            </a:r>
            <a:r>
              <a:rPr lang="es-ES_tradnl" sz="2000" b="1" dirty="0">
                <a:solidFill>
                  <a:prstClr val="black"/>
                </a:solidFill>
                <a:ea typeface="+mn-ea"/>
                <a:cs typeface="+mn-cs"/>
              </a:rPr>
              <a:t>, Comunidades femeninas, fondo libros, nivel 1 documentación conservada, Jerónimas </a:t>
            </a:r>
            <a:r>
              <a:rPr lang="es-ES_tradnl" sz="2000" b="1" dirty="0" smtClean="0">
                <a:solidFill>
                  <a:prstClr val="black"/>
                </a:solidFill>
                <a:ea typeface="+mn-ea"/>
                <a:cs typeface="+mn-cs"/>
              </a:rPr>
              <a:t> San </a:t>
            </a:r>
            <a:r>
              <a:rPr lang="es-ES_tradnl" sz="2000" b="1" dirty="0">
                <a:solidFill>
                  <a:prstClr val="black"/>
                </a:solidFill>
                <a:ea typeface="+mn-ea"/>
                <a:cs typeface="+mn-cs"/>
              </a:rPr>
              <a:t>Pablo de Toledo, 16007, 1672.</a:t>
            </a:r>
            <a:r>
              <a:rPr lang="es-ES" sz="3200" b="1" dirty="0">
                <a:solidFill>
                  <a:prstClr val="black"/>
                </a:solidFill>
                <a:ea typeface="+mn-ea"/>
                <a:cs typeface="+mn-cs"/>
              </a:rPr>
              <a:t/>
            </a:r>
            <a:br>
              <a:rPr lang="es-ES" sz="3200" b="1" dirty="0">
                <a:solidFill>
                  <a:prstClr val="black"/>
                </a:solidFill>
                <a:ea typeface="+mn-ea"/>
                <a:cs typeface="+mn-cs"/>
              </a:rPr>
            </a:br>
            <a:endParaRPr lang="es-ES" b="1" dirty="0"/>
          </a:p>
        </p:txBody>
      </p:sp>
      <p:sp>
        <p:nvSpPr>
          <p:cNvPr id="6" name="5 Marcador de contenido"/>
          <p:cNvSpPr>
            <a:spLocks noGrp="1"/>
          </p:cNvSpPr>
          <p:nvPr>
            <p:ph idx="1"/>
          </p:nvPr>
        </p:nvSpPr>
        <p:spPr/>
        <p:txBody>
          <a:bodyPr/>
          <a:lstStyle/>
          <a:p>
            <a:endParaRPr lang="es-ES" dirty="0"/>
          </a:p>
        </p:txBody>
      </p:sp>
      <p:pic>
        <p:nvPicPr>
          <p:cNvPr id="2050" name="Picture 2" descr="C:\Users\usuario\Desktop\últimas tareas (sin archivar)\JORNADAS ALICANTE\CLERO-SECULAR_REGULAR,L.16007\CLERO-SECULAR_REGULAR,L.16007_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925125"/>
            <a:ext cx="4340761" cy="5940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usuario\Desktop\últimas tareas (sin archivar)\JORNADAS ALICANTE\CLERO-SECULAR_REGULAR,L.16007\CLERO-SECULAR_REGULAR,L.16007_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8368" y="836712"/>
            <a:ext cx="4261384" cy="601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63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39552" y="-387424"/>
            <a:ext cx="8229600" cy="1143000"/>
          </a:xfrm>
        </p:spPr>
        <p:txBody>
          <a:bodyPr>
            <a:normAutofit/>
          </a:bodyPr>
          <a:lstStyle/>
          <a:p>
            <a:r>
              <a:rPr lang="es-ES_tradnl" sz="2800" b="1" i="1" dirty="0" smtClean="0">
                <a:solidFill>
                  <a:schemeClr val="tx2">
                    <a:lumMod val="75000"/>
                  </a:schemeClr>
                </a:solidFill>
              </a:rPr>
              <a:t>Índice y abecedario</a:t>
            </a:r>
            <a:endParaRPr lang="es-ES" sz="2800" b="1" i="1" dirty="0">
              <a:solidFill>
                <a:schemeClr val="tx2">
                  <a:lumMod val="75000"/>
                </a:schemeClr>
              </a:solidFill>
            </a:endParaRPr>
          </a:p>
        </p:txBody>
      </p:sp>
      <p:pic>
        <p:nvPicPr>
          <p:cNvPr id="1026" name="Picture 2" descr="C:\Users\usuario\Desktop\últimas tareas (sin archivar)\JORNADAS ALICANTE\CLERO-SECULAR_REGULAR,L.16007\CLERO-SECULAR_REGULAR,L.16007_003.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476672"/>
            <a:ext cx="4408735" cy="612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uario\Desktop\últimas tareas (sin archivar)\JORNADAS ALICANTE\CLERO-SECULAR_REGULAR,L.16007\CLERO-SECULAR_REGULAR,L.16007_004.jp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548680"/>
            <a:ext cx="4449348" cy="61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63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95536" y="-8859"/>
            <a:ext cx="8229600" cy="1143000"/>
          </a:xfrm>
        </p:spPr>
        <p:txBody>
          <a:bodyPr>
            <a:normAutofit/>
          </a:bodyPr>
          <a:lstStyle/>
          <a:p>
            <a:endParaRPr lang="es-ES" sz="1800" b="1" i="1" dirty="0">
              <a:solidFill>
                <a:schemeClr val="tx2">
                  <a:lumMod val="75000"/>
                </a:schemeClr>
              </a:solidFill>
            </a:endParaRPr>
          </a:p>
        </p:txBody>
      </p:sp>
      <p:pic>
        <p:nvPicPr>
          <p:cNvPr id="2050" name="Picture 2" descr="C:\Users\usuario\Desktop\últimas tareas (sin archivar)\JORNADAS ALICANTE\CLERO-SECULAR_REGULAR,L.16007\CLERO-SECULAR_REGULAR,L.16007_005.jpg"/>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t="3288" b="-9573"/>
          <a:stretch/>
        </p:blipFill>
        <p:spPr bwMode="auto">
          <a:xfrm>
            <a:off x="323528" y="764704"/>
            <a:ext cx="4314050" cy="6696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usuario\Desktop\últimas tareas (sin archivar)\JORNADAS ALICANTE\CLERO-SECULAR_REGULAR,L.16007\CLERO-SECULAR_REGULAR,L.16007_006.jpg"/>
          <p:cNvPicPr>
            <a:picLocks noGrp="1" noChangeAspect="1" noChangeArrowheads="1"/>
          </p:cNvPicPr>
          <p:nvPr>
            <p:ph sz="half" idx="2"/>
          </p:nvPr>
        </p:nvPicPr>
        <p:blipFill rotWithShape="1">
          <a:blip r:embed="rId3" cstate="print">
            <a:extLst>
              <a:ext uri="{28A0092B-C50C-407E-A947-70E740481C1C}">
                <a14:useLocalDpi xmlns:a14="http://schemas.microsoft.com/office/drawing/2010/main" val="0"/>
              </a:ext>
            </a:extLst>
          </a:blip>
          <a:srcRect l="4896" t="3859" r="-4896" b="-3859"/>
          <a:stretch/>
        </p:blipFill>
        <p:spPr bwMode="auto">
          <a:xfrm>
            <a:off x="4758594" y="764704"/>
            <a:ext cx="4412743" cy="63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63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6" name="5 Marcador de contenido"/>
          <p:cNvSpPr>
            <a:spLocks noGrp="1"/>
          </p:cNvSpPr>
          <p:nvPr>
            <p:ph idx="1"/>
          </p:nvPr>
        </p:nvSpPr>
        <p:spPr>
          <a:xfrm>
            <a:off x="395536" y="1268760"/>
            <a:ext cx="8229600" cy="4525963"/>
          </a:xfrm>
        </p:spPr>
        <p:txBody>
          <a:bodyPr>
            <a:normAutofit fontScale="32500" lnSpcReduction="20000"/>
          </a:bodyPr>
          <a:lstStyle/>
          <a:p>
            <a:pPr marL="0" indent="0" algn="just">
              <a:lnSpc>
                <a:spcPct val="115000"/>
              </a:lnSpc>
              <a:spcAft>
                <a:spcPts val="1000"/>
              </a:spcAft>
              <a:buNone/>
            </a:pPr>
            <a:r>
              <a:rPr lang="es-ES" sz="4900" dirty="0" smtClean="0">
                <a:ea typeface="Calibri"/>
                <a:cs typeface="Times New Roman"/>
              </a:rPr>
              <a:t>1) “Libro </a:t>
            </a:r>
            <a:r>
              <a:rPr lang="es-ES" sz="4900" b="1" dirty="0">
                <a:ea typeface="Calibri"/>
                <a:cs typeface="Times New Roman"/>
              </a:rPr>
              <a:t>becerro</a:t>
            </a:r>
            <a:r>
              <a:rPr lang="es-ES" sz="4900" dirty="0">
                <a:ea typeface="Calibri"/>
                <a:cs typeface="Times New Roman"/>
              </a:rPr>
              <a:t> de toda la </a:t>
            </a:r>
            <a:r>
              <a:rPr lang="es-ES" sz="4900" b="1" dirty="0" err="1">
                <a:ea typeface="Calibri"/>
                <a:cs typeface="Times New Roman"/>
              </a:rPr>
              <a:t>hazienda</a:t>
            </a:r>
            <a:r>
              <a:rPr lang="es-ES" sz="4900" dirty="0">
                <a:ea typeface="Calibri"/>
                <a:cs typeface="Times New Roman"/>
              </a:rPr>
              <a:t> que </a:t>
            </a:r>
            <a:r>
              <a:rPr lang="es-ES" sz="4900" dirty="0" err="1">
                <a:ea typeface="Calibri"/>
                <a:cs typeface="Times New Roman"/>
              </a:rPr>
              <a:t>oy</a:t>
            </a:r>
            <a:r>
              <a:rPr lang="es-ES" sz="4900" dirty="0">
                <a:ea typeface="Calibri"/>
                <a:cs typeface="Times New Roman"/>
              </a:rPr>
              <a:t> posee (con los </a:t>
            </a:r>
            <a:r>
              <a:rPr lang="es-ES" sz="4900" b="1" dirty="0">
                <a:ea typeface="Calibri"/>
                <a:cs typeface="Times New Roman"/>
              </a:rPr>
              <a:t>perteneces</a:t>
            </a:r>
            <a:r>
              <a:rPr lang="es-ES" sz="4900" dirty="0">
                <a:ea typeface="Calibri"/>
                <a:cs typeface="Times New Roman"/>
              </a:rPr>
              <a:t>, derechos y títulos) el muy religioso convento de San Pablo de Toledo. Orden de N. P. San Gerónimo” 1672. </a:t>
            </a:r>
            <a:endParaRPr lang="es-ES" sz="4900" dirty="0" smtClean="0">
              <a:ea typeface="Calibri"/>
              <a:cs typeface="Times New Roman"/>
            </a:endParaRPr>
          </a:p>
          <a:p>
            <a:pPr marL="457200" indent="-457200" algn="just">
              <a:lnSpc>
                <a:spcPct val="115000"/>
              </a:lnSpc>
              <a:spcAft>
                <a:spcPts val="1000"/>
              </a:spcAft>
              <a:buAutoNum type="arabicParenR"/>
            </a:pPr>
            <a:endParaRPr lang="es-ES" sz="4900" dirty="0" smtClean="0">
              <a:ea typeface="Calibri"/>
              <a:cs typeface="Times New Roman"/>
            </a:endParaRPr>
          </a:p>
          <a:p>
            <a:pPr marL="0" indent="0" algn="just">
              <a:lnSpc>
                <a:spcPct val="115000"/>
              </a:lnSpc>
              <a:spcAft>
                <a:spcPts val="1000"/>
              </a:spcAft>
              <a:buNone/>
            </a:pPr>
            <a:endParaRPr lang="es-ES" sz="4900" dirty="0" smtClean="0">
              <a:ea typeface="Calibri"/>
              <a:cs typeface="Times New Roman"/>
            </a:endParaRPr>
          </a:p>
          <a:p>
            <a:pPr marL="0" indent="0" algn="just">
              <a:lnSpc>
                <a:spcPct val="115000"/>
              </a:lnSpc>
              <a:spcAft>
                <a:spcPts val="1000"/>
              </a:spcAft>
              <a:buNone/>
            </a:pPr>
            <a:r>
              <a:rPr lang="es-ES" sz="4900" dirty="0" smtClean="0">
                <a:ea typeface="Calibri"/>
                <a:cs typeface="Times New Roman"/>
              </a:rPr>
              <a:t>2) Dentro</a:t>
            </a:r>
            <a:r>
              <a:rPr lang="es-ES" sz="4900" dirty="0">
                <a:ea typeface="Calibri"/>
                <a:cs typeface="Times New Roman"/>
              </a:rPr>
              <a:t>, sobre la cruz polícroma </a:t>
            </a:r>
            <a:r>
              <a:rPr lang="es-ES" sz="4900" dirty="0" smtClean="0">
                <a:ea typeface="Calibri"/>
                <a:cs typeface="Times New Roman"/>
              </a:rPr>
              <a:t>reza: </a:t>
            </a:r>
            <a:r>
              <a:rPr lang="es-ES" sz="4900" dirty="0">
                <a:ea typeface="Calibri"/>
                <a:cs typeface="Times New Roman"/>
              </a:rPr>
              <a:t>“Libro Becerro del muy religioso Monasterio de San Pablo de Toledo, orden de N. P. S. Gerónimo: </a:t>
            </a:r>
            <a:r>
              <a:rPr lang="es-ES" sz="4900" b="1" dirty="0" err="1" smtClean="0">
                <a:solidFill>
                  <a:srgbClr val="FFFF00"/>
                </a:solidFill>
                <a:ea typeface="Calibri"/>
                <a:cs typeface="Times New Roman"/>
              </a:rPr>
              <a:t>hízose</a:t>
            </a:r>
            <a:r>
              <a:rPr lang="es-ES" sz="4900" b="1" dirty="0" smtClean="0">
                <a:solidFill>
                  <a:srgbClr val="FFFF00"/>
                </a:solidFill>
                <a:ea typeface="Calibri"/>
                <a:cs typeface="Times New Roman"/>
              </a:rPr>
              <a:t> </a:t>
            </a:r>
            <a:r>
              <a:rPr lang="es-ES" sz="4900" b="1" dirty="0">
                <a:solidFill>
                  <a:srgbClr val="FFFF00"/>
                </a:solidFill>
                <a:ea typeface="Calibri"/>
                <a:cs typeface="Times New Roman"/>
              </a:rPr>
              <a:t>a expensas de</a:t>
            </a:r>
            <a:r>
              <a:rPr lang="es-ES" sz="4900" b="1" dirty="0">
                <a:ea typeface="Calibri"/>
                <a:cs typeface="Times New Roman"/>
              </a:rPr>
              <a:t> la Señora doña Ana de Chinchilla monja profesa</a:t>
            </a:r>
            <a:r>
              <a:rPr lang="es-ES" sz="4900" dirty="0">
                <a:ea typeface="Calibri"/>
                <a:cs typeface="Times New Roman"/>
              </a:rPr>
              <a:t> </a:t>
            </a:r>
            <a:r>
              <a:rPr lang="es-ES" sz="4900" dirty="0" smtClean="0">
                <a:ea typeface="Calibri"/>
                <a:cs typeface="Times New Roman"/>
              </a:rPr>
              <a:t>en </a:t>
            </a:r>
            <a:r>
              <a:rPr lang="es-ES" sz="4900" dirty="0">
                <a:ea typeface="Calibri"/>
                <a:cs typeface="Times New Roman"/>
              </a:rPr>
              <a:t>el año de 1672</a:t>
            </a:r>
            <a:r>
              <a:rPr lang="es-ES" sz="4900" dirty="0" smtClean="0">
                <a:ea typeface="Calibri"/>
                <a:cs typeface="Times New Roman"/>
              </a:rPr>
              <a:t>”. </a:t>
            </a:r>
          </a:p>
          <a:p>
            <a:pPr marL="0" indent="0" algn="just">
              <a:lnSpc>
                <a:spcPct val="115000"/>
              </a:lnSpc>
              <a:spcAft>
                <a:spcPts val="1000"/>
              </a:spcAft>
              <a:buNone/>
            </a:pPr>
            <a:endParaRPr lang="es-ES" sz="4900" dirty="0" smtClean="0">
              <a:ea typeface="Calibri"/>
              <a:cs typeface="Times New Roman"/>
            </a:endParaRPr>
          </a:p>
          <a:p>
            <a:pPr marL="0" indent="0" algn="just">
              <a:lnSpc>
                <a:spcPct val="115000"/>
              </a:lnSpc>
              <a:spcAft>
                <a:spcPts val="1000"/>
              </a:spcAft>
              <a:buNone/>
            </a:pPr>
            <a:r>
              <a:rPr lang="es-ES_tradnl" sz="4900" dirty="0" smtClean="0">
                <a:ea typeface="Calibri"/>
                <a:cs typeface="Times New Roman"/>
              </a:rPr>
              <a:t>3)</a:t>
            </a:r>
            <a:r>
              <a:rPr lang="es-ES_tradnl" sz="4900" dirty="0" smtClean="0">
                <a:solidFill>
                  <a:srgbClr val="FF0000"/>
                </a:solidFill>
                <a:ea typeface="Calibri"/>
                <a:cs typeface="Times New Roman"/>
              </a:rPr>
              <a:t> </a:t>
            </a:r>
            <a:r>
              <a:rPr lang="es-ES_tradnl" sz="4900" dirty="0" smtClean="0">
                <a:ea typeface="Calibri"/>
                <a:cs typeface="Times New Roman"/>
              </a:rPr>
              <a:t>Escritura de matrimonio de Don Bernardino de Valdivieso con doña Ana de Chinchilla y Mota, y la del Ldo. Don Mateo Valdivieso con Doña Francisca de Chinchilla, que pasó el 18 de abril de 1649 ante Pedro Gil de Ávila. Ana de Chinchilla otorga testamento en </a:t>
            </a:r>
            <a:r>
              <a:rPr lang="es-ES_tradnl" sz="4900" dirty="0" err="1" smtClean="0">
                <a:ea typeface="Calibri"/>
                <a:cs typeface="Times New Roman"/>
              </a:rPr>
              <a:t>Esquivias</a:t>
            </a:r>
            <a:r>
              <a:rPr lang="es-ES_tradnl" sz="4900" dirty="0" smtClean="0">
                <a:ea typeface="Calibri"/>
                <a:cs typeface="Times New Roman"/>
              </a:rPr>
              <a:t> (Toledo) el 5 de abril de 1695 ante el escribano público Antonio Téllez de la Cabaña</a:t>
            </a:r>
            <a:r>
              <a:rPr lang="es-ES_tradnl" sz="3800" dirty="0" smtClean="0">
                <a:ea typeface="Calibri"/>
                <a:cs typeface="Times New Roman"/>
              </a:rPr>
              <a:t>.</a:t>
            </a:r>
            <a:endParaRPr lang="es-ES" sz="3800" dirty="0" smtClean="0">
              <a:ea typeface="Calibri"/>
              <a:cs typeface="Times New Roman"/>
            </a:endParaRPr>
          </a:p>
          <a:p>
            <a:pPr marL="0" indent="0" algn="just">
              <a:lnSpc>
                <a:spcPct val="115000"/>
              </a:lnSpc>
              <a:spcAft>
                <a:spcPts val="1000"/>
              </a:spcAft>
              <a:buNone/>
            </a:pPr>
            <a:endParaRPr lang="es-ES" sz="2000" dirty="0" smtClean="0">
              <a:solidFill>
                <a:srgbClr val="FF0000"/>
              </a:solidFill>
              <a:ea typeface="Calibri"/>
              <a:cs typeface="Times New Roman"/>
            </a:endParaRPr>
          </a:p>
          <a:p>
            <a:endParaRPr lang="es-ES" dirty="0"/>
          </a:p>
        </p:txBody>
      </p:sp>
    </p:spTree>
    <p:extLst>
      <p:ext uri="{BB962C8B-B14F-4D97-AF65-F5344CB8AC3E}">
        <p14:creationId xmlns:p14="http://schemas.microsoft.com/office/powerpoint/2010/main" val="2428848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539552" y="-99392"/>
            <a:ext cx="8229600" cy="1143000"/>
          </a:xfrm>
        </p:spPr>
        <p:txBody>
          <a:bodyPr>
            <a:normAutofit/>
          </a:bodyPr>
          <a:lstStyle/>
          <a:p>
            <a:r>
              <a:rPr lang="es-ES_tradnl" sz="1800" b="1" dirty="0">
                <a:solidFill>
                  <a:prstClr val="black"/>
                </a:solidFill>
              </a:rPr>
              <a:t>A. H. N. , </a:t>
            </a:r>
            <a:r>
              <a:rPr lang="es-ES_tradnl" sz="1800" b="1" i="1" dirty="0">
                <a:solidFill>
                  <a:prstClr val="black"/>
                </a:solidFill>
              </a:rPr>
              <a:t>Clero regular</a:t>
            </a:r>
            <a:r>
              <a:rPr lang="es-ES_tradnl" sz="1800" b="1" dirty="0">
                <a:solidFill>
                  <a:prstClr val="black"/>
                </a:solidFill>
              </a:rPr>
              <a:t>, Comunidades femeninas, fondo libros, nivel 1 documentación conservada, Jerónimas </a:t>
            </a:r>
            <a:r>
              <a:rPr lang="es-ES_tradnl" sz="1800" b="1" dirty="0" smtClean="0">
                <a:solidFill>
                  <a:prstClr val="black"/>
                </a:solidFill>
              </a:rPr>
              <a:t>San Pablo Toledo, 16025, </a:t>
            </a:r>
            <a:r>
              <a:rPr lang="es-ES_tradnl" sz="1800" b="1" dirty="0" smtClean="0"/>
              <a:t>1742.</a:t>
            </a:r>
            <a:r>
              <a:rPr lang="es-ES" sz="1800" b="1" dirty="0"/>
              <a:t/>
            </a:r>
            <a:br>
              <a:rPr lang="es-ES" sz="1800" b="1" dirty="0"/>
            </a:br>
            <a:endParaRPr lang="es-ES" sz="1800" dirty="0"/>
          </a:p>
        </p:txBody>
      </p:sp>
      <p:pic>
        <p:nvPicPr>
          <p:cNvPr id="4098" name="Picture 2" descr="C:\Users\usuario\Desktop\últimas tareas (sin archivar)\JORNADAS ALICANTE\CLERO-SECULAR_REGULAR,L.16025\CLERO-SECULAR_REGULAR,L.16025_001.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836712"/>
            <a:ext cx="4439963" cy="59040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usuario\Desktop\últimas tareas (sin archivar)\JORNADAS ALICANTE\CLERO-SECULAR_REGULAR,L.16025\CLERO-SECULAR_REGULAR,L.16025_002.jpg"/>
          <p:cNvPicPr>
            <a:picLocks noGrp="1" noChangeAspect="1" noChangeArrowheads="1"/>
          </p:cNvPicPr>
          <p:nvPr>
            <p:ph sz="half" idx="2"/>
          </p:nvPr>
        </p:nvPicPr>
        <p:blipFill rotWithShape="1">
          <a:blip r:embed="rId3" cstate="print">
            <a:extLst>
              <a:ext uri="{28A0092B-C50C-407E-A947-70E740481C1C}">
                <a14:useLocalDpi xmlns:a14="http://schemas.microsoft.com/office/drawing/2010/main" val="0"/>
              </a:ext>
            </a:extLst>
          </a:blip>
          <a:srcRect r="3736"/>
          <a:stretch/>
        </p:blipFill>
        <p:spPr bwMode="auto">
          <a:xfrm>
            <a:off x="5004048" y="836712"/>
            <a:ext cx="4068000" cy="57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172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6" name="5 Marcador de contenido"/>
          <p:cNvSpPr>
            <a:spLocks noGrp="1"/>
          </p:cNvSpPr>
          <p:nvPr>
            <p:ph sz="half" idx="4294967295"/>
          </p:nvPr>
        </p:nvSpPr>
        <p:spPr>
          <a:xfrm>
            <a:off x="251520" y="0"/>
            <a:ext cx="4040188" cy="3951288"/>
          </a:xfrm>
        </p:spPr>
        <p:txBody>
          <a:bodyPr>
            <a:noAutofit/>
          </a:bodyPr>
          <a:lstStyle/>
          <a:p>
            <a:pPr algn="just">
              <a:lnSpc>
                <a:spcPct val="115000"/>
              </a:lnSpc>
              <a:spcAft>
                <a:spcPts val="1000"/>
              </a:spcAft>
              <a:buAutoNum type="arabicParenR"/>
            </a:pPr>
            <a:r>
              <a:rPr lang="es-ES" sz="1600" dirty="0" smtClean="0">
                <a:ea typeface="Calibri"/>
                <a:cs typeface="Times New Roman"/>
              </a:rPr>
              <a:t>En </a:t>
            </a:r>
            <a:r>
              <a:rPr lang="es-ES" sz="1600" dirty="0">
                <a:ea typeface="Calibri"/>
                <a:cs typeface="Times New Roman"/>
              </a:rPr>
              <a:t>la portada reza: “</a:t>
            </a:r>
            <a:r>
              <a:rPr lang="es-ES" sz="1600" b="1" dirty="0">
                <a:solidFill>
                  <a:srgbClr val="FFFF00"/>
                </a:solidFill>
                <a:ea typeface="Calibri"/>
                <a:cs typeface="Times New Roman"/>
              </a:rPr>
              <a:t>Libro de la Madre </a:t>
            </a:r>
            <a:r>
              <a:rPr lang="es-ES" sz="1600" dirty="0">
                <a:ea typeface="Calibri"/>
                <a:cs typeface="Times New Roman"/>
              </a:rPr>
              <a:t>doña Mariana de San Francisco, procuradora de San Pablo, desde 19 de marzo de 1742</a:t>
            </a:r>
            <a:r>
              <a:rPr lang="es-ES" sz="1600" dirty="0" smtClean="0">
                <a:ea typeface="Calibri"/>
                <a:cs typeface="Times New Roman"/>
              </a:rPr>
              <a:t>”.</a:t>
            </a:r>
          </a:p>
          <a:p>
            <a:pPr marL="0" indent="0" algn="just">
              <a:lnSpc>
                <a:spcPct val="115000"/>
              </a:lnSpc>
              <a:spcAft>
                <a:spcPts val="1000"/>
              </a:spcAft>
              <a:buNone/>
            </a:pPr>
            <a:r>
              <a:rPr lang="es-ES" sz="1600" dirty="0" smtClean="0">
                <a:ea typeface="Calibri"/>
                <a:cs typeface="Times New Roman"/>
              </a:rPr>
              <a:t>2) </a:t>
            </a:r>
            <a:r>
              <a:rPr lang="es-ES" sz="1800" b="1" u="sng" dirty="0" smtClean="0">
                <a:ea typeface="Calibri"/>
                <a:cs typeface="Times New Roman"/>
              </a:rPr>
              <a:t>Entre </a:t>
            </a:r>
            <a:r>
              <a:rPr lang="es-ES" sz="1800" b="1" u="sng" dirty="0">
                <a:ea typeface="Calibri"/>
                <a:cs typeface="Times New Roman"/>
              </a:rPr>
              <a:t>los folios 17 y 19 se registran los conceptos de papel y portes</a:t>
            </a:r>
            <a:r>
              <a:rPr lang="es-ES" sz="1800" dirty="0">
                <a:ea typeface="Calibri"/>
                <a:cs typeface="Times New Roman"/>
              </a:rPr>
              <a:t>. </a:t>
            </a:r>
            <a:endParaRPr lang="es-ES" sz="1800" dirty="0" smtClean="0">
              <a:ea typeface="Calibri"/>
              <a:cs typeface="Times New Roman"/>
            </a:endParaRPr>
          </a:p>
          <a:p>
            <a:pPr marL="0" algn="just">
              <a:spcAft>
                <a:spcPts val="1000"/>
              </a:spcAft>
            </a:pPr>
            <a:r>
              <a:rPr lang="es-ES" sz="1600" dirty="0" smtClean="0">
                <a:ea typeface="Calibri"/>
                <a:cs typeface="Times New Roman"/>
              </a:rPr>
              <a:t>-</a:t>
            </a:r>
            <a:r>
              <a:rPr lang="es-ES" sz="1600" b="1" dirty="0">
                <a:solidFill>
                  <a:srgbClr val="FFFF00"/>
                </a:solidFill>
                <a:ea typeface="Calibri"/>
                <a:cs typeface="Times New Roman"/>
              </a:rPr>
              <a:t>coste del Libro de procuración</a:t>
            </a:r>
            <a:r>
              <a:rPr lang="es-ES" sz="1600" dirty="0">
                <a:ea typeface="Calibri"/>
                <a:cs typeface="Times New Roman"/>
              </a:rPr>
              <a:t>, </a:t>
            </a:r>
            <a:r>
              <a:rPr lang="es-ES" sz="1600" b="1" dirty="0">
                <a:solidFill>
                  <a:schemeClr val="accent2">
                    <a:lumMod val="40000"/>
                    <a:lumOff val="60000"/>
                  </a:schemeClr>
                </a:solidFill>
                <a:ea typeface="Calibri"/>
                <a:cs typeface="Times New Roman"/>
              </a:rPr>
              <a:t>14 reales</a:t>
            </a:r>
            <a:r>
              <a:rPr lang="es-ES" sz="1600" b="1" dirty="0">
                <a:solidFill>
                  <a:schemeClr val="accent2">
                    <a:lumMod val="20000"/>
                    <a:lumOff val="80000"/>
                  </a:schemeClr>
                </a:solidFill>
                <a:ea typeface="Calibri"/>
                <a:cs typeface="Times New Roman"/>
              </a:rPr>
              <a:t>.</a:t>
            </a:r>
          </a:p>
          <a:p>
            <a:pPr marL="0" algn="just">
              <a:spcAft>
                <a:spcPts val="1000"/>
              </a:spcAft>
            </a:pPr>
            <a:r>
              <a:rPr lang="es-ES" sz="1600" dirty="0">
                <a:ea typeface="Calibri"/>
                <a:cs typeface="Times New Roman"/>
              </a:rPr>
              <a:t>-porte de llevar un papel a la </a:t>
            </a:r>
            <a:r>
              <a:rPr lang="es-ES" sz="1600" dirty="0" err="1">
                <a:ea typeface="Calibri"/>
                <a:cs typeface="Times New Roman"/>
              </a:rPr>
              <a:t>Sisla</a:t>
            </a:r>
            <a:r>
              <a:rPr lang="es-ES" sz="1600" dirty="0">
                <a:ea typeface="Calibri"/>
                <a:cs typeface="Times New Roman"/>
              </a:rPr>
              <a:t>, 4 cuartos.</a:t>
            </a:r>
          </a:p>
          <a:p>
            <a:pPr algn="just">
              <a:spcAft>
                <a:spcPts val="1000"/>
              </a:spcAft>
            </a:pPr>
            <a:r>
              <a:rPr lang="es-ES" sz="1600" dirty="0">
                <a:ea typeface="Calibri"/>
                <a:cs typeface="Times New Roman"/>
              </a:rPr>
              <a:t>-3 portes (2 cartas de la Abadesa y un porte de la Madre Ana), 1 real y 2 maravedís.</a:t>
            </a:r>
          </a:p>
          <a:p>
            <a:pPr algn="just">
              <a:spcAft>
                <a:spcPts val="1000"/>
              </a:spcAft>
            </a:pPr>
            <a:r>
              <a:rPr lang="es-ES" sz="1600" dirty="0">
                <a:ea typeface="Calibri"/>
                <a:cs typeface="Times New Roman"/>
              </a:rPr>
              <a:t>-7 pliegos de </a:t>
            </a:r>
            <a:r>
              <a:rPr lang="es-ES" sz="1600" b="1" dirty="0">
                <a:solidFill>
                  <a:srgbClr val="FFFF00"/>
                </a:solidFill>
                <a:ea typeface="Calibri"/>
                <a:cs typeface="Times New Roman"/>
              </a:rPr>
              <a:t>papel de marca </a:t>
            </a:r>
            <a:r>
              <a:rPr lang="es-ES" sz="1600" dirty="0">
                <a:ea typeface="Calibri"/>
                <a:cs typeface="Times New Roman"/>
              </a:rPr>
              <a:t>(para un encerado de la ventana de la </a:t>
            </a:r>
            <a:r>
              <a:rPr lang="es-ES" sz="1600" dirty="0" smtClean="0">
                <a:ea typeface="Calibri"/>
                <a:cs typeface="Times New Roman"/>
              </a:rPr>
              <a:t>cocina), </a:t>
            </a:r>
            <a:r>
              <a:rPr lang="es-ES" sz="1600" b="1" dirty="0">
                <a:solidFill>
                  <a:schemeClr val="accent2">
                    <a:lumMod val="40000"/>
                    <a:lumOff val="60000"/>
                  </a:schemeClr>
                </a:solidFill>
                <a:ea typeface="Calibri"/>
                <a:cs typeface="Times New Roman"/>
              </a:rPr>
              <a:t>2 reales y 2 maravedís.</a:t>
            </a:r>
          </a:p>
          <a:p>
            <a:pPr algn="just">
              <a:spcAft>
                <a:spcPts val="1000"/>
              </a:spcAft>
            </a:pPr>
            <a:r>
              <a:rPr lang="es-ES" sz="1600" dirty="0">
                <a:ea typeface="Calibri"/>
                <a:cs typeface="Times New Roman"/>
              </a:rPr>
              <a:t>-Media resma de papel que tomó Mariana de San Francisco cuando entró en el oficio, 12 reales.</a:t>
            </a:r>
          </a:p>
          <a:p>
            <a:pPr algn="just">
              <a:spcAft>
                <a:spcPts val="1000"/>
              </a:spcAft>
            </a:pPr>
            <a:r>
              <a:rPr lang="es-ES" sz="1600" dirty="0">
                <a:ea typeface="Calibri"/>
                <a:cs typeface="Times New Roman"/>
              </a:rPr>
              <a:t>-llevar un papel a </a:t>
            </a:r>
            <a:r>
              <a:rPr lang="es-ES" sz="1600" b="1" dirty="0">
                <a:solidFill>
                  <a:srgbClr val="FFFF00"/>
                </a:solidFill>
                <a:ea typeface="Calibri"/>
                <a:cs typeface="Times New Roman"/>
              </a:rPr>
              <a:t>la </a:t>
            </a:r>
            <a:r>
              <a:rPr lang="es-ES" sz="1600" b="1" dirty="0" err="1">
                <a:solidFill>
                  <a:srgbClr val="FFFF00"/>
                </a:solidFill>
                <a:ea typeface="Calibri"/>
                <a:cs typeface="Times New Roman"/>
              </a:rPr>
              <a:t>Sisla</a:t>
            </a:r>
            <a:r>
              <a:rPr lang="es-ES" sz="1600" dirty="0">
                <a:ea typeface="Calibri"/>
                <a:cs typeface="Times New Roman"/>
              </a:rPr>
              <a:t>, </a:t>
            </a:r>
            <a:r>
              <a:rPr lang="es-ES" sz="1600" b="1" dirty="0">
                <a:solidFill>
                  <a:schemeClr val="accent2">
                    <a:lumMod val="40000"/>
                    <a:lumOff val="60000"/>
                  </a:schemeClr>
                </a:solidFill>
                <a:ea typeface="Calibri"/>
                <a:cs typeface="Times New Roman"/>
              </a:rPr>
              <a:t>16 maravedís</a:t>
            </a:r>
            <a:r>
              <a:rPr lang="es-ES" sz="1600" dirty="0">
                <a:solidFill>
                  <a:schemeClr val="accent2">
                    <a:lumMod val="40000"/>
                    <a:lumOff val="60000"/>
                  </a:schemeClr>
                </a:solidFill>
                <a:ea typeface="Calibri"/>
                <a:cs typeface="Times New Roman"/>
              </a:rPr>
              <a:t>.</a:t>
            </a:r>
          </a:p>
          <a:p>
            <a:pPr algn="just">
              <a:spcAft>
                <a:spcPts val="1000"/>
              </a:spcAft>
            </a:pPr>
            <a:r>
              <a:rPr lang="es-ES" sz="1600" dirty="0">
                <a:ea typeface="Calibri"/>
                <a:cs typeface="Times New Roman"/>
              </a:rPr>
              <a:t>-llevar un recado a la </a:t>
            </a:r>
            <a:r>
              <a:rPr lang="es-ES" sz="1600" dirty="0" err="1">
                <a:ea typeface="Calibri"/>
                <a:cs typeface="Times New Roman"/>
              </a:rPr>
              <a:t>Sisla</a:t>
            </a:r>
            <a:r>
              <a:rPr lang="es-ES" sz="1600" dirty="0">
                <a:ea typeface="Calibri"/>
                <a:cs typeface="Times New Roman"/>
              </a:rPr>
              <a:t>, 16 maravedís</a:t>
            </a:r>
            <a:r>
              <a:rPr lang="es-ES" sz="1600" dirty="0" smtClean="0">
                <a:ea typeface="Calibri"/>
                <a:cs typeface="Times New Roman"/>
              </a:rPr>
              <a:t>.</a:t>
            </a:r>
            <a:endParaRPr lang="es-ES" sz="1600" dirty="0">
              <a:ea typeface="Calibri"/>
              <a:cs typeface="Times New Roman"/>
            </a:endParaRPr>
          </a:p>
        </p:txBody>
      </p:sp>
      <p:sp>
        <p:nvSpPr>
          <p:cNvPr id="7" name="6 Marcador de contenido"/>
          <p:cNvSpPr>
            <a:spLocks noGrp="1"/>
          </p:cNvSpPr>
          <p:nvPr>
            <p:ph sz="quarter" idx="4294967295"/>
          </p:nvPr>
        </p:nvSpPr>
        <p:spPr>
          <a:xfrm>
            <a:off x="4788024" y="333375"/>
            <a:ext cx="4041775" cy="3951288"/>
          </a:xfrm>
        </p:spPr>
        <p:txBody>
          <a:bodyPr>
            <a:noAutofit/>
          </a:bodyPr>
          <a:lstStyle/>
          <a:p>
            <a:pPr lvl="0" algn="just">
              <a:spcAft>
                <a:spcPts val="1000"/>
              </a:spcAft>
            </a:pPr>
            <a:r>
              <a:rPr lang="es-ES" sz="1600" dirty="0">
                <a:solidFill>
                  <a:prstClr val="black"/>
                </a:solidFill>
                <a:ea typeface="Calibri"/>
                <a:cs typeface="Times New Roman"/>
              </a:rPr>
              <a:t>-dos portes de </a:t>
            </a:r>
            <a:r>
              <a:rPr lang="es-ES" sz="1600" b="1" dirty="0">
                <a:solidFill>
                  <a:srgbClr val="FFFF00"/>
                </a:solidFill>
                <a:ea typeface="Calibri"/>
                <a:cs typeface="Times New Roman"/>
              </a:rPr>
              <a:t>cartas Pascuas</a:t>
            </a:r>
            <a:r>
              <a:rPr lang="es-ES" sz="1600" b="1" dirty="0">
                <a:solidFill>
                  <a:prstClr val="black"/>
                </a:solidFill>
                <a:ea typeface="Calibri"/>
                <a:cs typeface="Times New Roman"/>
              </a:rPr>
              <a:t> </a:t>
            </a:r>
            <a:r>
              <a:rPr lang="es-ES" sz="1600" dirty="0">
                <a:solidFill>
                  <a:prstClr val="black"/>
                </a:solidFill>
                <a:ea typeface="Calibri"/>
                <a:cs typeface="Times New Roman"/>
              </a:rPr>
              <a:t>de la Abadesa, </a:t>
            </a:r>
            <a:r>
              <a:rPr lang="es-ES" sz="1600" b="1" dirty="0">
                <a:solidFill>
                  <a:schemeClr val="accent2">
                    <a:lumMod val="40000"/>
                    <a:lumOff val="60000"/>
                  </a:schemeClr>
                </a:solidFill>
                <a:ea typeface="Calibri"/>
                <a:cs typeface="Times New Roman"/>
              </a:rPr>
              <a:t>20 maravedís</a:t>
            </a:r>
            <a:r>
              <a:rPr lang="es-ES" sz="1600" dirty="0">
                <a:solidFill>
                  <a:schemeClr val="accent2">
                    <a:lumMod val="40000"/>
                    <a:lumOff val="60000"/>
                  </a:schemeClr>
                </a:solidFill>
                <a:ea typeface="Calibri"/>
                <a:cs typeface="Times New Roman"/>
              </a:rPr>
              <a:t>.</a:t>
            </a:r>
          </a:p>
          <a:p>
            <a:pPr lvl="0" algn="just">
              <a:spcAft>
                <a:spcPts val="1000"/>
              </a:spcAft>
            </a:pPr>
            <a:r>
              <a:rPr lang="es-ES" sz="1600" dirty="0">
                <a:solidFill>
                  <a:prstClr val="black"/>
                </a:solidFill>
                <a:ea typeface="Calibri"/>
                <a:cs typeface="Times New Roman"/>
              </a:rPr>
              <a:t>-</a:t>
            </a:r>
            <a:r>
              <a:rPr lang="es-ES" sz="1600" b="1" dirty="0">
                <a:solidFill>
                  <a:srgbClr val="FFFF00"/>
                </a:solidFill>
                <a:ea typeface="Calibri"/>
                <a:cs typeface="Times New Roman"/>
              </a:rPr>
              <a:t>libro para la arquería</a:t>
            </a:r>
            <a:r>
              <a:rPr lang="es-ES" sz="1600" dirty="0">
                <a:solidFill>
                  <a:prstClr val="black"/>
                </a:solidFill>
                <a:ea typeface="Calibri"/>
                <a:cs typeface="Times New Roman"/>
              </a:rPr>
              <a:t>, </a:t>
            </a:r>
            <a:r>
              <a:rPr lang="es-ES" sz="1600" b="1" dirty="0">
                <a:solidFill>
                  <a:schemeClr val="accent2">
                    <a:lumMod val="40000"/>
                    <a:lumOff val="60000"/>
                  </a:schemeClr>
                </a:solidFill>
                <a:ea typeface="Calibri"/>
                <a:cs typeface="Times New Roman"/>
              </a:rPr>
              <a:t>7 </a:t>
            </a:r>
            <a:r>
              <a:rPr lang="es-ES" sz="1600" b="1" dirty="0" smtClean="0">
                <a:solidFill>
                  <a:schemeClr val="accent2">
                    <a:lumMod val="40000"/>
                    <a:lumOff val="60000"/>
                  </a:schemeClr>
                </a:solidFill>
                <a:ea typeface="Calibri"/>
                <a:cs typeface="Times New Roman"/>
              </a:rPr>
              <a:t>reales</a:t>
            </a:r>
            <a:r>
              <a:rPr lang="es-ES" sz="1600" dirty="0" smtClean="0">
                <a:solidFill>
                  <a:prstClr val="black"/>
                </a:solidFill>
                <a:ea typeface="Calibri"/>
                <a:cs typeface="Times New Roman"/>
              </a:rPr>
              <a:t>.</a:t>
            </a:r>
            <a:endParaRPr lang="es-ES" sz="1600" dirty="0">
              <a:solidFill>
                <a:prstClr val="black"/>
              </a:solidFill>
              <a:ea typeface="Calibri"/>
              <a:cs typeface="Times New Roman"/>
            </a:endParaRPr>
          </a:p>
          <a:p>
            <a:pPr lvl="0" algn="just">
              <a:spcAft>
                <a:spcPts val="1000"/>
              </a:spcAft>
            </a:pPr>
            <a:r>
              <a:rPr lang="es-ES" sz="1600" dirty="0">
                <a:solidFill>
                  <a:prstClr val="black"/>
                </a:solidFill>
                <a:ea typeface="Calibri"/>
                <a:cs typeface="Times New Roman"/>
              </a:rPr>
              <a:t>-1 porte de llevar el papel de hermandad a la </a:t>
            </a:r>
            <a:r>
              <a:rPr lang="es-ES" sz="1600" dirty="0" err="1">
                <a:solidFill>
                  <a:prstClr val="black"/>
                </a:solidFill>
                <a:ea typeface="Calibri"/>
                <a:cs typeface="Times New Roman"/>
              </a:rPr>
              <a:t>Sisla</a:t>
            </a:r>
            <a:r>
              <a:rPr lang="es-ES" sz="1600" dirty="0">
                <a:solidFill>
                  <a:prstClr val="black"/>
                </a:solidFill>
                <a:ea typeface="Calibri"/>
                <a:cs typeface="Times New Roman"/>
              </a:rPr>
              <a:t>, 16 maravedís.</a:t>
            </a:r>
          </a:p>
          <a:p>
            <a:pPr lvl="0" algn="just">
              <a:spcAft>
                <a:spcPts val="1000"/>
              </a:spcAft>
            </a:pPr>
            <a:r>
              <a:rPr lang="es-ES" sz="1600" dirty="0">
                <a:solidFill>
                  <a:prstClr val="black"/>
                </a:solidFill>
                <a:ea typeface="Calibri"/>
                <a:cs typeface="Times New Roman"/>
              </a:rPr>
              <a:t>-</a:t>
            </a:r>
            <a:r>
              <a:rPr lang="es-ES" sz="1600" b="1" dirty="0">
                <a:solidFill>
                  <a:srgbClr val="FFFF00"/>
                </a:solidFill>
                <a:ea typeface="Calibri"/>
                <a:cs typeface="Times New Roman"/>
              </a:rPr>
              <a:t>papel quebrado</a:t>
            </a:r>
            <a:r>
              <a:rPr lang="es-ES" sz="1600" dirty="0">
                <a:solidFill>
                  <a:prstClr val="black"/>
                </a:solidFill>
                <a:ea typeface="Calibri"/>
                <a:cs typeface="Times New Roman"/>
              </a:rPr>
              <a:t>, 1 real y 10 maravedís.</a:t>
            </a:r>
          </a:p>
          <a:p>
            <a:pPr lvl="0" algn="just">
              <a:spcAft>
                <a:spcPts val="1000"/>
              </a:spcAft>
            </a:pPr>
            <a:r>
              <a:rPr lang="es-ES" sz="1600" dirty="0">
                <a:solidFill>
                  <a:prstClr val="black"/>
                </a:solidFill>
                <a:ea typeface="Calibri"/>
                <a:cs typeface="Times New Roman"/>
              </a:rPr>
              <a:t>-llevar un papel a la </a:t>
            </a:r>
            <a:r>
              <a:rPr lang="es-ES" sz="1600" dirty="0" err="1">
                <a:solidFill>
                  <a:prstClr val="black"/>
                </a:solidFill>
                <a:ea typeface="Calibri"/>
                <a:cs typeface="Times New Roman"/>
              </a:rPr>
              <a:t>Sisla</a:t>
            </a:r>
            <a:r>
              <a:rPr lang="es-ES" sz="1600" dirty="0">
                <a:solidFill>
                  <a:prstClr val="black"/>
                </a:solidFill>
                <a:ea typeface="Calibri"/>
                <a:cs typeface="Times New Roman"/>
              </a:rPr>
              <a:t> para que envíen confesor, 16 maravedís.</a:t>
            </a:r>
          </a:p>
          <a:p>
            <a:pPr lvl="0" algn="just">
              <a:spcAft>
                <a:spcPts val="1000"/>
              </a:spcAft>
            </a:pPr>
            <a:r>
              <a:rPr lang="es-ES" sz="1600" dirty="0">
                <a:solidFill>
                  <a:prstClr val="black"/>
                </a:solidFill>
                <a:ea typeface="Calibri"/>
                <a:cs typeface="Times New Roman"/>
              </a:rPr>
              <a:t>-una mano de papel quebrado para envolver dulces, 1 real.</a:t>
            </a:r>
          </a:p>
          <a:p>
            <a:pPr lvl="0" algn="just">
              <a:spcAft>
                <a:spcPts val="1000"/>
              </a:spcAft>
            </a:pPr>
            <a:r>
              <a:rPr lang="es-ES" sz="1600" dirty="0">
                <a:solidFill>
                  <a:prstClr val="black"/>
                </a:solidFill>
                <a:ea typeface="Calibri"/>
                <a:cs typeface="Times New Roman"/>
              </a:rPr>
              <a:t>-dos pliegos de papel de marca para el molde de la rosca, 16 </a:t>
            </a:r>
            <a:r>
              <a:rPr lang="es-ES" sz="1600" dirty="0" err="1">
                <a:solidFill>
                  <a:prstClr val="black"/>
                </a:solidFill>
                <a:ea typeface="Calibri"/>
                <a:cs typeface="Times New Roman"/>
              </a:rPr>
              <a:t>mrs.</a:t>
            </a:r>
            <a:endParaRPr lang="es-ES" sz="1600" dirty="0">
              <a:solidFill>
                <a:prstClr val="black"/>
              </a:solidFill>
              <a:ea typeface="Calibri"/>
              <a:cs typeface="Times New Roman"/>
            </a:endParaRPr>
          </a:p>
          <a:p>
            <a:pPr lvl="0" algn="just">
              <a:spcAft>
                <a:spcPts val="1000"/>
              </a:spcAft>
            </a:pPr>
            <a:r>
              <a:rPr lang="es-ES" sz="1600" dirty="0">
                <a:solidFill>
                  <a:prstClr val="black"/>
                </a:solidFill>
                <a:ea typeface="Calibri"/>
                <a:cs typeface="Times New Roman"/>
              </a:rPr>
              <a:t>-media resma de papel, 11 reales.</a:t>
            </a:r>
          </a:p>
          <a:p>
            <a:pPr marL="0" lvl="0" indent="0" algn="just">
              <a:lnSpc>
                <a:spcPct val="115000"/>
              </a:lnSpc>
              <a:spcAft>
                <a:spcPts val="1000"/>
              </a:spcAft>
              <a:buNone/>
            </a:pPr>
            <a:endParaRPr lang="es-ES" sz="1200" dirty="0">
              <a:solidFill>
                <a:prstClr val="black"/>
              </a:solidFill>
              <a:ea typeface="Calibri"/>
              <a:cs typeface="Times New Roman"/>
            </a:endParaRPr>
          </a:p>
          <a:p>
            <a:endParaRPr lang="es-ES" sz="1200" dirty="0"/>
          </a:p>
        </p:txBody>
      </p:sp>
      <p:cxnSp>
        <p:nvCxnSpPr>
          <p:cNvPr id="8" name="7 Conector recto"/>
          <p:cNvCxnSpPr/>
          <p:nvPr/>
        </p:nvCxnSpPr>
        <p:spPr>
          <a:xfrm>
            <a:off x="4572000" y="116632"/>
            <a:ext cx="0" cy="66247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742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395536" y="-99392"/>
            <a:ext cx="8229600" cy="1143000"/>
          </a:xfrm>
        </p:spPr>
        <p:txBody>
          <a:bodyPr>
            <a:normAutofit/>
          </a:bodyPr>
          <a:lstStyle/>
          <a:p>
            <a:r>
              <a:rPr lang="es-ES_tradnl" sz="1800" b="1" dirty="0">
                <a:solidFill>
                  <a:prstClr val="black"/>
                </a:solidFill>
              </a:rPr>
              <a:t>A. H. N. , </a:t>
            </a:r>
            <a:r>
              <a:rPr lang="es-ES_tradnl" sz="1800" b="1" i="1" dirty="0">
                <a:solidFill>
                  <a:prstClr val="black"/>
                </a:solidFill>
              </a:rPr>
              <a:t>Clero regular</a:t>
            </a:r>
            <a:r>
              <a:rPr lang="es-ES_tradnl" sz="1800" b="1" dirty="0">
                <a:solidFill>
                  <a:prstClr val="black"/>
                </a:solidFill>
              </a:rPr>
              <a:t>, Comunidades femeninas, fondo libros, nivel 1 documentación conservada, Jerónimas </a:t>
            </a:r>
            <a:r>
              <a:rPr lang="es-ES_tradnl" sz="1800" b="1" dirty="0" smtClean="0">
                <a:solidFill>
                  <a:prstClr val="black"/>
                </a:solidFill>
              </a:rPr>
              <a:t>Granada, 16016, </a:t>
            </a:r>
            <a:r>
              <a:rPr lang="es-ES_tradnl" sz="1800" b="1" dirty="0" smtClean="0"/>
              <a:t>1768</a:t>
            </a:r>
            <a:r>
              <a:rPr lang="es-ES_tradnl" sz="1800" dirty="0" smtClean="0"/>
              <a:t>.</a:t>
            </a:r>
            <a:r>
              <a:rPr lang="es-ES" sz="1800" b="1" dirty="0">
                <a:solidFill>
                  <a:prstClr val="black"/>
                </a:solidFill>
              </a:rPr>
              <a:t/>
            </a:r>
            <a:br>
              <a:rPr lang="es-ES" sz="1800" b="1" dirty="0">
                <a:solidFill>
                  <a:prstClr val="black"/>
                </a:solidFill>
              </a:rPr>
            </a:br>
            <a:endParaRPr lang="es-ES" sz="1800" dirty="0"/>
          </a:p>
        </p:txBody>
      </p:sp>
      <p:sp>
        <p:nvSpPr>
          <p:cNvPr id="6" name="5 Marcador de contenido"/>
          <p:cNvSpPr>
            <a:spLocks noGrp="1"/>
          </p:cNvSpPr>
          <p:nvPr>
            <p:ph sz="half" idx="1"/>
          </p:nvPr>
        </p:nvSpPr>
        <p:spPr/>
        <p:txBody>
          <a:bodyPr/>
          <a:lstStyle/>
          <a:p>
            <a:endParaRPr lang="es-ES"/>
          </a:p>
        </p:txBody>
      </p:sp>
      <p:sp>
        <p:nvSpPr>
          <p:cNvPr id="7" name="6 Marcador de contenido"/>
          <p:cNvSpPr>
            <a:spLocks noGrp="1"/>
          </p:cNvSpPr>
          <p:nvPr>
            <p:ph sz="half" idx="2"/>
          </p:nvPr>
        </p:nvSpPr>
        <p:spPr/>
        <p:txBody>
          <a:bodyPr/>
          <a:lstStyle/>
          <a:p>
            <a:endParaRPr lang="es-ES"/>
          </a:p>
        </p:txBody>
      </p:sp>
      <p:pic>
        <p:nvPicPr>
          <p:cNvPr id="3074" name="Picture 2" descr="C:\Users\usuario\Desktop\últimas tareas (sin archivar)\JORNADAS ALICANTE\CLERO-SECULAR_REGULAR,L.16016\CLERO-SECULAR_REGULAR,L.16016_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583" y="683065"/>
            <a:ext cx="4606551" cy="6156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usuario\Desktop\últimas tareas (sin archivar)\JORNADAS ALICANTE\CLERO-SECULAR_REGULAR,L.16016\CLERO-SECULAR_REGULAR,L.16016_00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20" r="-6120"/>
          <a:stretch/>
        </p:blipFill>
        <p:spPr bwMode="auto">
          <a:xfrm>
            <a:off x="4716017" y="702000"/>
            <a:ext cx="4546976" cy="61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6599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395536" y="-315416"/>
            <a:ext cx="8229600" cy="1143000"/>
          </a:xfrm>
        </p:spPr>
        <p:txBody>
          <a:bodyPr>
            <a:normAutofit/>
          </a:bodyPr>
          <a:lstStyle/>
          <a:p>
            <a:endParaRPr lang="es-ES" sz="1800" dirty="0"/>
          </a:p>
        </p:txBody>
      </p:sp>
      <p:sp>
        <p:nvSpPr>
          <p:cNvPr id="6" name="5 Marcador de contenido"/>
          <p:cNvSpPr>
            <a:spLocks noGrp="1"/>
          </p:cNvSpPr>
          <p:nvPr>
            <p:ph idx="1"/>
          </p:nvPr>
        </p:nvSpPr>
        <p:spPr>
          <a:xfrm>
            <a:off x="395536" y="404664"/>
            <a:ext cx="8229600" cy="4525963"/>
          </a:xfrm>
        </p:spPr>
        <p:txBody>
          <a:bodyPr>
            <a:noAutofit/>
          </a:bodyPr>
          <a:lstStyle/>
          <a:p>
            <a:pPr algn="just">
              <a:lnSpc>
                <a:spcPct val="115000"/>
              </a:lnSpc>
              <a:spcAft>
                <a:spcPts val="1000"/>
              </a:spcAft>
            </a:pPr>
            <a:r>
              <a:rPr lang="es-ES" sz="2000" b="1" u="sng" dirty="0">
                <a:ea typeface="Calibri"/>
                <a:cs typeface="Times New Roman"/>
              </a:rPr>
              <a:t>Fol. </a:t>
            </a:r>
            <a:r>
              <a:rPr lang="es-ES" sz="2000" b="1" u="sng" dirty="0" smtClean="0">
                <a:ea typeface="Calibri"/>
                <a:cs typeface="Times New Roman"/>
              </a:rPr>
              <a:t>8. “Escribano” </a:t>
            </a:r>
            <a:r>
              <a:rPr lang="es-ES" sz="1800" dirty="0" smtClean="0">
                <a:ea typeface="Calibri"/>
                <a:cs typeface="Times New Roman"/>
              </a:rPr>
              <a:t>(</a:t>
            </a:r>
            <a:r>
              <a:rPr lang="es-ES" sz="1800" dirty="0" smtClean="0">
                <a:solidFill>
                  <a:srgbClr val="FFFF00"/>
                </a:solidFill>
                <a:ea typeface="Calibri"/>
                <a:cs typeface="Times New Roman"/>
              </a:rPr>
              <a:t>funcionamiento de las escribanías públicas en el siglo XVIII</a:t>
            </a:r>
            <a:r>
              <a:rPr lang="es-ES" sz="1800" dirty="0" smtClean="0">
                <a:ea typeface="Calibri"/>
                <a:cs typeface="Times New Roman"/>
              </a:rPr>
              <a:t>).</a:t>
            </a:r>
            <a:endParaRPr lang="es-ES" sz="1800" dirty="0">
              <a:ea typeface="Calibri"/>
              <a:cs typeface="Times New Roman"/>
            </a:endParaRPr>
          </a:p>
          <a:p>
            <a:pPr algn="just">
              <a:lnSpc>
                <a:spcPct val="115000"/>
              </a:lnSpc>
              <a:spcAft>
                <a:spcPts val="1000"/>
              </a:spcAft>
            </a:pPr>
            <a:r>
              <a:rPr lang="es-ES" sz="1800" dirty="0">
                <a:ea typeface="Calibri"/>
                <a:cs typeface="Times New Roman"/>
              </a:rPr>
              <a:t>10 /11/ </a:t>
            </a:r>
            <a:r>
              <a:rPr lang="es-ES" sz="1800" b="1" dirty="0">
                <a:ea typeface="Calibri"/>
                <a:cs typeface="Times New Roman"/>
              </a:rPr>
              <a:t>1768 </a:t>
            </a:r>
            <a:r>
              <a:rPr lang="es-ES" sz="1800" dirty="0">
                <a:ea typeface="Calibri"/>
                <a:cs typeface="Times New Roman"/>
              </a:rPr>
              <a:t>“me descargo de </a:t>
            </a:r>
            <a:r>
              <a:rPr lang="es-ES" sz="1800" b="1" u="sng" dirty="0" err="1">
                <a:solidFill>
                  <a:schemeClr val="accent2">
                    <a:lumMod val="40000"/>
                    <a:lumOff val="60000"/>
                  </a:schemeClr>
                </a:solidFill>
                <a:ea typeface="Calibri"/>
                <a:cs typeface="Times New Roman"/>
              </a:rPr>
              <a:t>cinquenta</a:t>
            </a:r>
            <a:r>
              <a:rPr lang="es-ES" sz="1800" b="1" u="sng" dirty="0">
                <a:solidFill>
                  <a:schemeClr val="accent2">
                    <a:lumMod val="40000"/>
                    <a:lumOff val="60000"/>
                  </a:schemeClr>
                </a:solidFill>
                <a:ea typeface="Calibri"/>
                <a:cs typeface="Times New Roman"/>
              </a:rPr>
              <a:t> y dos reales </a:t>
            </a:r>
            <a:r>
              <a:rPr lang="es-ES" sz="1800" dirty="0">
                <a:ea typeface="Calibri"/>
                <a:cs typeface="Times New Roman"/>
              </a:rPr>
              <a:t>que costó sacar la escritura del </a:t>
            </a:r>
            <a:r>
              <a:rPr lang="es-ES" sz="1800" b="1" dirty="0">
                <a:ea typeface="Calibri"/>
                <a:cs typeface="Times New Roman"/>
              </a:rPr>
              <a:t>oficio de Machuca</a:t>
            </a:r>
            <a:r>
              <a:rPr lang="es-ES" sz="1800" dirty="0">
                <a:ea typeface="Calibri"/>
                <a:cs typeface="Times New Roman"/>
              </a:rPr>
              <a:t>”. </a:t>
            </a:r>
            <a:r>
              <a:rPr lang="es-ES" sz="1800" dirty="0" smtClean="0">
                <a:ea typeface="Calibri"/>
                <a:cs typeface="Times New Roman"/>
              </a:rPr>
              <a:t>15</a:t>
            </a:r>
            <a:r>
              <a:rPr lang="es-ES" sz="1800" dirty="0">
                <a:ea typeface="Calibri"/>
                <a:cs typeface="Times New Roman"/>
              </a:rPr>
              <a:t>/ 11/ </a:t>
            </a:r>
            <a:r>
              <a:rPr lang="es-ES" sz="1800" b="1" dirty="0">
                <a:ea typeface="Calibri"/>
                <a:cs typeface="Times New Roman"/>
              </a:rPr>
              <a:t>1768</a:t>
            </a:r>
            <a:r>
              <a:rPr lang="es-ES" sz="1800" dirty="0">
                <a:ea typeface="Calibri"/>
                <a:cs typeface="Times New Roman"/>
              </a:rPr>
              <a:t> “me descargo de </a:t>
            </a:r>
            <a:r>
              <a:rPr lang="es-ES" sz="1800" b="1" u="sng" dirty="0">
                <a:solidFill>
                  <a:schemeClr val="accent2">
                    <a:lumMod val="40000"/>
                    <a:lumOff val="60000"/>
                  </a:schemeClr>
                </a:solidFill>
                <a:ea typeface="Calibri"/>
                <a:cs typeface="Times New Roman"/>
              </a:rPr>
              <a:t>63</a:t>
            </a:r>
            <a:r>
              <a:rPr lang="es-ES" sz="1800" u="sng" dirty="0">
                <a:solidFill>
                  <a:schemeClr val="accent2">
                    <a:lumMod val="40000"/>
                    <a:lumOff val="60000"/>
                  </a:schemeClr>
                </a:solidFill>
                <a:ea typeface="Calibri"/>
                <a:cs typeface="Times New Roman"/>
              </a:rPr>
              <a:t> </a:t>
            </a:r>
            <a:r>
              <a:rPr lang="es-ES" sz="1800" b="1" u="sng" dirty="0">
                <a:solidFill>
                  <a:schemeClr val="accent2">
                    <a:lumMod val="40000"/>
                    <a:lumOff val="60000"/>
                  </a:schemeClr>
                </a:solidFill>
                <a:ea typeface="Calibri"/>
                <a:cs typeface="Times New Roman"/>
              </a:rPr>
              <a:t>reales</a:t>
            </a:r>
            <a:r>
              <a:rPr lang="es-ES" sz="1800" u="sng" dirty="0">
                <a:solidFill>
                  <a:schemeClr val="accent2">
                    <a:lumMod val="40000"/>
                    <a:lumOff val="60000"/>
                  </a:schemeClr>
                </a:solidFill>
                <a:ea typeface="Calibri"/>
                <a:cs typeface="Times New Roman"/>
              </a:rPr>
              <a:t> </a:t>
            </a:r>
            <a:r>
              <a:rPr lang="es-ES" sz="1800" dirty="0">
                <a:ea typeface="Calibri"/>
                <a:cs typeface="Times New Roman"/>
              </a:rPr>
              <a:t>dados al escribano por los </a:t>
            </a:r>
            <a:r>
              <a:rPr lang="es-ES" sz="1800" u="sng" dirty="0">
                <a:ea typeface="Calibri"/>
                <a:cs typeface="Times New Roman"/>
              </a:rPr>
              <a:t>poderes</a:t>
            </a:r>
            <a:r>
              <a:rPr lang="es-ES" sz="1800" dirty="0">
                <a:ea typeface="Calibri"/>
                <a:cs typeface="Times New Roman"/>
              </a:rPr>
              <a:t> que ha hecho, y otras diligencias que hizo, 2 </a:t>
            </a:r>
            <a:r>
              <a:rPr lang="es-ES" sz="1800" u="sng" dirty="0">
                <a:ea typeface="Calibri"/>
                <a:cs typeface="Times New Roman"/>
              </a:rPr>
              <a:t>escrituras</a:t>
            </a:r>
            <a:r>
              <a:rPr lang="es-ES" sz="1800" dirty="0">
                <a:ea typeface="Calibri"/>
                <a:cs typeface="Times New Roman"/>
              </a:rPr>
              <a:t> pasadas por el </a:t>
            </a:r>
            <a:r>
              <a:rPr lang="es-ES" sz="1800" u="sng" dirty="0">
                <a:ea typeface="Calibri"/>
                <a:cs typeface="Times New Roman"/>
              </a:rPr>
              <a:t>Ayuntamiento</a:t>
            </a:r>
            <a:r>
              <a:rPr lang="es-ES" sz="1800" dirty="0">
                <a:ea typeface="Calibri"/>
                <a:cs typeface="Times New Roman"/>
              </a:rPr>
              <a:t> y 4 para un </a:t>
            </a:r>
            <a:r>
              <a:rPr lang="es-ES" sz="1800" u="sng" dirty="0">
                <a:ea typeface="Calibri"/>
                <a:cs typeface="Times New Roman"/>
              </a:rPr>
              <a:t>ministro</a:t>
            </a:r>
            <a:r>
              <a:rPr lang="es-ES" sz="1800" dirty="0">
                <a:ea typeface="Calibri"/>
                <a:cs typeface="Times New Roman"/>
              </a:rPr>
              <a:t>”</a:t>
            </a:r>
          </a:p>
          <a:p>
            <a:pPr algn="just">
              <a:lnSpc>
                <a:spcPct val="115000"/>
              </a:lnSpc>
              <a:spcAft>
                <a:spcPts val="1000"/>
              </a:spcAft>
            </a:pPr>
            <a:r>
              <a:rPr lang="es-ES" sz="1800" dirty="0">
                <a:ea typeface="Calibri"/>
                <a:cs typeface="Times New Roman"/>
              </a:rPr>
              <a:t>15/ 11/ </a:t>
            </a:r>
            <a:r>
              <a:rPr lang="es-ES" sz="1800" b="1" dirty="0">
                <a:ea typeface="Calibri"/>
                <a:cs typeface="Times New Roman"/>
              </a:rPr>
              <a:t>1768</a:t>
            </a:r>
            <a:r>
              <a:rPr lang="es-ES" sz="1800" dirty="0">
                <a:ea typeface="Calibri"/>
                <a:cs typeface="Times New Roman"/>
              </a:rPr>
              <a:t> “me descargo de </a:t>
            </a:r>
            <a:r>
              <a:rPr lang="es-ES" sz="1800" b="1" u="sng" dirty="0">
                <a:solidFill>
                  <a:schemeClr val="accent2">
                    <a:lumMod val="40000"/>
                    <a:lumOff val="60000"/>
                  </a:schemeClr>
                </a:solidFill>
                <a:ea typeface="Calibri"/>
                <a:cs typeface="Times New Roman"/>
              </a:rPr>
              <a:t>46 reales </a:t>
            </a:r>
            <a:r>
              <a:rPr lang="es-ES" sz="1800" dirty="0">
                <a:ea typeface="Calibri"/>
                <a:cs typeface="Times New Roman"/>
              </a:rPr>
              <a:t>que costó el </a:t>
            </a:r>
            <a:r>
              <a:rPr lang="es-ES" sz="1800" u="sng" dirty="0">
                <a:solidFill>
                  <a:srgbClr val="FFFF00"/>
                </a:solidFill>
                <a:ea typeface="Calibri"/>
                <a:cs typeface="Times New Roman"/>
              </a:rPr>
              <a:t>echar pergaminos</a:t>
            </a:r>
            <a:r>
              <a:rPr lang="es-ES" sz="1800" dirty="0">
                <a:solidFill>
                  <a:srgbClr val="FFFF00"/>
                </a:solidFill>
                <a:ea typeface="Calibri"/>
                <a:cs typeface="Times New Roman"/>
              </a:rPr>
              <a:t> </a:t>
            </a:r>
            <a:r>
              <a:rPr lang="es-ES" sz="1800" dirty="0">
                <a:ea typeface="Calibri"/>
                <a:cs typeface="Times New Roman"/>
              </a:rPr>
              <a:t>a </a:t>
            </a:r>
            <a:r>
              <a:rPr lang="es-ES" sz="1800" u="sng" dirty="0">
                <a:ea typeface="Calibri"/>
                <a:cs typeface="Times New Roman"/>
              </a:rPr>
              <a:t>16 instrumentos</a:t>
            </a:r>
            <a:r>
              <a:rPr lang="es-ES" sz="1800" dirty="0">
                <a:ea typeface="Calibri"/>
                <a:cs typeface="Times New Roman"/>
              </a:rPr>
              <a:t> y sus </a:t>
            </a:r>
            <a:r>
              <a:rPr lang="es-ES" sz="1800" u="sng" dirty="0">
                <a:ea typeface="Calibri"/>
                <a:cs typeface="Times New Roman"/>
              </a:rPr>
              <a:t>rótulos</a:t>
            </a:r>
            <a:r>
              <a:rPr lang="es-ES" sz="1800" dirty="0">
                <a:ea typeface="Calibri"/>
                <a:cs typeface="Times New Roman"/>
              </a:rPr>
              <a:t>”. </a:t>
            </a:r>
            <a:endParaRPr lang="es-ES" sz="1800" dirty="0" smtClean="0">
              <a:ea typeface="Calibri"/>
              <a:cs typeface="Times New Roman"/>
            </a:endParaRPr>
          </a:p>
          <a:p>
            <a:pPr algn="just">
              <a:lnSpc>
                <a:spcPct val="115000"/>
              </a:lnSpc>
              <a:spcAft>
                <a:spcPts val="1000"/>
              </a:spcAft>
            </a:pPr>
            <a:r>
              <a:rPr lang="es-ES" sz="1800" dirty="0" smtClean="0">
                <a:ea typeface="Calibri"/>
                <a:cs typeface="Times New Roman"/>
              </a:rPr>
              <a:t>“</a:t>
            </a:r>
            <a:r>
              <a:rPr lang="es-ES" sz="1800" dirty="0">
                <a:ea typeface="Calibri"/>
                <a:cs typeface="Times New Roman"/>
              </a:rPr>
              <a:t>Descarga de 6 reales y 12 maravedís para papel de pobres para el nombramiento del juez conservador </a:t>
            </a:r>
            <a:r>
              <a:rPr lang="es-ES" sz="1800" dirty="0" smtClean="0">
                <a:ea typeface="Calibri"/>
                <a:cs typeface="Times New Roman"/>
              </a:rPr>
              <a:t>y </a:t>
            </a:r>
            <a:r>
              <a:rPr lang="es-ES" sz="1800" dirty="0">
                <a:ea typeface="Calibri"/>
                <a:cs typeface="Times New Roman"/>
              </a:rPr>
              <a:t>la saca de un testimonio”. 1770.</a:t>
            </a:r>
          </a:p>
          <a:p>
            <a:pPr algn="just">
              <a:lnSpc>
                <a:spcPct val="115000"/>
              </a:lnSpc>
              <a:spcAft>
                <a:spcPts val="1000"/>
              </a:spcAft>
            </a:pPr>
            <a:r>
              <a:rPr lang="es-ES" sz="1800" dirty="0" smtClean="0">
                <a:ea typeface="Calibri"/>
                <a:cs typeface="Times New Roman"/>
              </a:rPr>
              <a:t>“</a:t>
            </a:r>
            <a:r>
              <a:rPr lang="es-ES" sz="1800" dirty="0">
                <a:ea typeface="Calibri"/>
                <a:cs typeface="Times New Roman"/>
              </a:rPr>
              <a:t>En 24 de septiembre  (</a:t>
            </a:r>
            <a:r>
              <a:rPr lang="es-ES" sz="1800" b="1" dirty="0">
                <a:ea typeface="Calibri"/>
                <a:cs typeface="Times New Roman"/>
              </a:rPr>
              <a:t>1770</a:t>
            </a:r>
            <a:r>
              <a:rPr lang="es-ES" sz="1800" dirty="0">
                <a:ea typeface="Calibri"/>
                <a:cs typeface="Times New Roman"/>
              </a:rPr>
              <a:t>) descarga de </a:t>
            </a:r>
            <a:r>
              <a:rPr lang="es-ES" sz="1800" b="1" u="sng" dirty="0">
                <a:solidFill>
                  <a:schemeClr val="accent2">
                    <a:lumMod val="40000"/>
                    <a:lumOff val="60000"/>
                  </a:schemeClr>
                </a:solidFill>
                <a:ea typeface="Calibri"/>
                <a:cs typeface="Times New Roman"/>
              </a:rPr>
              <a:t>16 maravedís </a:t>
            </a:r>
            <a:r>
              <a:rPr lang="es-ES" sz="1800" dirty="0">
                <a:ea typeface="Calibri"/>
                <a:cs typeface="Times New Roman"/>
              </a:rPr>
              <a:t>en </a:t>
            </a:r>
            <a:r>
              <a:rPr lang="es-ES" sz="1800" b="1" u="sng" dirty="0">
                <a:solidFill>
                  <a:srgbClr val="FFFF00"/>
                </a:solidFill>
                <a:ea typeface="Calibri"/>
                <a:cs typeface="Times New Roman"/>
              </a:rPr>
              <a:t>2 pliegos de papel de pobres</a:t>
            </a:r>
            <a:r>
              <a:rPr lang="es-ES" sz="1800" dirty="0">
                <a:ea typeface="Calibri"/>
                <a:cs typeface="Times New Roman"/>
              </a:rPr>
              <a:t> para el pleito de </a:t>
            </a:r>
            <a:r>
              <a:rPr lang="es-ES" sz="1800" dirty="0" err="1">
                <a:ea typeface="Calibri"/>
                <a:cs typeface="Times New Roman"/>
              </a:rPr>
              <a:t>Yllescas</a:t>
            </a:r>
            <a:r>
              <a:rPr lang="es-ES" sz="1800" dirty="0">
                <a:ea typeface="Calibri"/>
                <a:cs typeface="Times New Roman"/>
              </a:rPr>
              <a:t>”. </a:t>
            </a:r>
            <a:endParaRPr lang="es-ES" sz="1800" dirty="0" smtClean="0">
              <a:ea typeface="Calibri"/>
              <a:cs typeface="Times New Roman"/>
            </a:endParaRPr>
          </a:p>
          <a:p>
            <a:pPr algn="just">
              <a:lnSpc>
                <a:spcPct val="115000"/>
              </a:lnSpc>
              <a:spcAft>
                <a:spcPts val="1000"/>
              </a:spcAft>
            </a:pPr>
            <a:r>
              <a:rPr lang="es-ES" sz="1800" dirty="0" smtClean="0">
                <a:ea typeface="Calibri"/>
                <a:cs typeface="Times New Roman"/>
              </a:rPr>
              <a:t>“</a:t>
            </a:r>
            <a:r>
              <a:rPr lang="es-ES" sz="1800" dirty="0">
                <a:ea typeface="Calibri"/>
                <a:cs typeface="Times New Roman"/>
              </a:rPr>
              <a:t>En 24 de septiembre me descargo de </a:t>
            </a:r>
            <a:r>
              <a:rPr lang="es-ES" sz="1800" b="1" u="sng" dirty="0">
                <a:solidFill>
                  <a:schemeClr val="accent2">
                    <a:lumMod val="40000"/>
                    <a:lumOff val="60000"/>
                  </a:schemeClr>
                </a:solidFill>
                <a:ea typeface="Calibri"/>
                <a:cs typeface="Times New Roman"/>
              </a:rPr>
              <a:t>14 reales </a:t>
            </a:r>
            <a:r>
              <a:rPr lang="es-ES" sz="1800" dirty="0">
                <a:ea typeface="Calibri"/>
                <a:cs typeface="Times New Roman"/>
              </a:rPr>
              <a:t>de </a:t>
            </a:r>
            <a:r>
              <a:rPr lang="es-ES" sz="1800" b="1" u="sng" dirty="0">
                <a:solidFill>
                  <a:srgbClr val="FFFF00"/>
                </a:solidFill>
                <a:ea typeface="Calibri"/>
                <a:cs typeface="Times New Roman"/>
              </a:rPr>
              <a:t>echar pergamino del libro de los instrumentos para el archivo</a:t>
            </a:r>
            <a:r>
              <a:rPr lang="es-ES" sz="1800" dirty="0">
                <a:ea typeface="Calibri"/>
                <a:cs typeface="Times New Roman"/>
              </a:rPr>
              <a:t>”. </a:t>
            </a:r>
          </a:p>
          <a:p>
            <a:pPr algn="just">
              <a:lnSpc>
                <a:spcPct val="115000"/>
              </a:lnSpc>
              <a:spcAft>
                <a:spcPts val="1000"/>
              </a:spcAft>
            </a:pPr>
            <a:r>
              <a:rPr lang="es-ES" sz="2000" b="1" u="sng" dirty="0" smtClean="0">
                <a:ea typeface="Calibri"/>
                <a:cs typeface="Times New Roman"/>
              </a:rPr>
              <a:t>Fol. 9r</a:t>
            </a:r>
            <a:r>
              <a:rPr lang="es-ES" sz="2000" b="1" dirty="0">
                <a:ea typeface="Calibri"/>
                <a:cs typeface="Times New Roman"/>
              </a:rPr>
              <a:t>:</a:t>
            </a:r>
            <a:r>
              <a:rPr lang="es-ES" sz="2000" b="1" dirty="0" smtClean="0">
                <a:ea typeface="Calibri"/>
                <a:cs typeface="Times New Roman"/>
              </a:rPr>
              <a:t> </a:t>
            </a:r>
            <a:r>
              <a:rPr lang="es-ES" sz="1800" dirty="0" smtClean="0">
                <a:ea typeface="Calibri"/>
                <a:cs typeface="Times New Roman"/>
              </a:rPr>
              <a:t>“</a:t>
            </a:r>
            <a:r>
              <a:rPr lang="es-ES" sz="1800" b="1" dirty="0" smtClean="0">
                <a:ea typeface="Calibri"/>
                <a:cs typeface="Times New Roman"/>
              </a:rPr>
              <a:t>1771 </a:t>
            </a:r>
            <a:r>
              <a:rPr lang="es-ES" sz="1800" dirty="0">
                <a:ea typeface="Calibri"/>
                <a:cs typeface="Times New Roman"/>
              </a:rPr>
              <a:t>febrero. En 26 me descargo de </a:t>
            </a:r>
            <a:r>
              <a:rPr lang="es-ES" sz="1800" b="1" u="sng" dirty="0">
                <a:solidFill>
                  <a:schemeClr val="accent2">
                    <a:lumMod val="40000"/>
                    <a:lumOff val="60000"/>
                  </a:schemeClr>
                </a:solidFill>
                <a:ea typeface="Calibri"/>
                <a:cs typeface="Times New Roman"/>
              </a:rPr>
              <a:t>4 reales </a:t>
            </a:r>
            <a:r>
              <a:rPr lang="es-ES" sz="1800" dirty="0">
                <a:ea typeface="Calibri"/>
                <a:cs typeface="Times New Roman"/>
              </a:rPr>
              <a:t>que se dio al </a:t>
            </a:r>
            <a:r>
              <a:rPr lang="es-ES" sz="1800" b="1" dirty="0">
                <a:ea typeface="Calibri"/>
                <a:cs typeface="Times New Roman"/>
              </a:rPr>
              <a:t>muchacho del escribano </a:t>
            </a:r>
            <a:r>
              <a:rPr lang="es-ES" sz="1800" dirty="0" smtClean="0">
                <a:ea typeface="Calibri"/>
                <a:cs typeface="Times New Roman"/>
              </a:rPr>
              <a:t>por </a:t>
            </a:r>
            <a:r>
              <a:rPr lang="es-ES" sz="1800" b="1" u="sng" dirty="0">
                <a:solidFill>
                  <a:srgbClr val="FFFF00"/>
                </a:solidFill>
                <a:ea typeface="Calibri"/>
                <a:cs typeface="Times New Roman"/>
              </a:rPr>
              <a:t>escribir el poder </a:t>
            </a:r>
            <a:r>
              <a:rPr lang="es-ES" sz="1800" dirty="0">
                <a:ea typeface="Calibri"/>
                <a:cs typeface="Times New Roman"/>
              </a:rPr>
              <a:t>para la apelación del pleito de </a:t>
            </a:r>
            <a:r>
              <a:rPr lang="es-ES" sz="1800" dirty="0" err="1" smtClean="0">
                <a:ea typeface="Calibri"/>
                <a:cs typeface="Times New Roman"/>
              </a:rPr>
              <a:t>Yllescas</a:t>
            </a:r>
            <a:r>
              <a:rPr lang="es-ES" sz="1800" dirty="0" smtClean="0">
                <a:ea typeface="Calibri"/>
                <a:cs typeface="Times New Roman"/>
              </a:rPr>
              <a:t>.</a:t>
            </a:r>
            <a:endParaRPr lang="es-ES" sz="1800" dirty="0">
              <a:ea typeface="Calibri"/>
              <a:cs typeface="Times New Roman"/>
            </a:endParaRPr>
          </a:p>
          <a:p>
            <a:endParaRPr lang="es-ES" sz="1800" dirty="0"/>
          </a:p>
        </p:txBody>
      </p:sp>
    </p:spTree>
    <p:extLst>
      <p:ext uri="{BB962C8B-B14F-4D97-AF65-F5344CB8AC3E}">
        <p14:creationId xmlns:p14="http://schemas.microsoft.com/office/powerpoint/2010/main" val="3767139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437776" y="0"/>
            <a:ext cx="8229600" cy="1143000"/>
          </a:xfrm>
        </p:spPr>
        <p:txBody>
          <a:bodyPr/>
          <a:lstStyle/>
          <a:p>
            <a:r>
              <a:rPr lang="es-ES_tradnl" i="1" dirty="0" smtClean="0">
                <a:solidFill>
                  <a:schemeClr val="accent2">
                    <a:lumMod val="40000"/>
                    <a:lumOff val="60000"/>
                  </a:schemeClr>
                </a:solidFill>
              </a:rPr>
              <a:t>Conclusiones</a:t>
            </a:r>
            <a:endParaRPr lang="es-ES" i="1" dirty="0">
              <a:solidFill>
                <a:schemeClr val="accent2">
                  <a:lumMod val="40000"/>
                  <a:lumOff val="60000"/>
                </a:schemeClr>
              </a:solidFill>
            </a:endParaRPr>
          </a:p>
        </p:txBody>
      </p:sp>
      <p:sp>
        <p:nvSpPr>
          <p:cNvPr id="6" name="5 Marcador de contenido"/>
          <p:cNvSpPr>
            <a:spLocks noGrp="1"/>
          </p:cNvSpPr>
          <p:nvPr>
            <p:ph idx="1"/>
          </p:nvPr>
        </p:nvSpPr>
        <p:spPr>
          <a:xfrm>
            <a:off x="437776" y="908720"/>
            <a:ext cx="8229600" cy="4525963"/>
          </a:xfrm>
        </p:spPr>
        <p:txBody>
          <a:bodyPr>
            <a:normAutofit fontScale="25000" lnSpcReduction="20000"/>
          </a:bodyPr>
          <a:lstStyle/>
          <a:p>
            <a:pPr marL="0" indent="0" algn="just">
              <a:buNone/>
            </a:pPr>
            <a:r>
              <a:rPr lang="es-ES_tradnl" sz="1400" dirty="0" smtClean="0"/>
              <a:t>-</a:t>
            </a:r>
            <a:r>
              <a:rPr lang="es-ES_tradnl" sz="7200" b="1" dirty="0" smtClean="0">
                <a:solidFill>
                  <a:schemeClr val="tx2"/>
                </a:solidFill>
              </a:rPr>
              <a:t>POSIBILIDADES DE LA SECCIÓN CLERO DEL AHN, COMUNIDADES FEMENINAS, PARA EL ESTUDIO DE LA CULTURA ESCRITA FEMENINA EN LA EDAD MODERNA:</a:t>
            </a:r>
          </a:p>
          <a:p>
            <a:pPr marL="0" indent="0" algn="just">
              <a:buNone/>
            </a:pPr>
            <a:endParaRPr lang="es-ES_tradnl" sz="7200" b="1" dirty="0">
              <a:solidFill>
                <a:schemeClr val="tx2"/>
              </a:solidFill>
            </a:endParaRPr>
          </a:p>
          <a:p>
            <a:pPr marL="0" indent="0" algn="just">
              <a:buNone/>
            </a:pPr>
            <a:r>
              <a:rPr lang="es-ES_tradnl" sz="7200" b="1" dirty="0" smtClean="0">
                <a:solidFill>
                  <a:schemeClr val="tx2"/>
                </a:solidFill>
              </a:rPr>
              <a:t>1) LOS SINTAGMAS QUE ALUDEN EN EL SENO DE LA DOCUMENTACIÓN CONVENTUAL A LA AUTORÍA FEMENINA (difícilmente constatables en otros ámbitos escriturarios de la época, como el creativo).</a:t>
            </a:r>
          </a:p>
          <a:p>
            <a:pPr marL="0" indent="0" algn="just">
              <a:buNone/>
            </a:pPr>
            <a:endParaRPr lang="es-ES_tradnl" sz="7200" b="1" dirty="0">
              <a:solidFill>
                <a:schemeClr val="tx2"/>
              </a:solidFill>
            </a:endParaRPr>
          </a:p>
          <a:p>
            <a:pPr marL="0" indent="0" algn="just">
              <a:buNone/>
            </a:pPr>
            <a:r>
              <a:rPr lang="es-ES_tradnl" sz="7200" b="1" dirty="0" smtClean="0">
                <a:solidFill>
                  <a:schemeClr val="tx2"/>
                </a:solidFill>
              </a:rPr>
              <a:t>2) CONOCIMIENTO DE LA DIACRONÍA EN LA ECONOMÍA DOMÉSTICA (SS. XVI-XVIII).</a:t>
            </a:r>
          </a:p>
          <a:p>
            <a:pPr marL="0" indent="0" algn="just">
              <a:buNone/>
            </a:pPr>
            <a:endParaRPr lang="es-ES_tradnl" sz="7200" b="1" dirty="0">
              <a:solidFill>
                <a:schemeClr val="tx2"/>
              </a:solidFill>
            </a:endParaRPr>
          </a:p>
          <a:p>
            <a:pPr marL="0" indent="0" algn="just">
              <a:buNone/>
            </a:pPr>
            <a:r>
              <a:rPr lang="es-ES_tradnl" sz="7200" b="1" dirty="0" smtClean="0">
                <a:solidFill>
                  <a:schemeClr val="tx2"/>
                </a:solidFill>
              </a:rPr>
              <a:t>3) RELACIÓN MUY COMPLETA DE LOS DISTINTOS TIPOS DE SOPORTES DE ESCRITURA, SUS PRECIOS Y SU FUNCIÓN PRAGMÁTICA.</a:t>
            </a:r>
          </a:p>
          <a:p>
            <a:pPr marL="0" indent="0" algn="just">
              <a:buNone/>
            </a:pPr>
            <a:endParaRPr lang="es-ES_tradnl" sz="7200" b="1" dirty="0">
              <a:solidFill>
                <a:schemeClr val="tx2"/>
              </a:solidFill>
            </a:endParaRPr>
          </a:p>
          <a:p>
            <a:pPr marL="0" indent="0" algn="just">
              <a:buNone/>
            </a:pPr>
            <a:r>
              <a:rPr lang="es-ES_tradnl" sz="7200" b="1" dirty="0" smtClean="0">
                <a:solidFill>
                  <a:schemeClr val="tx2"/>
                </a:solidFill>
              </a:rPr>
              <a:t>4) REGISTRO DE CORREOS Y PORTES (que desvela realidades históricas como la relación entre San Pablo y Santa María de la </a:t>
            </a:r>
            <a:r>
              <a:rPr lang="es-ES_tradnl" sz="7200" b="1" dirty="0" err="1" smtClean="0">
                <a:solidFill>
                  <a:schemeClr val="tx2"/>
                </a:solidFill>
              </a:rPr>
              <a:t>Sisla</a:t>
            </a:r>
            <a:r>
              <a:rPr lang="es-ES_tradnl" sz="7200" b="1" dirty="0" smtClean="0">
                <a:solidFill>
                  <a:schemeClr val="tx2"/>
                </a:solidFill>
              </a:rPr>
              <a:t>).</a:t>
            </a:r>
          </a:p>
          <a:p>
            <a:pPr marL="0" indent="0" algn="just">
              <a:buNone/>
            </a:pPr>
            <a:endParaRPr lang="es-ES_tradnl" sz="7200" b="1" dirty="0">
              <a:solidFill>
                <a:schemeClr val="tx2"/>
              </a:solidFill>
            </a:endParaRPr>
          </a:p>
          <a:p>
            <a:pPr marL="0" indent="0" algn="just">
              <a:buNone/>
            </a:pPr>
            <a:r>
              <a:rPr lang="es-ES_tradnl" sz="7200" b="1" dirty="0" smtClean="0">
                <a:solidFill>
                  <a:schemeClr val="tx2"/>
                </a:solidFill>
              </a:rPr>
              <a:t>5) ESTUDIOS DE DIPLOMÁTICA ECLESIÁSTICA -TIPOLOGÍA DOCUMENTAL- Y CONOCIMIENTO DE LAS ESCRIBANÍAS PÚBLICAS DE LA ÉPOCA.</a:t>
            </a:r>
          </a:p>
          <a:p>
            <a:pPr marL="0" indent="0" algn="just">
              <a:buNone/>
            </a:pPr>
            <a:endParaRPr lang="es-ES_tradnl" sz="7200" b="1" dirty="0" smtClean="0">
              <a:solidFill>
                <a:schemeClr val="tx2"/>
              </a:solidFill>
            </a:endParaRPr>
          </a:p>
          <a:p>
            <a:pPr marL="0" indent="0" algn="just">
              <a:buNone/>
            </a:pPr>
            <a:endParaRPr lang="es-ES_tradnl" sz="7200" b="1" dirty="0">
              <a:solidFill>
                <a:schemeClr val="tx2"/>
              </a:solidFill>
            </a:endParaRPr>
          </a:p>
          <a:p>
            <a:pPr marL="0" lvl="0" indent="0" algn="just">
              <a:buNone/>
            </a:pPr>
            <a:r>
              <a:rPr lang="es-ES_tradnl" sz="7200" b="1" dirty="0">
                <a:solidFill>
                  <a:srgbClr val="1F497D"/>
                </a:solidFill>
              </a:rPr>
              <a:t>USO DE LOS FONDOS ARCHIVÍSTICOS MONÁSTICOS PARA EL ENRIQUECIMIENTO DE LA HISTORIA DE LA CULTURA ESCRITA DE UN CORTE CRONOLÓGICO, CON BASE EN TODAS AQUELLAS PRODUCCIONES ESCRITURARIAS MANUFACTURADAS POR UNA MUJER.</a:t>
            </a:r>
          </a:p>
          <a:p>
            <a:pPr marL="0" indent="0">
              <a:buNone/>
            </a:pPr>
            <a:endParaRPr lang="es-ES_tradnl" sz="7200" b="1" dirty="0" smtClean="0">
              <a:solidFill>
                <a:schemeClr val="tx2"/>
              </a:solidFill>
            </a:endParaRPr>
          </a:p>
          <a:p>
            <a:pPr marL="0" indent="0">
              <a:buNone/>
            </a:pPr>
            <a:endParaRPr lang="es-ES_tradnl" sz="7200" b="1" dirty="0" smtClean="0">
              <a:solidFill>
                <a:schemeClr val="tx2"/>
              </a:solidFill>
            </a:endParaRPr>
          </a:p>
          <a:p>
            <a:pPr marL="0" indent="0">
              <a:buNone/>
            </a:pPr>
            <a:endParaRPr lang="es-ES_tradnl" sz="7200" b="1" dirty="0">
              <a:solidFill>
                <a:schemeClr val="tx2"/>
              </a:solidFill>
            </a:endParaRPr>
          </a:p>
          <a:p>
            <a:pPr marL="0" indent="0">
              <a:buNone/>
            </a:pPr>
            <a:endParaRPr lang="es-ES_tradnl" sz="7200" b="1" dirty="0" smtClean="0">
              <a:solidFill>
                <a:schemeClr val="tx2"/>
              </a:solidFill>
            </a:endParaRPr>
          </a:p>
          <a:p>
            <a:pPr marL="0" indent="0">
              <a:buNone/>
            </a:pPr>
            <a:endParaRPr lang="es-ES_tradnl" sz="7200" b="1" dirty="0" smtClean="0">
              <a:solidFill>
                <a:schemeClr val="tx2"/>
              </a:solidFill>
            </a:endParaRPr>
          </a:p>
          <a:p>
            <a:pPr marL="0" indent="0">
              <a:buNone/>
            </a:pPr>
            <a:endParaRPr lang="es-ES_tradnl" sz="7200" b="1" dirty="0">
              <a:solidFill>
                <a:schemeClr val="tx2"/>
              </a:solidFill>
            </a:endParaRPr>
          </a:p>
          <a:p>
            <a:pPr marL="0" indent="0">
              <a:buNone/>
            </a:pPr>
            <a:endParaRPr lang="es-ES_tradnl" sz="7200" b="1" dirty="0" smtClean="0">
              <a:solidFill>
                <a:schemeClr val="tx2"/>
              </a:solidFill>
            </a:endParaRPr>
          </a:p>
          <a:p>
            <a:pPr marL="0" indent="0">
              <a:buNone/>
            </a:pPr>
            <a:endParaRPr lang="es-ES_tradnl" sz="7200" b="1" dirty="0">
              <a:solidFill>
                <a:schemeClr val="tx2"/>
              </a:solidFill>
            </a:endParaRPr>
          </a:p>
          <a:p>
            <a:pPr marL="0" indent="0">
              <a:buNone/>
            </a:pPr>
            <a:endParaRPr lang="es-ES_tradnl" sz="7200" b="1" dirty="0" smtClean="0">
              <a:solidFill>
                <a:schemeClr val="tx2"/>
              </a:solidFill>
            </a:endParaRPr>
          </a:p>
          <a:p>
            <a:pPr marL="0" indent="0">
              <a:buNone/>
            </a:pPr>
            <a:endParaRPr lang="es-ES_tradnl" sz="7200" b="1" dirty="0">
              <a:solidFill>
                <a:schemeClr val="tx2"/>
              </a:solidFill>
            </a:endParaRPr>
          </a:p>
          <a:p>
            <a:pPr marL="0" indent="0">
              <a:buNone/>
            </a:pPr>
            <a:r>
              <a:rPr lang="es-ES_tradnl" sz="7200" b="1" dirty="0">
                <a:solidFill>
                  <a:schemeClr val="tx2"/>
                </a:solidFill>
              </a:rPr>
              <a:t>	</a:t>
            </a:r>
            <a:r>
              <a:rPr lang="es-ES_tradnl" sz="7200" b="1" dirty="0" smtClean="0">
                <a:solidFill>
                  <a:schemeClr val="tx2"/>
                </a:solidFill>
              </a:rPr>
              <a:t>			</a:t>
            </a:r>
            <a:endParaRPr lang="es-ES" sz="7200" b="1" dirty="0">
              <a:solidFill>
                <a:schemeClr val="tx2"/>
              </a:solidFill>
            </a:endParaRPr>
          </a:p>
        </p:txBody>
      </p:sp>
      <p:sp>
        <p:nvSpPr>
          <p:cNvPr id="2" name="1 Flecha abajo"/>
          <p:cNvSpPr/>
          <p:nvPr/>
        </p:nvSpPr>
        <p:spPr>
          <a:xfrm>
            <a:off x="4067944" y="5229200"/>
            <a:ext cx="484632" cy="61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409957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2 Título"/>
          <p:cNvSpPr>
            <a:spLocks noGrp="1"/>
          </p:cNvSpPr>
          <p:nvPr>
            <p:ph type="title"/>
          </p:nvPr>
        </p:nvSpPr>
        <p:spPr>
          <a:xfrm>
            <a:off x="539552" y="0"/>
            <a:ext cx="8229600" cy="1143000"/>
          </a:xfrm>
        </p:spPr>
        <p:txBody>
          <a:bodyPr>
            <a:normAutofit/>
          </a:bodyPr>
          <a:lstStyle/>
          <a:p>
            <a:r>
              <a:rPr lang="es-ES_tradnl" sz="2400" b="1" u="sng" dirty="0" smtClean="0">
                <a:solidFill>
                  <a:schemeClr val="tx2"/>
                </a:solidFill>
              </a:rPr>
              <a:t>LA SECCIÓN CLERO DEL AHN. Jerónimas.</a:t>
            </a:r>
            <a:endParaRPr lang="es-ES" sz="2400" b="1" u="sng" dirty="0">
              <a:solidFill>
                <a:schemeClr val="tx2"/>
              </a:solidFill>
            </a:endParaRPr>
          </a:p>
        </p:txBody>
      </p:sp>
      <p:sp>
        <p:nvSpPr>
          <p:cNvPr id="4" name="3 Marcador de contenido"/>
          <p:cNvSpPr>
            <a:spLocks noGrp="1"/>
          </p:cNvSpPr>
          <p:nvPr>
            <p:ph idx="1"/>
          </p:nvPr>
        </p:nvSpPr>
        <p:spPr>
          <a:xfrm>
            <a:off x="395536" y="692696"/>
            <a:ext cx="8229600" cy="4525963"/>
          </a:xfrm>
        </p:spPr>
        <p:txBody>
          <a:bodyPr>
            <a:normAutofit fontScale="25000" lnSpcReduction="20000"/>
          </a:bodyPr>
          <a:lstStyle/>
          <a:p>
            <a:r>
              <a:rPr lang="es-ES" sz="7200" b="1" dirty="0" smtClean="0">
                <a:solidFill>
                  <a:srgbClr val="FFFF00"/>
                </a:solidFill>
              </a:rPr>
              <a:t>Publicaciones sobre fondos de la sección </a:t>
            </a:r>
            <a:r>
              <a:rPr lang="es-ES" sz="7200" b="1" i="1" dirty="0" smtClean="0">
                <a:solidFill>
                  <a:srgbClr val="FFFF00"/>
                </a:solidFill>
              </a:rPr>
              <a:t>Clero</a:t>
            </a:r>
            <a:r>
              <a:rPr lang="es-ES" sz="7200" b="1" dirty="0" smtClean="0">
                <a:solidFill>
                  <a:srgbClr val="FFFF00"/>
                </a:solidFill>
              </a:rPr>
              <a:t> del AHN:</a:t>
            </a:r>
          </a:p>
          <a:p>
            <a:r>
              <a:rPr lang="es-ES" sz="5600" b="1" dirty="0" smtClean="0"/>
              <a:t>De </a:t>
            </a:r>
            <a:r>
              <a:rPr lang="es-ES" sz="5600" b="1" dirty="0"/>
              <a:t>la Fuente Crespo, Josefa</a:t>
            </a:r>
            <a:r>
              <a:rPr lang="es-ES" sz="5600" dirty="0" smtClean="0"/>
              <a:t>, ”La </a:t>
            </a:r>
            <a:r>
              <a:rPr lang="es-ES" sz="5600" dirty="0"/>
              <a:t>documentación del monasterio de La Misericordia de </a:t>
            </a:r>
            <a:r>
              <a:rPr lang="es-ES" sz="5600" dirty="0" err="1"/>
              <a:t>Frómista</a:t>
            </a:r>
            <a:r>
              <a:rPr lang="es-ES" sz="5600" dirty="0"/>
              <a:t> (Palencia), de la Sección de Clero del Archivo Histórico Nacional”, en </a:t>
            </a:r>
            <a:r>
              <a:rPr lang="es-ES" sz="5600" i="1" dirty="0"/>
              <a:t>Poder y sociedad en la Baja Edad Media hispánica : estudios en homenaje al profesor Luis Vicente Díaz Martín</a:t>
            </a:r>
            <a:r>
              <a:rPr lang="es-ES" sz="5600" dirty="0"/>
              <a:t>, Vol. 2, Valladolid, Secretariado de publicaciones, 2002, págs. 721-738.</a:t>
            </a:r>
          </a:p>
          <a:p>
            <a:r>
              <a:rPr lang="es-ES" sz="5600" b="1" dirty="0"/>
              <a:t>Segura </a:t>
            </a:r>
            <a:r>
              <a:rPr lang="es-ES" sz="5600" b="1" dirty="0" err="1"/>
              <a:t>Graíño</a:t>
            </a:r>
            <a:r>
              <a:rPr lang="es-ES" sz="5600" b="1" dirty="0"/>
              <a:t>, Cristina</a:t>
            </a:r>
            <a:r>
              <a:rPr lang="es-ES" sz="5600" dirty="0"/>
              <a:t>, “Documentos referentes a Andalucía en la Sección de Clero del Archivo Histórico Nacional (1253-1516)”, </a:t>
            </a:r>
            <a:r>
              <a:rPr lang="es-ES" sz="5600" i="1" dirty="0"/>
              <a:t>Anuario de estudios medievales</a:t>
            </a:r>
            <a:r>
              <a:rPr lang="es-ES" sz="5600" dirty="0"/>
              <a:t>, Nº 19, 1989, págs. 213-242.</a:t>
            </a:r>
          </a:p>
          <a:p>
            <a:r>
              <a:rPr lang="es-ES" sz="5600" b="1" dirty="0"/>
              <a:t>De Diego, Natividad</a:t>
            </a:r>
            <a:r>
              <a:rPr lang="es-ES" sz="5600" dirty="0"/>
              <a:t>, “La desamortización y la sección de Clero del Archivo Histórico Nacional: papeles de "Culto y clero", </a:t>
            </a:r>
            <a:r>
              <a:rPr lang="es-ES" sz="5600" i="1" dirty="0"/>
              <a:t>Hispania sacra</a:t>
            </a:r>
            <a:r>
              <a:rPr lang="es-ES" sz="5600" dirty="0"/>
              <a:t>, Vol. 36, Nº 74, 1984, págs. 671-681.</a:t>
            </a:r>
          </a:p>
          <a:p>
            <a:r>
              <a:rPr lang="es-ES" sz="5600" b="1" dirty="0"/>
              <a:t>De la Cruz </a:t>
            </a:r>
            <a:r>
              <a:rPr lang="es-ES" sz="5600" b="1" dirty="0" err="1"/>
              <a:t>Herranz</a:t>
            </a:r>
            <a:r>
              <a:rPr lang="es-ES" sz="5600" b="1" dirty="0"/>
              <a:t>, Luis Miguel</a:t>
            </a:r>
            <a:r>
              <a:rPr lang="es-ES" sz="5600" dirty="0"/>
              <a:t>, “Documentación sobre instituciones eclesiásticas navarras en la Sección de Clero del Archivo Histórico Nacional”, </a:t>
            </a:r>
            <a:r>
              <a:rPr lang="es-ES" sz="5600" i="1" dirty="0" err="1"/>
              <a:t>Huarte</a:t>
            </a:r>
            <a:r>
              <a:rPr lang="es-ES" sz="5600" i="1" dirty="0"/>
              <a:t> de San Juan. Geografía e historia</a:t>
            </a:r>
            <a:r>
              <a:rPr lang="es-ES" sz="5600" dirty="0"/>
              <a:t>, Nº 17, 2010, págs. 119-152.</a:t>
            </a:r>
          </a:p>
          <a:p>
            <a:r>
              <a:rPr lang="es-ES" sz="5600" b="1" dirty="0"/>
              <a:t>Casado de </a:t>
            </a:r>
            <a:r>
              <a:rPr lang="es-ES" sz="5600" b="1" dirty="0" err="1"/>
              <a:t>Otaola</a:t>
            </a:r>
            <a:r>
              <a:rPr lang="es-ES" sz="5600" b="1" dirty="0"/>
              <a:t>, Luis</a:t>
            </a:r>
            <a:r>
              <a:rPr lang="es-ES" sz="5600" dirty="0"/>
              <a:t>, “Fuentes canarias de carácter hacendístico y fiscal en los fondos de la sección de clero del Archivo Histórico Nacional (Madrid)”, </a:t>
            </a:r>
            <a:r>
              <a:rPr lang="es-ES" sz="5600" i="1" dirty="0"/>
              <a:t>XV Coloquio de historia canario-americana </a:t>
            </a:r>
            <a:r>
              <a:rPr lang="es-ES" sz="5600" dirty="0"/>
              <a:t>/ coord. por Francisco Morales Padrón, 2004, Las Palmas de Gran Canaria, cabildo de Gran Canaria, págs. 1226-1258.</a:t>
            </a:r>
          </a:p>
          <a:p>
            <a:r>
              <a:rPr lang="es-ES" sz="5600" b="1" dirty="0"/>
              <a:t>De Diego Rodríguez, Natividad</a:t>
            </a:r>
            <a:r>
              <a:rPr lang="es-ES" sz="5600" dirty="0" smtClean="0"/>
              <a:t>, “</a:t>
            </a:r>
            <a:r>
              <a:rPr lang="es-ES" sz="5600" dirty="0"/>
              <a:t>La desamortización y la sección de clero del Archivo Histórico Nacional: culto y clero”, </a:t>
            </a:r>
            <a:r>
              <a:rPr lang="es-ES" sz="5600" i="1" dirty="0" smtClean="0"/>
              <a:t>Desamortización </a:t>
            </a:r>
            <a:r>
              <a:rPr lang="es-ES" sz="5600" i="1" dirty="0"/>
              <a:t>y Hacienda Pública</a:t>
            </a:r>
            <a:r>
              <a:rPr lang="es-ES" sz="5600" dirty="0"/>
              <a:t>, Vol. 1, 1986, Madrid, Ministerios varios, págs. </a:t>
            </a:r>
            <a:r>
              <a:rPr lang="es-ES" sz="5600" dirty="0" smtClean="0"/>
              <a:t>45-56.</a:t>
            </a:r>
          </a:p>
          <a:p>
            <a:pPr algn="just">
              <a:lnSpc>
                <a:spcPct val="115000"/>
              </a:lnSpc>
              <a:spcAft>
                <a:spcPts val="1000"/>
              </a:spcAft>
            </a:pPr>
            <a:r>
              <a:rPr lang="es-ES_tradnl" sz="7200" b="1" dirty="0" smtClean="0">
                <a:solidFill>
                  <a:srgbClr val="FFFF00"/>
                </a:solidFill>
              </a:rPr>
              <a:t>La sección </a:t>
            </a:r>
            <a:r>
              <a:rPr lang="es-ES_tradnl" sz="7200" b="1" i="1" dirty="0" smtClean="0">
                <a:solidFill>
                  <a:srgbClr val="FFFF00"/>
                </a:solidFill>
              </a:rPr>
              <a:t>Clero</a:t>
            </a:r>
            <a:r>
              <a:rPr lang="es-ES_tradnl" sz="7200" b="1" dirty="0" smtClean="0">
                <a:solidFill>
                  <a:srgbClr val="FFFF00"/>
                </a:solidFill>
              </a:rPr>
              <a:t> en el Inventario dinámico del AHN: </a:t>
            </a:r>
            <a:r>
              <a:rPr lang="es-ES" sz="5600" dirty="0">
                <a:ea typeface="Calibri"/>
                <a:cs typeface="Times New Roman"/>
              </a:rPr>
              <a:t>En los últimos 30 días </a:t>
            </a:r>
            <a:r>
              <a:rPr lang="es-ES" sz="5600" dirty="0" smtClean="0">
                <a:ea typeface="Calibri"/>
                <a:cs typeface="Times New Roman"/>
              </a:rPr>
              <a:t>(visto a 20 de mayo de 2013) </a:t>
            </a:r>
            <a:r>
              <a:rPr lang="es-ES" sz="5600" dirty="0">
                <a:ea typeface="Calibri"/>
                <a:cs typeface="Times New Roman"/>
              </a:rPr>
              <a:t>se han producido actualizaciones recientes en Pares como la incorporación de la </a:t>
            </a:r>
            <a:r>
              <a:rPr lang="es-ES" sz="5600" b="1" dirty="0">
                <a:ea typeface="Calibri"/>
                <a:cs typeface="Times New Roman"/>
              </a:rPr>
              <a:t>descripción del fondo del convento de Santa Clara de Allariz </a:t>
            </a:r>
            <a:r>
              <a:rPr lang="es-ES" sz="5600" dirty="0">
                <a:ea typeface="Calibri"/>
                <a:cs typeface="Times New Roman"/>
              </a:rPr>
              <a:t>(Franciscanas) o la del </a:t>
            </a:r>
            <a:r>
              <a:rPr lang="es-ES" sz="5600" b="1" dirty="0">
                <a:ea typeface="Calibri"/>
                <a:cs typeface="Times New Roman"/>
              </a:rPr>
              <a:t>Monasterio de San Pedro de </a:t>
            </a:r>
            <a:r>
              <a:rPr lang="es-ES" sz="5600" b="1" dirty="0" err="1">
                <a:ea typeface="Calibri"/>
                <a:cs typeface="Times New Roman"/>
              </a:rPr>
              <a:t>Ramirás</a:t>
            </a:r>
            <a:r>
              <a:rPr lang="es-ES" sz="5600" b="1" dirty="0">
                <a:ea typeface="Calibri"/>
                <a:cs typeface="Times New Roman"/>
              </a:rPr>
              <a:t> o San Salvador de Sobrado de </a:t>
            </a:r>
            <a:r>
              <a:rPr lang="es-ES" sz="5600" b="1" dirty="0" err="1">
                <a:ea typeface="Calibri"/>
                <a:cs typeface="Times New Roman"/>
              </a:rPr>
              <a:t>Trives</a:t>
            </a:r>
            <a:r>
              <a:rPr lang="es-ES" sz="5600" b="1" dirty="0">
                <a:ea typeface="Calibri"/>
                <a:cs typeface="Times New Roman"/>
              </a:rPr>
              <a:t> </a:t>
            </a:r>
            <a:r>
              <a:rPr lang="es-ES" sz="5600" dirty="0">
                <a:ea typeface="Calibri"/>
                <a:cs typeface="Times New Roman"/>
              </a:rPr>
              <a:t>(Benedictinas</a:t>
            </a:r>
            <a:r>
              <a:rPr lang="es-ES" sz="5600" dirty="0" smtClean="0">
                <a:ea typeface="Calibri"/>
                <a:cs typeface="Times New Roman"/>
              </a:rPr>
              <a:t>).</a:t>
            </a:r>
          </a:p>
          <a:p>
            <a:pPr algn="just">
              <a:lnSpc>
                <a:spcPct val="115000"/>
              </a:lnSpc>
              <a:spcAft>
                <a:spcPts val="1000"/>
              </a:spcAft>
            </a:pPr>
            <a:r>
              <a:rPr lang="es-ES" sz="7200" b="1" dirty="0" smtClean="0">
                <a:solidFill>
                  <a:srgbClr val="FFFF00"/>
                </a:solidFill>
                <a:ea typeface="Calibri"/>
                <a:cs typeface="Times New Roman"/>
              </a:rPr>
              <a:t>Publicaciones científicas sobre Jerónimas: </a:t>
            </a:r>
            <a:r>
              <a:rPr lang="es-ES" sz="6400" dirty="0" smtClean="0">
                <a:ea typeface="Calibri"/>
                <a:cs typeface="Times New Roman"/>
              </a:rPr>
              <a:t>Jerónimas en Andalucía, Santa Marta en Córdoba, aspectos arquitectónicos, encuentros internacionales del monacato femenino en España.</a:t>
            </a:r>
          </a:p>
          <a:p>
            <a:pPr algn="just">
              <a:lnSpc>
                <a:spcPct val="115000"/>
              </a:lnSpc>
              <a:spcAft>
                <a:spcPts val="1000"/>
              </a:spcAft>
            </a:pPr>
            <a:r>
              <a:rPr lang="es-ES_tradnl" sz="7200" b="1" dirty="0" smtClean="0">
                <a:solidFill>
                  <a:srgbClr val="FFFF00"/>
                </a:solidFill>
                <a:ea typeface="Calibri"/>
                <a:cs typeface="Times New Roman"/>
              </a:rPr>
              <a:t>Variedad en la tipología de documentación conservada expedida por Jerónimas:</a:t>
            </a:r>
            <a:r>
              <a:rPr lang="es-ES_tradnl" sz="7200" dirty="0" smtClean="0">
                <a:ea typeface="Calibri"/>
                <a:cs typeface="Times New Roman"/>
              </a:rPr>
              <a:t> </a:t>
            </a:r>
            <a:r>
              <a:rPr lang="es-ES_tradnl" sz="6400" b="1" dirty="0">
                <a:ea typeface="Calibri"/>
                <a:cs typeface="Times New Roman"/>
              </a:rPr>
              <a:t>T</a:t>
            </a:r>
            <a:r>
              <a:rPr lang="es-ES_tradnl" sz="6400" b="1" dirty="0" smtClean="0">
                <a:ea typeface="Calibri"/>
                <a:cs typeface="Times New Roman"/>
              </a:rPr>
              <a:t>oledo y Granada.</a:t>
            </a:r>
            <a:endParaRPr lang="es-ES" sz="6400" b="1" dirty="0">
              <a:ea typeface="Calibri"/>
              <a:cs typeface="Times New Roman"/>
            </a:endParaRPr>
          </a:p>
        </p:txBody>
      </p:sp>
    </p:spTree>
    <p:extLst>
      <p:ext uri="{BB962C8B-B14F-4D97-AF65-F5344CB8AC3E}">
        <p14:creationId xmlns:p14="http://schemas.microsoft.com/office/powerpoint/2010/main" val="3432436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075" name="Picture 3" descr="C:\Users\usuario\Desktop\Scan0003.jpg"/>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8743" t="5030" r="13396" b="9788"/>
          <a:stretch/>
        </p:blipFill>
        <p:spPr bwMode="auto">
          <a:xfrm>
            <a:off x="2555776" y="70427"/>
            <a:ext cx="4497975" cy="676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922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4" name="3 Título"/>
          <p:cNvSpPr>
            <a:spLocks noGrp="1"/>
          </p:cNvSpPr>
          <p:nvPr>
            <p:ph type="title"/>
          </p:nvPr>
        </p:nvSpPr>
        <p:spPr>
          <a:xfrm>
            <a:off x="755576" y="-686"/>
            <a:ext cx="8229600" cy="1143000"/>
          </a:xfrm>
        </p:spPr>
        <p:txBody>
          <a:bodyPr>
            <a:normAutofit/>
          </a:bodyPr>
          <a:lstStyle/>
          <a:p>
            <a:r>
              <a:rPr lang="es-ES_tradnl" sz="1800" b="1" u="sng" dirty="0" smtClean="0">
                <a:solidFill>
                  <a:schemeClr val="tx2"/>
                </a:solidFill>
              </a:rPr>
              <a:t>EL LUGAR DE ESCRITURA: EL MONASTERIO. SAN PABLO DE TOLEDO, CENOBIO FEMENINO.</a:t>
            </a:r>
            <a:endParaRPr lang="es-ES" sz="1800" b="1" u="sng" dirty="0">
              <a:solidFill>
                <a:schemeClr val="tx2"/>
              </a:solidFill>
            </a:endParaRPr>
          </a:p>
        </p:txBody>
      </p:sp>
      <p:sp>
        <p:nvSpPr>
          <p:cNvPr id="5" name="4 Marcador de contenido"/>
          <p:cNvSpPr>
            <a:spLocks noGrp="1"/>
          </p:cNvSpPr>
          <p:nvPr>
            <p:ph idx="1"/>
          </p:nvPr>
        </p:nvSpPr>
        <p:spPr>
          <a:xfrm>
            <a:off x="395536" y="908720"/>
            <a:ext cx="8229600" cy="4525963"/>
          </a:xfrm>
        </p:spPr>
        <p:txBody>
          <a:bodyPr>
            <a:noAutofit/>
          </a:bodyPr>
          <a:lstStyle/>
          <a:p>
            <a:pPr algn="just">
              <a:lnSpc>
                <a:spcPct val="115000"/>
              </a:lnSpc>
              <a:spcAft>
                <a:spcPts val="1000"/>
              </a:spcAft>
            </a:pPr>
            <a:r>
              <a:rPr lang="es-ES" sz="1600" dirty="0">
                <a:ea typeface="Calibri"/>
                <a:cs typeface="Times New Roman"/>
              </a:rPr>
              <a:t>El convento de San Pablo fue fundado a principios del siglo XV por </a:t>
            </a:r>
            <a:r>
              <a:rPr lang="es-ES" sz="1600" b="1" dirty="0">
                <a:ea typeface="Calibri"/>
                <a:cs typeface="Times New Roman"/>
              </a:rPr>
              <a:t>doña María García </a:t>
            </a:r>
            <a:r>
              <a:rPr lang="es-ES" sz="1600" dirty="0">
                <a:ea typeface="Calibri"/>
                <a:cs typeface="Times New Roman"/>
              </a:rPr>
              <a:t>y </a:t>
            </a:r>
            <a:r>
              <a:rPr lang="es-ES" sz="1600" b="1" dirty="0">
                <a:ea typeface="Calibri"/>
                <a:cs typeface="Times New Roman"/>
              </a:rPr>
              <a:t>fray Pedro Pecha</a:t>
            </a:r>
            <a:r>
              <a:rPr lang="es-ES" sz="1600" dirty="0">
                <a:ea typeface="Calibri"/>
                <a:cs typeface="Times New Roman"/>
              </a:rPr>
              <a:t>, prior de Jerónimos de Santa María de la </a:t>
            </a:r>
            <a:r>
              <a:rPr lang="es-ES" sz="1600" dirty="0" err="1">
                <a:ea typeface="Calibri"/>
                <a:cs typeface="Times New Roman"/>
              </a:rPr>
              <a:t>Sisla</a:t>
            </a:r>
            <a:r>
              <a:rPr lang="es-ES" sz="1600" dirty="0">
                <a:ea typeface="Calibri"/>
                <a:cs typeface="Times New Roman"/>
              </a:rPr>
              <a:t>. Con la fundadora se unieron varias mujeres. No tuvieron votos en vida de la fundadora, </a:t>
            </a:r>
            <a:r>
              <a:rPr lang="es-ES" sz="1600" dirty="0" smtClean="0">
                <a:ea typeface="Calibri"/>
                <a:cs typeface="Times New Roman"/>
              </a:rPr>
              <a:t>adscribiéndose en 1408 a la Orden de San Jerónimo.</a:t>
            </a:r>
          </a:p>
          <a:p>
            <a:pPr algn="just">
              <a:lnSpc>
                <a:spcPct val="115000"/>
              </a:lnSpc>
              <a:spcAft>
                <a:spcPts val="1000"/>
              </a:spcAft>
            </a:pPr>
            <a:r>
              <a:rPr lang="es-ES" sz="1600" dirty="0" smtClean="0">
                <a:ea typeface="Calibri"/>
                <a:cs typeface="Times New Roman"/>
              </a:rPr>
              <a:t>En </a:t>
            </a:r>
            <a:r>
              <a:rPr lang="es-ES" sz="1600" dirty="0">
                <a:ea typeface="Calibri"/>
                <a:cs typeface="Times New Roman"/>
              </a:rPr>
              <a:t>la </a:t>
            </a:r>
            <a:r>
              <a:rPr lang="es-ES" sz="1600" b="1" dirty="0">
                <a:ea typeface="Calibri"/>
                <a:cs typeface="Times New Roman"/>
              </a:rPr>
              <a:t>actualidad</a:t>
            </a:r>
            <a:r>
              <a:rPr lang="es-ES" sz="1600" dirty="0">
                <a:ea typeface="Calibri"/>
                <a:cs typeface="Times New Roman"/>
              </a:rPr>
              <a:t> estas </a:t>
            </a:r>
            <a:r>
              <a:rPr lang="es-ES" sz="1600" dirty="0" smtClean="0">
                <a:ea typeface="Calibri"/>
                <a:cs typeface="Times New Roman"/>
              </a:rPr>
              <a:t>religiosas se </a:t>
            </a:r>
            <a:r>
              <a:rPr lang="es-ES" sz="1600" dirty="0">
                <a:ea typeface="Calibri"/>
                <a:cs typeface="Times New Roman"/>
              </a:rPr>
              <a:t>dedican a la confección de ropa talar y otras prendas. </a:t>
            </a:r>
            <a:r>
              <a:rPr lang="es-ES" sz="1600" dirty="0" smtClean="0">
                <a:ea typeface="Calibri"/>
                <a:cs typeface="Times New Roman"/>
              </a:rPr>
              <a:t>El convento conserva </a:t>
            </a:r>
            <a:r>
              <a:rPr lang="es-ES" sz="1600" dirty="0">
                <a:ea typeface="Calibri"/>
                <a:cs typeface="Times New Roman"/>
              </a:rPr>
              <a:t>el </a:t>
            </a:r>
            <a:r>
              <a:rPr lang="es-ES" sz="1600" b="1" dirty="0" smtClean="0">
                <a:ea typeface="Calibri"/>
                <a:cs typeface="Times New Roman"/>
              </a:rPr>
              <a:t>sepulcro</a:t>
            </a:r>
            <a:r>
              <a:rPr lang="es-ES" sz="1600" dirty="0">
                <a:ea typeface="Calibri"/>
                <a:cs typeface="Times New Roman"/>
              </a:rPr>
              <a:t> </a:t>
            </a:r>
            <a:r>
              <a:rPr lang="es-ES" sz="1600" dirty="0" smtClean="0">
                <a:ea typeface="Calibri"/>
                <a:cs typeface="Times New Roman"/>
              </a:rPr>
              <a:t>donde </a:t>
            </a:r>
            <a:r>
              <a:rPr lang="es-ES" sz="1600" dirty="0">
                <a:ea typeface="Calibri"/>
                <a:cs typeface="Times New Roman"/>
              </a:rPr>
              <a:t>yace </a:t>
            </a:r>
            <a:r>
              <a:rPr lang="es-ES" sz="1600" b="1" dirty="0">
                <a:ea typeface="Calibri"/>
                <a:cs typeface="Times New Roman"/>
              </a:rPr>
              <a:t>Fernando Niño de Guevara</a:t>
            </a:r>
            <a:r>
              <a:rPr lang="es-ES" sz="1600" dirty="0">
                <a:ea typeface="Calibri"/>
                <a:cs typeface="Times New Roman"/>
              </a:rPr>
              <a:t>, muerto el año 1609 en Sevilla, de donde era </a:t>
            </a:r>
            <a:r>
              <a:rPr lang="es-ES" sz="1600" dirty="0" smtClean="0">
                <a:ea typeface="Calibri"/>
                <a:cs typeface="Times New Roman"/>
              </a:rPr>
              <a:t>Cardenal-Arzobispo.</a:t>
            </a:r>
            <a:endParaRPr lang="es-ES" sz="1600" dirty="0">
              <a:ea typeface="Calibri"/>
              <a:cs typeface="Times New Roman"/>
            </a:endParaRPr>
          </a:p>
          <a:p>
            <a:pPr algn="just">
              <a:lnSpc>
                <a:spcPct val="115000"/>
              </a:lnSpc>
              <a:spcAft>
                <a:spcPts val="1000"/>
              </a:spcAft>
            </a:pPr>
            <a:r>
              <a:rPr lang="es-ES" sz="1600" dirty="0">
                <a:ea typeface="Calibri"/>
                <a:cs typeface="Times New Roman"/>
              </a:rPr>
              <a:t>Dependió del convento de </a:t>
            </a:r>
            <a:r>
              <a:rPr lang="es-ES" sz="1600" b="1" dirty="0">
                <a:ea typeface="Calibri"/>
                <a:cs typeface="Times New Roman"/>
              </a:rPr>
              <a:t>La </a:t>
            </a:r>
            <a:r>
              <a:rPr lang="es-ES" sz="1600" b="1" dirty="0" err="1">
                <a:ea typeface="Calibri"/>
                <a:cs typeface="Times New Roman"/>
              </a:rPr>
              <a:t>Sisla</a:t>
            </a:r>
            <a:r>
              <a:rPr lang="es-ES" sz="1600" dirty="0">
                <a:ea typeface="Calibri"/>
                <a:cs typeface="Times New Roman"/>
              </a:rPr>
              <a:t>, y bien </a:t>
            </a:r>
            <a:r>
              <a:rPr lang="es-ES" sz="1600" dirty="0" smtClean="0">
                <a:ea typeface="Calibri"/>
                <a:cs typeface="Times New Roman"/>
              </a:rPr>
              <a:t>lo </a:t>
            </a:r>
            <a:r>
              <a:rPr lang="es-ES" sz="1600" dirty="0">
                <a:ea typeface="Calibri"/>
                <a:cs typeface="Times New Roman"/>
              </a:rPr>
              <a:t>conocería el </a:t>
            </a:r>
            <a:r>
              <a:rPr lang="es-ES" sz="1600" b="1" dirty="0" smtClean="0">
                <a:ea typeface="Calibri"/>
                <a:cs typeface="Times New Roman"/>
              </a:rPr>
              <a:t>Padre </a:t>
            </a:r>
            <a:r>
              <a:rPr lang="es-ES" sz="1600" b="1" dirty="0">
                <a:ea typeface="Calibri"/>
                <a:cs typeface="Times New Roman"/>
              </a:rPr>
              <a:t>Yepes</a:t>
            </a:r>
            <a:r>
              <a:rPr lang="es-ES" sz="1600" dirty="0">
                <a:ea typeface="Calibri"/>
                <a:cs typeface="Times New Roman"/>
              </a:rPr>
              <a:t>, célebre prior de aquellos jerónimos y </a:t>
            </a:r>
            <a:r>
              <a:rPr lang="es-ES" sz="1600" b="1" dirty="0">
                <a:ea typeface="Calibri"/>
                <a:cs typeface="Times New Roman"/>
              </a:rPr>
              <a:t>confesor de Santa Teresa</a:t>
            </a:r>
            <a:r>
              <a:rPr lang="es-ES" sz="1600" dirty="0">
                <a:ea typeface="Calibri"/>
                <a:cs typeface="Times New Roman"/>
              </a:rPr>
              <a:t>. </a:t>
            </a:r>
            <a:r>
              <a:rPr lang="es-ES" sz="1600" dirty="0" smtClean="0">
                <a:ea typeface="Calibri"/>
                <a:cs typeface="Times New Roman"/>
              </a:rPr>
              <a:t>El </a:t>
            </a:r>
            <a:r>
              <a:rPr lang="es-ES" sz="1600" dirty="0">
                <a:ea typeface="Calibri"/>
                <a:cs typeface="Times New Roman"/>
              </a:rPr>
              <a:t>17 de agosto de 1576 Santa Teresa envió una carta de herman­dad a la "muy magnífica y muy reverenda priora del convento de San Pablo". </a:t>
            </a:r>
            <a:r>
              <a:rPr lang="es-ES" sz="1600" dirty="0" smtClean="0">
                <a:ea typeface="Calibri"/>
                <a:cs typeface="Times New Roman"/>
              </a:rPr>
              <a:t>Las </a:t>
            </a:r>
            <a:r>
              <a:rPr lang="es-ES" sz="1600" dirty="0">
                <a:ea typeface="Calibri"/>
                <a:cs typeface="Times New Roman"/>
              </a:rPr>
              <a:t>religiosas jerónimas de San Pablo </a:t>
            </a:r>
            <a:r>
              <a:rPr lang="es-ES" sz="1600" dirty="0" smtClean="0">
                <a:ea typeface="Calibri"/>
                <a:cs typeface="Times New Roman"/>
              </a:rPr>
              <a:t>han </a:t>
            </a:r>
            <a:r>
              <a:rPr lang="es-ES" sz="1600" dirty="0">
                <a:ea typeface="Calibri"/>
                <a:cs typeface="Times New Roman"/>
              </a:rPr>
              <a:t>marcado su vida con el tri­ple lema de la </a:t>
            </a:r>
            <a:r>
              <a:rPr lang="es-ES" sz="1600" b="1" dirty="0">
                <a:ea typeface="Calibri"/>
                <a:cs typeface="Times New Roman"/>
              </a:rPr>
              <a:t>oración</a:t>
            </a:r>
            <a:r>
              <a:rPr lang="es-ES" sz="1600" dirty="0">
                <a:ea typeface="Calibri"/>
                <a:cs typeface="Times New Roman"/>
              </a:rPr>
              <a:t>, la </a:t>
            </a:r>
            <a:r>
              <a:rPr lang="es-ES" sz="1600" b="1" dirty="0">
                <a:ea typeface="Calibri"/>
                <a:cs typeface="Times New Roman"/>
              </a:rPr>
              <a:t>penitencia</a:t>
            </a:r>
            <a:r>
              <a:rPr lang="es-ES" sz="1600" dirty="0">
                <a:ea typeface="Calibri"/>
                <a:cs typeface="Times New Roman"/>
              </a:rPr>
              <a:t> y al </a:t>
            </a:r>
            <a:r>
              <a:rPr lang="es-ES" sz="1600" b="1" dirty="0">
                <a:ea typeface="Calibri"/>
                <a:cs typeface="Times New Roman"/>
              </a:rPr>
              <a:t>amor a la </a:t>
            </a:r>
            <a:r>
              <a:rPr lang="es-ES" sz="1600" b="1" dirty="0" smtClean="0">
                <a:ea typeface="Calibri"/>
                <a:cs typeface="Times New Roman"/>
              </a:rPr>
              <a:t>Virgen</a:t>
            </a:r>
            <a:r>
              <a:rPr lang="es-ES" sz="1600" dirty="0" smtClean="0">
                <a:ea typeface="Calibri"/>
                <a:cs typeface="Times New Roman"/>
              </a:rPr>
              <a:t>.</a:t>
            </a:r>
            <a:endParaRPr lang="es-ES" sz="1600" dirty="0">
              <a:ea typeface="Calibri"/>
              <a:cs typeface="Times New Roman"/>
            </a:endParaRPr>
          </a:p>
          <a:p>
            <a:pPr algn="just">
              <a:lnSpc>
                <a:spcPct val="115000"/>
              </a:lnSpc>
              <a:spcAft>
                <a:spcPts val="1000"/>
              </a:spcAft>
            </a:pPr>
            <a:r>
              <a:rPr lang="es-ES" sz="1600" dirty="0" smtClean="0">
                <a:ea typeface="Calibri"/>
                <a:cs typeface="Times New Roman"/>
              </a:rPr>
              <a:t>En </a:t>
            </a:r>
            <a:r>
              <a:rPr lang="es-ES" sz="1600" dirty="0">
                <a:ea typeface="Calibri"/>
                <a:cs typeface="Times New Roman"/>
              </a:rPr>
              <a:t>su libro </a:t>
            </a:r>
            <a:r>
              <a:rPr lang="es-ES" sz="1600" i="1" dirty="0" smtClean="0">
                <a:ea typeface="Calibri"/>
                <a:cs typeface="Times New Roman"/>
              </a:rPr>
              <a:t>Elogio </a:t>
            </a:r>
            <a:r>
              <a:rPr lang="es-ES" sz="1600" i="1" dirty="0">
                <a:ea typeface="Calibri"/>
                <a:cs typeface="Times New Roman"/>
              </a:rPr>
              <a:t>y nostalgia de </a:t>
            </a:r>
            <a:r>
              <a:rPr lang="es-ES" sz="1600" i="1" dirty="0" smtClean="0">
                <a:ea typeface="Calibri"/>
                <a:cs typeface="Times New Roman"/>
              </a:rPr>
              <a:t>Toledo</a:t>
            </a:r>
            <a:r>
              <a:rPr lang="es-ES" sz="1600" dirty="0" smtClean="0">
                <a:ea typeface="Calibri"/>
                <a:cs typeface="Times New Roman"/>
              </a:rPr>
              <a:t>, </a:t>
            </a:r>
            <a:r>
              <a:rPr lang="es-ES" sz="1600" dirty="0">
                <a:ea typeface="Calibri"/>
                <a:cs typeface="Times New Roman"/>
              </a:rPr>
              <a:t>don </a:t>
            </a:r>
            <a:r>
              <a:rPr lang="es-ES" sz="1600" b="1" dirty="0">
                <a:ea typeface="Calibri"/>
                <a:cs typeface="Times New Roman"/>
              </a:rPr>
              <a:t>Gregorio Marañón </a:t>
            </a:r>
            <a:r>
              <a:rPr lang="es-ES" sz="1600" dirty="0">
                <a:ea typeface="Calibri"/>
                <a:cs typeface="Times New Roman"/>
              </a:rPr>
              <a:t>recuerda una anécdota de </a:t>
            </a:r>
            <a:r>
              <a:rPr lang="es-ES" sz="1600" b="1" dirty="0" smtClean="0">
                <a:ea typeface="Calibri"/>
                <a:cs typeface="Times New Roman"/>
              </a:rPr>
              <a:t>Galdós</a:t>
            </a:r>
            <a:r>
              <a:rPr lang="es-ES" sz="1600" dirty="0" smtClean="0">
                <a:ea typeface="Calibri"/>
                <a:cs typeface="Times New Roman"/>
              </a:rPr>
              <a:t>: consistía </a:t>
            </a:r>
            <a:r>
              <a:rPr lang="es-ES" sz="1600" dirty="0">
                <a:ea typeface="Calibri"/>
                <a:cs typeface="Times New Roman"/>
              </a:rPr>
              <a:t>en pedir a las monjas jerónimas de San </a:t>
            </a:r>
            <a:r>
              <a:rPr lang="es-ES" sz="1600" dirty="0" smtClean="0">
                <a:ea typeface="Calibri"/>
                <a:cs typeface="Times New Roman"/>
              </a:rPr>
              <a:t>Pablo que </a:t>
            </a:r>
            <a:r>
              <a:rPr lang="es-ES" sz="1600" dirty="0">
                <a:ea typeface="Calibri"/>
                <a:cs typeface="Times New Roman"/>
              </a:rPr>
              <a:t>le dejasen el </a:t>
            </a:r>
            <a:r>
              <a:rPr lang="es-ES" sz="1600" b="1" dirty="0">
                <a:ea typeface="Calibri"/>
                <a:cs typeface="Times New Roman"/>
              </a:rPr>
              <a:t>alfanje</a:t>
            </a:r>
            <a:r>
              <a:rPr lang="es-ES" sz="1600" dirty="0">
                <a:ea typeface="Calibri"/>
                <a:cs typeface="Times New Roman"/>
              </a:rPr>
              <a:t> que </a:t>
            </a:r>
            <a:r>
              <a:rPr lang="es-ES" sz="1600" dirty="0" smtClean="0">
                <a:ea typeface="Calibri"/>
                <a:cs typeface="Times New Roman"/>
              </a:rPr>
              <a:t>conservaba, </a:t>
            </a:r>
            <a:r>
              <a:rPr lang="es-ES" sz="1600" dirty="0">
                <a:ea typeface="Calibri"/>
                <a:cs typeface="Times New Roman"/>
              </a:rPr>
              <a:t>con el que aseguran fue degollado el santo titular; concedido el permiso los acompañantes hacían corro para ocultarle de la vista de las religiosas y entonces, con el </a:t>
            </a:r>
            <a:r>
              <a:rPr lang="es-ES" sz="1600" dirty="0" smtClean="0">
                <a:ea typeface="Calibri"/>
                <a:cs typeface="Times New Roman"/>
              </a:rPr>
              <a:t>alfanje afilaba </a:t>
            </a:r>
            <a:r>
              <a:rPr lang="es-ES" sz="1600" dirty="0">
                <a:ea typeface="Calibri"/>
                <a:cs typeface="Times New Roman"/>
              </a:rPr>
              <a:t>la punta de su lápiz. </a:t>
            </a:r>
          </a:p>
          <a:p>
            <a:endParaRPr lang="es-ES" sz="1600" dirty="0"/>
          </a:p>
        </p:txBody>
      </p:sp>
    </p:spTree>
    <p:extLst>
      <p:ext uri="{BB962C8B-B14F-4D97-AF65-F5344CB8AC3E}">
        <p14:creationId xmlns:p14="http://schemas.microsoft.com/office/powerpoint/2010/main" val="28880208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pic>
        <p:nvPicPr>
          <p:cNvPr id="2" name="Picture 2" descr="C:\Users\usuario\Desktop\Portada_Convento_San_Pablo_Coro_nrm[1].jpg"/>
          <p:cNvPicPr>
            <a:picLocks noChangeAspect="1" noChangeArrowheads="1"/>
          </p:cNvPicPr>
          <p:nvPr/>
        </p:nvPicPr>
        <p:blipFill rotWithShape="1">
          <a:blip r:embed="rId2">
            <a:extLst>
              <a:ext uri="{28A0092B-C50C-407E-A947-70E740481C1C}">
                <a14:useLocalDpi xmlns:a14="http://schemas.microsoft.com/office/drawing/2010/main" val="0"/>
              </a:ext>
            </a:extLst>
          </a:blip>
          <a:srcRect l="6088" t="-2" r="40185" b="-14001"/>
          <a:stretch/>
        </p:blipFill>
        <p:spPr bwMode="auto">
          <a:xfrm>
            <a:off x="683568" y="1574544"/>
            <a:ext cx="7936570"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572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pic>
        <p:nvPicPr>
          <p:cNvPr id="2050" name="Picture 2" descr="C:\Users\usuario\Desktop\Toledo_convento_de_San_Pablo_claustro_20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255977"/>
            <a:ext cx="81280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usuario\Desktop\Portada_Convento_San_Pablo_Iglesia_nr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620" y="3789040"/>
            <a:ext cx="9028800" cy="237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572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endParaRPr lang="es-ES" dirty="0">
              <a:solidFill>
                <a:schemeClr val="tx2"/>
              </a:solidFill>
            </a:endParaRPr>
          </a:p>
        </p:txBody>
      </p:sp>
      <p:sp>
        <p:nvSpPr>
          <p:cNvPr id="3" name="2 Marcador de contenido"/>
          <p:cNvSpPr>
            <a:spLocks noGrp="1"/>
          </p:cNvSpPr>
          <p:nvPr>
            <p:ph idx="1"/>
          </p:nvPr>
        </p:nvSpPr>
        <p:spPr/>
        <p:txBody>
          <a:bodyPr>
            <a:normAutofit/>
          </a:bodyPr>
          <a:lstStyle/>
          <a:p>
            <a:pPr marL="0" indent="0">
              <a:buNone/>
            </a:pPr>
            <a:endParaRPr lang="es-ES_tradnl" sz="4000" b="1" dirty="0" smtClean="0">
              <a:solidFill>
                <a:srgbClr val="1F497D"/>
              </a:solidFill>
              <a:ea typeface="+mj-ea"/>
              <a:cs typeface="+mj-cs"/>
            </a:endParaRPr>
          </a:p>
          <a:p>
            <a:pPr marL="0" indent="0">
              <a:buNone/>
            </a:pPr>
            <a:endParaRPr lang="es-ES_tradnl" sz="4000" b="1" dirty="0">
              <a:solidFill>
                <a:srgbClr val="1F497D"/>
              </a:solidFill>
              <a:ea typeface="+mj-ea"/>
              <a:cs typeface="+mj-cs"/>
            </a:endParaRPr>
          </a:p>
          <a:p>
            <a:pPr marL="0" indent="0">
              <a:buNone/>
            </a:pPr>
            <a:r>
              <a:rPr lang="es-ES_tradnl" sz="4000" b="1" i="1" u="sng" dirty="0" smtClean="0">
                <a:solidFill>
                  <a:srgbClr val="1F497D"/>
                </a:solidFill>
                <a:ea typeface="+mj-ea"/>
                <a:cs typeface="+mj-cs"/>
              </a:rPr>
              <a:t>CREACIÓN </a:t>
            </a:r>
            <a:r>
              <a:rPr lang="es-ES_tradnl" sz="4000" b="1" i="1" u="sng" dirty="0">
                <a:solidFill>
                  <a:srgbClr val="1F497D"/>
                </a:solidFill>
                <a:ea typeface="+mj-ea"/>
                <a:cs typeface="+mj-cs"/>
              </a:rPr>
              <a:t>DE LOS OBJETOS ESCRITOS</a:t>
            </a:r>
            <a:endParaRPr lang="es-ES" sz="4000" b="1" i="1" u="sng" dirty="0"/>
          </a:p>
        </p:txBody>
      </p:sp>
    </p:spTree>
    <p:extLst>
      <p:ext uri="{BB962C8B-B14F-4D97-AF65-F5344CB8AC3E}">
        <p14:creationId xmlns:p14="http://schemas.microsoft.com/office/powerpoint/2010/main" val="2631259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95536" y="-243408"/>
            <a:ext cx="8229600" cy="1143000"/>
          </a:xfrm>
        </p:spPr>
        <p:txBody>
          <a:bodyPr/>
          <a:lstStyle/>
          <a:p>
            <a:endParaRPr lang="es-ES"/>
          </a:p>
        </p:txBody>
      </p:sp>
      <p:sp>
        <p:nvSpPr>
          <p:cNvPr id="3" name="2 Marcador de texto"/>
          <p:cNvSpPr>
            <a:spLocks noGrp="1"/>
          </p:cNvSpPr>
          <p:nvPr>
            <p:ph type="body" idx="1"/>
          </p:nvPr>
        </p:nvSpPr>
        <p:spPr/>
        <p:txBody>
          <a:bodyPr/>
          <a:lstStyle/>
          <a:p>
            <a:endParaRPr lang="es-ES" dirty="0"/>
          </a:p>
        </p:txBody>
      </p:sp>
      <p:sp>
        <p:nvSpPr>
          <p:cNvPr id="7" name="6 Marcador de contenido"/>
          <p:cNvSpPr>
            <a:spLocks noGrp="1"/>
          </p:cNvSpPr>
          <p:nvPr>
            <p:ph sz="half" idx="2"/>
          </p:nvPr>
        </p:nvSpPr>
        <p:spPr>
          <a:xfrm>
            <a:off x="179512" y="1484784"/>
            <a:ext cx="4040188" cy="3951288"/>
          </a:xfrm>
        </p:spPr>
        <p:txBody>
          <a:bodyPr>
            <a:normAutofit fontScale="25000" lnSpcReduction="20000"/>
          </a:bodyPr>
          <a:lstStyle/>
          <a:p>
            <a:r>
              <a:rPr lang="es-ES_tradnl" sz="8000" dirty="0" smtClean="0"/>
              <a:t>A. H. N. , </a:t>
            </a:r>
            <a:r>
              <a:rPr lang="es-ES_tradnl" sz="8000" i="1" dirty="0" smtClean="0"/>
              <a:t>Clero regular</a:t>
            </a:r>
            <a:r>
              <a:rPr lang="es-ES_tradnl" sz="8000" dirty="0" smtClean="0"/>
              <a:t>, Comunidades femeninas, fondo libros, nivel 1 documentación conservada, Jerónimas San Pablo de Toledo, 16001 (ss. XVI-XVIII).</a:t>
            </a:r>
            <a:endParaRPr lang="es-ES_tradnl" sz="5000" dirty="0"/>
          </a:p>
          <a:p>
            <a:endParaRPr lang="es-ES_tradnl" sz="5000" dirty="0" smtClean="0"/>
          </a:p>
          <a:p>
            <a:endParaRPr lang="es-ES_tradnl" sz="5000" dirty="0"/>
          </a:p>
          <a:p>
            <a:endParaRPr lang="es-ES_tradnl" sz="5000" dirty="0" smtClean="0"/>
          </a:p>
          <a:p>
            <a:endParaRPr lang="es-ES_tradnl" sz="5000" dirty="0"/>
          </a:p>
          <a:p>
            <a:endParaRPr lang="es-ES_tradnl" sz="5000" dirty="0" smtClean="0"/>
          </a:p>
          <a:p>
            <a:pPr algn="just">
              <a:lnSpc>
                <a:spcPct val="115000"/>
              </a:lnSpc>
              <a:spcAft>
                <a:spcPts val="1000"/>
              </a:spcAft>
            </a:pPr>
            <a:r>
              <a:rPr lang="es-ES" sz="7200" dirty="0" smtClean="0">
                <a:ea typeface="Calibri"/>
                <a:cs typeface="Times New Roman"/>
              </a:rPr>
              <a:t>Encuadernación </a:t>
            </a:r>
            <a:r>
              <a:rPr lang="es-ES" sz="7200" dirty="0">
                <a:ea typeface="Calibri"/>
                <a:cs typeface="Times New Roman"/>
              </a:rPr>
              <a:t>tipo mudéjar, blanca, </a:t>
            </a:r>
            <a:r>
              <a:rPr lang="es-ES" sz="7200" dirty="0" smtClean="0">
                <a:ea typeface="Calibri"/>
                <a:cs typeface="Times New Roman"/>
              </a:rPr>
              <a:t>donde reza “Libro </a:t>
            </a:r>
            <a:r>
              <a:rPr lang="es-ES" sz="7200" dirty="0">
                <a:ea typeface="Calibri"/>
                <a:cs typeface="Times New Roman"/>
              </a:rPr>
              <a:t>de </a:t>
            </a:r>
            <a:r>
              <a:rPr lang="es-ES" sz="7200" dirty="0" smtClean="0">
                <a:ea typeface="Calibri"/>
                <a:cs typeface="Times New Roman"/>
              </a:rPr>
              <a:t>Actos </a:t>
            </a:r>
            <a:r>
              <a:rPr lang="es-ES" sz="7200" dirty="0">
                <a:ea typeface="Calibri"/>
                <a:cs typeface="Times New Roman"/>
              </a:rPr>
              <a:t>capitulares antiguo que </a:t>
            </a:r>
            <a:r>
              <a:rPr lang="es-ES" sz="7200" dirty="0" smtClean="0">
                <a:ea typeface="Calibri"/>
                <a:cs typeface="Times New Roman"/>
              </a:rPr>
              <a:t>empieza </a:t>
            </a:r>
            <a:r>
              <a:rPr lang="es-ES" sz="7200" dirty="0">
                <a:ea typeface="Calibri"/>
                <a:cs typeface="Times New Roman"/>
              </a:rPr>
              <a:t>este año de </a:t>
            </a:r>
            <a:r>
              <a:rPr lang="es-ES" sz="7200" dirty="0" smtClean="0">
                <a:ea typeface="Calibri"/>
                <a:cs typeface="Times New Roman"/>
              </a:rPr>
              <a:t>1580” </a:t>
            </a:r>
            <a:r>
              <a:rPr lang="es-ES" sz="7200" dirty="0">
                <a:ea typeface="Calibri"/>
                <a:cs typeface="Times New Roman"/>
              </a:rPr>
              <a:t>y acabó en el de </a:t>
            </a:r>
            <a:r>
              <a:rPr lang="es-ES" sz="7200" dirty="0" smtClean="0">
                <a:ea typeface="Calibri"/>
                <a:cs typeface="Times New Roman"/>
              </a:rPr>
              <a:t>1716” Legajo </a:t>
            </a:r>
            <a:r>
              <a:rPr lang="es-ES" sz="7200" dirty="0">
                <a:ea typeface="Calibri"/>
                <a:cs typeface="Times New Roman"/>
              </a:rPr>
              <a:t>número 11, número primero</a:t>
            </a:r>
            <a:r>
              <a:rPr lang="es-ES" sz="7200" dirty="0" smtClean="0">
                <a:ea typeface="Calibri"/>
                <a:cs typeface="Times New Roman"/>
              </a:rPr>
              <a:t>.</a:t>
            </a:r>
          </a:p>
          <a:p>
            <a:endParaRPr lang="es-ES" sz="2000" dirty="0"/>
          </a:p>
        </p:txBody>
      </p:sp>
      <p:sp>
        <p:nvSpPr>
          <p:cNvPr id="4" name="3 Marcador de texto"/>
          <p:cNvSpPr>
            <a:spLocks noGrp="1"/>
          </p:cNvSpPr>
          <p:nvPr>
            <p:ph type="body" sz="quarter" idx="3"/>
          </p:nvPr>
        </p:nvSpPr>
        <p:spPr/>
        <p:txBody>
          <a:bodyPr/>
          <a:lstStyle/>
          <a:p>
            <a:endParaRPr lang="es-ES"/>
          </a:p>
        </p:txBody>
      </p:sp>
      <p:sp>
        <p:nvSpPr>
          <p:cNvPr id="5" name="4 Marcador de contenido"/>
          <p:cNvSpPr>
            <a:spLocks noGrp="1"/>
          </p:cNvSpPr>
          <p:nvPr>
            <p:ph sz="quarter" idx="4"/>
          </p:nvPr>
        </p:nvSpPr>
        <p:spPr/>
        <p:txBody>
          <a:bodyPr/>
          <a:lstStyle/>
          <a:p>
            <a:endParaRPr lang="es-ES"/>
          </a:p>
        </p:txBody>
      </p:sp>
      <p:pic>
        <p:nvPicPr>
          <p:cNvPr id="1026" name="Picture 2" descr="C:\Users\usuario\Desktop\últimas tareas (sin archivar)\JORNADAS ALICANTE\CLERO-SECULAR_REGULAR,L.16001\CLERO-SECULAR_REGULAR,L.16001_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4339" y="404664"/>
            <a:ext cx="4699661" cy="62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262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1960" y="0"/>
            <a:ext cx="3837311" cy="68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Título"/>
          <p:cNvSpPr>
            <a:spLocks noGrp="1"/>
          </p:cNvSpPr>
          <p:nvPr>
            <p:ph type="title"/>
          </p:nvPr>
        </p:nvSpPr>
        <p:spPr/>
        <p:txBody>
          <a:bodyPr/>
          <a:lstStyle/>
          <a:p>
            <a:endParaRPr lang="es-ES" dirty="0"/>
          </a:p>
        </p:txBody>
      </p:sp>
      <p:sp>
        <p:nvSpPr>
          <p:cNvPr id="9" name="8 Marcador de contenido"/>
          <p:cNvSpPr>
            <a:spLocks noGrp="1"/>
          </p:cNvSpPr>
          <p:nvPr>
            <p:ph sz="half" idx="1"/>
          </p:nvPr>
        </p:nvSpPr>
        <p:spPr>
          <a:xfrm>
            <a:off x="198777" y="1700808"/>
            <a:ext cx="4038600" cy="4525963"/>
          </a:xfrm>
        </p:spPr>
        <p:txBody>
          <a:bodyPr/>
          <a:lstStyle/>
          <a:p>
            <a:r>
              <a:rPr lang="es-ES_tradnl" sz="2400" b="1" i="1" dirty="0" smtClean="0"/>
              <a:t>Libro del origen, </a:t>
            </a:r>
            <a:r>
              <a:rPr lang="es-ES_tradnl" sz="2400" b="1" i="1" dirty="0" err="1" smtClean="0"/>
              <a:t>difiniciones</a:t>
            </a:r>
            <a:r>
              <a:rPr lang="es-ES_tradnl" sz="2400" b="1" i="1" dirty="0" smtClean="0"/>
              <a:t> y actos capitulares de la Orden de Calatrava</a:t>
            </a:r>
            <a:r>
              <a:rPr lang="es-ES_tradnl" dirty="0" smtClean="0"/>
              <a:t>, </a:t>
            </a:r>
            <a:r>
              <a:rPr lang="es-ES_tradnl" sz="2400" dirty="0" smtClean="0"/>
              <a:t>Valladolid, Adrián </a:t>
            </a:r>
            <a:r>
              <a:rPr lang="es-ES_tradnl" sz="2400" dirty="0" err="1" smtClean="0"/>
              <a:t>Ghemart</a:t>
            </a:r>
            <a:r>
              <a:rPr lang="es-ES_tradnl" sz="2400" dirty="0" smtClean="0"/>
              <a:t>, 1568.</a:t>
            </a:r>
            <a:endParaRPr lang="es-ES" sz="2400" dirty="0"/>
          </a:p>
        </p:txBody>
      </p:sp>
      <p:sp>
        <p:nvSpPr>
          <p:cNvPr id="10" name="9 Marcador de contenido"/>
          <p:cNvSpPr>
            <a:spLocks noGrp="1"/>
          </p:cNvSpPr>
          <p:nvPr>
            <p:ph sz="half" idx="2"/>
          </p:nvPr>
        </p:nvSpPr>
        <p:spPr/>
        <p:txBody>
          <a:bodyPr/>
          <a:lstStyle/>
          <a:p>
            <a:endParaRPr lang="es-ES" dirty="0"/>
          </a:p>
        </p:txBody>
      </p:sp>
    </p:spTree>
    <p:extLst>
      <p:ext uri="{BB962C8B-B14F-4D97-AF65-F5344CB8AC3E}">
        <p14:creationId xmlns:p14="http://schemas.microsoft.com/office/powerpoint/2010/main" val="11845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534</TotalTime>
  <Words>1788</Words>
  <Application>Microsoft Office PowerPoint</Application>
  <PresentationFormat>Presentación en pantalla (4:3)</PresentationFormat>
  <Paragraphs>110</Paragraphs>
  <Slides>19</Slides>
  <Notes>0</Notes>
  <HiddenSlides>0</HiddenSlides>
  <MMClips>0</MMClips>
  <ScaleCrop>false</ScaleCrop>
  <HeadingPairs>
    <vt:vector size="4" baseType="variant">
      <vt:variant>
        <vt:lpstr>Tema</vt:lpstr>
      </vt:variant>
      <vt:variant>
        <vt:i4>2</vt:i4>
      </vt:variant>
      <vt:variant>
        <vt:lpstr>Títulos de diapositiva</vt:lpstr>
      </vt:variant>
      <vt:variant>
        <vt:i4>19</vt:i4>
      </vt:variant>
    </vt:vector>
  </HeadingPairs>
  <TitlesOfParts>
    <vt:vector size="21" baseType="lpstr">
      <vt:lpstr>1_Tema de Office</vt:lpstr>
      <vt:lpstr>2_Tema de Office</vt:lpstr>
      <vt:lpstr>Las Jerónimas de San Pablo de Toledo en la Sección Clero del AHN: mujer, escritura y producción documental.</vt:lpstr>
      <vt:lpstr>LA SECCIÓN CLERO DEL AHN. Jerónimas.</vt:lpstr>
      <vt:lpstr>Presentación de PowerPoint</vt:lpstr>
      <vt:lpstr>EL LUGAR DE ESCRITURA: EL MONASTERIO. SAN PABLO DE TOLEDO, CENOBIO FEMENINO.</vt:lpstr>
      <vt:lpstr>Presentación de PowerPoint</vt:lpstr>
      <vt:lpstr>Presentación de PowerPoint</vt:lpstr>
      <vt:lpstr>Presentación de PowerPoint</vt:lpstr>
      <vt:lpstr>Presentación de PowerPoint</vt:lpstr>
      <vt:lpstr>Presentación de PowerPoint</vt:lpstr>
      <vt:lpstr>Presentación de PowerPoint</vt:lpstr>
      <vt:lpstr>A. H. N. , Clero regular, Comunidades femeninas, fondo libros, nivel 1 documentación conservada, Jerónimas  San Pablo de Toledo, 16007, 1672. </vt:lpstr>
      <vt:lpstr>Índice y abecedario</vt:lpstr>
      <vt:lpstr>Presentación de PowerPoint</vt:lpstr>
      <vt:lpstr>Presentación de PowerPoint</vt:lpstr>
      <vt:lpstr>A. H. N. , Clero regular, Comunidades femeninas, fondo libros, nivel 1 documentación conservada, Jerónimas San Pablo Toledo, 16025, 1742. </vt:lpstr>
      <vt:lpstr>Presentación de PowerPoint</vt:lpstr>
      <vt:lpstr>A. H. N. , Clero regular, Comunidades femeninas, fondo libros, nivel 1 documentación conservada, Jerónimas Granada, 16016, 1768. </vt:lpstr>
      <vt:lpstr>Presentación de PowerPoint</vt:lpstr>
      <vt:lpstr>Conclusiones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70</cp:revision>
  <dcterms:created xsi:type="dcterms:W3CDTF">2013-05-13T13:22:39Z</dcterms:created>
  <dcterms:modified xsi:type="dcterms:W3CDTF">2013-06-13T14:46:11Z</dcterms:modified>
</cp:coreProperties>
</file>