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charts/chart12.xml" ContentType="application/vnd.openxmlformats-officedocument.drawingml.chart+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3" r:id="rId1"/>
  </p:sldMasterIdLst>
  <p:notesMasterIdLst>
    <p:notesMasterId r:id="rId34"/>
  </p:notesMasterIdLst>
  <p:sldIdLst>
    <p:sldId id="256" r:id="rId2"/>
    <p:sldId id="257" r:id="rId3"/>
    <p:sldId id="279" r:id="rId4"/>
    <p:sldId id="308" r:id="rId5"/>
    <p:sldId id="305" r:id="rId6"/>
    <p:sldId id="283" r:id="rId7"/>
    <p:sldId id="267" r:id="rId8"/>
    <p:sldId id="265" r:id="rId9"/>
    <p:sldId id="268" r:id="rId10"/>
    <p:sldId id="291" r:id="rId11"/>
    <p:sldId id="290" r:id="rId12"/>
    <p:sldId id="284" r:id="rId13"/>
    <p:sldId id="269" r:id="rId14"/>
    <p:sldId id="292" r:id="rId15"/>
    <p:sldId id="271" r:id="rId16"/>
    <p:sldId id="272" r:id="rId17"/>
    <p:sldId id="300" r:id="rId18"/>
    <p:sldId id="273" r:id="rId19"/>
    <p:sldId id="274" r:id="rId20"/>
    <p:sldId id="304" r:id="rId21"/>
    <p:sldId id="306" r:id="rId22"/>
    <p:sldId id="307" r:id="rId23"/>
    <p:sldId id="309" r:id="rId24"/>
    <p:sldId id="310" r:id="rId25"/>
    <p:sldId id="311" r:id="rId26"/>
    <p:sldId id="278" r:id="rId27"/>
    <p:sldId id="289" r:id="rId28"/>
    <p:sldId id="303" r:id="rId29"/>
    <p:sldId id="295" r:id="rId30"/>
    <p:sldId id="296" r:id="rId31"/>
    <p:sldId id="297" r:id="rId32"/>
    <p:sldId id="298"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90" autoAdjust="0"/>
    <p:restoredTop sz="97535" autoAdjust="0"/>
  </p:normalViewPr>
  <p:slideViewPr>
    <p:cSldViewPr snapToGrid="0">
      <p:cViewPr varScale="1">
        <p:scale>
          <a:sx n="111" d="100"/>
          <a:sy n="111" d="100"/>
        </p:scale>
        <p:origin x="-1536" y="-84"/>
      </p:cViewPr>
      <p:guideLst>
        <p:guide orient="horz" pos="2160"/>
        <p:guide pos="384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Hoja_de_c_lculo_de_Microsoft_Office_Excel1.xlsx"/><Relationship Id="rId4"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Office_Excel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Office_Excel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Hoja_de_c_lculo_de_Microsoft_Office_Excel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Office_Excel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Office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_tradnl"/>
  <c:chart>
    <c:plotArea>
      <c:layout>
        <c:manualLayout>
          <c:layoutTarget val="inner"/>
          <c:xMode val="edge"/>
          <c:yMode val="edge"/>
          <c:x val="8.6337758157819966E-2"/>
          <c:y val="0.10635918737247158"/>
          <c:w val="0.89727472733359892"/>
          <c:h val="0.78191869062958086"/>
        </c:manualLayout>
      </c:layout>
      <c:barChart>
        <c:barDir val="col"/>
        <c:grouping val="clustered"/>
        <c:ser>
          <c:idx val="0"/>
          <c:order val="0"/>
          <c:tx>
            <c:strRef>
              <c:f>Hoja1!$B$1</c:f>
              <c:strCache>
                <c:ptCount val="1"/>
                <c:pt idx="0">
                  <c:v>Single</c:v>
                </c:pt>
              </c:strCache>
            </c:strRef>
          </c:tx>
          <c:spPr>
            <a:solidFill>
              <a:schemeClr val="accent5">
                <a:lumMod val="50000"/>
              </a:schemeClr>
            </a:solidFill>
            <a:ln>
              <a:noFill/>
            </a:ln>
            <a:effectLst/>
          </c:spPr>
          <c:cat>
            <c:strRef>
              <c:f>Hoja1!$A$2:$A$3</c:f>
              <c:strCache>
                <c:ptCount val="2"/>
                <c:pt idx="0">
                  <c:v>EF</c:v>
                </c:pt>
                <c:pt idx="1">
                  <c:v>GH</c:v>
                </c:pt>
              </c:strCache>
            </c:strRef>
          </c:cat>
          <c:val>
            <c:numRef>
              <c:f>Hoja1!$B$2:$B$3</c:f>
              <c:numCache>
                <c:formatCode>General</c:formatCode>
                <c:ptCount val="2"/>
                <c:pt idx="0">
                  <c:v>70</c:v>
                </c:pt>
                <c:pt idx="1">
                  <c:v>32</c:v>
                </c:pt>
              </c:numCache>
            </c:numRef>
          </c:val>
        </c:ser>
        <c:ser>
          <c:idx val="1"/>
          <c:order val="1"/>
          <c:tx>
            <c:strRef>
              <c:f>Hoja1!$C$1</c:f>
              <c:strCache>
                <c:ptCount val="1"/>
                <c:pt idx="0">
                  <c:v>Compound</c:v>
                </c:pt>
              </c:strCache>
            </c:strRef>
          </c:tx>
          <c:spPr>
            <a:solidFill>
              <a:schemeClr val="accent2">
                <a:lumMod val="75000"/>
              </a:schemeClr>
            </a:solidFill>
            <a:ln>
              <a:noFill/>
            </a:ln>
            <a:effectLst/>
          </c:spPr>
          <c:cat>
            <c:strRef>
              <c:f>Hoja1!$A$2:$A$3</c:f>
              <c:strCache>
                <c:ptCount val="2"/>
                <c:pt idx="0">
                  <c:v>EF</c:v>
                </c:pt>
                <c:pt idx="1">
                  <c:v>GH</c:v>
                </c:pt>
              </c:strCache>
            </c:strRef>
          </c:cat>
          <c:val>
            <c:numRef>
              <c:f>Hoja1!$C$2:$C$3</c:f>
              <c:numCache>
                <c:formatCode>General</c:formatCode>
                <c:ptCount val="2"/>
                <c:pt idx="0">
                  <c:v>20</c:v>
                </c:pt>
                <c:pt idx="1">
                  <c:v>86</c:v>
                </c:pt>
              </c:numCache>
            </c:numRef>
          </c:val>
        </c:ser>
        <c:gapWidth val="219"/>
        <c:overlap val="-27"/>
        <c:axId val="106118144"/>
        <c:axId val="106128128"/>
      </c:barChart>
      <c:catAx>
        <c:axId val="10611814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s-ES" sz="1600" b="1" i="0" u="none" strike="noStrike" kern="1200" baseline="0">
                <a:solidFill>
                  <a:schemeClr val="tx1">
                    <a:lumMod val="65000"/>
                    <a:lumOff val="35000"/>
                  </a:schemeClr>
                </a:solidFill>
                <a:latin typeface="Century Gothic" pitchFamily="34" charset="0"/>
                <a:ea typeface="+mn-ea"/>
                <a:cs typeface="+mn-cs"/>
              </a:defRPr>
            </a:pPr>
            <a:endParaRPr lang="es-ES_tradnl"/>
          </a:p>
        </c:txPr>
        <c:crossAx val="106128128"/>
        <c:crosses val="autoZero"/>
        <c:auto val="1"/>
        <c:lblAlgn val="ctr"/>
        <c:lblOffset val="100"/>
      </c:catAx>
      <c:valAx>
        <c:axId val="106128128"/>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lang="es-ES" sz="1197" b="0" i="0" u="none" strike="noStrike" kern="1200" baseline="0">
                <a:solidFill>
                  <a:schemeClr val="tx1">
                    <a:lumMod val="65000"/>
                    <a:lumOff val="35000"/>
                  </a:schemeClr>
                </a:solidFill>
                <a:latin typeface="+mn-lt"/>
                <a:ea typeface="+mn-ea"/>
                <a:cs typeface="+mn-cs"/>
              </a:defRPr>
            </a:pPr>
            <a:endParaRPr lang="es-ES_tradnl"/>
          </a:p>
        </c:txPr>
        <c:crossAx val="106118144"/>
        <c:crosses val="autoZero"/>
        <c:crossBetween val="between"/>
      </c:valAx>
      <c:spPr>
        <a:noFill/>
        <a:ln>
          <a:noFill/>
        </a:ln>
        <a:effectLst/>
      </c:spPr>
    </c:plotArea>
    <c:legend>
      <c:legendPos val="b"/>
      <c:layout>
        <c:manualLayout>
          <c:xMode val="edge"/>
          <c:yMode val="edge"/>
          <c:x val="0.86130808870703801"/>
          <c:y val="0.34213271400352457"/>
          <c:w val="0.13869179846297691"/>
          <c:h val="0.15340322756734351"/>
        </c:manualLayout>
      </c:layout>
      <c:spPr>
        <a:noFill/>
        <a:ln>
          <a:noFill/>
        </a:ln>
        <a:effectLst/>
      </c:spPr>
      <c:txPr>
        <a:bodyPr rot="0" spcFirstLastPara="1" vertOverflow="ellipsis" vert="horz" wrap="square" anchor="ctr" anchorCtr="1"/>
        <a:lstStyle/>
        <a:p>
          <a:pPr>
            <a:defRPr lang="es-ES" sz="1197" b="0" i="0" u="none" strike="noStrike" kern="1200" baseline="0">
              <a:solidFill>
                <a:schemeClr val="tx1"/>
              </a:solidFill>
              <a:latin typeface="+mn-lt"/>
              <a:ea typeface="+mn-ea"/>
              <a:cs typeface="+mn-cs"/>
            </a:defRPr>
          </a:pPr>
          <a:endParaRPr lang="es-ES_tradnl"/>
        </a:p>
      </c:txPr>
    </c:legend>
    <c:plotVisOnly val="1"/>
    <c:dispBlanksAs val="gap"/>
  </c:chart>
  <c:spPr>
    <a:noFill/>
    <a:ln>
      <a:noFill/>
    </a:ln>
    <a:effectLst/>
  </c:spPr>
  <c:txPr>
    <a:bodyPr/>
    <a:lstStyle/>
    <a:p>
      <a:pPr>
        <a:defRPr/>
      </a:pPr>
      <a:endParaRPr lang="es-ES_tradnl"/>
    </a:p>
  </c:tx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'M&amp;F 100-500 JR&gt;0'!$A$94</c:f>
              <c:strCache>
                <c:ptCount val="1"/>
                <c:pt idx="0">
                  <c:v>Associative based-SOA200</c:v>
                </c:pt>
              </c:strCache>
            </c:strRef>
          </c:tx>
          <c:spPr>
            <a:ln w="28575">
              <a:solidFill>
                <a:schemeClr val="bg2">
                  <a:lumMod val="75000"/>
                </a:schemeClr>
              </a:solidFill>
            </a:ln>
          </c:spPr>
          <c:marker>
            <c:spPr>
              <a:solidFill>
                <a:schemeClr val="bg2">
                  <a:lumMod val="75000"/>
                </a:schemeClr>
              </a:solidFill>
              <a:ln w="28575">
                <a:solidFill>
                  <a:schemeClr val="bg2">
                    <a:lumMod val="75000"/>
                  </a:schemeClr>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chemeClr val="bg2">
                  <a:lumMod val="90000"/>
                </a:schemeClr>
              </a:solidFill>
            </a:ln>
          </c:spPr>
          <c:marker>
            <c:spPr>
              <a:solidFill>
                <a:schemeClr val="bg2">
                  <a:lumMod val="90000"/>
                </a:schemeClr>
              </a:solidFill>
              <a:ln w="28575">
                <a:solidFill>
                  <a:schemeClr val="bg2">
                    <a:lumMod val="90000"/>
                  </a:schemeClr>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rgbClr val="002060"/>
              </a:solidFill>
              <a:prstDash val="sysDash"/>
            </a:ln>
          </c:spPr>
          <c:marker>
            <c:symbol val="diamond"/>
            <c:size val="10"/>
            <c:spPr>
              <a:solidFill>
                <a:schemeClr val="accent4">
                  <a:lumMod val="50000"/>
                </a:schemeClr>
              </a:solidFill>
              <a:ln w="28575">
                <a:solidFill>
                  <a:srgbClr val="002060"/>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rgbClr val="FF0000"/>
              </a:solidFill>
              <a:prstDash val="sysDash"/>
            </a:ln>
          </c:spPr>
          <c:marker>
            <c:symbol val="square"/>
            <c:size val="10"/>
            <c:spPr>
              <a:solidFill>
                <a:srgbClr val="FF0000"/>
              </a:solidFill>
              <a:ln w="28575">
                <a:solidFill>
                  <a:srgbClr val="FF0000"/>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14953600"/>
        <c:axId val="114968064"/>
      </c:lineChart>
      <c:catAx>
        <c:axId val="114953600"/>
        <c:scaling>
          <c:orientation val="minMax"/>
        </c:scaling>
        <c:axPos val="b"/>
        <c:majorTickMark val="none"/>
        <c:minorTickMark val="out"/>
        <c:tickLblPos val="nextTo"/>
        <c:txPr>
          <a:bodyPr/>
          <a:lstStyle/>
          <a:p>
            <a:pPr>
              <a:defRPr lang="es-ES" sz="1200"/>
            </a:pPr>
            <a:endParaRPr lang="es-ES_tradnl"/>
          </a:p>
        </c:txPr>
        <c:crossAx val="114968064"/>
        <c:crosses val="autoZero"/>
        <c:auto val="1"/>
        <c:lblAlgn val="ctr"/>
        <c:lblOffset val="100"/>
      </c:catAx>
      <c:valAx>
        <c:axId val="114968064"/>
        <c:scaling>
          <c:orientation val="minMax"/>
          <c:max val="340"/>
          <c:min val="240"/>
        </c:scaling>
        <c:axPos val="l"/>
        <c:numFmt formatCode="General" sourceLinked="1"/>
        <c:tickLblPos val="nextTo"/>
        <c:txPr>
          <a:bodyPr/>
          <a:lstStyle/>
          <a:p>
            <a:pPr>
              <a:defRPr lang="es-ES" sz="1400"/>
            </a:pPr>
            <a:endParaRPr lang="es-ES_tradnl"/>
          </a:p>
        </c:txPr>
        <c:crossAx val="114953600"/>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'M&amp;F 100-500 JR&gt;0'!$A$94</c:f>
              <c:strCache>
                <c:ptCount val="1"/>
                <c:pt idx="0">
                  <c:v>Asociative based-SOA200</c:v>
                </c:pt>
              </c:strCache>
            </c:strRef>
          </c:tx>
          <c:spPr>
            <a:ln w="28575">
              <a:solidFill>
                <a:srgbClr val="002060"/>
              </a:solidFill>
            </a:ln>
          </c:spPr>
          <c:marker>
            <c:spPr>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pPr>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4"/>
          <c:order val="2"/>
          <c:tx>
            <c:strRef>
              <c:f>'M&amp;F 100-500 JR&gt;0'!$A$96</c:f>
              <c:strCache>
                <c:ptCount val="1"/>
                <c:pt idx="0">
                  <c:v>ABCD-SOA200</c:v>
                </c:pt>
              </c:strCache>
            </c:strRef>
          </c:tx>
          <c:spPr>
            <a:ln w="28575">
              <a:solidFill>
                <a:schemeClr val="accent6"/>
              </a:solidFill>
              <a:prstDash val="solid"/>
            </a:ln>
          </c:spPr>
          <c:marker>
            <c:spPr>
              <a:ln w="28575">
                <a:solidFill>
                  <a:schemeClr val="accent6"/>
                </a:solidFill>
                <a:prstDash val="solid"/>
              </a:ln>
            </c:spPr>
          </c:marker>
          <c:val>
            <c:numRef>
              <c:f>'M&amp;F 100-500 JR&gt;0'!$B$96:$K$96</c:f>
              <c:numCache>
                <c:formatCode>General</c:formatCode>
                <c:ptCount val="10"/>
                <c:pt idx="0">
                  <c:v>280.26086956521726</c:v>
                </c:pt>
                <c:pt idx="1">
                  <c:v>272.90833333333336</c:v>
                </c:pt>
                <c:pt idx="2">
                  <c:v>272.49180327868805</c:v>
                </c:pt>
                <c:pt idx="3">
                  <c:v>280.28455284552825</c:v>
                </c:pt>
                <c:pt idx="4">
                  <c:v>274.23333333333335</c:v>
                </c:pt>
                <c:pt idx="5">
                  <c:v>273.96031746031713</c:v>
                </c:pt>
                <c:pt idx="6">
                  <c:v>274.55371900826407</c:v>
                </c:pt>
                <c:pt idx="7">
                  <c:v>269.2439024390244</c:v>
                </c:pt>
                <c:pt idx="8">
                  <c:v>284.53913043478263</c:v>
                </c:pt>
                <c:pt idx="9">
                  <c:v>276.05691056910564</c:v>
                </c:pt>
              </c:numCache>
            </c:numRef>
          </c:val>
        </c:ser>
        <c:ser>
          <c:idx val="2"/>
          <c:order val="3"/>
          <c:tx>
            <c:strRef>
              <c:f>'M&amp;F 100-500 JR&gt;0'!$A$97</c:f>
              <c:strCache>
                <c:ptCount val="1"/>
                <c:pt idx="0">
                  <c:v>Asociative based-SOA1300</c:v>
                </c:pt>
              </c:strCache>
            </c:strRef>
          </c:tx>
          <c:spPr>
            <a:ln w="28575">
              <a:solidFill>
                <a:srgbClr val="002060"/>
              </a:solidFill>
              <a:prstDash val="dash"/>
            </a:ln>
          </c:spPr>
          <c:marker>
            <c:spPr>
              <a:ln w="28575">
                <a:solidFill>
                  <a:srgbClr val="002060"/>
                </a:solidFill>
                <a:prstDash val="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4"/>
          <c:tx>
            <c:strRef>
              <c:f>'M&amp;F 100-500 JR&gt;0'!$A$98</c:f>
              <c:strCache>
                <c:ptCount val="1"/>
                <c:pt idx="0">
                  <c:v>Rule based-SOA1300</c:v>
                </c:pt>
              </c:strCache>
            </c:strRef>
          </c:tx>
          <c:spPr>
            <a:ln w="28575">
              <a:solidFill>
                <a:srgbClr val="FF0000"/>
              </a:solidFill>
              <a:prstDash val="dash"/>
            </a:ln>
          </c:spPr>
          <c:marker>
            <c:spPr>
              <a:ln w="28575">
                <a:solidFill>
                  <a:srgbClr val="FF0000"/>
                </a:solidFill>
                <a:prstDash val="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ser>
          <c:idx val="5"/>
          <c:order val="5"/>
          <c:tx>
            <c:strRef>
              <c:f>'M&amp;F 100-500 JR&gt;0'!$A$99</c:f>
              <c:strCache>
                <c:ptCount val="1"/>
                <c:pt idx="0">
                  <c:v>ABCD-SOA1300</c:v>
                </c:pt>
              </c:strCache>
            </c:strRef>
          </c:tx>
          <c:spPr>
            <a:ln w="28575">
              <a:prstDash val="sysDash"/>
            </a:ln>
          </c:spPr>
          <c:marker>
            <c:spPr>
              <a:ln w="28575"/>
            </c:spPr>
          </c:marker>
          <c:val>
            <c:numRef>
              <c:f>'M&amp;F 100-500 JR&gt;0'!$B$99:$K$99</c:f>
              <c:numCache>
                <c:formatCode>General</c:formatCode>
                <c:ptCount val="10"/>
                <c:pt idx="0">
                  <c:v>305.41129032258044</c:v>
                </c:pt>
                <c:pt idx="1">
                  <c:v>305.22142857142859</c:v>
                </c:pt>
                <c:pt idx="2">
                  <c:v>294.27205882352939</c:v>
                </c:pt>
                <c:pt idx="3">
                  <c:v>308.45185185185187</c:v>
                </c:pt>
                <c:pt idx="4">
                  <c:v>302.60431654676262</c:v>
                </c:pt>
                <c:pt idx="5">
                  <c:v>302.40740740740716</c:v>
                </c:pt>
                <c:pt idx="6">
                  <c:v>306.11627906976742</c:v>
                </c:pt>
                <c:pt idx="7">
                  <c:v>310.54074074074072</c:v>
                </c:pt>
                <c:pt idx="8">
                  <c:v>304.64539007092202</c:v>
                </c:pt>
                <c:pt idx="9">
                  <c:v>299.63432835820873</c:v>
                </c:pt>
              </c:numCache>
            </c:numRef>
          </c:val>
        </c:ser>
        <c:marker val="1"/>
        <c:axId val="115890048"/>
        <c:axId val="115904512"/>
      </c:lineChart>
      <c:catAx>
        <c:axId val="115890048"/>
        <c:scaling>
          <c:orientation val="minMax"/>
        </c:scaling>
        <c:axPos val="b"/>
        <c:majorTickMark val="none"/>
        <c:minorTickMark val="out"/>
        <c:tickLblPos val="nextTo"/>
        <c:txPr>
          <a:bodyPr/>
          <a:lstStyle/>
          <a:p>
            <a:pPr>
              <a:defRPr lang="es-ES"/>
            </a:pPr>
            <a:endParaRPr lang="es-ES_tradnl"/>
          </a:p>
        </c:txPr>
        <c:crossAx val="115904512"/>
        <c:crosses val="autoZero"/>
        <c:auto val="1"/>
        <c:lblAlgn val="ctr"/>
        <c:lblOffset val="100"/>
      </c:catAx>
      <c:valAx>
        <c:axId val="115904512"/>
        <c:scaling>
          <c:orientation val="minMax"/>
          <c:max val="340"/>
          <c:min val="240"/>
        </c:scaling>
        <c:axPos val="l"/>
        <c:numFmt formatCode="General" sourceLinked="1"/>
        <c:tickLblPos val="nextTo"/>
        <c:txPr>
          <a:bodyPr/>
          <a:lstStyle/>
          <a:p>
            <a:pPr>
              <a:defRPr lang="es-ES"/>
            </a:pPr>
            <a:endParaRPr lang="es-ES_tradnl"/>
          </a:p>
        </c:txPr>
        <c:crossAx val="115890048"/>
        <c:crosses val="autoZero"/>
        <c:crossBetween val="between"/>
      </c:valAx>
    </c:plotArea>
    <c:legend>
      <c:legendPos val="r"/>
      <c:layout/>
      <c:txPr>
        <a:bodyPr/>
        <a:lstStyle/>
        <a:p>
          <a:pPr>
            <a:defRPr lang="es-ES"/>
          </a:pPr>
          <a:endParaRPr lang="es-ES_tradnl"/>
        </a:p>
      </c:txPr>
    </c:legend>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'M&amp;F 100-500 JR&gt;0'!$A$94</c:f>
              <c:strCache>
                <c:ptCount val="1"/>
                <c:pt idx="0">
                  <c:v>Asociative based-SOA200</c:v>
                </c:pt>
              </c:strCache>
            </c:strRef>
          </c:tx>
          <c:spPr>
            <a:ln w="28575">
              <a:solidFill>
                <a:srgbClr val="002060"/>
              </a:solidFill>
            </a:ln>
          </c:spPr>
          <c:marker>
            <c:spPr>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pPr>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4"/>
          <c:order val="2"/>
          <c:tx>
            <c:strRef>
              <c:f>'M&amp;F 100-500 JR&gt;0'!$A$96</c:f>
              <c:strCache>
                <c:ptCount val="1"/>
                <c:pt idx="0">
                  <c:v>ABCD-SOA200</c:v>
                </c:pt>
              </c:strCache>
            </c:strRef>
          </c:tx>
          <c:spPr>
            <a:ln w="28575">
              <a:solidFill>
                <a:schemeClr val="accent6"/>
              </a:solidFill>
              <a:prstDash val="solid"/>
            </a:ln>
          </c:spPr>
          <c:marker>
            <c:spPr>
              <a:ln w="28575">
                <a:solidFill>
                  <a:schemeClr val="accent6"/>
                </a:solidFill>
                <a:prstDash val="solid"/>
              </a:ln>
            </c:spPr>
          </c:marker>
          <c:val>
            <c:numRef>
              <c:f>'M&amp;F 100-500 JR&gt;0'!$B$96:$K$96</c:f>
              <c:numCache>
                <c:formatCode>General</c:formatCode>
                <c:ptCount val="10"/>
                <c:pt idx="0">
                  <c:v>280.26086956521726</c:v>
                </c:pt>
                <c:pt idx="1">
                  <c:v>272.90833333333336</c:v>
                </c:pt>
                <c:pt idx="2">
                  <c:v>272.49180327868805</c:v>
                </c:pt>
                <c:pt idx="3">
                  <c:v>280.28455284552825</c:v>
                </c:pt>
                <c:pt idx="4">
                  <c:v>274.23333333333335</c:v>
                </c:pt>
                <c:pt idx="5">
                  <c:v>273.96031746031713</c:v>
                </c:pt>
                <c:pt idx="6">
                  <c:v>274.55371900826407</c:v>
                </c:pt>
                <c:pt idx="7">
                  <c:v>269.2439024390244</c:v>
                </c:pt>
                <c:pt idx="8">
                  <c:v>284.53913043478263</c:v>
                </c:pt>
                <c:pt idx="9">
                  <c:v>276.05691056910564</c:v>
                </c:pt>
              </c:numCache>
            </c:numRef>
          </c:val>
        </c:ser>
        <c:ser>
          <c:idx val="2"/>
          <c:order val="3"/>
          <c:tx>
            <c:strRef>
              <c:f>'M&amp;F 100-500 JR&gt;0'!$A$97</c:f>
              <c:strCache>
                <c:ptCount val="1"/>
                <c:pt idx="0">
                  <c:v>Asociative based-SOA1300</c:v>
                </c:pt>
              </c:strCache>
            </c:strRef>
          </c:tx>
          <c:spPr>
            <a:ln w="28575">
              <a:solidFill>
                <a:schemeClr val="bg2">
                  <a:lumMod val="90000"/>
                </a:schemeClr>
              </a:solidFill>
              <a:prstDash val="dash"/>
            </a:ln>
          </c:spPr>
          <c:marker>
            <c:spPr>
              <a:ln w="28575">
                <a:solidFill>
                  <a:schemeClr val="bg2">
                    <a:lumMod val="90000"/>
                  </a:schemeClr>
                </a:solidFill>
                <a:prstDash val="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4"/>
          <c:tx>
            <c:strRef>
              <c:f>'M&amp;F 100-500 JR&gt;0'!$A$98</c:f>
              <c:strCache>
                <c:ptCount val="1"/>
                <c:pt idx="0">
                  <c:v>Rule based-SOA1300</c:v>
                </c:pt>
              </c:strCache>
            </c:strRef>
          </c:tx>
          <c:spPr>
            <a:ln w="28575">
              <a:solidFill>
                <a:schemeClr val="bg2">
                  <a:lumMod val="90000"/>
                </a:schemeClr>
              </a:solidFill>
              <a:prstDash val="dash"/>
            </a:ln>
          </c:spPr>
          <c:marker>
            <c:spPr>
              <a:noFill/>
              <a:ln w="28575">
                <a:solidFill>
                  <a:schemeClr val="bg2">
                    <a:lumMod val="90000"/>
                  </a:schemeClr>
                </a:solidFill>
                <a:prstDash val="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ser>
          <c:idx val="5"/>
          <c:order val="5"/>
          <c:tx>
            <c:strRef>
              <c:f>'M&amp;F 100-500 JR&gt;0'!$A$99</c:f>
              <c:strCache>
                <c:ptCount val="1"/>
                <c:pt idx="0">
                  <c:v>ABCD-SOA1300</c:v>
                </c:pt>
              </c:strCache>
            </c:strRef>
          </c:tx>
          <c:spPr>
            <a:ln w="28575">
              <a:solidFill>
                <a:schemeClr val="bg2">
                  <a:lumMod val="90000"/>
                </a:schemeClr>
              </a:solidFill>
              <a:prstDash val="sysDash"/>
            </a:ln>
          </c:spPr>
          <c:marker>
            <c:spPr>
              <a:ln w="28575">
                <a:solidFill>
                  <a:schemeClr val="bg2">
                    <a:lumMod val="90000"/>
                  </a:schemeClr>
                </a:solidFill>
              </a:ln>
            </c:spPr>
          </c:marker>
          <c:val>
            <c:numRef>
              <c:f>'M&amp;F 100-500 JR&gt;0'!$B$99:$K$99</c:f>
              <c:numCache>
                <c:formatCode>General</c:formatCode>
                <c:ptCount val="10"/>
                <c:pt idx="0">
                  <c:v>305.41129032258044</c:v>
                </c:pt>
                <c:pt idx="1">
                  <c:v>305.22142857142859</c:v>
                </c:pt>
                <c:pt idx="2">
                  <c:v>294.27205882352939</c:v>
                </c:pt>
                <c:pt idx="3">
                  <c:v>308.45185185185187</c:v>
                </c:pt>
                <c:pt idx="4">
                  <c:v>302.60431654676262</c:v>
                </c:pt>
                <c:pt idx="5">
                  <c:v>302.40740740740716</c:v>
                </c:pt>
                <c:pt idx="6">
                  <c:v>306.11627906976742</c:v>
                </c:pt>
                <c:pt idx="7">
                  <c:v>310.54074074074072</c:v>
                </c:pt>
                <c:pt idx="8">
                  <c:v>304.64539007092202</c:v>
                </c:pt>
                <c:pt idx="9">
                  <c:v>299.63432835820873</c:v>
                </c:pt>
              </c:numCache>
            </c:numRef>
          </c:val>
        </c:ser>
        <c:marker val="1"/>
        <c:axId val="116792704"/>
        <c:axId val="116807168"/>
      </c:lineChart>
      <c:catAx>
        <c:axId val="116792704"/>
        <c:scaling>
          <c:orientation val="minMax"/>
        </c:scaling>
        <c:axPos val="b"/>
        <c:majorTickMark val="none"/>
        <c:minorTickMark val="out"/>
        <c:tickLblPos val="nextTo"/>
        <c:txPr>
          <a:bodyPr/>
          <a:lstStyle/>
          <a:p>
            <a:pPr>
              <a:defRPr lang="es-ES"/>
            </a:pPr>
            <a:endParaRPr lang="es-ES_tradnl"/>
          </a:p>
        </c:txPr>
        <c:crossAx val="116807168"/>
        <c:crosses val="autoZero"/>
        <c:auto val="1"/>
        <c:lblAlgn val="ctr"/>
        <c:lblOffset val="100"/>
      </c:catAx>
      <c:valAx>
        <c:axId val="116807168"/>
        <c:scaling>
          <c:orientation val="minMax"/>
          <c:max val="340"/>
          <c:min val="240"/>
        </c:scaling>
        <c:axPos val="l"/>
        <c:numFmt formatCode="General" sourceLinked="1"/>
        <c:tickLblPos val="nextTo"/>
        <c:txPr>
          <a:bodyPr/>
          <a:lstStyle/>
          <a:p>
            <a:pPr>
              <a:defRPr lang="es-ES"/>
            </a:pPr>
            <a:endParaRPr lang="es-ES_tradnl"/>
          </a:p>
        </c:txPr>
        <c:crossAx val="116792704"/>
        <c:crosses val="autoZero"/>
        <c:crossBetween val="between"/>
      </c:valAx>
    </c:plotArea>
    <c:legend>
      <c:legendPos val="r"/>
      <c:layout/>
      <c:txPr>
        <a:bodyPr/>
        <a:lstStyle/>
        <a:p>
          <a:pPr>
            <a:defRPr lang="es-ES"/>
          </a:pPr>
          <a:endParaRPr lang="es-ES_tradnl"/>
        </a:p>
      </c:txPr>
    </c:legend>
    <c:plotVisOnly val="1"/>
    <c:dispBlanksAs val="gap"/>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s-ES_tradnl"/>
  <c:chart>
    <c:plotArea>
      <c:layout/>
      <c:lineChart>
        <c:grouping val="standard"/>
        <c:ser>
          <c:idx val="0"/>
          <c:order val="0"/>
          <c:tx>
            <c:strRef>
              <c:f>'M&amp;F 100-500 JR&gt;0'!$A$94</c:f>
              <c:strCache>
                <c:ptCount val="1"/>
                <c:pt idx="0">
                  <c:v>Asociative based-SOA200</c:v>
                </c:pt>
              </c:strCache>
            </c:strRef>
          </c:tx>
          <c:spPr>
            <a:ln w="28575">
              <a:solidFill>
                <a:schemeClr val="bg2">
                  <a:lumMod val="90000"/>
                </a:schemeClr>
              </a:solidFill>
            </a:ln>
          </c:spPr>
          <c:marker>
            <c:spPr>
              <a:noFill/>
              <a:ln w="28575">
                <a:solidFill>
                  <a:schemeClr val="bg2">
                    <a:lumMod val="90000"/>
                  </a:schemeClr>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chemeClr val="bg2">
                  <a:lumMod val="90000"/>
                </a:schemeClr>
              </a:solidFill>
            </a:ln>
          </c:spPr>
          <c:marker>
            <c:spPr>
              <a:noFill/>
              <a:ln w="28575">
                <a:solidFill>
                  <a:schemeClr val="bg2">
                    <a:lumMod val="90000"/>
                  </a:schemeClr>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4"/>
          <c:order val="2"/>
          <c:tx>
            <c:strRef>
              <c:f>'M&amp;F 100-500 JR&gt;0'!$A$96</c:f>
              <c:strCache>
                <c:ptCount val="1"/>
                <c:pt idx="0">
                  <c:v>ABCD-SOA200</c:v>
                </c:pt>
              </c:strCache>
            </c:strRef>
          </c:tx>
          <c:spPr>
            <a:ln w="28575">
              <a:solidFill>
                <a:schemeClr val="bg2">
                  <a:lumMod val="90000"/>
                </a:schemeClr>
              </a:solidFill>
              <a:prstDash val="solid"/>
            </a:ln>
          </c:spPr>
          <c:marker>
            <c:spPr>
              <a:noFill/>
              <a:ln w="28575">
                <a:solidFill>
                  <a:schemeClr val="bg2">
                    <a:lumMod val="90000"/>
                  </a:schemeClr>
                </a:solidFill>
                <a:prstDash val="solid"/>
              </a:ln>
            </c:spPr>
          </c:marker>
          <c:val>
            <c:numRef>
              <c:f>'M&amp;F 100-500 JR&gt;0'!$B$96:$K$96</c:f>
              <c:numCache>
                <c:formatCode>General</c:formatCode>
                <c:ptCount val="10"/>
                <c:pt idx="0">
                  <c:v>280.26086956521726</c:v>
                </c:pt>
                <c:pt idx="1">
                  <c:v>272.90833333333336</c:v>
                </c:pt>
                <c:pt idx="2">
                  <c:v>272.49180327868805</c:v>
                </c:pt>
                <c:pt idx="3">
                  <c:v>280.28455284552825</c:v>
                </c:pt>
                <c:pt idx="4">
                  <c:v>274.23333333333335</c:v>
                </c:pt>
                <c:pt idx="5">
                  <c:v>273.96031746031713</c:v>
                </c:pt>
                <c:pt idx="6">
                  <c:v>274.55371900826407</c:v>
                </c:pt>
                <c:pt idx="7">
                  <c:v>269.2439024390244</c:v>
                </c:pt>
                <c:pt idx="8">
                  <c:v>284.53913043478263</c:v>
                </c:pt>
                <c:pt idx="9">
                  <c:v>276.05691056910564</c:v>
                </c:pt>
              </c:numCache>
            </c:numRef>
          </c:val>
        </c:ser>
        <c:ser>
          <c:idx val="2"/>
          <c:order val="3"/>
          <c:tx>
            <c:strRef>
              <c:f>'M&amp;F 100-500 JR&gt;0'!$A$97</c:f>
              <c:strCache>
                <c:ptCount val="1"/>
                <c:pt idx="0">
                  <c:v>Asociative based-SOA1300</c:v>
                </c:pt>
              </c:strCache>
            </c:strRef>
          </c:tx>
          <c:spPr>
            <a:ln w="28575">
              <a:solidFill>
                <a:srgbClr val="002060"/>
              </a:solidFill>
              <a:prstDash val="dash"/>
            </a:ln>
          </c:spPr>
          <c:marker>
            <c:spPr>
              <a:ln w="28575">
                <a:solidFill>
                  <a:srgbClr val="002060"/>
                </a:solidFill>
                <a:prstDash val="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4"/>
          <c:tx>
            <c:strRef>
              <c:f>'M&amp;F 100-500 JR&gt;0'!$A$98</c:f>
              <c:strCache>
                <c:ptCount val="1"/>
                <c:pt idx="0">
                  <c:v>Rule based-SOA1300</c:v>
                </c:pt>
              </c:strCache>
            </c:strRef>
          </c:tx>
          <c:spPr>
            <a:ln w="28575">
              <a:solidFill>
                <a:srgbClr val="FF0000"/>
              </a:solidFill>
              <a:prstDash val="dash"/>
            </a:ln>
          </c:spPr>
          <c:marker>
            <c:spPr>
              <a:ln w="28575">
                <a:solidFill>
                  <a:srgbClr val="FF0000"/>
                </a:solidFill>
                <a:prstDash val="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ser>
          <c:idx val="5"/>
          <c:order val="5"/>
          <c:tx>
            <c:strRef>
              <c:f>'M&amp;F 100-500 JR&gt;0'!$A$99</c:f>
              <c:strCache>
                <c:ptCount val="1"/>
                <c:pt idx="0">
                  <c:v>ABCD-SOA1300</c:v>
                </c:pt>
              </c:strCache>
            </c:strRef>
          </c:tx>
          <c:spPr>
            <a:ln w="28575">
              <a:prstDash val="sysDash"/>
            </a:ln>
          </c:spPr>
          <c:marker>
            <c:spPr>
              <a:ln w="28575"/>
            </c:spPr>
          </c:marker>
          <c:val>
            <c:numRef>
              <c:f>'M&amp;F 100-500 JR&gt;0'!$B$99:$K$99</c:f>
              <c:numCache>
                <c:formatCode>General</c:formatCode>
                <c:ptCount val="10"/>
                <c:pt idx="0">
                  <c:v>305.41129032258044</c:v>
                </c:pt>
                <c:pt idx="1">
                  <c:v>305.22142857142859</c:v>
                </c:pt>
                <c:pt idx="2">
                  <c:v>294.27205882352939</c:v>
                </c:pt>
                <c:pt idx="3">
                  <c:v>308.45185185185187</c:v>
                </c:pt>
                <c:pt idx="4">
                  <c:v>302.60431654676262</c:v>
                </c:pt>
                <c:pt idx="5">
                  <c:v>302.40740740740716</c:v>
                </c:pt>
                <c:pt idx="6">
                  <c:v>306.11627906976742</c:v>
                </c:pt>
                <c:pt idx="7">
                  <c:v>310.54074074074072</c:v>
                </c:pt>
                <c:pt idx="8">
                  <c:v>304.64539007092202</c:v>
                </c:pt>
                <c:pt idx="9">
                  <c:v>299.63432835820873</c:v>
                </c:pt>
              </c:numCache>
            </c:numRef>
          </c:val>
        </c:ser>
        <c:marker val="1"/>
        <c:axId val="117850496"/>
        <c:axId val="117852416"/>
      </c:lineChart>
      <c:catAx>
        <c:axId val="117850496"/>
        <c:scaling>
          <c:orientation val="minMax"/>
        </c:scaling>
        <c:axPos val="b"/>
        <c:majorTickMark val="none"/>
        <c:minorTickMark val="out"/>
        <c:tickLblPos val="nextTo"/>
        <c:txPr>
          <a:bodyPr/>
          <a:lstStyle/>
          <a:p>
            <a:pPr>
              <a:defRPr lang="es-ES"/>
            </a:pPr>
            <a:endParaRPr lang="es-ES_tradnl"/>
          </a:p>
        </c:txPr>
        <c:crossAx val="117852416"/>
        <c:crosses val="autoZero"/>
        <c:auto val="1"/>
        <c:lblAlgn val="ctr"/>
        <c:lblOffset val="100"/>
      </c:catAx>
      <c:valAx>
        <c:axId val="117852416"/>
        <c:scaling>
          <c:orientation val="minMax"/>
          <c:max val="340"/>
          <c:min val="240"/>
        </c:scaling>
        <c:axPos val="l"/>
        <c:numFmt formatCode="General" sourceLinked="1"/>
        <c:tickLblPos val="nextTo"/>
        <c:txPr>
          <a:bodyPr/>
          <a:lstStyle/>
          <a:p>
            <a:pPr>
              <a:defRPr lang="es-ES"/>
            </a:pPr>
            <a:endParaRPr lang="es-ES_tradnl"/>
          </a:p>
        </c:txPr>
        <c:crossAx val="117850496"/>
        <c:crosses val="autoZero"/>
        <c:crossBetween val="between"/>
      </c:valAx>
    </c:plotArea>
    <c:legend>
      <c:legendPos val="r"/>
      <c:layout/>
      <c:txPr>
        <a:bodyPr/>
        <a:lstStyle/>
        <a:p>
          <a:pPr>
            <a:defRPr lang="es-ES"/>
          </a:pPr>
          <a:endParaRPr lang="es-ES_tradnl"/>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'Missing values'!$A$57</c:f>
              <c:strCache>
                <c:ptCount val="1"/>
                <c:pt idx="0">
                  <c:v>Associative based</c:v>
                </c:pt>
              </c:strCache>
            </c:strRef>
          </c:tx>
          <c:spPr>
            <a:ln w="38100">
              <a:solidFill>
                <a:schemeClr val="accent4">
                  <a:lumMod val="50000"/>
                </a:schemeClr>
              </a:solidFill>
            </a:ln>
          </c:spPr>
          <c:marker>
            <c:spPr>
              <a:solidFill>
                <a:schemeClr val="accent4">
                  <a:lumMod val="50000"/>
                </a:schemeClr>
              </a:solidFill>
              <a:ln>
                <a:solidFill>
                  <a:schemeClr val="accent4">
                    <a:lumMod val="50000"/>
                  </a:schemeClr>
                </a:solidFill>
              </a:ln>
            </c:spPr>
          </c:marker>
          <c:val>
            <c:numRef>
              <c:f>'Missing values'!$B$57:$K$57</c:f>
              <c:numCache>
                <c:formatCode>General</c:formatCode>
                <c:ptCount val="10"/>
                <c:pt idx="0">
                  <c:v>296</c:v>
                </c:pt>
                <c:pt idx="1">
                  <c:v>286</c:v>
                </c:pt>
                <c:pt idx="2">
                  <c:v>282</c:v>
                </c:pt>
                <c:pt idx="3">
                  <c:v>283</c:v>
                </c:pt>
                <c:pt idx="4">
                  <c:v>286</c:v>
                </c:pt>
                <c:pt idx="5">
                  <c:v>300</c:v>
                </c:pt>
                <c:pt idx="6">
                  <c:v>292</c:v>
                </c:pt>
                <c:pt idx="7">
                  <c:v>296</c:v>
                </c:pt>
                <c:pt idx="8">
                  <c:v>294</c:v>
                </c:pt>
                <c:pt idx="9">
                  <c:v>302</c:v>
                </c:pt>
              </c:numCache>
            </c:numRef>
          </c:val>
        </c:ser>
        <c:ser>
          <c:idx val="1"/>
          <c:order val="1"/>
          <c:tx>
            <c:strRef>
              <c:f>'Missing values'!$A$58</c:f>
              <c:strCache>
                <c:ptCount val="1"/>
                <c:pt idx="0">
                  <c:v>Rule based</c:v>
                </c:pt>
              </c:strCache>
            </c:strRef>
          </c:tx>
          <c:spPr>
            <a:ln w="38100">
              <a:solidFill>
                <a:srgbClr val="FF0000"/>
              </a:solidFill>
            </a:ln>
          </c:spPr>
          <c:marker>
            <c:spPr>
              <a:solidFill>
                <a:srgbClr val="FF0000"/>
              </a:solidFill>
            </c:spPr>
          </c:marker>
          <c:val>
            <c:numRef>
              <c:f>'Missing values'!$B$58:$K$58</c:f>
              <c:numCache>
                <c:formatCode>General</c:formatCode>
                <c:ptCount val="10"/>
                <c:pt idx="0">
                  <c:v>312</c:v>
                </c:pt>
                <c:pt idx="1">
                  <c:v>289</c:v>
                </c:pt>
                <c:pt idx="2">
                  <c:v>292</c:v>
                </c:pt>
                <c:pt idx="3">
                  <c:v>294</c:v>
                </c:pt>
                <c:pt idx="4">
                  <c:v>291</c:v>
                </c:pt>
                <c:pt idx="5">
                  <c:v>296</c:v>
                </c:pt>
                <c:pt idx="6">
                  <c:v>300</c:v>
                </c:pt>
                <c:pt idx="7">
                  <c:v>300</c:v>
                </c:pt>
                <c:pt idx="8">
                  <c:v>305</c:v>
                </c:pt>
                <c:pt idx="9">
                  <c:v>303</c:v>
                </c:pt>
              </c:numCache>
            </c:numRef>
          </c:val>
        </c:ser>
        <c:marker val="1"/>
        <c:axId val="108566016"/>
        <c:axId val="108567936"/>
      </c:lineChart>
      <c:catAx>
        <c:axId val="108566016"/>
        <c:scaling>
          <c:orientation val="minMax"/>
        </c:scaling>
        <c:axPos val="b"/>
        <c:tickLblPos val="nextTo"/>
        <c:txPr>
          <a:bodyPr/>
          <a:lstStyle/>
          <a:p>
            <a:pPr>
              <a:defRPr lang="es-ES" sz="1400"/>
            </a:pPr>
            <a:endParaRPr lang="es-ES_tradnl"/>
          </a:p>
        </c:txPr>
        <c:crossAx val="108567936"/>
        <c:crosses val="autoZero"/>
        <c:auto val="1"/>
        <c:lblAlgn val="ctr"/>
        <c:lblOffset val="100"/>
      </c:catAx>
      <c:valAx>
        <c:axId val="108567936"/>
        <c:scaling>
          <c:orientation val="minMax"/>
          <c:max val="340"/>
          <c:min val="240"/>
        </c:scaling>
        <c:axPos val="l"/>
        <c:numFmt formatCode="General" sourceLinked="1"/>
        <c:tickLblPos val="nextTo"/>
        <c:txPr>
          <a:bodyPr/>
          <a:lstStyle/>
          <a:p>
            <a:pPr>
              <a:defRPr lang="es-ES" sz="1400"/>
            </a:pPr>
            <a:endParaRPr lang="es-ES_tradnl"/>
          </a:p>
        </c:txPr>
        <c:crossAx val="108566016"/>
        <c:crosses val="autoZero"/>
        <c:crossBetween val="midCat"/>
      </c:valAx>
    </c:plotArea>
    <c:legend>
      <c:legendPos val="r"/>
      <c:layout/>
      <c:txPr>
        <a:bodyPr/>
        <a:lstStyle/>
        <a:p>
          <a:pPr>
            <a:defRPr lang="es-ES" sz="1400">
              <a:latin typeface="Century Gothic" pitchFamily="34" charset="0"/>
            </a:defRPr>
          </a:pPr>
          <a:endParaRPr lang="es-ES_tradnl"/>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_tradnl"/>
  <c:chart>
    <c:plotArea>
      <c:layout>
        <c:manualLayout>
          <c:layoutTarget val="inner"/>
          <c:xMode val="edge"/>
          <c:yMode val="edge"/>
          <c:x val="0.22388146343369111"/>
          <c:y val="4.0683776432675886E-2"/>
          <c:w val="0.49292889775871768"/>
          <c:h val="0.75686588473751237"/>
        </c:manualLayout>
      </c:layout>
      <c:barChart>
        <c:barDir val="col"/>
        <c:grouping val="clustered"/>
        <c:ser>
          <c:idx val="0"/>
          <c:order val="0"/>
          <c:tx>
            <c:strRef>
              <c:f>Hoja1!$B$1</c:f>
              <c:strCache>
                <c:ptCount val="1"/>
                <c:pt idx="0">
                  <c:v>Single</c:v>
                </c:pt>
              </c:strCache>
            </c:strRef>
          </c:tx>
          <c:spPr>
            <a:solidFill>
              <a:schemeClr val="accent5">
                <a:lumMod val="50000"/>
              </a:schemeClr>
            </a:solidFill>
            <a:ln>
              <a:noFill/>
            </a:ln>
          </c:spPr>
          <c:cat>
            <c:strRef>
              <c:f>Hoja1!$A$2:$A$3</c:f>
              <c:strCache>
                <c:ptCount val="2"/>
                <c:pt idx="0">
                  <c:v>EF</c:v>
                </c:pt>
                <c:pt idx="1">
                  <c:v>GH</c:v>
                </c:pt>
              </c:strCache>
            </c:strRef>
          </c:cat>
          <c:val>
            <c:numRef>
              <c:f>Hoja1!$B$2:$B$3</c:f>
              <c:numCache>
                <c:formatCode>General</c:formatCode>
                <c:ptCount val="2"/>
                <c:pt idx="0">
                  <c:v>70.900000000000006</c:v>
                </c:pt>
                <c:pt idx="1">
                  <c:v>28.2</c:v>
                </c:pt>
              </c:numCache>
            </c:numRef>
          </c:val>
        </c:ser>
        <c:ser>
          <c:idx val="1"/>
          <c:order val="1"/>
          <c:tx>
            <c:strRef>
              <c:f>Hoja1!$C$1</c:f>
              <c:strCache>
                <c:ptCount val="1"/>
                <c:pt idx="0">
                  <c:v>Compound</c:v>
                </c:pt>
              </c:strCache>
            </c:strRef>
          </c:tx>
          <c:cat>
            <c:strRef>
              <c:f>Hoja1!$A$2:$A$3</c:f>
              <c:strCache>
                <c:ptCount val="2"/>
                <c:pt idx="0">
                  <c:v>EF</c:v>
                </c:pt>
                <c:pt idx="1">
                  <c:v>GH</c:v>
                </c:pt>
              </c:strCache>
            </c:strRef>
          </c:cat>
          <c:val>
            <c:numRef>
              <c:f>Hoja1!$C$2:$C$3</c:f>
              <c:numCache>
                <c:formatCode>General</c:formatCode>
                <c:ptCount val="2"/>
                <c:pt idx="0">
                  <c:v>12.05</c:v>
                </c:pt>
                <c:pt idx="1">
                  <c:v>90.77</c:v>
                </c:pt>
              </c:numCache>
            </c:numRef>
          </c:val>
        </c:ser>
        <c:axId val="109700608"/>
        <c:axId val="109702144"/>
      </c:barChart>
      <c:catAx>
        <c:axId val="109700608"/>
        <c:scaling>
          <c:orientation val="minMax"/>
        </c:scaling>
        <c:axPos val="b"/>
        <c:numFmt formatCode="General" sourceLinked="0"/>
        <c:tickLblPos val="nextTo"/>
        <c:txPr>
          <a:bodyPr/>
          <a:lstStyle/>
          <a:p>
            <a:pPr>
              <a:defRPr lang="es-ES" sz="1600"/>
            </a:pPr>
            <a:endParaRPr lang="es-ES_tradnl"/>
          </a:p>
        </c:txPr>
        <c:crossAx val="109702144"/>
        <c:crosses val="autoZero"/>
        <c:auto val="1"/>
        <c:lblAlgn val="ctr"/>
        <c:lblOffset val="100"/>
      </c:catAx>
      <c:valAx>
        <c:axId val="109702144"/>
        <c:scaling>
          <c:orientation val="minMax"/>
        </c:scaling>
        <c:axPos val="l"/>
        <c:majorGridlines/>
        <c:numFmt formatCode="General" sourceLinked="1"/>
        <c:tickLblPos val="nextTo"/>
        <c:txPr>
          <a:bodyPr/>
          <a:lstStyle/>
          <a:p>
            <a:pPr>
              <a:defRPr lang="es-ES"/>
            </a:pPr>
            <a:endParaRPr lang="es-ES_tradnl"/>
          </a:p>
        </c:txPr>
        <c:crossAx val="109700608"/>
        <c:crosses val="autoZero"/>
        <c:crossBetween val="between"/>
      </c:valAx>
      <c:spPr>
        <a:noFill/>
        <a:ln w="25400">
          <a:noFill/>
        </a:ln>
      </c:spPr>
    </c:plotArea>
    <c:legend>
      <c:legendPos val="r"/>
      <c:legendEntry>
        <c:idx val="0"/>
        <c:txPr>
          <a:bodyPr/>
          <a:lstStyle/>
          <a:p>
            <a:pPr>
              <a:defRPr sz="1200"/>
            </a:pPr>
            <a:endParaRPr lang="es-ES_tradnl"/>
          </a:p>
        </c:txPr>
      </c:legendEntry>
      <c:legendEntry>
        <c:idx val="1"/>
        <c:txPr>
          <a:bodyPr/>
          <a:lstStyle/>
          <a:p>
            <a:pPr>
              <a:defRPr sz="1200"/>
            </a:pPr>
            <a:endParaRPr lang="es-ES_tradnl"/>
          </a:p>
        </c:txPr>
      </c:legendEntry>
      <c:layout/>
      <c:txPr>
        <a:bodyPr/>
        <a:lstStyle/>
        <a:p>
          <a:pPr>
            <a:defRPr lang="es-ES"/>
          </a:pPr>
          <a:endParaRPr lang="es-ES_tradnl"/>
        </a:p>
      </c:txPr>
    </c:legend>
    <c:plotVisOnly val="1"/>
    <c:dispBlanksAs val="gap"/>
  </c:chart>
  <c:txPr>
    <a:bodyPr/>
    <a:lstStyle/>
    <a:p>
      <a:pPr>
        <a:defRPr sz="1800"/>
      </a:pPr>
      <a:endParaRPr lang="es-ES_tradnl"/>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_tradnl"/>
  <c:chart>
    <c:plotArea>
      <c:layout/>
      <c:barChart>
        <c:barDir val="col"/>
        <c:grouping val="clustered"/>
        <c:ser>
          <c:idx val="0"/>
          <c:order val="0"/>
          <c:tx>
            <c:strRef>
              <c:f>Hoja1!$B$1</c:f>
              <c:strCache>
                <c:ptCount val="1"/>
                <c:pt idx="0">
                  <c:v>Single</c:v>
                </c:pt>
              </c:strCache>
            </c:strRef>
          </c:tx>
          <c:spPr>
            <a:solidFill>
              <a:schemeClr val="accent5">
                <a:lumMod val="50000"/>
              </a:schemeClr>
            </a:solidFill>
          </c:spPr>
          <c:cat>
            <c:strRef>
              <c:f>Hoja1!$A$2:$A$3</c:f>
              <c:strCache>
                <c:ptCount val="2"/>
                <c:pt idx="0">
                  <c:v>EF</c:v>
                </c:pt>
                <c:pt idx="1">
                  <c:v>GH</c:v>
                </c:pt>
              </c:strCache>
            </c:strRef>
          </c:cat>
          <c:val>
            <c:numRef>
              <c:f>Hoja1!$B$2:$B$3</c:f>
              <c:numCache>
                <c:formatCode>General</c:formatCode>
                <c:ptCount val="2"/>
                <c:pt idx="0">
                  <c:v>72.440000000000026</c:v>
                </c:pt>
                <c:pt idx="1">
                  <c:v>25.12</c:v>
                </c:pt>
              </c:numCache>
            </c:numRef>
          </c:val>
        </c:ser>
        <c:ser>
          <c:idx val="1"/>
          <c:order val="1"/>
          <c:tx>
            <c:strRef>
              <c:f>Hoja1!$C$1</c:f>
              <c:strCache>
                <c:ptCount val="1"/>
                <c:pt idx="0">
                  <c:v>Compound</c:v>
                </c:pt>
              </c:strCache>
            </c:strRef>
          </c:tx>
          <c:cat>
            <c:strRef>
              <c:f>Hoja1!$A$2:$A$3</c:f>
              <c:strCache>
                <c:ptCount val="2"/>
                <c:pt idx="0">
                  <c:v>EF</c:v>
                </c:pt>
                <c:pt idx="1">
                  <c:v>GH</c:v>
                </c:pt>
              </c:strCache>
            </c:strRef>
          </c:cat>
          <c:val>
            <c:numRef>
              <c:f>Hoja1!$C$2:$C$3</c:f>
              <c:numCache>
                <c:formatCode>General</c:formatCode>
                <c:ptCount val="2"/>
                <c:pt idx="0">
                  <c:v>13.9</c:v>
                </c:pt>
                <c:pt idx="1">
                  <c:v>87.56</c:v>
                </c:pt>
              </c:numCache>
            </c:numRef>
          </c:val>
        </c:ser>
        <c:axId val="109768704"/>
        <c:axId val="109770240"/>
      </c:barChart>
      <c:catAx>
        <c:axId val="109768704"/>
        <c:scaling>
          <c:orientation val="minMax"/>
        </c:scaling>
        <c:axPos val="b"/>
        <c:numFmt formatCode="General" sourceLinked="0"/>
        <c:tickLblPos val="nextTo"/>
        <c:txPr>
          <a:bodyPr/>
          <a:lstStyle/>
          <a:p>
            <a:pPr>
              <a:defRPr lang="es-ES" sz="1600"/>
            </a:pPr>
            <a:endParaRPr lang="es-ES_tradnl"/>
          </a:p>
        </c:txPr>
        <c:crossAx val="109770240"/>
        <c:crosses val="autoZero"/>
        <c:auto val="1"/>
        <c:lblAlgn val="ctr"/>
        <c:lblOffset val="100"/>
      </c:catAx>
      <c:valAx>
        <c:axId val="109770240"/>
        <c:scaling>
          <c:orientation val="minMax"/>
        </c:scaling>
        <c:axPos val="l"/>
        <c:majorGridlines/>
        <c:numFmt formatCode="General" sourceLinked="1"/>
        <c:tickLblPos val="nextTo"/>
        <c:txPr>
          <a:bodyPr/>
          <a:lstStyle/>
          <a:p>
            <a:pPr>
              <a:defRPr lang="es-ES"/>
            </a:pPr>
            <a:endParaRPr lang="es-ES_tradnl"/>
          </a:p>
        </c:txPr>
        <c:crossAx val="109768704"/>
        <c:crosses val="autoZero"/>
        <c:crossBetween val="between"/>
      </c:valAx>
    </c:plotArea>
    <c:legend>
      <c:legendPos val="r"/>
      <c:layout/>
      <c:txPr>
        <a:bodyPr/>
        <a:lstStyle/>
        <a:p>
          <a:pPr>
            <a:defRPr lang="es-ES" sz="1200"/>
          </a:pPr>
          <a:endParaRPr lang="es-ES_tradnl"/>
        </a:p>
      </c:txPr>
    </c:legend>
    <c:plotVisOnly val="1"/>
    <c:dispBlanksAs val="gap"/>
  </c:chart>
  <c:txPr>
    <a:bodyPr/>
    <a:lstStyle/>
    <a:p>
      <a:pPr>
        <a:defRPr sz="1800"/>
      </a:pPr>
      <a:endParaRPr lang="es-ES_tradnl"/>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'M&amp;F 100-500 JR&gt;0'!$A$94</c:f>
              <c:strCache>
                <c:ptCount val="1"/>
                <c:pt idx="0">
                  <c:v>Associative based-SOA200</c:v>
                </c:pt>
              </c:strCache>
            </c:strRef>
          </c:tx>
          <c:spPr>
            <a:ln w="28575">
              <a:solidFill>
                <a:srgbClr val="002060"/>
              </a:solidFill>
            </a:ln>
          </c:spPr>
          <c:marker>
            <c:symbol val="diamond"/>
            <c:size val="10"/>
            <c:spPr>
              <a:solidFill>
                <a:schemeClr val="accent4">
                  <a:lumMod val="50000"/>
                </a:schemeClr>
              </a:solidFill>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ymbol val="square"/>
            <c:size val="10"/>
            <c:spPr>
              <a:solidFill>
                <a:srgbClr val="FF0000"/>
              </a:solidFill>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rgbClr val="002060"/>
              </a:solidFill>
              <a:prstDash val="sysDash"/>
            </a:ln>
          </c:spPr>
          <c:marker>
            <c:symbol val="diamond"/>
            <c:size val="10"/>
            <c:spPr>
              <a:solidFill>
                <a:schemeClr val="accent4">
                  <a:lumMod val="50000"/>
                </a:schemeClr>
              </a:solidFill>
              <a:ln w="28575">
                <a:solidFill>
                  <a:srgbClr val="002060"/>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rgbClr val="FF0000"/>
              </a:solidFill>
              <a:prstDash val="sysDash"/>
            </a:ln>
          </c:spPr>
          <c:marker>
            <c:symbol val="square"/>
            <c:size val="10"/>
            <c:spPr>
              <a:solidFill>
                <a:srgbClr val="FF0000"/>
              </a:solidFill>
              <a:ln w="28575">
                <a:solidFill>
                  <a:srgbClr val="FF0000"/>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09978368"/>
        <c:axId val="109980288"/>
      </c:lineChart>
      <c:catAx>
        <c:axId val="109978368"/>
        <c:scaling>
          <c:orientation val="minMax"/>
        </c:scaling>
        <c:axPos val="b"/>
        <c:majorTickMark val="none"/>
        <c:minorTickMark val="out"/>
        <c:tickLblPos val="nextTo"/>
        <c:txPr>
          <a:bodyPr/>
          <a:lstStyle/>
          <a:p>
            <a:pPr>
              <a:defRPr lang="es-ES" sz="1200"/>
            </a:pPr>
            <a:endParaRPr lang="es-ES_tradnl"/>
          </a:p>
        </c:txPr>
        <c:crossAx val="109980288"/>
        <c:crosses val="autoZero"/>
        <c:auto val="1"/>
        <c:lblAlgn val="ctr"/>
        <c:lblOffset val="100"/>
      </c:catAx>
      <c:valAx>
        <c:axId val="109980288"/>
        <c:scaling>
          <c:orientation val="minMax"/>
          <c:max val="340"/>
          <c:min val="240"/>
        </c:scaling>
        <c:axPos val="l"/>
        <c:numFmt formatCode="General" sourceLinked="1"/>
        <c:tickLblPos val="nextTo"/>
        <c:txPr>
          <a:bodyPr/>
          <a:lstStyle/>
          <a:p>
            <a:pPr>
              <a:defRPr lang="es-ES" sz="1400"/>
            </a:pPr>
            <a:endParaRPr lang="es-ES_tradnl"/>
          </a:p>
        </c:txPr>
        <c:crossAx val="109978368"/>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_tradnl"/>
  <c:chart>
    <c:plotArea>
      <c:layout>
        <c:manualLayout>
          <c:layoutTarget val="inner"/>
          <c:xMode val="edge"/>
          <c:yMode val="edge"/>
          <c:x val="8.2693805061562639E-2"/>
          <c:y val="3.600221321794822E-2"/>
          <c:w val="0.55248603717076006"/>
          <c:h val="0.81016874450370857"/>
        </c:manualLayout>
      </c:layout>
      <c:lineChart>
        <c:grouping val="standard"/>
        <c:ser>
          <c:idx val="0"/>
          <c:order val="0"/>
          <c:tx>
            <c:strRef>
              <c:f>'M&amp;F 100-500 JR&gt;0'!$A$94</c:f>
              <c:strCache>
                <c:ptCount val="1"/>
                <c:pt idx="0">
                  <c:v>Associative based-SOA200</c:v>
                </c:pt>
              </c:strCache>
            </c:strRef>
          </c:tx>
          <c:spPr>
            <a:ln w="28575">
              <a:solidFill>
                <a:srgbClr val="002060"/>
              </a:solidFill>
            </a:ln>
          </c:spPr>
          <c:marker>
            <c:symbol val="diamond"/>
            <c:size val="10"/>
            <c:spPr>
              <a:solidFill>
                <a:schemeClr val="accent4">
                  <a:lumMod val="50000"/>
                </a:schemeClr>
              </a:solidFill>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ymbol val="square"/>
            <c:size val="10"/>
            <c:spPr>
              <a:solidFill>
                <a:srgbClr val="FF0000"/>
              </a:solidFill>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chemeClr val="bg2"/>
              </a:solidFill>
              <a:prstDash val="sysDash"/>
            </a:ln>
          </c:spPr>
          <c:marker>
            <c:spPr>
              <a:gradFill flip="none" rotWithShape="1">
                <a:gsLst>
                  <a:gs pos="9200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28575">
                <a:solidFill>
                  <a:schemeClr val="bg2"/>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chemeClr val="bg2">
                  <a:lumMod val="90000"/>
                </a:schemeClr>
              </a:solidFill>
              <a:prstDash val="sysDash"/>
            </a:ln>
          </c:spPr>
          <c:marker>
            <c:spPr>
              <a:solidFill>
                <a:schemeClr val="bg2">
                  <a:lumMod val="90000"/>
                </a:schemeClr>
              </a:solidFill>
              <a:ln w="28575">
                <a:solidFill>
                  <a:schemeClr val="bg2">
                    <a:lumMod val="90000"/>
                  </a:schemeClr>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10083456"/>
        <c:axId val="110085632"/>
      </c:lineChart>
      <c:catAx>
        <c:axId val="110083456"/>
        <c:scaling>
          <c:orientation val="minMax"/>
        </c:scaling>
        <c:axPos val="b"/>
        <c:majorTickMark val="none"/>
        <c:minorTickMark val="out"/>
        <c:tickLblPos val="nextTo"/>
        <c:txPr>
          <a:bodyPr/>
          <a:lstStyle/>
          <a:p>
            <a:pPr>
              <a:defRPr lang="es-ES" sz="1200"/>
            </a:pPr>
            <a:endParaRPr lang="es-ES_tradnl"/>
          </a:p>
        </c:txPr>
        <c:crossAx val="110085632"/>
        <c:crosses val="autoZero"/>
        <c:auto val="1"/>
        <c:lblAlgn val="ctr"/>
        <c:lblOffset val="100"/>
      </c:catAx>
      <c:valAx>
        <c:axId val="110085632"/>
        <c:scaling>
          <c:orientation val="minMax"/>
          <c:max val="340"/>
          <c:min val="240"/>
        </c:scaling>
        <c:axPos val="l"/>
        <c:numFmt formatCode="General" sourceLinked="1"/>
        <c:tickLblPos val="nextTo"/>
        <c:txPr>
          <a:bodyPr/>
          <a:lstStyle/>
          <a:p>
            <a:pPr>
              <a:defRPr lang="es-ES" sz="1400"/>
            </a:pPr>
            <a:endParaRPr lang="es-ES_tradnl"/>
          </a:p>
        </c:txPr>
        <c:crossAx val="110083456"/>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_tradnl"/>
  <c:chart>
    <c:plotArea>
      <c:layout>
        <c:manualLayout>
          <c:layoutTarget val="inner"/>
          <c:xMode val="edge"/>
          <c:yMode val="edge"/>
          <c:x val="8.1520272041730707E-2"/>
          <c:y val="3.3166514109850068E-2"/>
          <c:w val="0.56094887787225067"/>
          <c:h val="0.8046549439869437"/>
        </c:manualLayout>
      </c:layout>
      <c:lineChart>
        <c:grouping val="standard"/>
        <c:ser>
          <c:idx val="0"/>
          <c:order val="0"/>
          <c:tx>
            <c:strRef>
              <c:f>'M&amp;F 100-500 JR&gt;0'!$A$94</c:f>
              <c:strCache>
                <c:ptCount val="1"/>
                <c:pt idx="0">
                  <c:v>Associative based-SOA200</c:v>
                </c:pt>
              </c:strCache>
            </c:strRef>
          </c:tx>
          <c:spPr>
            <a:ln w="28575">
              <a:solidFill>
                <a:schemeClr val="bg2">
                  <a:lumMod val="75000"/>
                </a:schemeClr>
              </a:solidFill>
            </a:ln>
          </c:spPr>
          <c:marker>
            <c:spPr>
              <a:solidFill>
                <a:schemeClr val="bg2">
                  <a:lumMod val="75000"/>
                </a:schemeClr>
              </a:solidFill>
              <a:ln w="28575">
                <a:solidFill>
                  <a:schemeClr val="bg2">
                    <a:lumMod val="75000"/>
                  </a:schemeClr>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chemeClr val="bg2">
                  <a:lumMod val="90000"/>
                </a:schemeClr>
              </a:solidFill>
            </a:ln>
          </c:spPr>
          <c:marker>
            <c:spPr>
              <a:solidFill>
                <a:schemeClr val="bg2">
                  <a:lumMod val="90000"/>
                </a:schemeClr>
              </a:solidFill>
              <a:ln w="28575">
                <a:solidFill>
                  <a:schemeClr val="bg2">
                    <a:lumMod val="90000"/>
                  </a:schemeClr>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rgbClr val="002060"/>
              </a:solidFill>
              <a:prstDash val="sysDash"/>
            </a:ln>
          </c:spPr>
          <c:marker>
            <c:symbol val="diamond"/>
            <c:size val="10"/>
            <c:spPr>
              <a:solidFill>
                <a:schemeClr val="accent4">
                  <a:lumMod val="50000"/>
                </a:schemeClr>
              </a:solidFill>
              <a:ln w="28575">
                <a:solidFill>
                  <a:srgbClr val="002060"/>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rgbClr val="FF0000"/>
              </a:solidFill>
              <a:prstDash val="sysDash"/>
            </a:ln>
          </c:spPr>
          <c:marker>
            <c:symbol val="square"/>
            <c:size val="10"/>
            <c:spPr>
              <a:solidFill>
                <a:srgbClr val="FF0000"/>
              </a:solidFill>
              <a:ln w="28575">
                <a:solidFill>
                  <a:srgbClr val="FF0000"/>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10994944"/>
        <c:axId val="110996864"/>
      </c:lineChart>
      <c:catAx>
        <c:axId val="110994944"/>
        <c:scaling>
          <c:orientation val="minMax"/>
        </c:scaling>
        <c:axPos val="b"/>
        <c:majorTickMark val="none"/>
        <c:minorTickMark val="out"/>
        <c:tickLblPos val="nextTo"/>
        <c:txPr>
          <a:bodyPr/>
          <a:lstStyle/>
          <a:p>
            <a:pPr>
              <a:defRPr lang="es-ES" sz="1200"/>
            </a:pPr>
            <a:endParaRPr lang="es-ES_tradnl"/>
          </a:p>
        </c:txPr>
        <c:crossAx val="110996864"/>
        <c:crosses val="autoZero"/>
        <c:auto val="1"/>
        <c:lblAlgn val="ctr"/>
        <c:lblOffset val="100"/>
      </c:catAx>
      <c:valAx>
        <c:axId val="110996864"/>
        <c:scaling>
          <c:orientation val="minMax"/>
          <c:max val="340"/>
          <c:min val="240"/>
        </c:scaling>
        <c:axPos val="l"/>
        <c:numFmt formatCode="General" sourceLinked="1"/>
        <c:tickLblPos val="nextTo"/>
        <c:txPr>
          <a:bodyPr/>
          <a:lstStyle/>
          <a:p>
            <a:pPr>
              <a:defRPr lang="es-ES" sz="1400"/>
            </a:pPr>
            <a:endParaRPr lang="es-ES_tradnl"/>
          </a:p>
        </c:txPr>
        <c:crossAx val="110994944"/>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_tradnl"/>
  <c:chart>
    <c:plotArea>
      <c:layout>
        <c:manualLayout>
          <c:layoutTarget val="inner"/>
          <c:xMode val="edge"/>
          <c:yMode val="edge"/>
          <c:x val="8.0138558891082901E-2"/>
          <c:y val="3.2738976943549616E-2"/>
          <c:w val="0.55885707452188682"/>
          <c:h val="0.80717306426398028"/>
        </c:manualLayout>
      </c:layout>
      <c:lineChart>
        <c:grouping val="standard"/>
        <c:ser>
          <c:idx val="0"/>
          <c:order val="0"/>
          <c:tx>
            <c:strRef>
              <c:f>'M&amp;F 100-500 JR&gt;0'!$A$94</c:f>
              <c:strCache>
                <c:ptCount val="1"/>
                <c:pt idx="0">
                  <c:v>Associative based-SOA200</c:v>
                </c:pt>
              </c:strCache>
            </c:strRef>
          </c:tx>
          <c:spPr>
            <a:ln w="28575">
              <a:solidFill>
                <a:srgbClr val="002060"/>
              </a:solidFill>
            </a:ln>
          </c:spPr>
          <c:marker>
            <c:symbol val="diamond"/>
            <c:size val="10"/>
            <c:spPr>
              <a:solidFill>
                <a:schemeClr val="accent4">
                  <a:lumMod val="50000"/>
                </a:schemeClr>
              </a:solidFill>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ymbol val="square"/>
            <c:size val="10"/>
            <c:spPr>
              <a:solidFill>
                <a:srgbClr val="FF0000"/>
              </a:solidFill>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rgbClr val="002060"/>
              </a:solidFill>
              <a:prstDash val="sysDash"/>
            </a:ln>
          </c:spPr>
          <c:marker>
            <c:symbol val="diamond"/>
            <c:size val="10"/>
            <c:spPr>
              <a:solidFill>
                <a:schemeClr val="accent4">
                  <a:lumMod val="50000"/>
                </a:schemeClr>
              </a:solidFill>
              <a:ln w="28575">
                <a:solidFill>
                  <a:srgbClr val="002060"/>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rgbClr val="FF0000"/>
              </a:solidFill>
              <a:prstDash val="sysDash"/>
            </a:ln>
          </c:spPr>
          <c:marker>
            <c:symbol val="square"/>
            <c:size val="10"/>
            <c:spPr>
              <a:solidFill>
                <a:srgbClr val="FF0000"/>
              </a:solidFill>
              <a:ln w="28575">
                <a:solidFill>
                  <a:srgbClr val="FF0000"/>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11918464"/>
        <c:axId val="111924736"/>
      </c:lineChart>
      <c:catAx>
        <c:axId val="111918464"/>
        <c:scaling>
          <c:orientation val="minMax"/>
        </c:scaling>
        <c:axPos val="b"/>
        <c:majorTickMark val="none"/>
        <c:minorTickMark val="out"/>
        <c:tickLblPos val="nextTo"/>
        <c:txPr>
          <a:bodyPr/>
          <a:lstStyle/>
          <a:p>
            <a:pPr>
              <a:defRPr lang="es-ES" sz="1200"/>
            </a:pPr>
            <a:endParaRPr lang="es-ES_tradnl"/>
          </a:p>
        </c:txPr>
        <c:crossAx val="111924736"/>
        <c:crosses val="autoZero"/>
        <c:auto val="1"/>
        <c:lblAlgn val="ctr"/>
        <c:lblOffset val="100"/>
      </c:catAx>
      <c:valAx>
        <c:axId val="111924736"/>
        <c:scaling>
          <c:orientation val="minMax"/>
          <c:max val="340"/>
          <c:min val="240"/>
        </c:scaling>
        <c:axPos val="l"/>
        <c:numFmt formatCode="General" sourceLinked="1"/>
        <c:tickLblPos val="nextTo"/>
        <c:txPr>
          <a:bodyPr/>
          <a:lstStyle/>
          <a:p>
            <a:pPr>
              <a:defRPr lang="es-ES" sz="1400"/>
            </a:pPr>
            <a:endParaRPr lang="es-ES_tradnl"/>
          </a:p>
        </c:txPr>
        <c:crossAx val="111918464"/>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ES_tradnl"/>
  <c:chart>
    <c:plotArea>
      <c:layout/>
      <c:lineChart>
        <c:grouping val="standard"/>
        <c:ser>
          <c:idx val="0"/>
          <c:order val="0"/>
          <c:tx>
            <c:strRef>
              <c:f>'M&amp;F 100-500 JR&gt;0'!$A$94</c:f>
              <c:strCache>
                <c:ptCount val="1"/>
                <c:pt idx="0">
                  <c:v>Associative based-SOA200</c:v>
                </c:pt>
              </c:strCache>
            </c:strRef>
          </c:tx>
          <c:spPr>
            <a:ln w="28575">
              <a:solidFill>
                <a:srgbClr val="002060"/>
              </a:solidFill>
            </a:ln>
          </c:spPr>
          <c:marker>
            <c:symbol val="diamond"/>
            <c:size val="10"/>
            <c:spPr>
              <a:solidFill>
                <a:schemeClr val="accent4">
                  <a:lumMod val="50000"/>
                </a:schemeClr>
              </a:solidFill>
              <a:ln w="28575">
                <a:solidFill>
                  <a:srgbClr val="002060"/>
                </a:solidFill>
              </a:ln>
            </c:spPr>
          </c:marker>
          <c:val>
            <c:numRef>
              <c:f>'M&amp;F 100-500 JR&gt;0'!$B$94:$K$94</c:f>
              <c:numCache>
                <c:formatCode>General</c:formatCode>
                <c:ptCount val="10"/>
                <c:pt idx="0">
                  <c:v>280.81481481481507</c:v>
                </c:pt>
                <c:pt idx="1">
                  <c:v>281.19298245614033</c:v>
                </c:pt>
                <c:pt idx="2">
                  <c:v>269.81355932203383</c:v>
                </c:pt>
                <c:pt idx="3">
                  <c:v>272.80327868852459</c:v>
                </c:pt>
                <c:pt idx="4">
                  <c:v>284.12068965517244</c:v>
                </c:pt>
                <c:pt idx="5">
                  <c:v>259.3387096774191</c:v>
                </c:pt>
                <c:pt idx="6">
                  <c:v>280.1818181818183</c:v>
                </c:pt>
                <c:pt idx="7">
                  <c:v>270.03278688524591</c:v>
                </c:pt>
                <c:pt idx="8">
                  <c:v>267.12903225806429</c:v>
                </c:pt>
                <c:pt idx="9">
                  <c:v>278.04918032786918</c:v>
                </c:pt>
              </c:numCache>
            </c:numRef>
          </c:val>
        </c:ser>
        <c:ser>
          <c:idx val="1"/>
          <c:order val="1"/>
          <c:tx>
            <c:strRef>
              <c:f>'M&amp;F 100-500 JR&gt;0'!$A$95</c:f>
              <c:strCache>
                <c:ptCount val="1"/>
                <c:pt idx="0">
                  <c:v>Rule based-SOA200</c:v>
                </c:pt>
              </c:strCache>
            </c:strRef>
          </c:tx>
          <c:spPr>
            <a:ln w="28575">
              <a:solidFill>
                <a:srgbClr val="FF0000"/>
              </a:solidFill>
            </a:ln>
          </c:spPr>
          <c:marker>
            <c:symbol val="square"/>
            <c:size val="10"/>
            <c:spPr>
              <a:solidFill>
                <a:srgbClr val="FF0000"/>
              </a:solidFill>
              <a:ln w="28575">
                <a:solidFill>
                  <a:srgbClr val="FF0000"/>
                </a:solidFill>
              </a:ln>
            </c:spPr>
          </c:marker>
          <c:val>
            <c:numRef>
              <c:f>'M&amp;F 100-500 JR&gt;0'!$B$95:$K$95</c:f>
              <c:numCache>
                <c:formatCode>General</c:formatCode>
                <c:ptCount val="10"/>
                <c:pt idx="0">
                  <c:v>318.22641509433964</c:v>
                </c:pt>
                <c:pt idx="1">
                  <c:v>284.61016949152543</c:v>
                </c:pt>
                <c:pt idx="2">
                  <c:v>279.50847457627094</c:v>
                </c:pt>
                <c:pt idx="3">
                  <c:v>279</c:v>
                </c:pt>
                <c:pt idx="4">
                  <c:v>280.71186440677963</c:v>
                </c:pt>
                <c:pt idx="5">
                  <c:v>280.13114754098325</c:v>
                </c:pt>
                <c:pt idx="6">
                  <c:v>289.78947368421052</c:v>
                </c:pt>
                <c:pt idx="7">
                  <c:v>289.68333333333356</c:v>
                </c:pt>
                <c:pt idx="8">
                  <c:v>292.91228070175441</c:v>
                </c:pt>
                <c:pt idx="9">
                  <c:v>289.30158730158729</c:v>
                </c:pt>
              </c:numCache>
            </c:numRef>
          </c:val>
        </c:ser>
        <c:ser>
          <c:idx val="2"/>
          <c:order val="2"/>
          <c:tx>
            <c:strRef>
              <c:f>'M&amp;F 100-500 JR&gt;0'!$A$97</c:f>
              <c:strCache>
                <c:ptCount val="1"/>
                <c:pt idx="0">
                  <c:v>Associative based-SOA1300</c:v>
                </c:pt>
              </c:strCache>
            </c:strRef>
          </c:tx>
          <c:spPr>
            <a:ln w="28575">
              <a:solidFill>
                <a:schemeClr val="bg2"/>
              </a:solidFill>
              <a:prstDash val="sysDash"/>
            </a:ln>
          </c:spPr>
          <c:marker>
            <c:spPr>
              <a:gradFill flip="none" rotWithShape="1">
                <a:gsLst>
                  <a:gs pos="9200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28575">
                <a:solidFill>
                  <a:schemeClr val="bg2"/>
                </a:solidFill>
                <a:prstDash val="sysDash"/>
              </a:ln>
            </c:spPr>
          </c:marker>
          <c:val>
            <c:numRef>
              <c:f>'M&amp;F 100-500 JR&gt;0'!$B$97:$K$97</c:f>
              <c:numCache>
                <c:formatCode>General</c:formatCode>
                <c:ptCount val="10"/>
                <c:pt idx="0">
                  <c:v>312.76271186440675</c:v>
                </c:pt>
                <c:pt idx="1">
                  <c:v>314.98484848484873</c:v>
                </c:pt>
                <c:pt idx="2">
                  <c:v>313.76470588235298</c:v>
                </c:pt>
                <c:pt idx="3">
                  <c:v>322.33333333333331</c:v>
                </c:pt>
                <c:pt idx="4">
                  <c:v>315.83076923076931</c:v>
                </c:pt>
                <c:pt idx="5">
                  <c:v>324.15714285714284</c:v>
                </c:pt>
                <c:pt idx="6">
                  <c:v>315.62686567164178</c:v>
                </c:pt>
                <c:pt idx="7">
                  <c:v>315.89705882352939</c:v>
                </c:pt>
                <c:pt idx="8">
                  <c:v>308.86956521739131</c:v>
                </c:pt>
                <c:pt idx="9">
                  <c:v>315.92753623188378</c:v>
                </c:pt>
              </c:numCache>
            </c:numRef>
          </c:val>
        </c:ser>
        <c:ser>
          <c:idx val="3"/>
          <c:order val="3"/>
          <c:tx>
            <c:strRef>
              <c:f>'M&amp;F 100-500 JR&gt;0'!$A$98</c:f>
              <c:strCache>
                <c:ptCount val="1"/>
                <c:pt idx="0">
                  <c:v>Rule based-SOA1300</c:v>
                </c:pt>
              </c:strCache>
            </c:strRef>
          </c:tx>
          <c:spPr>
            <a:ln w="28575">
              <a:solidFill>
                <a:schemeClr val="bg2">
                  <a:lumMod val="90000"/>
                </a:schemeClr>
              </a:solidFill>
              <a:prstDash val="sysDash"/>
            </a:ln>
          </c:spPr>
          <c:marker>
            <c:spPr>
              <a:solidFill>
                <a:schemeClr val="bg2">
                  <a:lumMod val="90000"/>
                </a:schemeClr>
              </a:solidFill>
              <a:ln w="28575">
                <a:solidFill>
                  <a:schemeClr val="bg2">
                    <a:lumMod val="90000"/>
                  </a:schemeClr>
                </a:solidFill>
                <a:prstDash val="sysDash"/>
              </a:ln>
            </c:spPr>
          </c:marker>
          <c:val>
            <c:numRef>
              <c:f>'M&amp;F 100-500 JR&gt;0'!$B$98:$K$98</c:f>
              <c:numCache>
                <c:formatCode>General</c:formatCode>
                <c:ptCount val="10"/>
                <c:pt idx="0">
                  <c:v>296.75757575757535</c:v>
                </c:pt>
                <c:pt idx="1">
                  <c:v>301.13235294117607</c:v>
                </c:pt>
                <c:pt idx="2">
                  <c:v>314.92857142857099</c:v>
                </c:pt>
                <c:pt idx="3">
                  <c:v>314.90769230769229</c:v>
                </c:pt>
                <c:pt idx="4">
                  <c:v>320.88732394366195</c:v>
                </c:pt>
                <c:pt idx="5">
                  <c:v>316.515625</c:v>
                </c:pt>
                <c:pt idx="6">
                  <c:v>308.89393939393926</c:v>
                </c:pt>
                <c:pt idx="7">
                  <c:v>316.23437499999977</c:v>
                </c:pt>
                <c:pt idx="8">
                  <c:v>324.90277777777749</c:v>
                </c:pt>
                <c:pt idx="9">
                  <c:v>314.90769230769229</c:v>
                </c:pt>
              </c:numCache>
            </c:numRef>
          </c:val>
        </c:ser>
        <c:marker val="1"/>
        <c:axId val="112981504"/>
        <c:axId val="112983424"/>
      </c:lineChart>
      <c:catAx>
        <c:axId val="112981504"/>
        <c:scaling>
          <c:orientation val="minMax"/>
        </c:scaling>
        <c:axPos val="b"/>
        <c:majorTickMark val="none"/>
        <c:minorTickMark val="out"/>
        <c:tickLblPos val="nextTo"/>
        <c:txPr>
          <a:bodyPr/>
          <a:lstStyle/>
          <a:p>
            <a:pPr>
              <a:defRPr lang="es-ES" sz="1200"/>
            </a:pPr>
            <a:endParaRPr lang="es-ES_tradnl"/>
          </a:p>
        </c:txPr>
        <c:crossAx val="112983424"/>
        <c:crosses val="autoZero"/>
        <c:auto val="1"/>
        <c:lblAlgn val="ctr"/>
        <c:lblOffset val="100"/>
      </c:catAx>
      <c:valAx>
        <c:axId val="112983424"/>
        <c:scaling>
          <c:orientation val="minMax"/>
          <c:max val="340"/>
          <c:min val="240"/>
        </c:scaling>
        <c:axPos val="l"/>
        <c:numFmt formatCode="General" sourceLinked="1"/>
        <c:tickLblPos val="nextTo"/>
        <c:txPr>
          <a:bodyPr/>
          <a:lstStyle/>
          <a:p>
            <a:pPr>
              <a:defRPr lang="es-ES" sz="1400"/>
            </a:pPr>
            <a:endParaRPr lang="es-ES_tradnl"/>
          </a:p>
        </c:txPr>
        <c:crossAx val="112981504"/>
        <c:crosses val="autoZero"/>
        <c:crossBetween val="between"/>
      </c:valAx>
    </c:plotArea>
    <c:legend>
      <c:legendPos val="r"/>
      <c:layout/>
      <c:txPr>
        <a:bodyPr/>
        <a:lstStyle/>
        <a:p>
          <a:pPr>
            <a:defRPr lang="es-ES" sz="1400"/>
          </a:pPr>
          <a:endParaRPr lang="es-ES_tradnl"/>
        </a:p>
      </c:txPr>
    </c:legend>
    <c:plotVisOnly val="1"/>
    <c:dispBlanksAs val="gap"/>
  </c:chart>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0.38032</cdr:x>
      <cdr:y>0.48908</cdr:y>
    </cdr:from>
    <cdr:to>
      <cdr:x>0.52915</cdr:x>
      <cdr:y>0.72179</cdr:y>
    </cdr:to>
    <cdr:sp macro="" textlink="">
      <cdr:nvSpPr>
        <cdr:cNvPr id="2" name="CuadroTexto 1"/>
        <cdr:cNvSpPr txBox="1"/>
      </cdr:nvSpPr>
      <cdr:spPr>
        <a:xfrm xmlns:a="http://schemas.openxmlformats.org/drawingml/2006/main">
          <a:off x="2490325" y="1772291"/>
          <a:ext cx="974536" cy="8432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ES" sz="1600" dirty="0" smtClean="0"/>
            <a:t>**</a:t>
          </a:r>
          <a:endParaRPr lang="es-ES" sz="1600" dirty="0"/>
        </a:p>
      </cdr:txBody>
    </cdr:sp>
  </cdr:relSizeAnchor>
  <cdr:relSizeAnchor xmlns:cdr="http://schemas.openxmlformats.org/drawingml/2006/chartDrawing">
    <cdr:from>
      <cdr:x>0.63055</cdr:x>
      <cdr:y>0.41149</cdr:y>
    </cdr:from>
    <cdr:to>
      <cdr:x>0.77938</cdr:x>
      <cdr:y>0.64419</cdr:y>
    </cdr:to>
    <cdr:sp macro="" textlink="">
      <cdr:nvSpPr>
        <cdr:cNvPr id="3" name="CuadroTexto 1"/>
        <cdr:cNvSpPr txBox="1"/>
      </cdr:nvSpPr>
      <cdr:spPr>
        <a:xfrm xmlns:a="http://schemas.openxmlformats.org/drawingml/2006/main">
          <a:off x="4128806" y="1491120"/>
          <a:ext cx="974536" cy="84323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s-ES" sz="1600" dirty="0" smtClean="0"/>
            <a:t>**</a:t>
          </a:r>
          <a:endParaRPr lang="es-ES"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91ED3-4D2C-44CA-B0A1-10D790B2FB2D}" type="datetimeFigureOut">
              <a:rPr lang="es-ES" smtClean="0"/>
              <a:pPr/>
              <a:t>04/09/2013</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BC5813-068F-492E-A2B1-E2E73B23669E}" type="slidenum">
              <a:rPr lang="es-ES" smtClean="0"/>
              <a:pPr/>
              <a:t>‹Nº›</a:t>
            </a:fld>
            <a:endParaRPr lang="es-ES"/>
          </a:p>
        </p:txBody>
      </p:sp>
    </p:spTree>
    <p:extLst>
      <p:ext uri="{BB962C8B-B14F-4D97-AF65-F5344CB8AC3E}">
        <p14:creationId xmlns:p14="http://schemas.microsoft.com/office/powerpoint/2010/main" xmlns="" val="1429653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03BC5813-068F-492E-A2B1-E2E73B23669E}" type="slidenum">
              <a:rPr lang="es-ES" smtClean="0"/>
              <a:pPr/>
              <a:t>6</a:t>
            </a:fld>
            <a:endParaRPr lang="es-ES"/>
          </a:p>
        </p:txBody>
      </p:sp>
    </p:spTree>
    <p:extLst>
      <p:ext uri="{BB962C8B-B14F-4D97-AF65-F5344CB8AC3E}">
        <p14:creationId xmlns:p14="http://schemas.microsoft.com/office/powerpoint/2010/main" xmlns="" val="2923121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03BC5813-068F-492E-A2B1-E2E73B23669E}" type="slidenum">
              <a:rPr lang="es-ES" smtClean="0"/>
              <a:pPr/>
              <a:t>18</a:t>
            </a:fld>
            <a:endParaRPr lang="es-ES"/>
          </a:p>
        </p:txBody>
      </p:sp>
    </p:spTree>
    <p:extLst>
      <p:ext uri="{BB962C8B-B14F-4D97-AF65-F5344CB8AC3E}">
        <p14:creationId xmlns:p14="http://schemas.microsoft.com/office/powerpoint/2010/main" xmlns="" val="213264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3133836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2462713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4119512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868902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244619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8"/>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2723179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722973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3958491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3445794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4083287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1268848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DAE7A89-8C9C-446B-BF89-F0F553E1E683}" type="datetimeFigureOut">
              <a:rPr lang="es-ES" smtClean="0"/>
              <a:pPr/>
              <a:t>04/09/2013</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2412236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E7A89-8C9C-446B-BF89-F0F553E1E683}" type="datetimeFigureOut">
              <a:rPr lang="es-ES" smtClean="0"/>
              <a:pPr/>
              <a:t>04/09/2013</a:t>
            </a:fld>
            <a:endParaRPr lang="es-E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D62F3-3732-430F-AFD9-B7D13D4FD80B}" type="slidenum">
              <a:rPr lang="es-ES" smtClean="0"/>
              <a:pPr/>
              <a:t>‹Nº›</a:t>
            </a:fld>
            <a:endParaRPr lang="es-ES" dirty="0"/>
          </a:p>
        </p:txBody>
      </p:sp>
    </p:spTree>
    <p:extLst>
      <p:ext uri="{BB962C8B-B14F-4D97-AF65-F5344CB8AC3E}">
        <p14:creationId xmlns:p14="http://schemas.microsoft.com/office/powerpoint/2010/main" xmlns="" val="3923257682"/>
      </p:ext>
    </p:extLst>
  </p:cSld>
  <p:clrMap bg1="lt1" tx1="dk1" bg2="lt2" tx2="dk2" accent1="accent1" accent2="accent2" accent3="accent3" accent4="accent4" accent5="accent5" accent6="accent6" hlink="hlink" folHlink="folHlink"/>
  <p:sldLayoutIdLst>
    <p:sldLayoutId id="2147484244" r:id="rId1"/>
    <p:sldLayoutId id="2147484245" r:id="rId2"/>
    <p:sldLayoutId id="2147484246" r:id="rId3"/>
    <p:sldLayoutId id="2147484247" r:id="rId4"/>
    <p:sldLayoutId id="2147484248" r:id="rId5"/>
    <p:sldLayoutId id="2147484249" r:id="rId6"/>
    <p:sldLayoutId id="2147484250" r:id="rId7"/>
    <p:sldLayoutId id="2147484251" r:id="rId8"/>
    <p:sldLayoutId id="2147484252" r:id="rId9"/>
    <p:sldLayoutId id="2147484253" r:id="rId10"/>
    <p:sldLayoutId id="2147484254" r:id="rId11"/>
    <p:sldLayoutId id="214748425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69951" y="1500990"/>
            <a:ext cx="7530152" cy="3589362"/>
          </a:xfrm>
        </p:spPr>
        <p:txBody>
          <a:bodyPr>
            <a:noAutofit/>
          </a:bodyPr>
          <a:lstStyle/>
          <a:p>
            <a:r>
              <a:rPr lang="en-GB" sz="3200" b="1" dirty="0" smtClean="0"/>
              <a:t/>
            </a:r>
            <a:br>
              <a:rPr lang="en-GB" sz="3200" b="1" dirty="0" smtClean="0"/>
            </a:br>
            <a:r>
              <a:rPr lang="en-GB" sz="3200" b="1" dirty="0"/>
              <a:t/>
            </a:r>
            <a:br>
              <a:rPr lang="en-GB" sz="3200" b="1" dirty="0"/>
            </a:br>
            <a:r>
              <a:rPr lang="en-GB" sz="3200" b="1" dirty="0" smtClean="0"/>
              <a:t/>
            </a:r>
            <a:br>
              <a:rPr lang="en-GB" sz="3200" b="1" dirty="0" smtClean="0"/>
            </a:br>
            <a:r>
              <a:rPr lang="en-GB" sz="3200" b="1" dirty="0"/>
              <a:t/>
            </a:r>
            <a:br>
              <a:rPr lang="en-GB" sz="3200" b="1" dirty="0"/>
            </a:br>
            <a:r>
              <a:rPr lang="en-GB" sz="3200" b="1" dirty="0" smtClean="0"/>
              <a:t/>
            </a:r>
            <a:br>
              <a:rPr lang="en-GB" sz="3200" b="1" dirty="0" smtClean="0"/>
            </a:br>
            <a:r>
              <a:rPr lang="en-GB" sz="3200" b="1" dirty="0"/>
              <a:t/>
            </a:r>
            <a:br>
              <a:rPr lang="en-GB" sz="3200" b="1" dirty="0"/>
            </a:br>
            <a:r>
              <a:rPr lang="en-GB" sz="3200" dirty="0" smtClean="0">
                <a:latin typeface="Century Gothic" pitchFamily="34" charset="0"/>
              </a:rPr>
              <a:t>Associative versus rule-based generalisation: A dissociation between judgements and priming effects</a:t>
            </a:r>
            <a:r>
              <a:rPr lang="es-ES" sz="3200" dirty="0" smtClean="0">
                <a:latin typeface="Century Gothic" pitchFamily="34" charset="0"/>
              </a:rPr>
              <a:t/>
            </a:r>
            <a:br>
              <a:rPr lang="es-ES" sz="3200" dirty="0" smtClean="0">
                <a:latin typeface="Century Gothic" pitchFamily="34" charset="0"/>
              </a:rPr>
            </a:br>
            <a:endParaRPr lang="es-ES" sz="3200" dirty="0">
              <a:latin typeface="Century Gothic" pitchFamily="34" charset="0"/>
            </a:endParaRPr>
          </a:p>
        </p:txBody>
      </p:sp>
      <p:sp>
        <p:nvSpPr>
          <p:cNvPr id="3" name="Subtítulo 2"/>
          <p:cNvSpPr>
            <a:spLocks noGrp="1"/>
          </p:cNvSpPr>
          <p:nvPr>
            <p:ph type="subTitle" idx="1"/>
          </p:nvPr>
        </p:nvSpPr>
        <p:spPr>
          <a:xfrm>
            <a:off x="1488632" y="4884368"/>
            <a:ext cx="7080026" cy="1359096"/>
          </a:xfrm>
        </p:spPr>
        <p:txBody>
          <a:bodyPr>
            <a:normAutofit/>
          </a:bodyPr>
          <a:lstStyle/>
          <a:p>
            <a:pPr algn="r"/>
            <a:r>
              <a:rPr lang="es-ES" sz="1800" dirty="0" smtClean="0">
                <a:latin typeface="Century Gothic" pitchFamily="34" charset="0"/>
              </a:rPr>
              <a:t>Gutiérrez Cobo, María José</a:t>
            </a:r>
          </a:p>
          <a:p>
            <a:pPr algn="r"/>
            <a:r>
              <a:rPr lang="es-ES" sz="1800" dirty="0" smtClean="0">
                <a:latin typeface="Century Gothic" pitchFamily="34" charset="0"/>
              </a:rPr>
              <a:t>Luis Cobos Cano, Pedro</a:t>
            </a:r>
          </a:p>
          <a:p>
            <a:pPr algn="r"/>
            <a:r>
              <a:rPr lang="es-ES" sz="1800" dirty="0" smtClean="0">
                <a:latin typeface="Century Gothic" pitchFamily="34" charset="0"/>
              </a:rPr>
              <a:t>Flores Martín, Amanda</a:t>
            </a:r>
            <a:endParaRPr lang="es-ES" sz="1800" dirty="0">
              <a:latin typeface="Century Gothic" pitchFamily="34" charset="0"/>
            </a:endParaRPr>
          </a:p>
        </p:txBody>
      </p:sp>
      <p:sp>
        <p:nvSpPr>
          <p:cNvPr id="4" name="3 Rectángulo"/>
          <p:cNvSpPr/>
          <p:nvPr/>
        </p:nvSpPr>
        <p:spPr>
          <a:xfrm>
            <a:off x="0" y="0"/>
            <a:ext cx="9144000" cy="158097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34818" name="Picture 2" descr="http://www.bbaa.uma.es/facultad/images/IMAGENES/uma.png"/>
          <p:cNvPicPr>
            <a:picLocks noChangeAspect="1" noChangeArrowheads="1"/>
          </p:cNvPicPr>
          <p:nvPr/>
        </p:nvPicPr>
        <p:blipFill>
          <a:blip r:embed="rId2" cstate="print"/>
          <a:srcRect/>
          <a:stretch>
            <a:fillRect/>
          </a:stretch>
        </p:blipFill>
        <p:spPr bwMode="auto">
          <a:xfrm>
            <a:off x="358924" y="188009"/>
            <a:ext cx="1239140" cy="1091962"/>
          </a:xfrm>
          <a:prstGeom prst="rect">
            <a:avLst/>
          </a:prstGeom>
          <a:noFill/>
        </p:spPr>
      </p:pic>
      <p:pic>
        <p:nvPicPr>
          <p:cNvPr id="6" name="Picture 2" descr="http://causal.uma.es/templates/lite_blue-grey/images/CCGBanner.png"/>
          <p:cNvPicPr>
            <a:picLocks noChangeAspect="1" noChangeArrowheads="1"/>
          </p:cNvPicPr>
          <p:nvPr/>
        </p:nvPicPr>
        <p:blipFill>
          <a:blip r:embed="rId3"/>
          <a:srcRect/>
          <a:stretch>
            <a:fillRect/>
          </a:stretch>
        </p:blipFill>
        <p:spPr bwMode="auto">
          <a:xfrm>
            <a:off x="0" y="1381073"/>
            <a:ext cx="2666288" cy="546986"/>
          </a:xfrm>
          <a:prstGeom prst="rect">
            <a:avLst/>
          </a:prstGeom>
          <a:noFill/>
        </p:spPr>
      </p:pic>
      <p:pic>
        <p:nvPicPr>
          <p:cNvPr id="34820" name="Picture 4" descr="http://causal.uma.es/templates/lite_blue-grey/images/logo.png"/>
          <p:cNvPicPr>
            <a:picLocks noChangeAspect="1" noChangeArrowheads="1"/>
          </p:cNvPicPr>
          <p:nvPr/>
        </p:nvPicPr>
        <p:blipFill>
          <a:blip r:embed="rId4"/>
          <a:srcRect/>
          <a:stretch>
            <a:fillRect/>
          </a:stretch>
        </p:blipFill>
        <p:spPr bwMode="auto">
          <a:xfrm>
            <a:off x="7725397" y="1386090"/>
            <a:ext cx="1418603" cy="541969"/>
          </a:xfrm>
          <a:prstGeom prst="rect">
            <a:avLst/>
          </a:prstGeom>
          <a:noFill/>
        </p:spPr>
      </p:pic>
      <p:sp>
        <p:nvSpPr>
          <p:cNvPr id="9" name="8 Rectángulo"/>
          <p:cNvSpPr/>
          <p:nvPr/>
        </p:nvSpPr>
        <p:spPr>
          <a:xfrm>
            <a:off x="2623559" y="1384415"/>
            <a:ext cx="5101839" cy="5469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3746207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628650" y="2275926"/>
            <a:ext cx="7886700" cy="4351338"/>
          </a:xfrm>
        </p:spPr>
        <p:txBody>
          <a:bodyPr>
            <a:normAutofit/>
          </a:bodyPr>
          <a:lstStyle/>
          <a:p>
            <a:pPr marL="0" indent="0" algn="just">
              <a:buNone/>
            </a:pPr>
            <a:endParaRPr lang="en-GB" sz="2000" dirty="0">
              <a:latin typeface="Century Gothic" pitchFamily="34" charset="0"/>
            </a:endParaRPr>
          </a:p>
          <a:p>
            <a:pPr marL="514350" indent="-514350" algn="just">
              <a:buFont typeface="+mj-lt"/>
              <a:buAutoNum type="alphaUcPeriod"/>
            </a:pPr>
            <a:r>
              <a:rPr lang="en-GB" sz="2000" dirty="0" smtClean="0">
                <a:latin typeface="Century Gothic" pitchFamily="34" charset="0"/>
              </a:rPr>
              <a:t>If participants rely on </a:t>
            </a:r>
            <a:r>
              <a:rPr lang="en-GB" sz="2000" b="1" dirty="0" smtClean="0">
                <a:latin typeface="Century Gothic" pitchFamily="34" charset="0"/>
              </a:rPr>
              <a:t>associative processes</a:t>
            </a:r>
            <a:r>
              <a:rPr lang="en-GB" sz="2000" dirty="0" smtClean="0">
                <a:latin typeface="Century Gothic" pitchFamily="34" charset="0"/>
              </a:rPr>
              <a:t>, they should expect E, F, G and H on their own to be followed by </a:t>
            </a:r>
            <a:r>
              <a:rPr lang="en-GB" sz="2000" u="sng" dirty="0" smtClean="0">
                <a:latin typeface="Century Gothic" pitchFamily="34" charset="0"/>
              </a:rPr>
              <a:t>the same outcome</a:t>
            </a:r>
            <a:r>
              <a:rPr lang="en-GB" sz="2000" i="1" dirty="0" smtClean="0">
                <a:latin typeface="Century Gothic" pitchFamily="34" charset="0"/>
              </a:rPr>
              <a:t> </a:t>
            </a:r>
            <a:r>
              <a:rPr lang="en-GB" sz="2000" dirty="0" smtClean="0">
                <a:latin typeface="Century Gothic" pitchFamily="34" charset="0"/>
              </a:rPr>
              <a:t>as when they are in compound</a:t>
            </a:r>
          </a:p>
          <a:p>
            <a:pPr marL="514350" indent="-514350">
              <a:buFont typeface="+mj-lt"/>
              <a:buAutoNum type="alphaUcPeriod"/>
            </a:pPr>
            <a:endParaRPr lang="en-GB" sz="2000" dirty="0" smtClean="0">
              <a:latin typeface="Century Gothic" pitchFamily="34" charset="0"/>
            </a:endParaRPr>
          </a:p>
          <a:p>
            <a:pPr marL="514350" indent="-514350" algn="just">
              <a:buFont typeface="+mj-lt"/>
              <a:buAutoNum type="alphaUcPeriod"/>
            </a:pPr>
            <a:r>
              <a:rPr lang="en-GB" sz="2000" dirty="0" smtClean="0">
                <a:latin typeface="Century Gothic" pitchFamily="34" charset="0"/>
              </a:rPr>
              <a:t>If participants use </a:t>
            </a:r>
            <a:r>
              <a:rPr lang="en-GB" sz="2000" b="1" dirty="0" smtClean="0">
                <a:latin typeface="Century Gothic" pitchFamily="34" charset="0"/>
              </a:rPr>
              <a:t>inferential processes</a:t>
            </a:r>
            <a:r>
              <a:rPr lang="en-GB" sz="2000" dirty="0" smtClean="0">
                <a:latin typeface="Century Gothic" pitchFamily="34" charset="0"/>
              </a:rPr>
              <a:t> they should expect E, F, G and H on their own to be followed by </a:t>
            </a:r>
            <a:r>
              <a:rPr lang="en-GB" sz="2000" u="sng" dirty="0" smtClean="0">
                <a:latin typeface="Century Gothic" pitchFamily="34" charset="0"/>
              </a:rPr>
              <a:t>the outcome opposite</a:t>
            </a:r>
            <a:r>
              <a:rPr lang="en-GB" sz="2000" i="1" dirty="0" smtClean="0">
                <a:latin typeface="Century Gothic" pitchFamily="34" charset="0"/>
              </a:rPr>
              <a:t> </a:t>
            </a:r>
            <a:r>
              <a:rPr lang="en-GB" sz="2000" dirty="0" smtClean="0">
                <a:latin typeface="Century Gothic" pitchFamily="34" charset="0"/>
              </a:rPr>
              <a:t>to that which appeared in compound trials</a:t>
            </a:r>
          </a:p>
          <a:p>
            <a:pPr marL="514350" indent="-514350">
              <a:buFont typeface="+mj-lt"/>
              <a:buAutoNum type="alphaUcPeriod"/>
            </a:pPr>
            <a:endParaRPr lang="es-ES" sz="2000" dirty="0" smtClean="0">
              <a:latin typeface="Century Gothic" pitchFamily="34" charset="0"/>
            </a:endParaRPr>
          </a:p>
          <a:p>
            <a:pPr marL="514350" indent="-514350">
              <a:buFont typeface="+mj-lt"/>
              <a:buAutoNum type="alphaUcPeriod"/>
            </a:pPr>
            <a:endParaRPr lang="es-ES" sz="2000" dirty="0">
              <a:latin typeface="Century Gothic" pitchFamily="34" charset="0"/>
            </a:endParaRPr>
          </a:p>
          <a:p>
            <a:pPr marL="0" indent="0">
              <a:buNone/>
            </a:pPr>
            <a:endParaRPr lang="es-ES" sz="2000" dirty="0" smtClean="0">
              <a:latin typeface="Century Gothic" pitchFamily="34" charset="0"/>
            </a:endParaRPr>
          </a:p>
          <a:p>
            <a:pPr marL="0" indent="0">
              <a:buNone/>
            </a:pPr>
            <a:endParaRPr lang="es-ES" sz="2000" dirty="0">
              <a:latin typeface="Century Gothic" pitchFamily="34" charset="0"/>
            </a:endParaRPr>
          </a:p>
        </p:txBody>
      </p:sp>
      <p:graphicFrame>
        <p:nvGraphicFramePr>
          <p:cNvPr id="4" name="Marcador de contenido 3"/>
          <p:cNvGraphicFramePr>
            <a:graphicFrameLocks/>
          </p:cNvGraphicFramePr>
          <p:nvPr>
            <p:extLst>
              <p:ext uri="{D42A27DB-BD31-4B8C-83A1-F6EECF244321}">
                <p14:modId xmlns:p14="http://schemas.microsoft.com/office/powerpoint/2010/main" xmlns="" val="3600554424"/>
              </p:ext>
            </p:extLst>
          </p:nvPr>
        </p:nvGraphicFramePr>
        <p:xfrm>
          <a:off x="5907508" y="987233"/>
          <a:ext cx="3015448" cy="1472184"/>
        </p:xfrm>
        <a:graphic>
          <a:graphicData uri="http://schemas.openxmlformats.org/drawingml/2006/table">
            <a:tbl>
              <a:tblPr firstRow="1" bandRow="1">
                <a:tableStyleId>{5C22544A-7EE6-4342-B048-85BDC9FD1C3A}</a:tableStyleId>
              </a:tblPr>
              <a:tblGrid>
                <a:gridCol w="1507724"/>
                <a:gridCol w="1507724"/>
              </a:tblGrid>
              <a:tr h="388128">
                <a:tc>
                  <a:txBody>
                    <a:bodyPr/>
                    <a:lstStyle/>
                    <a:p>
                      <a:pPr marL="0" marR="0" algn="ctr">
                        <a:lnSpc>
                          <a:spcPct val="115000"/>
                        </a:lnSpc>
                        <a:spcBef>
                          <a:spcPts val="0"/>
                        </a:spcBef>
                        <a:spcAft>
                          <a:spcPts val="0"/>
                        </a:spcAft>
                      </a:pPr>
                      <a:r>
                        <a:rPr lang="es-ES" sz="1400" b="0" dirty="0" smtClean="0">
                          <a:effectLst/>
                          <a:latin typeface="Century Gothic" pitchFamily="34" charset="0"/>
                        </a:rPr>
                        <a:t>Single </a:t>
                      </a:r>
                      <a:r>
                        <a:rPr lang="es-ES" sz="1400" b="0" dirty="0" err="1" smtClean="0">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37274">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7274">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7274">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7274">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7"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8" name="7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17748270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p:txBody>
          <a:bodyPr/>
          <a:lstStyle/>
          <a:p>
            <a:pPr marL="36900" indent="0">
              <a:buNone/>
            </a:pPr>
            <a:r>
              <a:rPr lang="es-ES" dirty="0"/>
              <a:t> </a:t>
            </a:r>
            <a:r>
              <a:rPr lang="es-ES" dirty="0" smtClean="0"/>
              <a:t>                                                                       </a:t>
            </a:r>
            <a:endParaRPr lang="es-ES"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91027" y="2572283"/>
            <a:ext cx="2803021" cy="4930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CuadroTexto 7"/>
          <p:cNvSpPr txBox="1"/>
          <p:nvPr/>
        </p:nvSpPr>
        <p:spPr>
          <a:xfrm>
            <a:off x="2947562" y="3053856"/>
            <a:ext cx="854612" cy="307777"/>
          </a:xfrm>
          <a:prstGeom prst="rect">
            <a:avLst/>
          </a:prstGeom>
          <a:noFill/>
        </p:spPr>
        <p:txBody>
          <a:bodyPr wrap="square" rtlCol="0">
            <a:spAutoFit/>
          </a:bodyPr>
          <a:lstStyle/>
          <a:p>
            <a:r>
              <a:rPr lang="es-ES" sz="1400" dirty="0" smtClean="0">
                <a:latin typeface="Times New Roman" panose="02020603050405020304" pitchFamily="18" charset="0"/>
                <a:cs typeface="Times New Roman" panose="02020603050405020304" pitchFamily="18" charset="0"/>
              </a:rPr>
              <a:t>O1= 0</a:t>
            </a:r>
            <a:endParaRPr lang="es-ES" sz="1400"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5044864" y="3091010"/>
            <a:ext cx="907366" cy="307777"/>
          </a:xfrm>
          <a:prstGeom prst="rect">
            <a:avLst/>
          </a:prstGeom>
          <a:noFill/>
        </p:spPr>
        <p:txBody>
          <a:bodyPr wrap="square" rtlCol="0">
            <a:spAutoFit/>
          </a:bodyPr>
          <a:lstStyle/>
          <a:p>
            <a:r>
              <a:rPr lang="es-ES" sz="1400" dirty="0" smtClean="0">
                <a:latin typeface="Times New Roman" panose="02020603050405020304" pitchFamily="18" charset="0"/>
                <a:cs typeface="Times New Roman" panose="02020603050405020304" pitchFamily="18" charset="0"/>
              </a:rPr>
              <a:t>O2= 100</a:t>
            </a:r>
            <a:endParaRPr lang="es-ES" sz="1400" dirty="0">
              <a:latin typeface="Times New Roman" panose="02020603050405020304" pitchFamily="18" charset="0"/>
              <a:cs typeface="Times New Roman" panose="02020603050405020304" pitchFamily="18" charset="0"/>
            </a:endParaRPr>
          </a:p>
        </p:txBody>
      </p:sp>
      <p:sp>
        <p:nvSpPr>
          <p:cNvPr id="12" name="CuadroTexto 11"/>
          <p:cNvSpPr txBox="1"/>
          <p:nvPr/>
        </p:nvSpPr>
        <p:spPr>
          <a:xfrm>
            <a:off x="985242" y="3055877"/>
            <a:ext cx="463780" cy="369332"/>
          </a:xfrm>
          <a:prstGeom prst="rect">
            <a:avLst/>
          </a:prstGeom>
          <a:noFill/>
        </p:spPr>
        <p:txBody>
          <a:bodyPr wrap="square" rtlCol="0">
            <a:spAutoFit/>
          </a:bodyPr>
          <a:lstStyle/>
          <a:p>
            <a:r>
              <a:rPr lang="es-ES" dirty="0" smtClean="0">
                <a:latin typeface="Century Gothic" pitchFamily="34" charset="0"/>
              </a:rPr>
              <a:t>02</a:t>
            </a:r>
            <a:endParaRPr lang="es-ES" dirty="0">
              <a:latin typeface="Century Gothic" pitchFamily="34" charset="0"/>
            </a:endParaRPr>
          </a:p>
        </p:txBody>
      </p:sp>
      <p:sp>
        <p:nvSpPr>
          <p:cNvPr id="13" name="CuadroTexto 12"/>
          <p:cNvSpPr txBox="1"/>
          <p:nvPr/>
        </p:nvSpPr>
        <p:spPr>
          <a:xfrm>
            <a:off x="1106879" y="5869465"/>
            <a:ext cx="463780" cy="369332"/>
          </a:xfrm>
          <a:prstGeom prst="rect">
            <a:avLst/>
          </a:prstGeom>
          <a:noFill/>
        </p:spPr>
        <p:txBody>
          <a:bodyPr wrap="square" rtlCol="0">
            <a:spAutoFit/>
          </a:bodyPr>
          <a:lstStyle/>
          <a:p>
            <a:r>
              <a:rPr lang="es-ES" dirty="0" smtClean="0">
                <a:latin typeface="Century Gothic" pitchFamily="34" charset="0"/>
              </a:rPr>
              <a:t>01</a:t>
            </a:r>
            <a:endParaRPr lang="es-ES" dirty="0">
              <a:latin typeface="Century Gothic" pitchFamily="34" charset="0"/>
            </a:endParaRPr>
          </a:p>
        </p:txBody>
      </p:sp>
      <p:cxnSp>
        <p:nvCxnSpPr>
          <p:cNvPr id="15" name="Conector recto 14"/>
          <p:cNvCxnSpPr/>
          <p:nvPr/>
        </p:nvCxnSpPr>
        <p:spPr>
          <a:xfrm flipH="1">
            <a:off x="453455" y="3038847"/>
            <a:ext cx="1" cy="26821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ángulo 13"/>
          <p:cNvSpPr/>
          <p:nvPr/>
        </p:nvSpPr>
        <p:spPr>
          <a:xfrm>
            <a:off x="7708306" y="2559827"/>
            <a:ext cx="1104219" cy="39641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latin typeface="Century Gothic" pitchFamily="34" charset="0"/>
              </a:rPr>
              <a:t>N = 44</a:t>
            </a:r>
            <a:endParaRPr lang="es-ES" dirty="0">
              <a:latin typeface="Century Gothic" pitchFamily="34" charset="0"/>
            </a:endParaRPr>
          </a:p>
        </p:txBody>
      </p:sp>
      <p:graphicFrame>
        <p:nvGraphicFramePr>
          <p:cNvPr id="21" name="Gráfico 20"/>
          <p:cNvGraphicFramePr/>
          <p:nvPr>
            <p:extLst>
              <p:ext uri="{D42A27DB-BD31-4B8C-83A1-F6EECF244321}">
                <p14:modId xmlns:p14="http://schemas.microsoft.com/office/powerpoint/2010/main" xmlns="" val="3983146770"/>
              </p:ext>
            </p:extLst>
          </p:nvPr>
        </p:nvGraphicFramePr>
        <p:xfrm>
          <a:off x="1480651" y="3038847"/>
          <a:ext cx="6547981" cy="3623702"/>
        </p:xfrm>
        <a:graphic>
          <a:graphicData uri="http://schemas.openxmlformats.org/drawingml/2006/chart">
            <c:chart xmlns:c="http://schemas.openxmlformats.org/drawingml/2006/chart" xmlns:r="http://schemas.openxmlformats.org/officeDocument/2006/relationships" r:id="rId3"/>
          </a:graphicData>
        </a:graphic>
      </p:graphicFrame>
      <p:sp>
        <p:nvSpPr>
          <p:cNvPr id="2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23" name="22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4" name="23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aphicFrame>
        <p:nvGraphicFramePr>
          <p:cNvPr id="26" name="Marcador de contenido 3"/>
          <p:cNvGraphicFramePr>
            <a:graphicFrameLocks/>
          </p:cNvGraphicFramePr>
          <p:nvPr>
            <p:extLst>
              <p:ext uri="{D42A27DB-BD31-4B8C-83A1-F6EECF244321}">
                <p14:modId xmlns:p14="http://schemas.microsoft.com/office/powerpoint/2010/main" xmlns="" val="3600554424"/>
              </p:ext>
            </p:extLst>
          </p:nvPr>
        </p:nvGraphicFramePr>
        <p:xfrm>
          <a:off x="5907508" y="987233"/>
          <a:ext cx="3015448" cy="1472184"/>
        </p:xfrm>
        <a:graphic>
          <a:graphicData uri="http://schemas.openxmlformats.org/drawingml/2006/table">
            <a:tbl>
              <a:tblPr firstRow="1" bandRow="1">
                <a:tableStyleId>{5C22544A-7EE6-4342-B048-85BDC9FD1C3A}</a:tableStyleId>
              </a:tblPr>
              <a:tblGrid>
                <a:gridCol w="1507724"/>
                <a:gridCol w="1507724"/>
              </a:tblGrid>
              <a:tr h="465681">
                <a:tc>
                  <a:txBody>
                    <a:bodyPr/>
                    <a:lstStyle/>
                    <a:p>
                      <a:pPr marL="0" marR="0" algn="ctr">
                        <a:lnSpc>
                          <a:spcPct val="115000"/>
                        </a:lnSpc>
                        <a:spcBef>
                          <a:spcPts val="0"/>
                        </a:spcBef>
                        <a:spcAft>
                          <a:spcPts val="0"/>
                        </a:spcAft>
                      </a:pPr>
                      <a:r>
                        <a:rPr lang="es-ES" sz="1400" b="0" dirty="0" smtClean="0">
                          <a:effectLst/>
                          <a:latin typeface="Century Gothic" pitchFamily="34" charset="0"/>
                        </a:rPr>
                        <a:t>Single </a:t>
                      </a:r>
                      <a:r>
                        <a:rPr lang="es-ES" sz="1400" b="0" dirty="0" err="1" smtClean="0">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32841">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2841">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2841">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32841">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27" name="Título 1"/>
          <p:cNvSpPr txBox="1">
            <a:spLocks/>
          </p:cNvSpPr>
          <p:nvPr/>
        </p:nvSpPr>
        <p:spPr>
          <a:xfrm>
            <a:off x="17803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verbal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judgements</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cxnSp>
        <p:nvCxnSpPr>
          <p:cNvPr id="29" name="28 Conector recto"/>
          <p:cNvCxnSpPr/>
          <p:nvPr/>
        </p:nvCxnSpPr>
        <p:spPr>
          <a:xfrm flipV="1">
            <a:off x="1974079" y="6255521"/>
            <a:ext cx="5990601" cy="85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rot="16200000" flipV="1">
            <a:off x="525567" y="4789918"/>
            <a:ext cx="2912690" cy="156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Flecha arriba y abajo"/>
          <p:cNvSpPr/>
          <p:nvPr/>
        </p:nvSpPr>
        <p:spPr>
          <a:xfrm>
            <a:off x="3913973" y="4238715"/>
            <a:ext cx="76913" cy="1427148"/>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4" name="33 Flecha arriba y abajo"/>
          <p:cNvSpPr/>
          <p:nvPr/>
        </p:nvSpPr>
        <p:spPr>
          <a:xfrm>
            <a:off x="5929356" y="3819970"/>
            <a:ext cx="78337" cy="1536820"/>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471161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uadroTexto 18"/>
          <p:cNvSpPr txBox="1"/>
          <p:nvPr/>
        </p:nvSpPr>
        <p:spPr>
          <a:xfrm>
            <a:off x="6146280" y="3580108"/>
            <a:ext cx="308098" cy="369332"/>
          </a:xfrm>
          <a:prstGeom prst="rect">
            <a:avLst/>
          </a:prstGeom>
          <a:noFill/>
        </p:spPr>
        <p:txBody>
          <a:bodyPr wrap="none" rtlCol="0">
            <a:spAutoFit/>
          </a:bodyPr>
          <a:lstStyle/>
          <a:p>
            <a:r>
              <a:rPr lang="es-ES" dirty="0" smtClean="0">
                <a:solidFill>
                  <a:schemeClr val="bg1"/>
                </a:solidFill>
              </a:rPr>
              <a:t>C</a:t>
            </a:r>
            <a:endParaRPr lang="es-ES" dirty="0">
              <a:solidFill>
                <a:schemeClr val="bg1"/>
              </a:solidFill>
            </a:endParaRPr>
          </a:p>
        </p:txBody>
      </p:sp>
      <p:sp>
        <p:nvSpPr>
          <p:cNvPr id="24" name="CuadroTexto 23"/>
          <p:cNvSpPr txBox="1"/>
          <p:nvPr/>
        </p:nvSpPr>
        <p:spPr>
          <a:xfrm>
            <a:off x="3473695" y="3601487"/>
            <a:ext cx="309700" cy="369332"/>
          </a:xfrm>
          <a:prstGeom prst="rect">
            <a:avLst/>
          </a:prstGeom>
          <a:noFill/>
        </p:spPr>
        <p:txBody>
          <a:bodyPr wrap="none" rtlCol="0">
            <a:spAutoFit/>
          </a:bodyPr>
          <a:lstStyle/>
          <a:p>
            <a:r>
              <a:rPr lang="es-ES" dirty="0" smtClean="0">
                <a:solidFill>
                  <a:schemeClr val="bg1"/>
                </a:solidFill>
              </a:rPr>
              <a:t>B</a:t>
            </a:r>
            <a:endParaRPr lang="es-ES" dirty="0">
              <a:solidFill>
                <a:schemeClr val="bg1"/>
              </a:solidFill>
            </a:endParaRPr>
          </a:p>
        </p:txBody>
      </p:sp>
      <p:sp>
        <p:nvSpPr>
          <p:cNvPr id="4" name="Rectángulo 3"/>
          <p:cNvSpPr/>
          <p:nvPr/>
        </p:nvSpPr>
        <p:spPr>
          <a:xfrm>
            <a:off x="3589392" y="3215792"/>
            <a:ext cx="1980146" cy="805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sz="1200" dirty="0">
              <a:solidFill>
                <a:schemeClr val="bg1"/>
              </a:solidFill>
            </a:endParaRPr>
          </a:p>
        </p:txBody>
      </p:sp>
      <p:sp>
        <p:nvSpPr>
          <p:cNvPr id="27" name="CuadroTexto 26"/>
          <p:cNvSpPr txBox="1"/>
          <p:nvPr/>
        </p:nvSpPr>
        <p:spPr>
          <a:xfrm>
            <a:off x="1866650" y="4616367"/>
            <a:ext cx="1260164" cy="369332"/>
          </a:xfrm>
          <a:prstGeom prst="rect">
            <a:avLst/>
          </a:prstGeom>
          <a:noFill/>
        </p:spPr>
        <p:txBody>
          <a:bodyPr wrap="square" rtlCol="0">
            <a:spAutoFit/>
          </a:bodyPr>
          <a:lstStyle/>
          <a:p>
            <a:r>
              <a:rPr lang="es-ES" dirty="0" smtClean="0">
                <a:latin typeface="Century Gothic" pitchFamily="34" charset="0"/>
                <a:cs typeface="Times New Roman" panose="02020603050405020304" pitchFamily="18" charset="0"/>
              </a:rPr>
              <a:t>2000ms</a:t>
            </a:r>
            <a:endParaRPr lang="es-ES" dirty="0">
              <a:latin typeface="Century Gothic" pitchFamily="34" charset="0"/>
              <a:cs typeface="Times New Roman" panose="02020603050405020304" pitchFamily="18" charset="0"/>
            </a:endParaRPr>
          </a:p>
        </p:txBody>
      </p:sp>
      <p:sp>
        <p:nvSpPr>
          <p:cNvPr id="28" name="CuadroTexto 27"/>
          <p:cNvSpPr txBox="1"/>
          <p:nvPr/>
        </p:nvSpPr>
        <p:spPr>
          <a:xfrm>
            <a:off x="4208828" y="5073212"/>
            <a:ext cx="1053337" cy="646331"/>
          </a:xfrm>
          <a:prstGeom prst="rect">
            <a:avLst/>
          </a:prstGeom>
          <a:noFill/>
        </p:spPr>
        <p:txBody>
          <a:bodyPr wrap="square" rtlCol="0">
            <a:spAutoFit/>
          </a:bodyPr>
          <a:lstStyle/>
          <a:p>
            <a:r>
              <a:rPr lang="es-ES" dirty="0" smtClean="0">
                <a:latin typeface="Century Gothic" pitchFamily="34" charset="0"/>
                <a:cs typeface="Times New Roman" panose="02020603050405020304" pitchFamily="18" charset="0"/>
              </a:rPr>
              <a:t>200ms (SOA)</a:t>
            </a:r>
            <a:endParaRPr lang="es-ES" dirty="0">
              <a:latin typeface="Century Gothic" pitchFamily="34" charset="0"/>
              <a:cs typeface="Times New Roman" panose="02020603050405020304" pitchFamily="18" charset="0"/>
            </a:endParaRPr>
          </a:p>
        </p:txBody>
      </p:sp>
      <p:sp>
        <p:nvSpPr>
          <p:cNvPr id="29" name="CuadroTexto 28"/>
          <p:cNvSpPr txBox="1"/>
          <p:nvPr/>
        </p:nvSpPr>
        <p:spPr>
          <a:xfrm>
            <a:off x="5426579" y="5742795"/>
            <a:ext cx="2999574" cy="369332"/>
          </a:xfrm>
          <a:prstGeom prst="rect">
            <a:avLst/>
          </a:prstGeom>
          <a:noFill/>
        </p:spPr>
        <p:txBody>
          <a:bodyPr wrap="square" rtlCol="0">
            <a:spAutoFit/>
          </a:bodyPr>
          <a:lstStyle/>
          <a:p>
            <a:r>
              <a:rPr lang="es-ES" dirty="0" smtClean="0">
                <a:latin typeface="Century Gothic" pitchFamily="34" charset="0"/>
              </a:rPr>
              <a:t> </a:t>
            </a:r>
            <a:r>
              <a:rPr lang="es-ES" dirty="0" err="1" smtClean="0">
                <a:latin typeface="Century Gothic" pitchFamily="34" charset="0"/>
                <a:cs typeface="Times New Roman" panose="02020603050405020304" pitchFamily="18" charset="0"/>
              </a:rPr>
              <a:t>Until</a:t>
            </a:r>
            <a:r>
              <a:rPr lang="es-ES" dirty="0" smtClean="0">
                <a:latin typeface="Century Gothic" pitchFamily="34" charset="0"/>
                <a:cs typeface="Times New Roman" panose="02020603050405020304" pitchFamily="18" charset="0"/>
              </a:rPr>
              <a:t> a </a:t>
            </a:r>
            <a:r>
              <a:rPr lang="es-ES" dirty="0" err="1" smtClean="0">
                <a:latin typeface="Century Gothic" pitchFamily="34" charset="0"/>
                <a:cs typeface="Times New Roman" panose="02020603050405020304" pitchFamily="18" charset="0"/>
              </a:rPr>
              <a:t>key</a:t>
            </a:r>
            <a:r>
              <a:rPr lang="es-ES" dirty="0" smtClean="0">
                <a:latin typeface="Century Gothic" pitchFamily="34" charset="0"/>
                <a:cs typeface="Times New Roman" panose="02020603050405020304" pitchFamily="18" charset="0"/>
              </a:rPr>
              <a:t> </a:t>
            </a:r>
            <a:r>
              <a:rPr lang="es-ES" dirty="0" err="1" smtClean="0">
                <a:latin typeface="Century Gothic" pitchFamily="34" charset="0"/>
                <a:cs typeface="Times New Roman" panose="02020603050405020304" pitchFamily="18" charset="0"/>
              </a:rPr>
              <a:t>was</a:t>
            </a:r>
            <a:r>
              <a:rPr lang="es-ES" dirty="0" smtClean="0">
                <a:latin typeface="Century Gothic" pitchFamily="34" charset="0"/>
                <a:cs typeface="Times New Roman" panose="02020603050405020304" pitchFamily="18" charset="0"/>
              </a:rPr>
              <a:t> </a:t>
            </a:r>
            <a:r>
              <a:rPr lang="es-ES" dirty="0" err="1" smtClean="0">
                <a:latin typeface="Century Gothic" pitchFamily="34" charset="0"/>
                <a:cs typeface="Times New Roman" panose="02020603050405020304" pitchFamily="18" charset="0"/>
              </a:rPr>
              <a:t>pressed</a:t>
            </a:r>
            <a:endParaRPr lang="es-ES" dirty="0">
              <a:latin typeface="Century Gothic" pitchFamily="34" charset="0"/>
              <a:cs typeface="Times New Roman" panose="02020603050405020304" pitchFamily="18"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05301" y="5551330"/>
            <a:ext cx="572756" cy="809132"/>
          </a:xfrm>
          <a:prstGeom prst="rect">
            <a:avLst/>
          </a:prstGeom>
        </p:spPr>
      </p:pic>
      <p:sp>
        <p:nvSpPr>
          <p:cNvPr id="2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23" name="22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29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Rectángulo redondeado 4"/>
          <p:cNvSpPr/>
          <p:nvPr/>
        </p:nvSpPr>
        <p:spPr>
          <a:xfrm>
            <a:off x="1025495" y="1520876"/>
            <a:ext cx="7545937" cy="743760"/>
          </a:xfrm>
          <a:prstGeom prst="roundRec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s-ES" dirty="0" err="1" smtClean="0">
                <a:solidFill>
                  <a:schemeClr val="bg1"/>
                </a:solidFill>
                <a:latin typeface="Century Gothic" pitchFamily="34" charset="0"/>
              </a:rPr>
              <a:t>Phase</a:t>
            </a:r>
            <a:r>
              <a:rPr lang="es-ES" dirty="0" smtClean="0">
                <a:solidFill>
                  <a:schemeClr val="bg1"/>
                </a:solidFill>
                <a:latin typeface="Century Gothic" pitchFamily="34" charset="0"/>
              </a:rPr>
              <a:t> 3:</a:t>
            </a:r>
          </a:p>
          <a:p>
            <a:r>
              <a:rPr lang="es-ES" sz="2000" b="1" dirty="0" smtClean="0">
                <a:solidFill>
                  <a:schemeClr val="bg1"/>
                </a:solidFill>
                <a:latin typeface="Century Gothic" pitchFamily="34" charset="0"/>
              </a:rPr>
              <a:t>PRIMING TEST </a:t>
            </a:r>
            <a:r>
              <a:rPr lang="es-ES" dirty="0" err="1" smtClean="0">
                <a:solidFill>
                  <a:schemeClr val="bg1"/>
                </a:solidFill>
                <a:latin typeface="Century Gothic" pitchFamily="34" charset="0"/>
              </a:rPr>
              <a:t>based</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on</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cued</a:t>
            </a:r>
            <a:r>
              <a:rPr lang="es-ES" dirty="0" smtClean="0">
                <a:solidFill>
                  <a:schemeClr val="bg1"/>
                </a:solidFill>
                <a:latin typeface="Century Gothic" pitchFamily="34" charset="0"/>
              </a:rPr>
              <a:t> response </a:t>
            </a:r>
            <a:r>
              <a:rPr lang="es-ES" dirty="0" err="1" smtClean="0">
                <a:solidFill>
                  <a:schemeClr val="bg1"/>
                </a:solidFill>
                <a:latin typeface="Century Gothic" pitchFamily="34" charset="0"/>
              </a:rPr>
              <a:t>priming</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or</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Posner’s</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task</a:t>
            </a:r>
            <a:endParaRPr lang="en-GB" dirty="0">
              <a:solidFill>
                <a:schemeClr val="bg1"/>
              </a:solidFill>
              <a:latin typeface="Century Gothic" pitchFamily="34" charset="0"/>
            </a:endParaRPr>
          </a:p>
        </p:txBody>
      </p:sp>
      <p:sp>
        <p:nvSpPr>
          <p:cNvPr id="32" name="31 Rectángulo"/>
          <p:cNvSpPr/>
          <p:nvPr/>
        </p:nvSpPr>
        <p:spPr>
          <a:xfrm>
            <a:off x="1213503" y="2649196"/>
            <a:ext cx="2409914" cy="1922804"/>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 name="32 Rectángulo"/>
          <p:cNvSpPr/>
          <p:nvPr/>
        </p:nvSpPr>
        <p:spPr>
          <a:xfrm>
            <a:off x="3459623" y="3100699"/>
            <a:ext cx="2409914" cy="1922804"/>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4" name="33 Rectángulo"/>
          <p:cNvSpPr/>
          <p:nvPr/>
        </p:nvSpPr>
        <p:spPr>
          <a:xfrm>
            <a:off x="5671559" y="3680388"/>
            <a:ext cx="2409914" cy="1922804"/>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34 Rectángulo"/>
          <p:cNvSpPr/>
          <p:nvPr/>
        </p:nvSpPr>
        <p:spPr>
          <a:xfrm>
            <a:off x="2050991" y="3290131"/>
            <a:ext cx="717847" cy="59820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6" name="35 Rectángulo"/>
          <p:cNvSpPr/>
          <p:nvPr/>
        </p:nvSpPr>
        <p:spPr>
          <a:xfrm>
            <a:off x="4288565" y="3733088"/>
            <a:ext cx="717847" cy="59820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7" name="36 Triángulo isósceles"/>
          <p:cNvSpPr/>
          <p:nvPr/>
        </p:nvSpPr>
        <p:spPr>
          <a:xfrm>
            <a:off x="4366901" y="3768696"/>
            <a:ext cx="555476" cy="495656"/>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8" name="37 Rectángulo"/>
          <p:cNvSpPr/>
          <p:nvPr/>
        </p:nvSpPr>
        <p:spPr>
          <a:xfrm>
            <a:off x="6534685" y="4346961"/>
            <a:ext cx="717847" cy="59820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9" name="38 Cara sonriente"/>
          <p:cNvSpPr/>
          <p:nvPr/>
        </p:nvSpPr>
        <p:spPr>
          <a:xfrm>
            <a:off x="7400657" y="4349809"/>
            <a:ext cx="572568" cy="581114"/>
          </a:xfrm>
          <a:prstGeom prst="smileyFace">
            <a:avLst/>
          </a:prstGeom>
          <a:solidFill>
            <a:schemeClr val="tx1"/>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1785857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xmlns="" val="3842813625"/>
              </p:ext>
            </p:extLst>
          </p:nvPr>
        </p:nvGraphicFramePr>
        <p:xfrm>
          <a:off x="1828800" y="3008119"/>
          <a:ext cx="5443672" cy="2429940"/>
        </p:xfrm>
        <a:graphic>
          <a:graphicData uri="http://schemas.openxmlformats.org/drawingml/2006/table">
            <a:tbl>
              <a:tblPr firstRow="1" bandRow="1">
                <a:tableStyleId>{5C22544A-7EE6-4342-B048-85BDC9FD1C3A}</a:tableStyleId>
              </a:tblPr>
              <a:tblGrid>
                <a:gridCol w="2721836"/>
                <a:gridCol w="2721836"/>
              </a:tblGrid>
              <a:tr h="199622">
                <a:tc>
                  <a:txBody>
                    <a:bodyPr/>
                    <a:lstStyle/>
                    <a:p>
                      <a:pPr marL="0" marR="0" algn="ctr">
                        <a:lnSpc>
                          <a:spcPct val="115000"/>
                        </a:lnSpc>
                        <a:spcBef>
                          <a:spcPts val="0"/>
                        </a:spcBef>
                        <a:spcAft>
                          <a:spcPts val="0"/>
                        </a:spcAft>
                      </a:pPr>
                      <a:r>
                        <a:rPr lang="es-ES" sz="1800" b="0" dirty="0" smtClean="0">
                          <a:effectLst/>
                        </a:rPr>
                        <a:t>Single </a:t>
                      </a:r>
                      <a:r>
                        <a:rPr lang="es-ES" sz="1800" b="0" dirty="0" err="1" smtClean="0">
                          <a:effectLst/>
                        </a:rPr>
                        <a:t>trials</a:t>
                      </a:r>
                      <a:endParaRPr lang="es-ES" sz="1800" b="0" dirty="0">
                        <a:effectLst/>
                        <a:latin typeface="Calibri"/>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800" b="0" dirty="0" err="1">
                          <a:effectLst/>
                        </a:rPr>
                        <a:t>Compound</a:t>
                      </a:r>
                      <a:r>
                        <a:rPr lang="es-ES" sz="1800" b="0" dirty="0">
                          <a:effectLst/>
                        </a:rPr>
                        <a:t> </a:t>
                      </a:r>
                      <a:r>
                        <a:rPr lang="es-ES" sz="1800" b="0" dirty="0" err="1">
                          <a:effectLst/>
                        </a:rPr>
                        <a:t>trials</a:t>
                      </a:r>
                      <a:endParaRPr lang="es-ES" sz="1800" b="0" dirty="0">
                        <a:effectLst/>
                        <a:latin typeface="Calibri"/>
                        <a:ea typeface="Times New Roman"/>
                        <a:cs typeface="Times New Roman"/>
                      </a:endParaRPr>
                    </a:p>
                  </a:txBody>
                  <a:tcPr marL="51435" marR="51435" marT="0" marB="0">
                    <a:solidFill>
                      <a:schemeClr val="accent2">
                        <a:lumMod val="50000"/>
                      </a:schemeClr>
                    </a:solidFill>
                  </a:tcPr>
                </a:tc>
              </a:tr>
              <a:tr h="528618">
                <a:tc>
                  <a:txBody>
                    <a:bodyPr/>
                    <a:lstStyle/>
                    <a:p>
                      <a:pPr marL="0" marR="0" algn="ctr">
                        <a:lnSpc>
                          <a:spcPct val="115000"/>
                        </a:lnSpc>
                        <a:spcBef>
                          <a:spcPts val="0"/>
                        </a:spcBef>
                        <a:spcAft>
                          <a:spcPts val="0"/>
                        </a:spcAft>
                      </a:pPr>
                      <a:r>
                        <a:rPr lang="es-ES" sz="1800" dirty="0">
                          <a:effectLst/>
                        </a:rPr>
                        <a:t>A-O1, B-O1</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800" dirty="0">
                          <a:effectLst/>
                        </a:rPr>
                        <a:t>AB-O2</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r>
              <a:tr h="528618">
                <a:tc>
                  <a:txBody>
                    <a:bodyPr/>
                    <a:lstStyle/>
                    <a:p>
                      <a:pPr marL="0" marR="0" algn="ctr">
                        <a:lnSpc>
                          <a:spcPct val="115000"/>
                        </a:lnSpc>
                        <a:spcBef>
                          <a:spcPts val="0"/>
                        </a:spcBef>
                        <a:spcAft>
                          <a:spcPts val="0"/>
                        </a:spcAft>
                      </a:pPr>
                      <a:r>
                        <a:rPr lang="es-ES" sz="1800" dirty="0">
                          <a:effectLst/>
                        </a:rPr>
                        <a:t>C-O2,D-O2</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800" dirty="0">
                          <a:effectLst/>
                        </a:rPr>
                        <a:t>CD-O1</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r>
              <a:tr h="528618">
                <a:tc>
                  <a:txBody>
                    <a:bodyPr/>
                    <a:lstStyle/>
                    <a:p>
                      <a:pPr marL="0" marR="0" algn="ctr">
                        <a:lnSpc>
                          <a:spcPct val="115000"/>
                        </a:lnSpc>
                        <a:spcBef>
                          <a:spcPts val="0"/>
                        </a:spcBef>
                        <a:spcAft>
                          <a:spcPts val="0"/>
                        </a:spcAft>
                      </a:pPr>
                      <a:r>
                        <a:rPr lang="es-ES" sz="2000" b="1" dirty="0" smtClean="0">
                          <a:solidFill>
                            <a:srgbClr val="FF0000"/>
                          </a:solidFill>
                          <a:effectLst/>
                        </a:rPr>
                        <a:t>E-02</a:t>
                      </a:r>
                      <a:r>
                        <a:rPr lang="es-ES" sz="2000" b="1" dirty="0" smtClean="0">
                          <a:effectLst/>
                        </a:rPr>
                        <a:t>, </a:t>
                      </a:r>
                      <a:r>
                        <a:rPr lang="es-ES" sz="2000" b="1" dirty="0" smtClean="0">
                          <a:solidFill>
                            <a:schemeClr val="accent4">
                              <a:lumMod val="50000"/>
                            </a:schemeClr>
                          </a:solidFill>
                          <a:effectLst/>
                        </a:rPr>
                        <a:t>F-01</a:t>
                      </a:r>
                      <a:r>
                        <a:rPr lang="es-ES" sz="2000" b="1" dirty="0">
                          <a:solidFill>
                            <a:schemeClr val="bg2">
                              <a:lumMod val="60000"/>
                              <a:lumOff val="40000"/>
                            </a:schemeClr>
                          </a:solidFill>
                          <a:effectLst/>
                        </a:rPr>
                        <a:t> </a:t>
                      </a:r>
                      <a:endParaRPr lang="es-ES" sz="2000" b="1" dirty="0">
                        <a:solidFill>
                          <a:schemeClr val="bg2">
                            <a:lumMod val="60000"/>
                            <a:lumOff val="40000"/>
                          </a:schemeClr>
                        </a:solidFill>
                        <a:effectLst/>
                        <a:latin typeface="Calibri"/>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800" dirty="0">
                          <a:effectLst/>
                        </a:rPr>
                        <a:t>EF-O1</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r>
              <a:tr h="528618">
                <a:tc>
                  <a:txBody>
                    <a:bodyPr/>
                    <a:lstStyle/>
                    <a:p>
                      <a:pPr marL="0" marR="0" algn="ctr">
                        <a:lnSpc>
                          <a:spcPct val="115000"/>
                        </a:lnSpc>
                        <a:spcBef>
                          <a:spcPts val="0"/>
                        </a:spcBef>
                        <a:spcAft>
                          <a:spcPts val="0"/>
                        </a:spcAft>
                      </a:pPr>
                      <a:r>
                        <a:rPr lang="es-ES" sz="2000" b="1" dirty="0">
                          <a:solidFill>
                            <a:srgbClr val="FFFF00"/>
                          </a:solidFill>
                          <a:effectLst/>
                        </a:rPr>
                        <a:t> </a:t>
                      </a:r>
                      <a:r>
                        <a:rPr lang="es-ES" sz="2000" b="1" dirty="0" smtClean="0">
                          <a:solidFill>
                            <a:schemeClr val="accent4">
                              <a:lumMod val="50000"/>
                            </a:schemeClr>
                          </a:solidFill>
                          <a:effectLst/>
                        </a:rPr>
                        <a:t>G-02</a:t>
                      </a:r>
                      <a:r>
                        <a:rPr lang="es-ES" sz="2000" b="1" dirty="0" smtClean="0">
                          <a:effectLst/>
                        </a:rPr>
                        <a:t>, </a:t>
                      </a:r>
                      <a:r>
                        <a:rPr lang="es-ES" sz="2000" b="1" dirty="0" smtClean="0">
                          <a:solidFill>
                            <a:srgbClr val="FF0000"/>
                          </a:solidFill>
                          <a:effectLst/>
                        </a:rPr>
                        <a:t>H-01</a:t>
                      </a:r>
                      <a:endParaRPr lang="es-ES" sz="2000" b="1" dirty="0">
                        <a:solidFill>
                          <a:srgbClr val="FF0000"/>
                        </a:solidFill>
                        <a:effectLst/>
                        <a:latin typeface="Calibri"/>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800" dirty="0">
                          <a:effectLst/>
                        </a:rPr>
                        <a:t>GH-O2</a:t>
                      </a:r>
                      <a:endParaRPr lang="es-ES" sz="1800" dirty="0">
                        <a:effectLst/>
                        <a:latin typeface="Calibri"/>
                        <a:ea typeface="Times New Roman"/>
                        <a:cs typeface="Times New Roman"/>
                      </a:endParaRPr>
                    </a:p>
                  </a:txBody>
                  <a:tcPr marL="51435" marR="51435" marT="0" marB="0">
                    <a:solidFill>
                      <a:schemeClr val="accent2">
                        <a:lumMod val="40000"/>
                        <a:lumOff val="60000"/>
                      </a:schemeClr>
                    </a:solidFill>
                  </a:tcPr>
                </a:tc>
              </a:tr>
            </a:tbl>
          </a:graphicData>
        </a:graphic>
      </p:graphicFrame>
      <p:cxnSp>
        <p:nvCxnSpPr>
          <p:cNvPr id="9" name="Conector recto 8"/>
          <p:cNvCxnSpPr/>
          <p:nvPr/>
        </p:nvCxnSpPr>
        <p:spPr>
          <a:xfrm>
            <a:off x="5151552" y="5729082"/>
            <a:ext cx="1107831" cy="14068"/>
          </a:xfrm>
          <a:prstGeom prst="line">
            <a:avLst/>
          </a:prstGeom>
          <a:ln w="889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5151552" y="6049407"/>
            <a:ext cx="1107831" cy="14068"/>
          </a:xfrm>
          <a:prstGeom prst="line">
            <a:avLst/>
          </a:prstGeom>
          <a:ln w="889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1" name="CuadroTexto 10"/>
          <p:cNvSpPr txBox="1"/>
          <p:nvPr/>
        </p:nvSpPr>
        <p:spPr>
          <a:xfrm>
            <a:off x="6329509" y="5581830"/>
            <a:ext cx="1811669" cy="307777"/>
          </a:xfrm>
          <a:prstGeom prst="rect">
            <a:avLst/>
          </a:prstGeom>
          <a:noFill/>
        </p:spPr>
        <p:txBody>
          <a:bodyPr wrap="square" rtlCol="0">
            <a:spAutoFit/>
          </a:bodyPr>
          <a:lstStyle/>
          <a:p>
            <a:r>
              <a:rPr lang="es-ES" sz="1400" dirty="0" smtClean="0">
                <a:solidFill>
                  <a:srgbClr val="FF0000"/>
                </a:solidFill>
                <a:latin typeface="Century Gothic" pitchFamily="34" charset="0"/>
              </a:rPr>
              <a:t>Rule </a:t>
            </a:r>
            <a:r>
              <a:rPr lang="es-ES" sz="1400" dirty="0" err="1" smtClean="0">
                <a:solidFill>
                  <a:srgbClr val="FF0000"/>
                </a:solidFill>
                <a:latin typeface="Century Gothic" pitchFamily="34" charset="0"/>
              </a:rPr>
              <a:t>based</a:t>
            </a:r>
            <a:r>
              <a:rPr lang="es-ES" sz="1400" dirty="0" smtClean="0">
                <a:solidFill>
                  <a:srgbClr val="FF0000"/>
                </a:solidFill>
                <a:latin typeface="Century Gothic" pitchFamily="34" charset="0"/>
              </a:rPr>
              <a:t> </a:t>
            </a:r>
            <a:r>
              <a:rPr lang="es-ES" sz="1400" dirty="0" err="1" smtClean="0">
                <a:solidFill>
                  <a:srgbClr val="FF0000"/>
                </a:solidFill>
                <a:latin typeface="Century Gothic" pitchFamily="34" charset="0"/>
              </a:rPr>
              <a:t>pairing</a:t>
            </a:r>
            <a:endParaRPr lang="es-ES" sz="1400" dirty="0">
              <a:solidFill>
                <a:srgbClr val="FF0000"/>
              </a:solidFill>
              <a:latin typeface="Century Gothic" pitchFamily="34" charset="0"/>
            </a:endParaRPr>
          </a:p>
        </p:txBody>
      </p:sp>
      <p:sp>
        <p:nvSpPr>
          <p:cNvPr id="12" name="CuadroTexto 11"/>
          <p:cNvSpPr txBox="1"/>
          <p:nvPr/>
        </p:nvSpPr>
        <p:spPr>
          <a:xfrm>
            <a:off x="6355147" y="5899887"/>
            <a:ext cx="2541025" cy="307777"/>
          </a:xfrm>
          <a:prstGeom prst="rect">
            <a:avLst/>
          </a:prstGeom>
          <a:noFill/>
        </p:spPr>
        <p:txBody>
          <a:bodyPr wrap="square" rtlCol="0">
            <a:spAutoFit/>
          </a:bodyPr>
          <a:lstStyle/>
          <a:p>
            <a:r>
              <a:rPr lang="es-ES" sz="1400" dirty="0" err="1" smtClean="0">
                <a:solidFill>
                  <a:schemeClr val="accent4">
                    <a:lumMod val="50000"/>
                  </a:schemeClr>
                </a:solidFill>
                <a:latin typeface="Century Gothic" pitchFamily="34" charset="0"/>
              </a:rPr>
              <a:t>Associative</a:t>
            </a:r>
            <a:r>
              <a:rPr lang="es-ES" sz="1400" dirty="0" smtClean="0">
                <a:solidFill>
                  <a:schemeClr val="accent4">
                    <a:lumMod val="50000"/>
                  </a:schemeClr>
                </a:solidFill>
                <a:latin typeface="Century Gothic" pitchFamily="34" charset="0"/>
              </a:rPr>
              <a:t> </a:t>
            </a:r>
            <a:r>
              <a:rPr lang="es-ES" sz="1400" dirty="0" err="1" smtClean="0">
                <a:solidFill>
                  <a:schemeClr val="accent4">
                    <a:lumMod val="50000"/>
                  </a:schemeClr>
                </a:solidFill>
                <a:latin typeface="Century Gothic" pitchFamily="34" charset="0"/>
              </a:rPr>
              <a:t>based</a:t>
            </a:r>
            <a:r>
              <a:rPr lang="es-ES" sz="1400" dirty="0" smtClean="0">
                <a:solidFill>
                  <a:schemeClr val="accent4">
                    <a:lumMod val="50000"/>
                  </a:schemeClr>
                </a:solidFill>
                <a:latin typeface="Century Gothic" pitchFamily="34" charset="0"/>
              </a:rPr>
              <a:t> </a:t>
            </a:r>
            <a:r>
              <a:rPr lang="es-ES" sz="1400" dirty="0" err="1" smtClean="0">
                <a:solidFill>
                  <a:schemeClr val="accent4">
                    <a:lumMod val="50000"/>
                  </a:schemeClr>
                </a:solidFill>
                <a:latin typeface="Century Gothic" pitchFamily="34" charset="0"/>
              </a:rPr>
              <a:t>pairing</a:t>
            </a:r>
            <a:endParaRPr lang="es-ES" sz="1400" dirty="0">
              <a:solidFill>
                <a:schemeClr val="accent4">
                  <a:lumMod val="50000"/>
                </a:schemeClr>
              </a:solidFill>
              <a:latin typeface="Century Gothic" pitchFamily="34" charset="0"/>
            </a:endParaRPr>
          </a:p>
        </p:txBody>
      </p:sp>
      <p:sp>
        <p:nvSpPr>
          <p:cNvPr id="2" name="1 Elipse"/>
          <p:cNvSpPr/>
          <p:nvPr/>
        </p:nvSpPr>
        <p:spPr>
          <a:xfrm>
            <a:off x="2544016" y="4363050"/>
            <a:ext cx="602901" cy="4220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3215284" y="4867143"/>
            <a:ext cx="602901" cy="4220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Elipse"/>
          <p:cNvSpPr/>
          <p:nvPr/>
        </p:nvSpPr>
        <p:spPr>
          <a:xfrm>
            <a:off x="3189647" y="4357680"/>
            <a:ext cx="602901" cy="422031"/>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Elipse"/>
          <p:cNvSpPr/>
          <p:nvPr/>
        </p:nvSpPr>
        <p:spPr>
          <a:xfrm>
            <a:off x="2602506" y="4868643"/>
            <a:ext cx="602901" cy="422031"/>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19" name="18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Rectángulo redondeado 4"/>
          <p:cNvSpPr/>
          <p:nvPr/>
        </p:nvSpPr>
        <p:spPr>
          <a:xfrm>
            <a:off x="1025495" y="1520876"/>
            <a:ext cx="7545937" cy="743760"/>
          </a:xfrm>
          <a:prstGeom prst="roundRec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s-ES" dirty="0" err="1" smtClean="0">
                <a:solidFill>
                  <a:schemeClr val="bg1"/>
                </a:solidFill>
                <a:latin typeface="Century Gothic" pitchFamily="34" charset="0"/>
              </a:rPr>
              <a:t>Phase</a:t>
            </a:r>
            <a:r>
              <a:rPr lang="es-ES" dirty="0" smtClean="0">
                <a:solidFill>
                  <a:schemeClr val="bg1"/>
                </a:solidFill>
                <a:latin typeface="Century Gothic" pitchFamily="34" charset="0"/>
              </a:rPr>
              <a:t> 3:</a:t>
            </a:r>
          </a:p>
          <a:p>
            <a:r>
              <a:rPr lang="es-ES" sz="2000" b="1" dirty="0" smtClean="0">
                <a:solidFill>
                  <a:schemeClr val="bg1"/>
                </a:solidFill>
                <a:latin typeface="Century Gothic" pitchFamily="34" charset="0"/>
              </a:rPr>
              <a:t>PRIMING TEST </a:t>
            </a:r>
            <a:r>
              <a:rPr lang="es-ES" dirty="0" err="1" smtClean="0">
                <a:solidFill>
                  <a:schemeClr val="bg1"/>
                </a:solidFill>
                <a:latin typeface="Century Gothic" pitchFamily="34" charset="0"/>
              </a:rPr>
              <a:t>based</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on</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cued</a:t>
            </a:r>
            <a:r>
              <a:rPr lang="es-ES" dirty="0" smtClean="0">
                <a:solidFill>
                  <a:schemeClr val="bg1"/>
                </a:solidFill>
                <a:latin typeface="Century Gothic" pitchFamily="34" charset="0"/>
              </a:rPr>
              <a:t> response </a:t>
            </a:r>
            <a:r>
              <a:rPr lang="es-ES" dirty="0" err="1" smtClean="0">
                <a:solidFill>
                  <a:schemeClr val="bg1"/>
                </a:solidFill>
                <a:latin typeface="Century Gothic" pitchFamily="34" charset="0"/>
              </a:rPr>
              <a:t>priming</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or</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Posner’s</a:t>
            </a:r>
            <a:r>
              <a:rPr lang="es-ES" dirty="0" smtClean="0">
                <a:solidFill>
                  <a:schemeClr val="bg1"/>
                </a:solidFill>
                <a:latin typeface="Century Gothic" pitchFamily="34" charset="0"/>
              </a:rPr>
              <a:t>) </a:t>
            </a:r>
            <a:r>
              <a:rPr lang="es-ES" dirty="0" err="1" smtClean="0">
                <a:solidFill>
                  <a:schemeClr val="bg1"/>
                </a:solidFill>
                <a:latin typeface="Century Gothic" pitchFamily="34" charset="0"/>
              </a:rPr>
              <a:t>task</a:t>
            </a:r>
            <a:endParaRPr lang="en-GB" dirty="0">
              <a:solidFill>
                <a:schemeClr val="bg1"/>
              </a:solidFill>
              <a:latin typeface="Century Gothic" pitchFamily="34" charset="0"/>
            </a:endParaRPr>
          </a:p>
        </p:txBody>
      </p:sp>
      <p:sp>
        <p:nvSpPr>
          <p:cNvPr id="23" name="22 CuadroTexto"/>
          <p:cNvSpPr txBox="1"/>
          <p:nvPr/>
        </p:nvSpPr>
        <p:spPr>
          <a:xfrm>
            <a:off x="3905428" y="2444098"/>
            <a:ext cx="1974079" cy="461665"/>
          </a:xfrm>
          <a:prstGeom prst="rect">
            <a:avLst/>
          </a:prstGeom>
          <a:noFill/>
        </p:spPr>
        <p:txBody>
          <a:bodyPr wrap="square" rtlCol="0">
            <a:spAutoFit/>
          </a:bodyPr>
          <a:lstStyle/>
          <a:p>
            <a:r>
              <a:rPr lang="es-ES_tradnl" sz="2400" b="1" dirty="0" err="1" smtClean="0">
                <a:latin typeface="Century Gothic" pitchFamily="34" charset="0"/>
              </a:rPr>
              <a:t>Design</a:t>
            </a:r>
            <a:endParaRPr lang="es-ES_tradnl" sz="2400" b="1" dirty="0">
              <a:latin typeface="Century Gothic" pitchFamily="34" charset="0"/>
            </a:endParaRPr>
          </a:p>
        </p:txBody>
      </p:sp>
    </p:spTree>
    <p:extLst>
      <p:ext uri="{BB962C8B-B14F-4D97-AF65-F5344CB8AC3E}">
        <p14:creationId xmlns:p14="http://schemas.microsoft.com/office/powerpoint/2010/main" xmlns="" val="2954506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8223" y="2703101"/>
            <a:ext cx="6759725" cy="4024605"/>
          </a:xfrm>
        </p:spPr>
        <p:txBody>
          <a:bodyPr>
            <a:normAutofit/>
          </a:bodyPr>
          <a:lstStyle/>
          <a:p>
            <a:pPr marL="514350" indent="-514350" algn="just">
              <a:buFont typeface="+mj-lt"/>
              <a:buAutoNum type="alphaUcPeriod"/>
            </a:pPr>
            <a:r>
              <a:rPr lang="en-GB" sz="2000" dirty="0" smtClean="0">
                <a:latin typeface="Century Gothic" pitchFamily="34" charset="0"/>
              </a:rPr>
              <a:t>If participants engage in </a:t>
            </a:r>
            <a:r>
              <a:rPr lang="en-GB" sz="2000" b="1" dirty="0">
                <a:latin typeface="Century Gothic" pitchFamily="34" charset="0"/>
              </a:rPr>
              <a:t>associative </a:t>
            </a:r>
            <a:r>
              <a:rPr lang="en-GB" sz="2000" b="1" dirty="0" smtClean="0">
                <a:latin typeface="Century Gothic" pitchFamily="34" charset="0"/>
              </a:rPr>
              <a:t>processes</a:t>
            </a:r>
            <a:r>
              <a:rPr lang="en-GB" sz="2000" dirty="0" smtClean="0">
                <a:latin typeface="Century Gothic" pitchFamily="34" charset="0"/>
              </a:rPr>
              <a:t>, they </a:t>
            </a:r>
            <a:r>
              <a:rPr lang="en-GB" sz="2000" dirty="0">
                <a:latin typeface="Century Gothic" pitchFamily="34" charset="0"/>
              </a:rPr>
              <a:t>should </a:t>
            </a:r>
            <a:r>
              <a:rPr lang="en-GB" sz="2000" dirty="0" smtClean="0">
                <a:latin typeface="Century Gothic" pitchFamily="34" charset="0"/>
              </a:rPr>
              <a:t>be faster on F and G than on E and H trials</a:t>
            </a:r>
            <a:endParaRPr lang="en-GB" sz="2000" dirty="0">
              <a:latin typeface="Century Gothic" pitchFamily="34" charset="0"/>
            </a:endParaRPr>
          </a:p>
          <a:p>
            <a:pPr marL="514350" indent="-514350">
              <a:buFont typeface="+mj-lt"/>
              <a:buAutoNum type="alphaUcPeriod"/>
            </a:pPr>
            <a:endParaRPr lang="en-GB" sz="2000" dirty="0">
              <a:latin typeface="Century Gothic" pitchFamily="34" charset="0"/>
            </a:endParaRPr>
          </a:p>
          <a:p>
            <a:pPr marL="514350" indent="-514350" algn="just">
              <a:buFont typeface="+mj-lt"/>
              <a:buAutoNum type="alphaUcPeriod"/>
            </a:pPr>
            <a:r>
              <a:rPr lang="en-GB" sz="2000" dirty="0">
                <a:latin typeface="Century Gothic" pitchFamily="34" charset="0"/>
              </a:rPr>
              <a:t>If participants </a:t>
            </a:r>
            <a:r>
              <a:rPr lang="en-GB" sz="2000" dirty="0" smtClean="0">
                <a:latin typeface="Century Gothic" pitchFamily="34" charset="0"/>
              </a:rPr>
              <a:t>engage in </a:t>
            </a:r>
            <a:r>
              <a:rPr lang="en-GB" sz="2000" b="1" dirty="0" smtClean="0">
                <a:latin typeface="Century Gothic" pitchFamily="34" charset="0"/>
              </a:rPr>
              <a:t>rule-based processes</a:t>
            </a:r>
            <a:r>
              <a:rPr lang="en-GB" sz="2000" dirty="0" smtClean="0">
                <a:latin typeface="Century Gothic" pitchFamily="34" charset="0"/>
              </a:rPr>
              <a:t>, they </a:t>
            </a:r>
            <a:r>
              <a:rPr lang="en-GB" sz="2000" dirty="0">
                <a:latin typeface="Century Gothic" pitchFamily="34" charset="0"/>
              </a:rPr>
              <a:t>should </a:t>
            </a:r>
            <a:r>
              <a:rPr lang="en-GB" sz="2000" dirty="0" smtClean="0">
                <a:latin typeface="Century Gothic" pitchFamily="34" charset="0"/>
              </a:rPr>
              <a:t>be faster on E and H than on F and G trials</a:t>
            </a:r>
            <a:endParaRPr lang="en-GB" sz="2000" dirty="0">
              <a:latin typeface="Century Gothic" pitchFamily="34" charset="0"/>
            </a:endParaRPr>
          </a:p>
          <a:p>
            <a:endParaRPr lang="es-ES" sz="2000" dirty="0">
              <a:latin typeface="Century Gothic" pitchFamily="34" charset="0"/>
            </a:endParaRPr>
          </a:p>
        </p:txBody>
      </p:sp>
      <p:graphicFrame>
        <p:nvGraphicFramePr>
          <p:cNvPr id="4" name="Marcador de contenido 6"/>
          <p:cNvGraphicFramePr>
            <a:graphicFrameLocks/>
          </p:cNvGraphicFramePr>
          <p:nvPr>
            <p:extLst>
              <p:ext uri="{D42A27DB-BD31-4B8C-83A1-F6EECF244321}">
                <p14:modId xmlns:p14="http://schemas.microsoft.com/office/powerpoint/2010/main" xmlns="" val="694884775"/>
              </p:ext>
            </p:extLst>
          </p:nvPr>
        </p:nvGraphicFramePr>
        <p:xfrm>
          <a:off x="5567846" y="1014606"/>
          <a:ext cx="3238588" cy="1325563"/>
        </p:xfrm>
        <a:graphic>
          <a:graphicData uri="http://schemas.openxmlformats.org/drawingml/2006/table">
            <a:tbl>
              <a:tblPr firstRow="1" bandRow="1">
                <a:tableStyleId>{5C22544A-7EE6-4342-B048-85BDC9FD1C3A}</a:tableStyleId>
              </a:tblPr>
              <a:tblGrid>
                <a:gridCol w="1619294"/>
                <a:gridCol w="1619294"/>
              </a:tblGrid>
              <a:tr h="276159">
                <a:tc>
                  <a:txBody>
                    <a:bodyPr/>
                    <a:lstStyle/>
                    <a:p>
                      <a:pPr marL="0" marR="0" algn="ctr">
                        <a:lnSpc>
                          <a:spcPct val="115000"/>
                        </a:lnSpc>
                        <a:spcBef>
                          <a:spcPts val="0"/>
                        </a:spcBef>
                        <a:spcAft>
                          <a:spcPts val="0"/>
                        </a:spcAft>
                      </a:pPr>
                      <a:r>
                        <a:rPr lang="es-ES" sz="1400" b="0" dirty="0" smtClean="0">
                          <a:effectLst/>
                          <a:latin typeface="Century Gothic" pitchFamily="34" charset="0"/>
                        </a:rPr>
                        <a:t>Single </a:t>
                      </a:r>
                      <a:r>
                        <a:rPr lang="es-ES" sz="1400" b="0" dirty="0" err="1" smtClean="0">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48543">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48543">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76159">
                <a:tc>
                  <a:txBody>
                    <a:bodyPr/>
                    <a:lstStyle/>
                    <a:p>
                      <a:pPr marL="0" marR="0" algn="ctr">
                        <a:lnSpc>
                          <a:spcPct val="115000"/>
                        </a:lnSpc>
                        <a:spcBef>
                          <a:spcPts val="0"/>
                        </a:spcBef>
                        <a:spcAft>
                          <a:spcPts val="0"/>
                        </a:spcAft>
                      </a:pPr>
                      <a:r>
                        <a:rPr lang="es-ES" sz="1400" b="1" dirty="0" smtClean="0">
                          <a:solidFill>
                            <a:srgbClr val="FF0000"/>
                          </a:solidFill>
                          <a:effectLst/>
                          <a:latin typeface="Century Gothic" pitchFamily="34" charset="0"/>
                        </a:rPr>
                        <a:t>E-02</a:t>
                      </a:r>
                      <a:r>
                        <a:rPr lang="es-ES" sz="1400" b="1" dirty="0" smtClean="0">
                          <a:effectLst/>
                          <a:latin typeface="Century Gothic" pitchFamily="34" charset="0"/>
                        </a:rPr>
                        <a:t>, </a:t>
                      </a:r>
                      <a:r>
                        <a:rPr lang="es-ES" sz="1400" b="1" dirty="0" smtClean="0">
                          <a:solidFill>
                            <a:schemeClr val="accent4">
                              <a:lumMod val="50000"/>
                            </a:schemeClr>
                          </a:solidFill>
                          <a:effectLst/>
                          <a:latin typeface="Century Gothic" pitchFamily="34" charset="0"/>
                        </a:rPr>
                        <a:t>F-01</a:t>
                      </a:r>
                      <a:r>
                        <a:rPr lang="es-ES" sz="1400" b="1" dirty="0">
                          <a:solidFill>
                            <a:schemeClr val="bg2">
                              <a:lumMod val="60000"/>
                              <a:lumOff val="40000"/>
                            </a:schemeClr>
                          </a:solidFill>
                          <a:effectLst/>
                          <a:latin typeface="Century Gothic" pitchFamily="34" charset="0"/>
                        </a:rPr>
                        <a:t> </a:t>
                      </a:r>
                      <a:endParaRPr lang="es-ES" sz="1400" b="1" dirty="0">
                        <a:solidFill>
                          <a:schemeClr val="bg2">
                            <a:lumMod val="60000"/>
                            <a:lumOff val="40000"/>
                          </a:schemeClr>
                        </a:solidFill>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76159">
                <a:tc>
                  <a:txBody>
                    <a:bodyPr/>
                    <a:lstStyle/>
                    <a:p>
                      <a:pPr marL="0" marR="0" algn="ctr">
                        <a:lnSpc>
                          <a:spcPct val="115000"/>
                        </a:lnSpc>
                        <a:spcBef>
                          <a:spcPts val="0"/>
                        </a:spcBef>
                        <a:spcAft>
                          <a:spcPts val="0"/>
                        </a:spcAft>
                      </a:pPr>
                      <a:r>
                        <a:rPr lang="es-ES" sz="1400" b="1" dirty="0">
                          <a:solidFill>
                            <a:srgbClr val="FFFF00"/>
                          </a:solidFill>
                          <a:effectLst/>
                          <a:latin typeface="Century Gothic" pitchFamily="34" charset="0"/>
                        </a:rPr>
                        <a:t> </a:t>
                      </a:r>
                      <a:r>
                        <a:rPr lang="es-ES" sz="1400" b="1" dirty="0" smtClean="0">
                          <a:solidFill>
                            <a:schemeClr val="accent4">
                              <a:lumMod val="50000"/>
                            </a:schemeClr>
                          </a:solidFill>
                          <a:effectLst/>
                          <a:latin typeface="Century Gothic" pitchFamily="34" charset="0"/>
                        </a:rPr>
                        <a:t>G-02</a:t>
                      </a:r>
                      <a:r>
                        <a:rPr lang="es-ES" sz="1400" b="1" dirty="0" smtClean="0">
                          <a:effectLst/>
                          <a:latin typeface="Century Gothic" pitchFamily="34" charset="0"/>
                        </a:rPr>
                        <a:t>, </a:t>
                      </a:r>
                      <a:r>
                        <a:rPr lang="es-ES" sz="1400" b="1" dirty="0" smtClean="0">
                          <a:solidFill>
                            <a:srgbClr val="FF0000"/>
                          </a:solidFill>
                          <a:effectLst/>
                          <a:latin typeface="Century Gothic" pitchFamily="34" charset="0"/>
                        </a:rPr>
                        <a:t>H-01</a:t>
                      </a:r>
                      <a:endParaRPr lang="es-ES" sz="1400" b="1" dirty="0">
                        <a:solidFill>
                          <a:srgbClr val="FF0000"/>
                        </a:solidFill>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6"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7" name="6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20453591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458329" y="2616591"/>
            <a:ext cx="1635370" cy="338554"/>
          </a:xfrm>
          <a:prstGeom prst="rect">
            <a:avLst/>
          </a:prstGeom>
          <a:noFill/>
        </p:spPr>
        <p:txBody>
          <a:bodyPr wrap="square" rtlCol="0">
            <a:spAutoFit/>
          </a:bodyPr>
          <a:lstStyle/>
          <a:p>
            <a:r>
              <a:rPr lang="es-ES" sz="1600" b="1" dirty="0" smtClean="0">
                <a:solidFill>
                  <a:schemeClr val="bg1"/>
                </a:solidFill>
              </a:rPr>
              <a:t>PRIMING TEST</a:t>
            </a:r>
            <a:endParaRPr lang="es-ES" sz="1600" b="1" dirty="0">
              <a:solidFill>
                <a:schemeClr val="bg1"/>
              </a:solidFill>
            </a:endParaRPr>
          </a:p>
        </p:txBody>
      </p:sp>
      <p:sp>
        <p:nvSpPr>
          <p:cNvPr id="4" name="Rectángulo 3"/>
          <p:cNvSpPr/>
          <p:nvPr/>
        </p:nvSpPr>
        <p:spPr>
          <a:xfrm>
            <a:off x="7648486" y="2560486"/>
            <a:ext cx="1014789" cy="39815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latin typeface="Century Gothic" pitchFamily="34" charset="0"/>
              </a:rPr>
              <a:t>N = 43</a:t>
            </a:r>
            <a:endParaRPr lang="es-ES" dirty="0">
              <a:latin typeface="Century Gothic" pitchFamily="34" charset="0"/>
            </a:endParaRPr>
          </a:p>
        </p:txBody>
      </p:sp>
      <p:sp>
        <p:nvSpPr>
          <p:cNvPr id="15" name="Rectángulo 14"/>
          <p:cNvSpPr/>
          <p:nvPr/>
        </p:nvSpPr>
        <p:spPr>
          <a:xfrm>
            <a:off x="3226736" y="5814443"/>
            <a:ext cx="5205734" cy="584775"/>
          </a:xfrm>
          <a:prstGeom prst="rect">
            <a:avLst/>
          </a:prstGeom>
          <a:ln>
            <a:noFill/>
          </a:ln>
        </p:spPr>
        <p:txBody>
          <a:bodyPr wrap="square">
            <a:spAutoFit/>
          </a:bodyPr>
          <a:lstStyle/>
          <a:p>
            <a:pPr>
              <a:buNone/>
            </a:pPr>
            <a:r>
              <a:rPr lang="es-ES" sz="1600" dirty="0" smtClean="0">
                <a:latin typeface="Century Gothic" pitchFamily="34" charset="0"/>
                <a:cs typeface="Times New Roman" panose="02020603050405020304" pitchFamily="18" charset="0"/>
              </a:rPr>
              <a:t>Trial: </a:t>
            </a:r>
            <a:r>
              <a:rPr lang="es-ES" sz="1600" dirty="0">
                <a:latin typeface="Century Gothic" pitchFamily="34" charset="0"/>
                <a:cs typeface="Times New Roman" panose="02020603050405020304" pitchFamily="18" charset="0"/>
              </a:rPr>
              <a:t>[F(9, </a:t>
            </a:r>
            <a:r>
              <a:rPr lang="es-ES" sz="1600" dirty="0" smtClean="0">
                <a:latin typeface="Century Gothic" pitchFamily="34" charset="0"/>
                <a:cs typeface="Times New Roman" panose="02020603050405020304" pitchFamily="18" charset="0"/>
              </a:rPr>
              <a:t>1864.229) = 4.578, p &lt;0.001]</a:t>
            </a:r>
          </a:p>
          <a:p>
            <a:pPr>
              <a:buNone/>
            </a:pPr>
            <a:r>
              <a:rPr lang="es-ES" sz="1600" dirty="0" err="1" smtClean="0">
                <a:latin typeface="Century Gothic" pitchFamily="34" charset="0"/>
                <a:cs typeface="Times New Roman" panose="02020603050405020304" pitchFamily="18" charset="0"/>
              </a:rPr>
              <a:t>Type</a:t>
            </a:r>
            <a:r>
              <a:rPr lang="es-ES" sz="1600" dirty="0" smtClean="0">
                <a:latin typeface="Century Gothic" pitchFamily="34" charset="0"/>
                <a:cs typeface="Times New Roman" panose="02020603050405020304" pitchFamily="18" charset="0"/>
              </a:rPr>
              <a:t> of </a:t>
            </a:r>
            <a:r>
              <a:rPr lang="es-ES" sz="1600" dirty="0" err="1" smtClean="0">
                <a:latin typeface="Century Gothic" pitchFamily="34" charset="0"/>
                <a:cs typeface="Times New Roman" panose="02020603050405020304" pitchFamily="18" charset="0"/>
              </a:rPr>
              <a:t>pairing</a:t>
            </a:r>
            <a:r>
              <a:rPr lang="es-ES" sz="1600" dirty="0" smtClean="0">
                <a:latin typeface="Century Gothic" pitchFamily="34" charset="0"/>
                <a:cs typeface="Times New Roman" panose="02020603050405020304" pitchFamily="18" charset="0"/>
              </a:rPr>
              <a:t>: </a:t>
            </a:r>
            <a:r>
              <a:rPr lang="es-ES" sz="1600" dirty="0">
                <a:latin typeface="Century Gothic" pitchFamily="34" charset="0"/>
                <a:cs typeface="Times New Roman" panose="02020603050405020304" pitchFamily="18" charset="0"/>
              </a:rPr>
              <a:t>[F(1, </a:t>
            </a:r>
            <a:r>
              <a:rPr lang="es-ES" sz="1600" dirty="0" smtClean="0">
                <a:latin typeface="Century Gothic" pitchFamily="34" charset="0"/>
                <a:cs typeface="Times New Roman" panose="02020603050405020304" pitchFamily="18" charset="0"/>
              </a:rPr>
              <a:t>1864,080) = 10.502, p = 0.001]</a:t>
            </a:r>
          </a:p>
        </p:txBody>
      </p:sp>
      <p:sp>
        <p:nvSpPr>
          <p:cNvPr id="16" name="CuadroTexto 15"/>
          <p:cNvSpPr txBox="1"/>
          <p:nvPr/>
        </p:nvSpPr>
        <p:spPr>
          <a:xfrm>
            <a:off x="625450" y="2455485"/>
            <a:ext cx="1445456" cy="307777"/>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17" name="CuadroTexto 16"/>
          <p:cNvSpPr txBox="1"/>
          <p:nvPr/>
        </p:nvSpPr>
        <p:spPr>
          <a:xfrm>
            <a:off x="6897859" y="5043640"/>
            <a:ext cx="1445456"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graphicFrame>
        <p:nvGraphicFramePr>
          <p:cNvPr id="12" name="1 Gráfico"/>
          <p:cNvGraphicFramePr>
            <a:graphicFrameLocks/>
          </p:cNvGraphicFramePr>
          <p:nvPr>
            <p:extLst>
              <p:ext uri="{D42A27DB-BD31-4B8C-83A1-F6EECF244321}">
                <p14:modId xmlns:p14="http://schemas.microsoft.com/office/powerpoint/2010/main" xmlns="" val="3675806189"/>
              </p:ext>
            </p:extLst>
          </p:nvPr>
        </p:nvGraphicFramePr>
        <p:xfrm>
          <a:off x="750801" y="2733151"/>
          <a:ext cx="8233390" cy="2793443"/>
        </p:xfrm>
        <a:graphic>
          <a:graphicData uri="http://schemas.openxmlformats.org/drawingml/2006/chart">
            <c:chart xmlns:c="http://schemas.openxmlformats.org/drawingml/2006/chart" xmlns:r="http://schemas.openxmlformats.org/officeDocument/2006/relationships" r:id="rId2"/>
          </a:graphicData>
        </a:graphic>
      </p:graphicFrame>
      <p:sp>
        <p:nvSpPr>
          <p:cNvPr id="13"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18" name="17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aphicFrame>
        <p:nvGraphicFramePr>
          <p:cNvPr id="20" name="Marcador de contenido 6"/>
          <p:cNvGraphicFramePr>
            <a:graphicFrameLocks/>
          </p:cNvGraphicFramePr>
          <p:nvPr>
            <p:extLst>
              <p:ext uri="{D42A27DB-BD31-4B8C-83A1-F6EECF244321}">
                <p14:modId xmlns:p14="http://schemas.microsoft.com/office/powerpoint/2010/main" xmlns="" val="694884775"/>
              </p:ext>
            </p:extLst>
          </p:nvPr>
        </p:nvGraphicFramePr>
        <p:xfrm>
          <a:off x="5567846" y="1014606"/>
          <a:ext cx="3238588" cy="1325563"/>
        </p:xfrm>
        <a:graphic>
          <a:graphicData uri="http://schemas.openxmlformats.org/drawingml/2006/table">
            <a:tbl>
              <a:tblPr firstRow="1" bandRow="1">
                <a:tableStyleId>{5C22544A-7EE6-4342-B048-85BDC9FD1C3A}</a:tableStyleId>
              </a:tblPr>
              <a:tblGrid>
                <a:gridCol w="1619294"/>
                <a:gridCol w="1619294"/>
              </a:tblGrid>
              <a:tr h="276159">
                <a:tc>
                  <a:txBody>
                    <a:bodyPr/>
                    <a:lstStyle/>
                    <a:p>
                      <a:pPr marL="0" marR="0" algn="ctr">
                        <a:lnSpc>
                          <a:spcPct val="115000"/>
                        </a:lnSpc>
                        <a:spcBef>
                          <a:spcPts val="0"/>
                        </a:spcBef>
                        <a:spcAft>
                          <a:spcPts val="0"/>
                        </a:spcAft>
                      </a:pPr>
                      <a:r>
                        <a:rPr lang="es-ES" sz="1400" b="0" dirty="0" smtClean="0">
                          <a:effectLst/>
                          <a:latin typeface="Century Gothic" pitchFamily="34" charset="0"/>
                        </a:rPr>
                        <a:t>Single </a:t>
                      </a:r>
                      <a:r>
                        <a:rPr lang="es-ES" sz="1400" b="0" dirty="0" err="1" smtClean="0">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48543">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48543">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76159">
                <a:tc>
                  <a:txBody>
                    <a:bodyPr/>
                    <a:lstStyle/>
                    <a:p>
                      <a:pPr marL="0" marR="0" algn="ctr">
                        <a:lnSpc>
                          <a:spcPct val="115000"/>
                        </a:lnSpc>
                        <a:spcBef>
                          <a:spcPts val="0"/>
                        </a:spcBef>
                        <a:spcAft>
                          <a:spcPts val="0"/>
                        </a:spcAft>
                      </a:pPr>
                      <a:r>
                        <a:rPr lang="es-ES" sz="1400" b="1" dirty="0" smtClean="0">
                          <a:solidFill>
                            <a:srgbClr val="FF0000"/>
                          </a:solidFill>
                          <a:effectLst/>
                          <a:latin typeface="Century Gothic" pitchFamily="34" charset="0"/>
                        </a:rPr>
                        <a:t>E-02</a:t>
                      </a:r>
                      <a:r>
                        <a:rPr lang="es-ES" sz="1400" b="1" dirty="0" smtClean="0">
                          <a:effectLst/>
                          <a:latin typeface="Century Gothic" pitchFamily="34" charset="0"/>
                        </a:rPr>
                        <a:t>, </a:t>
                      </a:r>
                      <a:r>
                        <a:rPr lang="es-ES" sz="1400" b="1" dirty="0" smtClean="0">
                          <a:solidFill>
                            <a:schemeClr val="accent4">
                              <a:lumMod val="50000"/>
                            </a:schemeClr>
                          </a:solidFill>
                          <a:effectLst/>
                          <a:latin typeface="Century Gothic" pitchFamily="34" charset="0"/>
                        </a:rPr>
                        <a:t>F-01</a:t>
                      </a:r>
                      <a:r>
                        <a:rPr lang="es-ES" sz="1400" b="1" dirty="0">
                          <a:solidFill>
                            <a:schemeClr val="bg2">
                              <a:lumMod val="60000"/>
                              <a:lumOff val="40000"/>
                            </a:schemeClr>
                          </a:solidFill>
                          <a:effectLst/>
                          <a:latin typeface="Century Gothic" pitchFamily="34" charset="0"/>
                        </a:rPr>
                        <a:t> </a:t>
                      </a:r>
                      <a:endParaRPr lang="es-ES" sz="1400" b="1" dirty="0">
                        <a:solidFill>
                          <a:schemeClr val="bg2">
                            <a:lumMod val="60000"/>
                            <a:lumOff val="40000"/>
                          </a:schemeClr>
                        </a:solidFill>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76159">
                <a:tc>
                  <a:txBody>
                    <a:bodyPr/>
                    <a:lstStyle/>
                    <a:p>
                      <a:pPr marL="0" marR="0" algn="ctr">
                        <a:lnSpc>
                          <a:spcPct val="115000"/>
                        </a:lnSpc>
                        <a:spcBef>
                          <a:spcPts val="0"/>
                        </a:spcBef>
                        <a:spcAft>
                          <a:spcPts val="0"/>
                        </a:spcAft>
                      </a:pPr>
                      <a:r>
                        <a:rPr lang="es-ES" sz="1400" b="1" dirty="0">
                          <a:solidFill>
                            <a:srgbClr val="FFFF00"/>
                          </a:solidFill>
                          <a:effectLst/>
                          <a:latin typeface="Century Gothic" pitchFamily="34" charset="0"/>
                        </a:rPr>
                        <a:t> </a:t>
                      </a:r>
                      <a:r>
                        <a:rPr lang="es-ES" sz="1400" b="1" dirty="0" smtClean="0">
                          <a:solidFill>
                            <a:schemeClr val="accent4">
                              <a:lumMod val="50000"/>
                            </a:schemeClr>
                          </a:solidFill>
                          <a:effectLst/>
                          <a:latin typeface="Century Gothic" pitchFamily="34" charset="0"/>
                        </a:rPr>
                        <a:t>G-02</a:t>
                      </a:r>
                      <a:r>
                        <a:rPr lang="es-ES" sz="1400" b="1" dirty="0" smtClean="0">
                          <a:effectLst/>
                          <a:latin typeface="Century Gothic" pitchFamily="34" charset="0"/>
                        </a:rPr>
                        <a:t>, </a:t>
                      </a:r>
                      <a:r>
                        <a:rPr lang="es-ES" sz="1400" b="1" dirty="0" smtClean="0">
                          <a:solidFill>
                            <a:srgbClr val="FF0000"/>
                          </a:solidFill>
                          <a:effectLst/>
                          <a:latin typeface="Century Gothic" pitchFamily="34" charset="0"/>
                        </a:rPr>
                        <a:t>H-01</a:t>
                      </a:r>
                      <a:endParaRPr lang="es-ES" sz="1400" b="1" dirty="0">
                        <a:solidFill>
                          <a:srgbClr val="FF0000"/>
                        </a:solidFill>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21"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Tree>
    <p:extLst>
      <p:ext uri="{BB962C8B-B14F-4D97-AF65-F5344CB8AC3E}">
        <p14:creationId xmlns:p14="http://schemas.microsoft.com/office/powerpoint/2010/main" xmlns="" val="210191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9120" y="1825625"/>
            <a:ext cx="7494663" cy="4351338"/>
          </a:xfrm>
        </p:spPr>
        <p:txBody>
          <a:bodyPr>
            <a:normAutofit/>
          </a:bodyPr>
          <a:lstStyle/>
          <a:p>
            <a:endParaRPr lang="en-GB" sz="2000" dirty="0" smtClean="0">
              <a:latin typeface="Century Gothic" pitchFamily="34" charset="0"/>
            </a:endParaRPr>
          </a:p>
          <a:p>
            <a:endParaRPr lang="en-GB" sz="2000" dirty="0" smtClean="0">
              <a:latin typeface="Century Gothic" pitchFamily="34" charset="0"/>
            </a:endParaRPr>
          </a:p>
          <a:p>
            <a:pPr>
              <a:buNone/>
            </a:pPr>
            <a:r>
              <a:rPr lang="en-GB" sz="2000" dirty="0" smtClean="0">
                <a:latin typeface="Century Gothic" pitchFamily="34" charset="0"/>
              </a:rPr>
              <a:t>When participants had enough time to think, as in verbal judgements, they used the rule</a:t>
            </a:r>
          </a:p>
          <a:p>
            <a:pPr>
              <a:buNone/>
            </a:pPr>
            <a:endParaRPr lang="en-GB" sz="2000" dirty="0" smtClean="0">
              <a:latin typeface="Century Gothic" pitchFamily="34" charset="0"/>
            </a:endParaRPr>
          </a:p>
          <a:p>
            <a:pPr>
              <a:buNone/>
            </a:pPr>
            <a:r>
              <a:rPr lang="en-GB" sz="2000" dirty="0" smtClean="0">
                <a:latin typeface="Century Gothic" pitchFamily="34" charset="0"/>
              </a:rPr>
              <a:t>When participants performed the priming task under a short SOA condition, responses were consistent with associative processes</a:t>
            </a:r>
          </a:p>
          <a:p>
            <a:pPr>
              <a:buNone/>
            </a:pPr>
            <a:endParaRPr lang="en-GB" sz="2000" dirty="0" smtClean="0">
              <a:latin typeface="Century Gothic" pitchFamily="34" charset="0"/>
            </a:endParaRPr>
          </a:p>
          <a:p>
            <a:pPr>
              <a:buNone/>
            </a:pPr>
            <a:r>
              <a:rPr lang="en-GB" sz="2000" dirty="0" smtClean="0">
                <a:latin typeface="Century Gothic" pitchFamily="34" charset="0"/>
              </a:rPr>
              <a:t>However, the use of a priming task does not necessarily preclude inferential reasoning processes under longer SOA conditions</a:t>
            </a:r>
            <a:endParaRPr lang="en-GB" sz="2000" dirty="0">
              <a:latin typeface="Century Gothic" pitchFamily="34" charset="0"/>
            </a:endParaRPr>
          </a:p>
        </p:txBody>
      </p:sp>
      <p:sp>
        <p:nvSpPr>
          <p:cNvPr id="4" name="Rectángulo redondeado 3"/>
          <p:cNvSpPr/>
          <p:nvPr/>
        </p:nvSpPr>
        <p:spPr>
          <a:xfrm>
            <a:off x="1248245" y="1756383"/>
            <a:ext cx="2078502" cy="65295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smtClean="0">
                <a:latin typeface="Century Gothic" pitchFamily="34" charset="0"/>
              </a:rPr>
              <a:t>Discussion</a:t>
            </a:r>
            <a:endParaRPr lang="es-ES" sz="2400" dirty="0">
              <a:latin typeface="Century Gothic" pitchFamily="34" charset="0"/>
            </a:endParaRPr>
          </a:p>
        </p:txBody>
      </p:sp>
      <p:sp>
        <p:nvSpPr>
          <p:cNvPr id="6"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7" name="6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1153322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6034" y="1825625"/>
            <a:ext cx="7366473" cy="4351338"/>
          </a:xfrm>
        </p:spPr>
        <p:txBody>
          <a:bodyPr>
            <a:normAutofit/>
          </a:bodyPr>
          <a:lstStyle/>
          <a:p>
            <a:endParaRPr lang="en-GB" sz="2000" dirty="0" smtClean="0">
              <a:latin typeface="Century Gothic" pitchFamily="34" charset="0"/>
            </a:endParaRPr>
          </a:p>
          <a:p>
            <a:endParaRPr lang="en-GB" sz="2000" dirty="0" smtClean="0">
              <a:latin typeface="Century Gothic" pitchFamily="34" charset="0"/>
            </a:endParaRPr>
          </a:p>
          <a:p>
            <a:pPr algn="just">
              <a:buNone/>
            </a:pPr>
            <a:r>
              <a:rPr lang="en-GB" sz="2000" dirty="0" smtClean="0">
                <a:latin typeface="Century Gothic" pitchFamily="34" charset="0"/>
              </a:rPr>
              <a:t>To test whether the expression of rule-based </a:t>
            </a:r>
            <a:r>
              <a:rPr lang="en-GB" sz="2000" dirty="0" err="1" smtClean="0">
                <a:latin typeface="Century Gothic" pitchFamily="34" charset="0"/>
              </a:rPr>
              <a:t>vs</a:t>
            </a:r>
            <a:r>
              <a:rPr lang="en-GB" sz="2000" dirty="0" smtClean="0">
                <a:latin typeface="Century Gothic" pitchFamily="34" charset="0"/>
              </a:rPr>
              <a:t> associative processes is modulated by the SOA between the prime and the target</a:t>
            </a:r>
            <a:endParaRPr lang="en-GB" sz="2000" dirty="0">
              <a:latin typeface="Century Gothic" pitchFamily="34" charset="0"/>
            </a:endParaRPr>
          </a:p>
        </p:txBody>
      </p:sp>
      <p:sp>
        <p:nvSpPr>
          <p:cNvPr id="6" name="5 Rectángulo"/>
          <p:cNvSpPr/>
          <p:nvPr/>
        </p:nvSpPr>
        <p:spPr>
          <a:xfrm>
            <a:off x="0" y="0"/>
            <a:ext cx="9144000" cy="15980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Rectángulo"/>
          <p:cNvSpPr/>
          <p:nvPr/>
        </p:nvSpPr>
        <p:spPr>
          <a:xfrm>
            <a:off x="0" y="1051133"/>
            <a:ext cx="9144000" cy="9400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CuadroTexto"/>
          <p:cNvSpPr txBox="1"/>
          <p:nvPr/>
        </p:nvSpPr>
        <p:spPr>
          <a:xfrm>
            <a:off x="3187583" y="555478"/>
            <a:ext cx="2529555" cy="523220"/>
          </a:xfrm>
          <a:prstGeom prst="rect">
            <a:avLst/>
          </a:prstGeom>
          <a:noFill/>
        </p:spPr>
        <p:txBody>
          <a:bodyPr wrap="square" rtlCol="0">
            <a:spAutoFit/>
          </a:bodyPr>
          <a:lstStyle/>
          <a:p>
            <a:r>
              <a:rPr lang="es-ES_tradnl" sz="2800" dirty="0" err="1" smtClean="0">
                <a:solidFill>
                  <a:schemeClr val="bg1"/>
                </a:solidFill>
                <a:latin typeface="Century Gothic" pitchFamily="34" charset="0"/>
              </a:rPr>
              <a:t>Experiment</a:t>
            </a:r>
            <a:r>
              <a:rPr lang="es-ES_tradnl" sz="2800" dirty="0" smtClean="0">
                <a:solidFill>
                  <a:schemeClr val="bg1"/>
                </a:solidFill>
                <a:latin typeface="Century Gothic" pitchFamily="34" charset="0"/>
              </a:rPr>
              <a:t> 2</a:t>
            </a:r>
            <a:endParaRPr lang="es-ES_tradnl" sz="2800" dirty="0">
              <a:solidFill>
                <a:schemeClr val="bg1"/>
              </a:solidFill>
              <a:latin typeface="Century Gothic" pitchFamily="34" charset="0"/>
            </a:endParaRPr>
          </a:p>
        </p:txBody>
      </p:sp>
      <p:sp>
        <p:nvSpPr>
          <p:cNvPr id="9" name="1 Título"/>
          <p:cNvSpPr>
            <a:spLocks noGrp="1"/>
          </p:cNvSpPr>
          <p:nvPr>
            <p:ph type="title"/>
          </p:nvPr>
        </p:nvSpPr>
        <p:spPr>
          <a:xfrm>
            <a:off x="432097" y="1305178"/>
            <a:ext cx="7886700" cy="1325563"/>
          </a:xfrm>
        </p:spPr>
        <p:txBody>
          <a:bodyPr>
            <a:normAutofit/>
          </a:bodyPr>
          <a:lstStyle/>
          <a:p>
            <a:pPr algn="ctr"/>
            <a:r>
              <a:rPr lang="es-ES" sz="2800" dirty="0" smtClean="0">
                <a:latin typeface="Century Gothic" pitchFamily="34" charset="0"/>
              </a:rPr>
              <a:t>Objetive</a:t>
            </a:r>
            <a:endParaRPr lang="es-ES" sz="2800" dirty="0">
              <a:latin typeface="Century Gothic" pitchFamily="34" charset="0"/>
            </a:endParaRPr>
          </a:p>
        </p:txBody>
      </p:sp>
      <p:sp>
        <p:nvSpPr>
          <p:cNvPr id="10" name="9 Rectángulo"/>
          <p:cNvSpPr/>
          <p:nvPr/>
        </p:nvSpPr>
        <p:spPr>
          <a:xfrm>
            <a:off x="0" y="4015112"/>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11533224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errar llave 3"/>
          <p:cNvSpPr/>
          <p:nvPr/>
        </p:nvSpPr>
        <p:spPr>
          <a:xfrm>
            <a:off x="5812066" y="1825236"/>
            <a:ext cx="274320" cy="1661448"/>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6" name="CuadroTexto 5"/>
          <p:cNvSpPr txBox="1"/>
          <p:nvPr/>
        </p:nvSpPr>
        <p:spPr>
          <a:xfrm>
            <a:off x="6170064" y="2282465"/>
            <a:ext cx="1871530" cy="646331"/>
          </a:xfrm>
          <a:prstGeom prst="rect">
            <a:avLst/>
          </a:prstGeom>
          <a:noFill/>
        </p:spPr>
        <p:txBody>
          <a:bodyPr wrap="square" rtlCol="0">
            <a:spAutoFit/>
          </a:bodyPr>
          <a:lstStyle/>
          <a:p>
            <a:r>
              <a:rPr lang="es-ES" dirty="0" err="1" smtClean="0">
                <a:latin typeface="Century Gothic" pitchFamily="34" charset="0"/>
              </a:rPr>
              <a:t>Same</a:t>
            </a:r>
            <a:r>
              <a:rPr lang="es-ES" dirty="0" smtClean="0">
                <a:latin typeface="Century Gothic" pitchFamily="34" charset="0"/>
              </a:rPr>
              <a:t> as in </a:t>
            </a:r>
            <a:r>
              <a:rPr lang="es-ES" dirty="0" err="1" smtClean="0">
                <a:latin typeface="Century Gothic" pitchFamily="34" charset="0"/>
              </a:rPr>
              <a:t>Experiment</a:t>
            </a:r>
            <a:r>
              <a:rPr lang="es-ES" dirty="0" smtClean="0">
                <a:latin typeface="Century Gothic" pitchFamily="34" charset="0"/>
              </a:rPr>
              <a:t> 1 </a:t>
            </a:r>
            <a:endParaRPr lang="es-ES" dirty="0">
              <a:latin typeface="Century Gothic" pitchFamily="34" charset="0"/>
            </a:endParaRPr>
          </a:p>
        </p:txBody>
      </p:sp>
      <p:cxnSp>
        <p:nvCxnSpPr>
          <p:cNvPr id="8" name="Conector recto de flecha 7"/>
          <p:cNvCxnSpPr/>
          <p:nvPr/>
        </p:nvCxnSpPr>
        <p:spPr>
          <a:xfrm>
            <a:off x="2242038" y="4935639"/>
            <a:ext cx="1155310" cy="2813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Rectángulo redondeado 9"/>
          <p:cNvSpPr/>
          <p:nvPr/>
        </p:nvSpPr>
        <p:spPr>
          <a:xfrm>
            <a:off x="5306089" y="4259761"/>
            <a:ext cx="3429000" cy="156145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err="1" smtClean="0">
                <a:solidFill>
                  <a:schemeClr val="tx1"/>
                </a:solidFill>
                <a:latin typeface="Century Gothic" pitchFamily="34" charset="0"/>
              </a:rPr>
              <a:t>Two</a:t>
            </a:r>
            <a:r>
              <a:rPr lang="es-ES" sz="2000" b="1" dirty="0" smtClean="0">
                <a:solidFill>
                  <a:schemeClr val="tx1"/>
                </a:solidFill>
                <a:latin typeface="Century Gothic" pitchFamily="34" charset="0"/>
              </a:rPr>
              <a:t> </a:t>
            </a:r>
            <a:r>
              <a:rPr lang="es-ES" sz="2000" b="1" dirty="0" err="1" smtClean="0">
                <a:solidFill>
                  <a:schemeClr val="tx1"/>
                </a:solidFill>
                <a:latin typeface="Century Gothic" pitchFamily="34" charset="0"/>
              </a:rPr>
              <a:t>groups</a:t>
            </a:r>
            <a:r>
              <a:rPr lang="es-ES" sz="2000" b="1" dirty="0" smtClean="0">
                <a:solidFill>
                  <a:schemeClr val="tx1"/>
                </a:solidFill>
                <a:latin typeface="Century Gothic" pitchFamily="34" charset="0"/>
              </a:rPr>
              <a:t>:</a:t>
            </a:r>
          </a:p>
          <a:p>
            <a:pPr algn="ctr"/>
            <a:endParaRPr lang="es-ES" dirty="0" smtClean="0">
              <a:solidFill>
                <a:schemeClr val="tx1"/>
              </a:solidFill>
              <a:latin typeface="Century Gothic" pitchFamily="34" charset="0"/>
            </a:endParaRPr>
          </a:p>
          <a:p>
            <a:pPr marL="342900" indent="-342900"/>
            <a:r>
              <a:rPr lang="es-ES" dirty="0" smtClean="0">
                <a:solidFill>
                  <a:schemeClr val="tx1"/>
                </a:solidFill>
                <a:latin typeface="Century Gothic" pitchFamily="34" charset="0"/>
              </a:rPr>
              <a:t>	1. SOA: 200ms</a:t>
            </a:r>
          </a:p>
          <a:p>
            <a:pPr marL="342900" indent="-342900">
              <a:buFont typeface="+mj-lt"/>
              <a:buAutoNum type="arabicPeriod"/>
            </a:pPr>
            <a:endParaRPr lang="es-ES" dirty="0" smtClean="0">
              <a:solidFill>
                <a:schemeClr val="tx1"/>
              </a:solidFill>
              <a:latin typeface="Century Gothic" pitchFamily="34" charset="0"/>
            </a:endParaRPr>
          </a:p>
          <a:p>
            <a:pPr marL="342900" indent="-342900"/>
            <a:r>
              <a:rPr lang="es-ES" dirty="0" smtClean="0">
                <a:solidFill>
                  <a:schemeClr val="tx1"/>
                </a:solidFill>
                <a:latin typeface="Century Gothic" pitchFamily="34" charset="0"/>
              </a:rPr>
              <a:t>	2. SOA: 1300ms</a:t>
            </a:r>
            <a:endParaRPr lang="es-ES" dirty="0">
              <a:solidFill>
                <a:schemeClr val="tx1"/>
              </a:solidFill>
              <a:latin typeface="Century Gothic" pitchFamily="34" charset="0"/>
            </a:endParaRPr>
          </a:p>
        </p:txBody>
      </p:sp>
      <p:sp>
        <p:nvSpPr>
          <p:cNvPr id="11"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2" name="11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Marcador de contenido 2"/>
          <p:cNvSpPr txBox="1">
            <a:spLocks/>
          </p:cNvSpPr>
          <p:nvPr/>
        </p:nvSpPr>
        <p:spPr>
          <a:xfrm>
            <a:off x="1821937" y="1931349"/>
            <a:ext cx="5271073" cy="2862841"/>
          </a:xfrm>
          <a:prstGeom prst="rect">
            <a:avLst/>
          </a:prstGeom>
        </p:spPr>
        <p:txBody>
          <a:bodyPr vert="horz" lIns="91440" tIns="45720" rIns="91440" bIns="45720" rtlCol="0">
            <a:normAutofit/>
          </a:bodyPr>
          <a:lstStyle/>
          <a:p>
            <a:pPr marL="3690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smtClean="0">
                <a:ln>
                  <a:noFill/>
                </a:ln>
                <a:solidFill>
                  <a:schemeClr val="tx1"/>
                </a:solidFill>
                <a:effectLst/>
                <a:uLnTx/>
                <a:uFillTx/>
                <a:latin typeface="Century Gothic" pitchFamily="34" charset="0"/>
                <a:ea typeface="+mn-ea"/>
                <a:cs typeface="Times New Roman" panose="02020603050405020304" pitchFamily="18" charset="0"/>
              </a:rPr>
              <a:t>Learning phase</a:t>
            </a:r>
          </a:p>
          <a:p>
            <a:pPr marL="4941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smtClean="0">
              <a:ln>
                <a:noFill/>
              </a:ln>
              <a:solidFill>
                <a:schemeClr val="tx1"/>
              </a:solidFill>
              <a:effectLst/>
              <a:uLnTx/>
              <a:uFillTx/>
              <a:latin typeface="Century Gothic" pitchFamily="34" charset="0"/>
              <a:ea typeface="+mn-ea"/>
              <a:cs typeface="Times New Roman" panose="02020603050405020304" pitchFamily="18" charset="0"/>
            </a:endParaRPr>
          </a:p>
          <a:p>
            <a:pPr marL="3690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smtClean="0">
                <a:ln>
                  <a:noFill/>
                </a:ln>
                <a:solidFill>
                  <a:schemeClr val="tx1"/>
                </a:solidFill>
                <a:effectLst/>
                <a:uLnTx/>
                <a:uFillTx/>
                <a:latin typeface="Century Gothic" pitchFamily="34" charset="0"/>
                <a:ea typeface="+mn-ea"/>
                <a:cs typeface="Times New Roman" panose="02020603050405020304" pitchFamily="18" charset="0"/>
              </a:rPr>
              <a:t>Causal judgments phase</a:t>
            </a:r>
          </a:p>
          <a:p>
            <a:pPr marL="4941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smtClean="0">
              <a:ln>
                <a:noFill/>
              </a:ln>
              <a:solidFill>
                <a:schemeClr val="tx1"/>
              </a:solidFill>
              <a:effectLst/>
              <a:uLnTx/>
              <a:uFillTx/>
              <a:latin typeface="Century Gothic" pitchFamily="34" charset="0"/>
              <a:ea typeface="+mn-ea"/>
              <a:cs typeface="Times New Roman" panose="02020603050405020304" pitchFamily="18" charset="0"/>
            </a:endParaRPr>
          </a:p>
          <a:p>
            <a:pPr marL="3690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smtClean="0">
                <a:ln>
                  <a:noFill/>
                </a:ln>
                <a:solidFill>
                  <a:schemeClr val="tx1"/>
                </a:solidFill>
                <a:effectLst/>
                <a:uLnTx/>
                <a:uFillTx/>
                <a:latin typeface="Century Gothic" pitchFamily="34" charset="0"/>
                <a:ea typeface="+mn-ea"/>
                <a:cs typeface="Times New Roman" panose="02020603050405020304" pitchFamily="18" charset="0"/>
              </a:rPr>
              <a:t>Priming test</a:t>
            </a:r>
          </a:p>
          <a:p>
            <a:pPr marL="3690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ES" sz="2000" b="0" i="0" u="none" strike="noStrike" kern="1200" cap="none" spc="0" normalizeH="0" baseline="0" noProof="0" dirty="0" smtClean="0">
              <a:ln>
                <a:noFill/>
              </a:ln>
              <a:solidFill>
                <a:schemeClr val="tx1"/>
              </a:solidFill>
              <a:effectLst/>
              <a:uLnTx/>
              <a:uFillTx/>
              <a:latin typeface="Century Gothic" pitchFamily="34" charset="0"/>
              <a:ea typeface="+mn-ea"/>
              <a:cs typeface="+mn-cs"/>
            </a:endParaRPr>
          </a:p>
          <a:p>
            <a:pPr marL="3690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ES" sz="2000" b="0" i="0" u="none" strike="noStrike" kern="1200" cap="none" spc="0" normalizeH="0" baseline="0" noProof="0" dirty="0" smtClean="0">
              <a:ln>
                <a:noFill/>
              </a:ln>
              <a:solidFill>
                <a:schemeClr val="tx1"/>
              </a:solidFill>
              <a:effectLst/>
              <a:uLnTx/>
              <a:uFillTx/>
              <a:latin typeface="Century Gothic" pitchFamily="34" charset="0"/>
              <a:ea typeface="+mn-ea"/>
              <a:cs typeface="+mn-cs"/>
            </a:endParaRPr>
          </a:p>
        </p:txBody>
      </p:sp>
      <p:sp>
        <p:nvSpPr>
          <p:cNvPr id="15" name="14 Rectángulo"/>
          <p:cNvSpPr/>
          <p:nvPr/>
        </p:nvSpPr>
        <p:spPr>
          <a:xfrm>
            <a:off x="1401510" y="1948441"/>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1</a:t>
            </a:r>
            <a:endParaRPr lang="es-ES_tradnl" b="1" dirty="0">
              <a:latin typeface="Century Gothic" pitchFamily="34" charset="0"/>
            </a:endParaRPr>
          </a:p>
        </p:txBody>
      </p:sp>
      <p:sp>
        <p:nvSpPr>
          <p:cNvPr id="16" name="15 Rectángulo"/>
          <p:cNvSpPr/>
          <p:nvPr/>
        </p:nvSpPr>
        <p:spPr>
          <a:xfrm>
            <a:off x="1408632" y="2716138"/>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2</a:t>
            </a:r>
            <a:endParaRPr lang="es-ES_tradnl" b="1" dirty="0">
              <a:latin typeface="Century Gothic" pitchFamily="34" charset="0"/>
            </a:endParaRPr>
          </a:p>
        </p:txBody>
      </p:sp>
      <p:sp>
        <p:nvSpPr>
          <p:cNvPr id="17" name="16 Rectángulo"/>
          <p:cNvSpPr/>
          <p:nvPr/>
        </p:nvSpPr>
        <p:spPr>
          <a:xfrm>
            <a:off x="1398661" y="3518018"/>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3</a:t>
            </a:r>
            <a:endParaRPr lang="es-ES_tradnl" b="1" dirty="0">
              <a:latin typeface="Century Gothic" pitchFamily="34" charset="0"/>
            </a:endParaRPr>
          </a:p>
        </p:txBody>
      </p:sp>
      <p:sp>
        <p:nvSpPr>
          <p:cNvPr id="20" name="19 Flecha doblada"/>
          <p:cNvSpPr/>
          <p:nvPr/>
        </p:nvSpPr>
        <p:spPr>
          <a:xfrm flipV="1">
            <a:off x="2709016" y="3982340"/>
            <a:ext cx="2597921" cy="1110953"/>
          </a:xfrm>
          <a:prstGeom prst="ben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Tree>
    <p:extLst>
      <p:ext uri="{BB962C8B-B14F-4D97-AF65-F5344CB8AC3E}">
        <p14:creationId xmlns:p14="http://schemas.microsoft.com/office/powerpoint/2010/main" xmlns="" val="5557346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contenido"/>
          <p:cNvSpPr>
            <a:spLocks noGrp="1"/>
          </p:cNvSpPr>
          <p:nvPr>
            <p:ph idx="1"/>
          </p:nvPr>
        </p:nvSpPr>
        <p:spPr>
          <a:xfrm>
            <a:off x="253219" y="1140298"/>
            <a:ext cx="7353668" cy="5374677"/>
          </a:xfrm>
        </p:spPr>
        <p:txBody>
          <a:bodyPr/>
          <a:lstStyle/>
          <a:p>
            <a:pPr>
              <a:buNone/>
            </a:pPr>
            <a:endParaRPr lang="es-ES" sz="1400" dirty="0" smtClean="0"/>
          </a:p>
          <a:p>
            <a:pPr>
              <a:buNone/>
            </a:pPr>
            <a:endParaRPr lang="es-ES" sz="1400" dirty="0"/>
          </a:p>
          <a:p>
            <a:pPr>
              <a:buNone/>
            </a:pPr>
            <a:endParaRPr lang="es-ES" sz="1400" dirty="0" smtClean="0"/>
          </a:p>
          <a:p>
            <a:pPr marL="36900" indent="0">
              <a:buNone/>
            </a:pPr>
            <a:endParaRPr lang="es-ES" dirty="0" smtClean="0"/>
          </a:p>
          <a:p>
            <a:endParaRPr lang="es-ES" dirty="0" smtClean="0"/>
          </a:p>
          <a:p>
            <a:pPr>
              <a:buNone/>
            </a:pPr>
            <a:endParaRPr lang="es-ES" dirty="0" smtClean="0"/>
          </a:p>
          <a:p>
            <a:endParaRPr lang="es-ES" dirty="0" smtClean="0"/>
          </a:p>
          <a:p>
            <a:pPr>
              <a:buNone/>
            </a:pPr>
            <a:endParaRPr lang="es-ES" dirty="0"/>
          </a:p>
        </p:txBody>
      </p:sp>
      <p:sp>
        <p:nvSpPr>
          <p:cNvPr id="12" name="11 CuadroTexto"/>
          <p:cNvSpPr txBox="1"/>
          <p:nvPr/>
        </p:nvSpPr>
        <p:spPr>
          <a:xfrm>
            <a:off x="1596573" y="6141455"/>
            <a:ext cx="1659561" cy="646331"/>
          </a:xfrm>
          <a:prstGeom prst="rect">
            <a:avLst/>
          </a:prstGeom>
          <a:noFill/>
        </p:spPr>
        <p:txBody>
          <a:bodyPr wrap="square" rtlCol="0">
            <a:spAutoFit/>
          </a:bodyPr>
          <a:lstStyle/>
          <a:p>
            <a:r>
              <a:rPr lang="es-ES" b="1" dirty="0">
                <a:latin typeface="Century Gothic" pitchFamily="34" charset="0"/>
              </a:rPr>
              <a:t>SOA 200 ms</a:t>
            </a:r>
          </a:p>
          <a:p>
            <a:endParaRPr lang="es-ES" dirty="0">
              <a:latin typeface="Century Gothic" pitchFamily="34" charset="0"/>
            </a:endParaRPr>
          </a:p>
        </p:txBody>
      </p:sp>
      <p:sp>
        <p:nvSpPr>
          <p:cNvPr id="13" name="12 CuadroTexto"/>
          <p:cNvSpPr txBox="1"/>
          <p:nvPr/>
        </p:nvSpPr>
        <p:spPr>
          <a:xfrm>
            <a:off x="6027932" y="6173083"/>
            <a:ext cx="1976303" cy="369332"/>
          </a:xfrm>
          <a:prstGeom prst="rect">
            <a:avLst/>
          </a:prstGeom>
          <a:noFill/>
        </p:spPr>
        <p:txBody>
          <a:bodyPr wrap="square" rtlCol="0">
            <a:spAutoFit/>
          </a:bodyPr>
          <a:lstStyle/>
          <a:p>
            <a:r>
              <a:rPr lang="es-ES" b="1" dirty="0">
                <a:latin typeface="Century Gothic" pitchFamily="34" charset="0"/>
              </a:rPr>
              <a:t>SOA 1300 ms</a:t>
            </a:r>
          </a:p>
        </p:txBody>
      </p:sp>
      <p:graphicFrame>
        <p:nvGraphicFramePr>
          <p:cNvPr id="14" name="Marcador de contenido 3"/>
          <p:cNvGraphicFramePr>
            <a:graphicFrameLocks/>
          </p:cNvGraphicFramePr>
          <p:nvPr>
            <p:extLst>
              <p:ext uri="{D42A27DB-BD31-4B8C-83A1-F6EECF244321}">
                <p14:modId xmlns:p14="http://schemas.microsoft.com/office/powerpoint/2010/main" xmlns="" val="2366384947"/>
              </p:ext>
            </p:extLst>
          </p:nvPr>
        </p:nvGraphicFramePr>
        <p:xfrm>
          <a:off x="5776956" y="975763"/>
          <a:ext cx="3211800" cy="1334793"/>
        </p:xfrm>
        <a:graphic>
          <a:graphicData uri="http://schemas.openxmlformats.org/drawingml/2006/table">
            <a:tbl>
              <a:tblPr firstRow="1" bandRow="1">
                <a:tableStyleId>{5C22544A-7EE6-4342-B048-85BDC9FD1C3A}</a:tableStyleId>
              </a:tblPr>
              <a:tblGrid>
                <a:gridCol w="1605900"/>
                <a:gridCol w="1605900"/>
              </a:tblGrid>
              <a:tr h="353337">
                <a:tc>
                  <a:txBody>
                    <a:bodyPr/>
                    <a:lstStyle/>
                    <a:p>
                      <a:pPr marL="0" marR="0" algn="ctr">
                        <a:lnSpc>
                          <a:spcPct val="115000"/>
                        </a:lnSpc>
                        <a:spcBef>
                          <a:spcPts val="0"/>
                        </a:spcBef>
                        <a:spcAft>
                          <a:spcPts val="0"/>
                        </a:spcAft>
                      </a:pPr>
                      <a:r>
                        <a:rPr lang="es-ES" sz="1400" b="0" dirty="0">
                          <a:effectLst/>
                          <a:latin typeface="Century Gothic" pitchFamily="34" charset="0"/>
                        </a:rPr>
                        <a:t>Simple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10383">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10383">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10383">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10383">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3" name="CuadroTexto 2"/>
          <p:cNvSpPr txBox="1"/>
          <p:nvPr/>
        </p:nvSpPr>
        <p:spPr>
          <a:xfrm>
            <a:off x="1485900" y="3334043"/>
            <a:ext cx="2006405" cy="307777"/>
          </a:xfrm>
          <a:prstGeom prst="rect">
            <a:avLst/>
          </a:prstGeom>
          <a:noFill/>
        </p:spPr>
        <p:txBody>
          <a:bodyPr wrap="square" rtlCol="0">
            <a:spAutoFit/>
          </a:bodyPr>
          <a:lstStyle/>
          <a:p>
            <a:r>
              <a:rPr lang="es-ES" sz="1400" b="1" dirty="0" smtClean="0">
                <a:solidFill>
                  <a:schemeClr val="bg1"/>
                </a:solidFill>
              </a:rPr>
              <a:t>CAUSAL JUDGMENT</a:t>
            </a:r>
            <a:endParaRPr lang="es-ES" sz="1400" b="1" dirty="0">
              <a:solidFill>
                <a:schemeClr val="bg1"/>
              </a:solidFill>
            </a:endParaRPr>
          </a:p>
        </p:txBody>
      </p:sp>
      <p:sp>
        <p:nvSpPr>
          <p:cNvPr id="16" name="CuadroTexto 15"/>
          <p:cNvSpPr txBox="1"/>
          <p:nvPr/>
        </p:nvSpPr>
        <p:spPr>
          <a:xfrm>
            <a:off x="5700598" y="3334043"/>
            <a:ext cx="2006405" cy="307777"/>
          </a:xfrm>
          <a:prstGeom prst="rect">
            <a:avLst/>
          </a:prstGeom>
          <a:noFill/>
        </p:spPr>
        <p:txBody>
          <a:bodyPr wrap="square" rtlCol="0">
            <a:spAutoFit/>
          </a:bodyPr>
          <a:lstStyle/>
          <a:p>
            <a:r>
              <a:rPr lang="es-ES" sz="1400" b="1" dirty="0" smtClean="0">
                <a:solidFill>
                  <a:schemeClr val="bg1"/>
                </a:solidFill>
              </a:rPr>
              <a:t>CAUSAL JUDGMENT</a:t>
            </a:r>
            <a:endParaRPr lang="es-ES" sz="1400" b="1" dirty="0">
              <a:solidFill>
                <a:schemeClr val="bg1"/>
              </a:solidFill>
            </a:endParaRPr>
          </a:p>
        </p:txBody>
      </p:sp>
      <p:sp>
        <p:nvSpPr>
          <p:cNvPr id="4" name="CuadroTexto 3"/>
          <p:cNvSpPr txBox="1"/>
          <p:nvPr/>
        </p:nvSpPr>
        <p:spPr>
          <a:xfrm>
            <a:off x="253219" y="2692959"/>
            <a:ext cx="379828" cy="276999"/>
          </a:xfrm>
          <a:prstGeom prst="rect">
            <a:avLst/>
          </a:prstGeom>
          <a:noFill/>
        </p:spPr>
        <p:txBody>
          <a:bodyPr wrap="square" rtlCol="0">
            <a:spAutoFit/>
          </a:bodyPr>
          <a:lstStyle/>
          <a:p>
            <a:r>
              <a:rPr lang="es-ES" sz="1200" dirty="0" smtClean="0"/>
              <a:t>O2</a:t>
            </a:r>
            <a:endParaRPr lang="es-ES" sz="1200" dirty="0"/>
          </a:p>
        </p:txBody>
      </p:sp>
      <p:sp>
        <p:nvSpPr>
          <p:cNvPr id="18" name="CuadroTexto 17"/>
          <p:cNvSpPr txBox="1"/>
          <p:nvPr/>
        </p:nvSpPr>
        <p:spPr>
          <a:xfrm>
            <a:off x="253219" y="5581789"/>
            <a:ext cx="379828" cy="276999"/>
          </a:xfrm>
          <a:prstGeom prst="rect">
            <a:avLst/>
          </a:prstGeom>
          <a:noFill/>
        </p:spPr>
        <p:txBody>
          <a:bodyPr wrap="square" rtlCol="0">
            <a:spAutoFit/>
          </a:bodyPr>
          <a:lstStyle/>
          <a:p>
            <a:r>
              <a:rPr lang="es-ES" sz="1200" dirty="0" smtClean="0"/>
              <a:t>O1</a:t>
            </a:r>
            <a:endParaRPr lang="es-ES" sz="1200" dirty="0"/>
          </a:p>
        </p:txBody>
      </p:sp>
      <p:sp>
        <p:nvSpPr>
          <p:cNvPr id="20" name="Rectángulo 19"/>
          <p:cNvSpPr/>
          <p:nvPr/>
        </p:nvSpPr>
        <p:spPr>
          <a:xfrm>
            <a:off x="7547214" y="2224302"/>
            <a:ext cx="1381836" cy="61358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latin typeface="Century Gothic" pitchFamily="34" charset="0"/>
              </a:rPr>
              <a:t>N = 80</a:t>
            </a:r>
            <a:endParaRPr lang="es-ES" dirty="0">
              <a:latin typeface="Century Gothic" pitchFamily="34" charset="0"/>
            </a:endParaRPr>
          </a:p>
        </p:txBody>
      </p:sp>
      <p:sp>
        <p:nvSpPr>
          <p:cNvPr id="42" name="CuadroTexto 1"/>
          <p:cNvSpPr txBox="1"/>
          <p:nvPr/>
        </p:nvSpPr>
        <p:spPr>
          <a:xfrm>
            <a:off x="1781513" y="3782829"/>
            <a:ext cx="914386" cy="91442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1600" dirty="0" smtClean="0"/>
              <a:t>**</a:t>
            </a:r>
            <a:endParaRPr lang="es-ES" sz="1600" dirty="0"/>
          </a:p>
        </p:txBody>
      </p:sp>
      <p:sp>
        <p:nvSpPr>
          <p:cNvPr id="43" name="CuadroTexto 1"/>
          <p:cNvSpPr txBox="1"/>
          <p:nvPr/>
        </p:nvSpPr>
        <p:spPr>
          <a:xfrm>
            <a:off x="2112176" y="3334043"/>
            <a:ext cx="914386" cy="91442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1600" dirty="0" smtClean="0"/>
              <a:t>**</a:t>
            </a:r>
            <a:endParaRPr lang="es-ES" sz="1600" dirty="0"/>
          </a:p>
        </p:txBody>
      </p:sp>
      <p:graphicFrame>
        <p:nvGraphicFramePr>
          <p:cNvPr id="5" name="4 Gráfico"/>
          <p:cNvGraphicFramePr/>
          <p:nvPr>
            <p:extLst>
              <p:ext uri="{D42A27DB-BD31-4B8C-83A1-F6EECF244321}">
                <p14:modId xmlns:p14="http://schemas.microsoft.com/office/powerpoint/2010/main" xmlns="" val="1841227883"/>
              </p:ext>
            </p:extLst>
          </p:nvPr>
        </p:nvGraphicFramePr>
        <p:xfrm>
          <a:off x="428541" y="2885944"/>
          <a:ext cx="3634794" cy="34298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26 Gráfico"/>
          <p:cNvGraphicFramePr/>
          <p:nvPr>
            <p:extLst>
              <p:ext uri="{D42A27DB-BD31-4B8C-83A1-F6EECF244321}">
                <p14:modId xmlns:p14="http://schemas.microsoft.com/office/powerpoint/2010/main" xmlns="" val="3658507443"/>
              </p:ext>
            </p:extLst>
          </p:nvPr>
        </p:nvGraphicFramePr>
        <p:xfrm>
          <a:off x="4973651" y="2872885"/>
          <a:ext cx="3794333" cy="3416819"/>
        </p:xfrm>
        <a:graphic>
          <a:graphicData uri="http://schemas.openxmlformats.org/drawingml/2006/chart">
            <c:chart xmlns:c="http://schemas.openxmlformats.org/drawingml/2006/chart" xmlns:r="http://schemas.openxmlformats.org/officeDocument/2006/relationships" r:id="rId3"/>
          </a:graphicData>
        </a:graphic>
      </p:graphicFrame>
      <p:sp>
        <p:nvSpPr>
          <p:cNvPr id="37" name="CuadroTexto 3"/>
          <p:cNvSpPr txBox="1"/>
          <p:nvPr/>
        </p:nvSpPr>
        <p:spPr>
          <a:xfrm>
            <a:off x="4585734" y="2726956"/>
            <a:ext cx="379828" cy="276999"/>
          </a:xfrm>
          <a:prstGeom prst="rect">
            <a:avLst/>
          </a:prstGeom>
          <a:noFill/>
        </p:spPr>
        <p:txBody>
          <a:bodyPr wrap="square" rtlCol="0">
            <a:spAutoFit/>
          </a:bodyPr>
          <a:lstStyle/>
          <a:p>
            <a:r>
              <a:rPr lang="es-ES" sz="1200" dirty="0" smtClean="0"/>
              <a:t>O2</a:t>
            </a:r>
            <a:endParaRPr lang="es-ES" sz="1200" dirty="0"/>
          </a:p>
        </p:txBody>
      </p:sp>
      <p:sp>
        <p:nvSpPr>
          <p:cNvPr id="39" name="CuadroTexto 17"/>
          <p:cNvSpPr txBox="1"/>
          <p:nvPr/>
        </p:nvSpPr>
        <p:spPr>
          <a:xfrm>
            <a:off x="4585734" y="5706820"/>
            <a:ext cx="379828" cy="276999"/>
          </a:xfrm>
          <a:prstGeom prst="rect">
            <a:avLst/>
          </a:prstGeom>
          <a:noFill/>
        </p:spPr>
        <p:txBody>
          <a:bodyPr wrap="square" rtlCol="0">
            <a:spAutoFit/>
          </a:bodyPr>
          <a:lstStyle/>
          <a:p>
            <a:r>
              <a:rPr lang="es-ES" sz="1200" dirty="0" smtClean="0"/>
              <a:t>O1</a:t>
            </a:r>
            <a:endParaRPr lang="es-ES" sz="1200" dirty="0"/>
          </a:p>
        </p:txBody>
      </p:sp>
      <p:sp>
        <p:nvSpPr>
          <p:cNvPr id="34" name="33 CuadroTexto"/>
          <p:cNvSpPr txBox="1"/>
          <p:nvPr/>
        </p:nvSpPr>
        <p:spPr>
          <a:xfrm>
            <a:off x="6277899" y="4399706"/>
            <a:ext cx="415498" cy="369332"/>
          </a:xfrm>
          <a:prstGeom prst="rect">
            <a:avLst/>
          </a:prstGeom>
          <a:noFill/>
        </p:spPr>
        <p:txBody>
          <a:bodyPr wrap="none" rtlCol="0">
            <a:spAutoFit/>
          </a:bodyPr>
          <a:lstStyle/>
          <a:p>
            <a:r>
              <a:rPr lang="en-GB" dirty="0" smtClean="0"/>
              <a:t>**</a:t>
            </a:r>
            <a:endParaRPr lang="en-GB" dirty="0"/>
          </a:p>
        </p:txBody>
      </p:sp>
      <p:sp>
        <p:nvSpPr>
          <p:cNvPr id="47" name="46 CuadroTexto"/>
          <p:cNvSpPr txBox="1"/>
          <p:nvPr/>
        </p:nvSpPr>
        <p:spPr>
          <a:xfrm>
            <a:off x="6651132" y="3641820"/>
            <a:ext cx="415498" cy="369332"/>
          </a:xfrm>
          <a:prstGeom prst="rect">
            <a:avLst/>
          </a:prstGeom>
          <a:noFill/>
        </p:spPr>
        <p:txBody>
          <a:bodyPr wrap="none" rtlCol="0">
            <a:spAutoFit/>
          </a:bodyPr>
          <a:lstStyle/>
          <a:p>
            <a:r>
              <a:rPr lang="en-GB" dirty="0" smtClean="0"/>
              <a:t>**</a:t>
            </a:r>
            <a:endParaRPr lang="en-GB" dirty="0"/>
          </a:p>
        </p:txBody>
      </p:sp>
      <p:sp>
        <p:nvSpPr>
          <p:cNvPr id="35"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36" name="35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1" name="40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4" name="Título 1"/>
          <p:cNvSpPr txBox="1">
            <a:spLocks/>
          </p:cNvSpPr>
          <p:nvPr/>
        </p:nvSpPr>
        <p:spPr>
          <a:xfrm>
            <a:off x="17803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judgement</a:t>
            </a:r>
            <a:r>
              <a:rPr kumimoji="0" lang="es-ES" sz="2000" b="1" i="0" u="none" strike="noStrike" kern="1200" cap="none" spc="0" normalizeH="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45" name="44 Flecha arriba y abajo"/>
          <p:cNvSpPr/>
          <p:nvPr/>
        </p:nvSpPr>
        <p:spPr>
          <a:xfrm>
            <a:off x="1768979" y="3768695"/>
            <a:ext cx="59822" cy="1529699"/>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8" name="47 Flecha arriba y abajo"/>
          <p:cNvSpPr/>
          <p:nvPr/>
        </p:nvSpPr>
        <p:spPr>
          <a:xfrm>
            <a:off x="2409913" y="3264493"/>
            <a:ext cx="68367" cy="1623703"/>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9" name="48 Flecha arriba y abajo"/>
          <p:cNvSpPr/>
          <p:nvPr/>
        </p:nvSpPr>
        <p:spPr>
          <a:xfrm>
            <a:off x="6246975" y="3802879"/>
            <a:ext cx="51275" cy="1538246"/>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0" name="49 Flecha arriba y abajo"/>
          <p:cNvSpPr/>
          <p:nvPr/>
        </p:nvSpPr>
        <p:spPr>
          <a:xfrm>
            <a:off x="6939183" y="3392680"/>
            <a:ext cx="68368" cy="1657886"/>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809494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9841" y="1042587"/>
            <a:ext cx="7886700" cy="648102"/>
          </a:xfrm>
        </p:spPr>
        <p:txBody>
          <a:bodyPr>
            <a:normAutofit/>
          </a:bodyPr>
          <a:lstStyle/>
          <a:p>
            <a:pPr algn="ctr"/>
            <a:r>
              <a:rPr lang="es-ES" sz="2400" b="1" dirty="0" smtClean="0">
                <a:latin typeface="Century Gothic" pitchFamily="34" charset="0"/>
              </a:rPr>
              <a:t>CONTINGENCY LEARNING</a:t>
            </a:r>
            <a:endParaRPr lang="es-ES" sz="2400" b="1" dirty="0">
              <a:latin typeface="Century Gothic" pitchFamily="34" charset="0"/>
            </a:endParaRPr>
          </a:p>
        </p:txBody>
      </p:sp>
      <p:sp>
        <p:nvSpPr>
          <p:cNvPr id="4" name="Marcador de texto 3"/>
          <p:cNvSpPr>
            <a:spLocks noGrp="1"/>
          </p:cNvSpPr>
          <p:nvPr>
            <p:ph type="body" idx="1"/>
          </p:nvPr>
        </p:nvSpPr>
        <p:spPr>
          <a:xfrm>
            <a:off x="946037" y="1535882"/>
            <a:ext cx="3868340" cy="823912"/>
          </a:xfrm>
        </p:spPr>
        <p:txBody>
          <a:bodyPr>
            <a:normAutofit/>
          </a:bodyPr>
          <a:lstStyle/>
          <a:p>
            <a:pPr algn="ctr"/>
            <a:r>
              <a:rPr lang="es-ES" sz="2000" b="0" dirty="0" smtClean="0">
                <a:latin typeface="Century Gothic" pitchFamily="34" charset="0"/>
              </a:rPr>
              <a:t>INFERENTIAL PROCESSES</a:t>
            </a:r>
            <a:endParaRPr lang="es-ES" sz="2000" b="0" dirty="0">
              <a:latin typeface="Century Gothic" pitchFamily="34" charset="0"/>
            </a:endParaRPr>
          </a:p>
        </p:txBody>
      </p:sp>
      <p:sp>
        <p:nvSpPr>
          <p:cNvPr id="5" name="Marcador de contenido 4"/>
          <p:cNvSpPr>
            <a:spLocks noGrp="1"/>
          </p:cNvSpPr>
          <p:nvPr>
            <p:ph sz="half" idx="2"/>
          </p:nvPr>
        </p:nvSpPr>
        <p:spPr>
          <a:xfrm>
            <a:off x="1059678" y="2496529"/>
            <a:ext cx="3438503" cy="3684588"/>
          </a:xfrm>
          <a:ln w="15875">
            <a:solidFill>
              <a:schemeClr val="accent1">
                <a:shade val="50000"/>
              </a:schemeClr>
            </a:solidFill>
          </a:ln>
        </p:spPr>
        <p:txBody>
          <a:bodyPr>
            <a:normAutofit/>
          </a:bodyPr>
          <a:lstStyle/>
          <a:p>
            <a:pPr>
              <a:buNone/>
            </a:pPr>
            <a:endParaRPr lang="en-GB" sz="1800" u="sng" dirty="0" smtClean="0">
              <a:latin typeface="Century Gothic" pitchFamily="34" charset="0"/>
            </a:endParaRPr>
          </a:p>
          <a:p>
            <a:pPr>
              <a:buNone/>
            </a:pPr>
            <a:r>
              <a:rPr lang="en-GB" sz="1800" u="sng" dirty="0" smtClean="0">
                <a:latin typeface="Century Gothic" pitchFamily="34" charset="0"/>
              </a:rPr>
              <a:t>Slow</a:t>
            </a:r>
          </a:p>
          <a:p>
            <a:pPr marL="36900" indent="0">
              <a:buNone/>
            </a:pPr>
            <a:endParaRPr lang="en-GB" sz="1800" dirty="0" smtClean="0">
              <a:latin typeface="Century Gothic" pitchFamily="34" charset="0"/>
            </a:endParaRPr>
          </a:p>
          <a:p>
            <a:pPr>
              <a:buNone/>
            </a:pPr>
            <a:r>
              <a:rPr lang="en-GB" sz="1800" dirty="0" smtClean="0">
                <a:latin typeface="Century Gothic" pitchFamily="34" charset="0"/>
              </a:rPr>
              <a:t>Rule based                                                                                                                                                                                  </a:t>
            </a:r>
          </a:p>
          <a:p>
            <a:pPr marL="36900" indent="0">
              <a:buNone/>
            </a:pPr>
            <a:endParaRPr lang="en-GB" sz="1800" dirty="0" smtClean="0">
              <a:latin typeface="Century Gothic" pitchFamily="34" charset="0"/>
            </a:endParaRPr>
          </a:p>
          <a:p>
            <a:pPr>
              <a:buNone/>
            </a:pPr>
            <a:r>
              <a:rPr lang="en-GB" sz="1800" dirty="0" smtClean="0">
                <a:effectLst/>
                <a:latin typeface="Century Gothic" pitchFamily="34" charset="0"/>
              </a:rPr>
              <a:t>Goal driven                             </a:t>
            </a:r>
          </a:p>
          <a:p>
            <a:pPr marL="36900" indent="0">
              <a:buNone/>
            </a:pPr>
            <a:endParaRPr lang="en-GB" sz="1800" dirty="0" smtClean="0">
              <a:effectLst/>
              <a:latin typeface="Century Gothic" pitchFamily="34" charset="0"/>
            </a:endParaRPr>
          </a:p>
          <a:p>
            <a:pPr>
              <a:buNone/>
            </a:pPr>
            <a:r>
              <a:rPr lang="en-GB" sz="1800" dirty="0" smtClean="0">
                <a:effectLst/>
                <a:latin typeface="Century Gothic" pitchFamily="34" charset="0"/>
              </a:rPr>
              <a:t>A good amount of resources from working memory</a:t>
            </a:r>
            <a:endParaRPr lang="en-GB" sz="1800" dirty="0">
              <a:latin typeface="Century Gothic" pitchFamily="34" charset="0"/>
            </a:endParaRPr>
          </a:p>
        </p:txBody>
      </p:sp>
      <p:sp>
        <p:nvSpPr>
          <p:cNvPr id="6" name="Marcador de texto 5"/>
          <p:cNvSpPr>
            <a:spLocks noGrp="1"/>
          </p:cNvSpPr>
          <p:nvPr>
            <p:ph type="body" sz="quarter" idx="3"/>
          </p:nvPr>
        </p:nvSpPr>
        <p:spPr>
          <a:xfrm>
            <a:off x="4654787" y="1544427"/>
            <a:ext cx="3887391" cy="823912"/>
          </a:xfrm>
        </p:spPr>
        <p:txBody>
          <a:bodyPr>
            <a:normAutofit/>
          </a:bodyPr>
          <a:lstStyle/>
          <a:p>
            <a:pPr algn="ctr"/>
            <a:r>
              <a:rPr lang="es-ES" sz="2000" b="0" dirty="0" smtClean="0">
                <a:latin typeface="Century Gothic" pitchFamily="34" charset="0"/>
              </a:rPr>
              <a:t>ASSOCIATIVE PROCESSES</a:t>
            </a:r>
            <a:endParaRPr lang="es-ES" sz="2000" b="0" dirty="0">
              <a:latin typeface="Century Gothic" pitchFamily="34" charset="0"/>
            </a:endParaRPr>
          </a:p>
        </p:txBody>
      </p:sp>
      <p:sp>
        <p:nvSpPr>
          <p:cNvPr id="7" name="Marcador de contenido 6"/>
          <p:cNvSpPr>
            <a:spLocks noGrp="1"/>
          </p:cNvSpPr>
          <p:nvPr>
            <p:ph sz="quarter" idx="4"/>
          </p:nvPr>
        </p:nvSpPr>
        <p:spPr>
          <a:xfrm>
            <a:off x="4931085" y="2713086"/>
            <a:ext cx="3542889" cy="3779749"/>
          </a:xfrm>
        </p:spPr>
        <p:txBody>
          <a:bodyPr>
            <a:normAutofit/>
          </a:bodyPr>
          <a:lstStyle/>
          <a:p>
            <a:pPr>
              <a:buNone/>
            </a:pPr>
            <a:r>
              <a:rPr lang="en-GB" sz="1800" u="sng" dirty="0" smtClean="0">
                <a:latin typeface="Century Gothic" pitchFamily="34" charset="0"/>
              </a:rPr>
              <a:t>Fast</a:t>
            </a:r>
            <a:r>
              <a:rPr lang="en-GB" sz="1800" dirty="0" smtClean="0">
                <a:latin typeface="Century Gothic" pitchFamily="34" charset="0"/>
              </a:rPr>
              <a:t> and </a:t>
            </a:r>
            <a:r>
              <a:rPr lang="en-GB" sz="1800" dirty="0" smtClean="0">
                <a:effectLst/>
                <a:latin typeface="Century Gothic" pitchFamily="34" charset="0"/>
              </a:rPr>
              <a:t>automatic</a:t>
            </a:r>
          </a:p>
          <a:p>
            <a:pPr marL="36900" indent="0">
              <a:buNone/>
            </a:pPr>
            <a:endParaRPr lang="en-GB" sz="1800" dirty="0" smtClean="0">
              <a:latin typeface="Century Gothic" pitchFamily="34" charset="0"/>
            </a:endParaRPr>
          </a:p>
          <a:p>
            <a:pPr>
              <a:buNone/>
            </a:pPr>
            <a:r>
              <a:rPr lang="en-GB" sz="1800" dirty="0" smtClean="0">
                <a:effectLst/>
                <a:latin typeface="Century Gothic" pitchFamily="34" charset="0"/>
              </a:rPr>
              <a:t>Weight update through associative algorithms</a:t>
            </a:r>
          </a:p>
          <a:p>
            <a:pPr marL="36900" indent="0">
              <a:buNone/>
            </a:pPr>
            <a:endParaRPr lang="en-GB" sz="1800" dirty="0" smtClean="0">
              <a:effectLst/>
              <a:latin typeface="Century Gothic" pitchFamily="34" charset="0"/>
            </a:endParaRPr>
          </a:p>
          <a:p>
            <a:pPr>
              <a:buNone/>
            </a:pPr>
            <a:r>
              <a:rPr lang="en-GB" sz="1800" dirty="0" smtClean="0">
                <a:latin typeface="Century Gothic" pitchFamily="34" charset="0"/>
              </a:rPr>
              <a:t>I</a:t>
            </a:r>
            <a:r>
              <a:rPr lang="en-GB" sz="1800" dirty="0" smtClean="0">
                <a:effectLst/>
                <a:latin typeface="Century Gothic" pitchFamily="34" charset="0"/>
              </a:rPr>
              <a:t>ncidental</a:t>
            </a:r>
          </a:p>
          <a:p>
            <a:pPr marL="36900" indent="0">
              <a:buNone/>
            </a:pPr>
            <a:endParaRPr lang="en-GB" sz="1800" dirty="0" smtClean="0">
              <a:effectLst/>
              <a:latin typeface="Century Gothic" pitchFamily="34" charset="0"/>
            </a:endParaRPr>
          </a:p>
          <a:p>
            <a:pPr>
              <a:buNone/>
            </a:pPr>
            <a:r>
              <a:rPr lang="en-GB" sz="1800" dirty="0" smtClean="0">
                <a:effectLst/>
                <a:latin typeface="Century Gothic" pitchFamily="34" charset="0"/>
              </a:rPr>
              <a:t>Few resources from working memory</a:t>
            </a:r>
          </a:p>
          <a:p>
            <a:endParaRPr lang="es-ES" sz="2000" dirty="0" smtClean="0">
              <a:effectLst/>
              <a:latin typeface="Century Gothic" pitchFamily="34" charset="0"/>
            </a:endParaRPr>
          </a:p>
        </p:txBody>
      </p:sp>
      <p:sp>
        <p:nvSpPr>
          <p:cNvPr id="9" name="8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Marcador de contenido 4"/>
          <p:cNvSpPr txBox="1">
            <a:spLocks/>
          </p:cNvSpPr>
          <p:nvPr/>
        </p:nvSpPr>
        <p:spPr>
          <a:xfrm>
            <a:off x="4895315" y="2469467"/>
            <a:ext cx="3438503" cy="3684588"/>
          </a:xfrm>
          <a:prstGeom prst="rect">
            <a:avLst/>
          </a:prstGeom>
          <a:ln w="15875">
            <a:solidFill>
              <a:schemeClr val="accent1">
                <a:shade val="50000"/>
              </a:schemeClr>
            </a:solidFill>
          </a:ln>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a:ln>
                <a:noFill/>
              </a:ln>
              <a:solidFill>
                <a:schemeClr val="tx1"/>
              </a:solidFill>
              <a:effectLst/>
              <a:uLnTx/>
              <a:uFillTx/>
              <a:latin typeface="Century Gothic" pitchFamily="34" charset="0"/>
            </a:endParaRPr>
          </a:p>
        </p:txBody>
      </p:sp>
    </p:spTree>
    <p:extLst>
      <p:ext uri="{BB962C8B-B14F-4D97-AF65-F5344CB8AC3E}">
        <p14:creationId xmlns:p14="http://schemas.microsoft.com/office/powerpoint/2010/main" xmlns="" val="2558210405"/>
      </p:ext>
    </p:extLst>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3298983527"/>
              </p:ext>
            </p:extLst>
          </p:nvPr>
        </p:nvGraphicFramePr>
        <p:xfrm>
          <a:off x="1452785" y="2427006"/>
          <a:ext cx="6776815" cy="3418317"/>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ángulo 9"/>
          <p:cNvSpPr/>
          <p:nvPr/>
        </p:nvSpPr>
        <p:spPr>
          <a:xfrm>
            <a:off x="7699762" y="2319533"/>
            <a:ext cx="1076488" cy="38420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latin typeface="Century Gothic" pitchFamily="34" charset="0"/>
              </a:rPr>
              <a:t>N = 70</a:t>
            </a:r>
            <a:endParaRPr lang="es-ES" dirty="0">
              <a:latin typeface="Century Gothic" pitchFamily="34" charset="0"/>
            </a:endParaRPr>
          </a:p>
        </p:txBody>
      </p:sp>
      <p:sp>
        <p:nvSpPr>
          <p:cNvPr id="8" name="Rectángulo 8"/>
          <p:cNvSpPr/>
          <p:nvPr/>
        </p:nvSpPr>
        <p:spPr>
          <a:xfrm>
            <a:off x="2640650" y="5960598"/>
            <a:ext cx="6503350" cy="738664"/>
          </a:xfrm>
          <a:prstGeom prst="rect">
            <a:avLst/>
          </a:prstGeom>
          <a:ln>
            <a:noFill/>
          </a:ln>
        </p:spPr>
        <p:txBody>
          <a:bodyPr wrap="square">
            <a:spAutoFit/>
          </a:bodyPr>
          <a:lstStyle/>
          <a:p>
            <a:pPr>
              <a:buNone/>
            </a:pPr>
            <a:r>
              <a:rPr lang="es-ES" sz="1400" dirty="0" smtClean="0">
                <a:latin typeface="Century Gothic" pitchFamily="34" charset="0"/>
                <a:cs typeface="Times New Roman" panose="02020603050405020304" pitchFamily="18" charset="0"/>
              </a:rPr>
              <a:t>SOA </a:t>
            </a:r>
            <a:r>
              <a:rPr lang="es-ES" sz="1400" dirty="0" err="1" smtClean="0">
                <a:latin typeface="Century Gothic" pitchFamily="34" charset="0"/>
                <a:cs typeface="Times New Roman" panose="02020603050405020304" pitchFamily="18" charset="0"/>
              </a:rPr>
              <a:t>Group</a:t>
            </a:r>
            <a:r>
              <a:rPr lang="es-ES" sz="1400" dirty="0" smtClean="0">
                <a:latin typeface="Century Gothic" pitchFamily="34" charset="0"/>
                <a:cs typeface="Times New Roman" panose="02020603050405020304" pitchFamily="18" charset="0"/>
              </a:rPr>
              <a:t>: [F(1, 65.578) = 15.768, p&lt;0.001]</a:t>
            </a:r>
          </a:p>
          <a:p>
            <a:pPr>
              <a:buNone/>
            </a:pP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[F(1, </a:t>
            </a:r>
            <a:r>
              <a:rPr lang="es-ES" sz="1400" dirty="0" smtClean="0">
                <a:latin typeface="Century Gothic" pitchFamily="34" charset="0"/>
                <a:cs typeface="Times New Roman" panose="02020603050405020304" pitchFamily="18" charset="0"/>
              </a:rPr>
              <a:t>2447.882) = 6.830, p&lt;0.001]</a:t>
            </a:r>
          </a:p>
          <a:p>
            <a:pPr>
              <a:buNone/>
            </a:pPr>
            <a:r>
              <a:rPr lang="es-ES" sz="1400" dirty="0" smtClean="0">
                <a:latin typeface="Century Gothic" pitchFamily="34" charset="0"/>
                <a:cs typeface="Times New Roman" panose="02020603050405020304" pitchFamily="18" charset="0"/>
              </a:rPr>
              <a:t>SOA </a:t>
            </a:r>
            <a:r>
              <a:rPr lang="es-ES" sz="1400" dirty="0" err="1" smtClean="0">
                <a:latin typeface="Century Gothic" pitchFamily="34" charset="0"/>
                <a:cs typeface="Times New Roman" panose="02020603050405020304" pitchFamily="18" charset="0"/>
              </a:rPr>
              <a:t>Group</a:t>
            </a:r>
            <a:r>
              <a:rPr lang="es-ES" sz="1400" dirty="0" smtClean="0">
                <a:latin typeface="Century Gothic" pitchFamily="34" charset="0"/>
                <a:cs typeface="Times New Roman" panose="02020603050405020304" pitchFamily="18" charset="0"/>
              </a:rPr>
              <a:t> * </a:t>
            </a: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[F(1, , 2447.882</a:t>
            </a:r>
            <a:r>
              <a:rPr lang="es-ES" sz="1400" dirty="0" smtClean="0">
                <a:latin typeface="Century Gothic" pitchFamily="34" charset="0"/>
                <a:cs typeface="Times New Roman" panose="02020603050405020304" pitchFamily="18" charset="0"/>
              </a:rPr>
              <a:t>) = 14,161</a:t>
            </a:r>
            <a:r>
              <a:rPr lang="es-ES" sz="1400" dirty="0">
                <a:latin typeface="Century Gothic" pitchFamily="34" charset="0"/>
                <a:cs typeface="Times New Roman" panose="02020603050405020304" pitchFamily="18" charset="0"/>
              </a:rPr>
              <a:t>, p&lt;0.001</a:t>
            </a:r>
            <a:r>
              <a:rPr lang="es-ES" sz="1400" dirty="0" smtClean="0">
                <a:latin typeface="Century Gothic" pitchFamily="34" charset="0"/>
                <a:cs typeface="Times New Roman" panose="02020603050405020304" pitchFamily="18" charset="0"/>
              </a:rPr>
              <a:t>]</a:t>
            </a:r>
            <a:endParaRPr lang="es-ES" sz="1400" dirty="0">
              <a:latin typeface="Century Gothic" pitchFamily="34" charset="0"/>
              <a:cs typeface="Times New Roman" panose="02020603050405020304" pitchFamily="18" charset="0"/>
            </a:endParaRPr>
          </a:p>
        </p:txBody>
      </p:sp>
      <p:sp>
        <p:nvSpPr>
          <p:cNvPr id="1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3" name="12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13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graphicFrame>
        <p:nvGraphicFramePr>
          <p:cNvPr id="16" name="Marcador de contenido 3"/>
          <p:cNvGraphicFramePr>
            <a:graphicFrameLocks/>
          </p:cNvGraphicFramePr>
          <p:nvPr>
            <p:extLst>
              <p:ext uri="{D42A27DB-BD31-4B8C-83A1-F6EECF244321}">
                <p14:modId xmlns:p14="http://schemas.microsoft.com/office/powerpoint/2010/main" xmlns="" val="2366384947"/>
              </p:ext>
            </p:extLst>
          </p:nvPr>
        </p:nvGraphicFramePr>
        <p:xfrm>
          <a:off x="5776956" y="975764"/>
          <a:ext cx="3211800" cy="1311326"/>
        </p:xfrm>
        <a:graphic>
          <a:graphicData uri="http://schemas.openxmlformats.org/drawingml/2006/table">
            <a:tbl>
              <a:tblPr firstRow="1" bandRow="1">
                <a:tableStyleId>{5C22544A-7EE6-4342-B048-85BDC9FD1C3A}</a:tableStyleId>
              </a:tblPr>
              <a:tblGrid>
                <a:gridCol w="1605900"/>
                <a:gridCol w="1605900"/>
              </a:tblGrid>
              <a:tr h="329870">
                <a:tc>
                  <a:txBody>
                    <a:bodyPr/>
                    <a:lstStyle/>
                    <a:p>
                      <a:pPr marL="0" marR="0" algn="ctr">
                        <a:lnSpc>
                          <a:spcPct val="115000"/>
                        </a:lnSpc>
                        <a:spcBef>
                          <a:spcPts val="0"/>
                        </a:spcBef>
                        <a:spcAft>
                          <a:spcPts val="0"/>
                        </a:spcAft>
                      </a:pPr>
                      <a:r>
                        <a:rPr lang="es-ES" sz="1400" b="0" dirty="0">
                          <a:effectLst/>
                          <a:latin typeface="Century Gothic" pitchFamily="34" charset="0"/>
                        </a:rPr>
                        <a:t>Simple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s-ES" sz="1400" b="0" dirty="0" err="1">
                          <a:effectLst/>
                          <a:latin typeface="Century Gothic" pitchFamily="34" charset="0"/>
                        </a:rPr>
                        <a:t>Compound</a:t>
                      </a:r>
                      <a:r>
                        <a:rPr lang="es-ES" sz="1400" b="0" dirty="0">
                          <a:effectLst/>
                          <a:latin typeface="Century Gothic" pitchFamily="34" charset="0"/>
                        </a:rPr>
                        <a:t> </a:t>
                      </a:r>
                      <a:r>
                        <a:rPr lang="es-ES" sz="1400" b="0" dirty="0" err="1">
                          <a:effectLst/>
                          <a:latin typeface="Century Gothic" pitchFamily="34" charset="0"/>
                        </a:rPr>
                        <a:t>trials</a:t>
                      </a:r>
                      <a:endParaRPr lang="es-ES" sz="1400" b="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229068">
                <a:tc>
                  <a:txBody>
                    <a:bodyPr/>
                    <a:lstStyle/>
                    <a:p>
                      <a:pPr marL="0" marR="0" algn="ctr">
                        <a:lnSpc>
                          <a:spcPct val="115000"/>
                        </a:lnSpc>
                        <a:spcBef>
                          <a:spcPts val="0"/>
                        </a:spcBef>
                        <a:spcAft>
                          <a:spcPts val="0"/>
                        </a:spcAft>
                      </a:pPr>
                      <a:r>
                        <a:rPr lang="es-ES" sz="1400" dirty="0">
                          <a:effectLst/>
                          <a:latin typeface="Century Gothic" pitchFamily="34" charset="0"/>
                        </a:rPr>
                        <a:t>A-O1, B-O1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AB-O2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29068">
                <a:tc>
                  <a:txBody>
                    <a:bodyPr/>
                    <a:lstStyle/>
                    <a:p>
                      <a:pPr marL="0" marR="0" algn="ctr">
                        <a:lnSpc>
                          <a:spcPct val="115000"/>
                        </a:lnSpc>
                        <a:spcBef>
                          <a:spcPts val="0"/>
                        </a:spcBef>
                        <a:spcAft>
                          <a:spcPts val="0"/>
                        </a:spcAft>
                      </a:pPr>
                      <a:r>
                        <a:rPr lang="es-ES" sz="1400" dirty="0">
                          <a:effectLst/>
                          <a:latin typeface="Century Gothic" pitchFamily="34" charset="0"/>
                        </a:rPr>
                        <a:t>C-O2,D-O2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CD-O1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29068">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EF-O1</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r h="229068">
                <a:tc>
                  <a:txBody>
                    <a:bodyPr/>
                    <a:lstStyle/>
                    <a:p>
                      <a:pPr marL="0" marR="0" algn="ctr">
                        <a:lnSpc>
                          <a:spcPct val="115000"/>
                        </a:lnSpc>
                        <a:spcBef>
                          <a:spcPts val="0"/>
                        </a:spcBef>
                        <a:spcAft>
                          <a:spcPts val="0"/>
                        </a:spcAft>
                      </a:pPr>
                      <a:r>
                        <a:rPr lang="es-ES" sz="1400" dirty="0">
                          <a:effectLst/>
                          <a:latin typeface="Century Gothic" pitchFamily="34" charset="0"/>
                        </a:rPr>
                        <a:t> </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c>
                  <a:txBody>
                    <a:bodyPr/>
                    <a:lstStyle/>
                    <a:p>
                      <a:pPr marL="0" marR="0" algn="ctr">
                        <a:lnSpc>
                          <a:spcPct val="115000"/>
                        </a:lnSpc>
                        <a:spcBef>
                          <a:spcPts val="0"/>
                        </a:spcBef>
                        <a:spcAft>
                          <a:spcPts val="0"/>
                        </a:spcAft>
                      </a:pPr>
                      <a:r>
                        <a:rPr lang="es-ES" sz="1400" dirty="0">
                          <a:effectLst/>
                          <a:latin typeface="Century Gothic" pitchFamily="34" charset="0"/>
                        </a:rPr>
                        <a:t>GH-O2</a:t>
                      </a:r>
                      <a:endParaRPr lang="es-ES" sz="1400" dirty="0">
                        <a:effectLst/>
                        <a:latin typeface="Century Gothic" pitchFamily="34" charset="0"/>
                        <a:ea typeface="Times New Roman"/>
                        <a:cs typeface="Times New Roman"/>
                      </a:endParaRPr>
                    </a:p>
                  </a:txBody>
                  <a:tcPr marL="51435" marR="51435" marT="0" marB="0">
                    <a:solidFill>
                      <a:schemeClr val="accent2">
                        <a:lumMod val="40000"/>
                        <a:lumOff val="60000"/>
                      </a:schemeClr>
                    </a:solidFill>
                  </a:tcPr>
                </a:tc>
              </a:tr>
            </a:tbl>
          </a:graphicData>
        </a:graphic>
      </p:graphicFrame>
      <p:sp>
        <p:nvSpPr>
          <p:cNvPr id="17"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18"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Tree>
    <p:extLst>
      <p:ext uri="{BB962C8B-B14F-4D97-AF65-F5344CB8AC3E}">
        <p14:creationId xmlns:p14="http://schemas.microsoft.com/office/powerpoint/2010/main" xmlns="" val="2246300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4167173075"/>
              </p:ext>
            </p:extLst>
          </p:nvPr>
        </p:nvGraphicFramePr>
        <p:xfrm>
          <a:off x="1401510" y="2495372"/>
          <a:ext cx="7260169" cy="3367043"/>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ángulo 8"/>
          <p:cNvSpPr/>
          <p:nvPr/>
        </p:nvSpPr>
        <p:spPr>
          <a:xfrm>
            <a:off x="4106443" y="6027969"/>
            <a:ext cx="4470479" cy="307777"/>
          </a:xfrm>
          <a:prstGeom prst="rect">
            <a:avLst/>
          </a:prstGeom>
          <a:ln>
            <a:noFill/>
          </a:ln>
        </p:spPr>
        <p:txBody>
          <a:bodyPr wrap="square">
            <a:spAutoFit/>
          </a:bodyPr>
          <a:lstStyle/>
          <a:p>
            <a:pPr>
              <a:buNone/>
            </a:pP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[F (1, 1145.488) = 20.959, p&lt;0.001]</a:t>
            </a:r>
          </a:p>
        </p:txBody>
      </p:sp>
      <p:sp>
        <p:nvSpPr>
          <p:cNvPr id="14"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5" name="1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18"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19"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
        <p:nvSpPr>
          <p:cNvPr id="20" name="19 Rectángulo"/>
          <p:cNvSpPr/>
          <p:nvPr/>
        </p:nvSpPr>
        <p:spPr>
          <a:xfrm>
            <a:off x="3965249" y="1666430"/>
            <a:ext cx="1854437" cy="53838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SOA 200 ms</a:t>
            </a:r>
            <a:endParaRPr lang="es-ES_tradnl" dirty="0"/>
          </a:p>
        </p:txBody>
      </p:sp>
    </p:spTree>
    <p:extLst>
      <p:ext uri="{BB962C8B-B14F-4D97-AF65-F5344CB8AC3E}">
        <p14:creationId xmlns:p14="http://schemas.microsoft.com/office/powerpoint/2010/main" xmlns="" val="1694552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1692039632"/>
              </p:ext>
            </p:extLst>
          </p:nvPr>
        </p:nvGraphicFramePr>
        <p:xfrm>
          <a:off x="1461331" y="2633138"/>
          <a:ext cx="7208894" cy="3272005"/>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ángulo 15"/>
          <p:cNvSpPr/>
          <p:nvPr/>
        </p:nvSpPr>
        <p:spPr>
          <a:xfrm>
            <a:off x="4138128" y="6068348"/>
            <a:ext cx="4470479" cy="307777"/>
          </a:xfrm>
          <a:prstGeom prst="rect">
            <a:avLst/>
          </a:prstGeom>
          <a:ln>
            <a:noFill/>
          </a:ln>
        </p:spPr>
        <p:txBody>
          <a:bodyPr wrap="square">
            <a:spAutoFit/>
          </a:bodyPr>
          <a:lstStyle/>
          <a:p>
            <a:pPr>
              <a:buNone/>
            </a:pP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 (1, </a:t>
            </a:r>
            <a:r>
              <a:rPr lang="es-ES" sz="1400" dirty="0" smtClean="0">
                <a:latin typeface="Century Gothic" pitchFamily="34" charset="0"/>
                <a:cs typeface="Times New Roman" panose="02020603050405020304" pitchFamily="18" charset="0"/>
              </a:rPr>
              <a:t>1303.138) = 0.656, p = 0.418]</a:t>
            </a:r>
          </a:p>
        </p:txBody>
      </p:sp>
      <p:sp>
        <p:nvSpPr>
          <p:cNvPr id="14"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5" name="1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18" name="17 Rectángulo"/>
          <p:cNvSpPr/>
          <p:nvPr/>
        </p:nvSpPr>
        <p:spPr>
          <a:xfrm>
            <a:off x="3965249" y="1666430"/>
            <a:ext cx="1854437" cy="53838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SOA 1300 ms</a:t>
            </a:r>
            <a:endParaRPr lang="es-ES_tradnl" dirty="0"/>
          </a:p>
        </p:txBody>
      </p:sp>
      <p:sp>
        <p:nvSpPr>
          <p:cNvPr id="19"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20"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Tree>
    <p:extLst>
      <p:ext uri="{BB962C8B-B14F-4D97-AF65-F5344CB8AC3E}">
        <p14:creationId xmlns:p14="http://schemas.microsoft.com/office/powerpoint/2010/main" xmlns="" val="38365670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4174774470"/>
              </p:ext>
            </p:extLst>
          </p:nvPr>
        </p:nvGraphicFramePr>
        <p:xfrm>
          <a:off x="1478423" y="2598955"/>
          <a:ext cx="7174711" cy="3314734"/>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ángulo 10"/>
          <p:cNvSpPr/>
          <p:nvPr/>
        </p:nvSpPr>
        <p:spPr>
          <a:xfrm>
            <a:off x="2820114" y="6186494"/>
            <a:ext cx="5844746" cy="307777"/>
          </a:xfrm>
          <a:prstGeom prst="rect">
            <a:avLst/>
          </a:prstGeom>
          <a:ln>
            <a:noFill/>
          </a:ln>
        </p:spPr>
        <p:txBody>
          <a:bodyPr wrap="square">
            <a:spAutoFit/>
          </a:bodyPr>
          <a:lstStyle/>
          <a:p>
            <a:pPr>
              <a:buNone/>
            </a:pPr>
            <a:r>
              <a:rPr lang="es-ES" sz="1400" dirty="0" smtClean="0">
                <a:latin typeface="Century Gothic" pitchFamily="34" charset="0"/>
                <a:cs typeface="Times New Roman" panose="02020603050405020304" pitchFamily="18" charset="0"/>
              </a:rPr>
              <a:t>SOA </a:t>
            </a:r>
            <a:r>
              <a:rPr lang="es-ES" sz="1400" dirty="0" err="1" smtClean="0">
                <a:latin typeface="Century Gothic" pitchFamily="34" charset="0"/>
                <a:cs typeface="Times New Roman" panose="02020603050405020304" pitchFamily="18" charset="0"/>
              </a:rPr>
              <a:t>Group</a:t>
            </a:r>
            <a:r>
              <a:rPr lang="es-ES" sz="1400" dirty="0" smtClean="0">
                <a:latin typeface="Century Gothic" pitchFamily="34" charset="0"/>
                <a:cs typeface="Times New Roman" panose="02020603050405020304" pitchFamily="18" charset="0"/>
              </a:rPr>
              <a:t> * </a:t>
            </a: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 (</a:t>
            </a:r>
            <a:r>
              <a:rPr lang="es-ES" sz="1400" dirty="0" smtClean="0">
                <a:latin typeface="Century Gothic" pitchFamily="34" charset="0"/>
                <a:cs typeface="Times New Roman" panose="02020603050405020304" pitchFamily="18" charset="0"/>
              </a:rPr>
              <a:t>1, 411.069) = 11.190, p = 0.001]</a:t>
            </a:r>
            <a:endParaRPr lang="es-ES" sz="1400" dirty="0">
              <a:latin typeface="Century Gothic" pitchFamily="34" charset="0"/>
              <a:cs typeface="Times New Roman" panose="02020603050405020304" pitchFamily="18" charset="0"/>
            </a:endParaRPr>
          </a:p>
        </p:txBody>
      </p:sp>
      <p:sp>
        <p:nvSpPr>
          <p:cNvPr id="3" name="2 Elipse"/>
          <p:cNvSpPr/>
          <p:nvPr/>
        </p:nvSpPr>
        <p:spPr>
          <a:xfrm>
            <a:off x="1997985" y="2991028"/>
            <a:ext cx="933222" cy="2016808"/>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14"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5" name="1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18" name="17 Rectángulo"/>
          <p:cNvSpPr/>
          <p:nvPr/>
        </p:nvSpPr>
        <p:spPr>
          <a:xfrm>
            <a:off x="3965249" y="1666430"/>
            <a:ext cx="1854437" cy="53838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2 TRIALS</a:t>
            </a:r>
            <a:endParaRPr lang="es-ES_tradnl" dirty="0"/>
          </a:p>
        </p:txBody>
      </p:sp>
      <p:sp>
        <p:nvSpPr>
          <p:cNvPr id="19"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20"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Tree>
    <p:extLst>
      <p:ext uri="{BB962C8B-B14F-4D97-AF65-F5344CB8AC3E}">
        <p14:creationId xmlns:p14="http://schemas.microsoft.com/office/powerpoint/2010/main" xmlns="" val="41325395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1421063996"/>
              </p:ext>
            </p:extLst>
          </p:nvPr>
        </p:nvGraphicFramePr>
        <p:xfrm>
          <a:off x="1461331" y="2692959"/>
          <a:ext cx="7200348" cy="3203639"/>
        </p:xfrm>
        <a:graphic>
          <a:graphicData uri="http://schemas.openxmlformats.org/drawingml/2006/chart">
            <c:chart xmlns:c="http://schemas.openxmlformats.org/drawingml/2006/chart" xmlns:r="http://schemas.openxmlformats.org/officeDocument/2006/relationships" r:id="rId2"/>
          </a:graphicData>
        </a:graphic>
      </p:graphicFrame>
      <p:sp>
        <p:nvSpPr>
          <p:cNvPr id="3" name="2 Elipse"/>
          <p:cNvSpPr/>
          <p:nvPr/>
        </p:nvSpPr>
        <p:spPr>
          <a:xfrm>
            <a:off x="1991171" y="3065686"/>
            <a:ext cx="852928" cy="169432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ángulo 8"/>
          <p:cNvSpPr/>
          <p:nvPr/>
        </p:nvSpPr>
        <p:spPr>
          <a:xfrm>
            <a:off x="3811424" y="6135781"/>
            <a:ext cx="4345406" cy="307777"/>
          </a:xfrm>
          <a:prstGeom prst="rect">
            <a:avLst/>
          </a:prstGeom>
          <a:ln>
            <a:noFill/>
          </a:ln>
        </p:spPr>
        <p:txBody>
          <a:bodyPr wrap="square">
            <a:spAutoFit/>
          </a:bodyPr>
          <a:lstStyle/>
          <a:p>
            <a:pPr>
              <a:buNone/>
            </a:pP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 (1, 187,475) </a:t>
            </a:r>
            <a:r>
              <a:rPr lang="es-ES" sz="1400" dirty="0" smtClean="0">
                <a:latin typeface="Century Gothic" pitchFamily="34" charset="0"/>
                <a:cs typeface="Times New Roman" panose="02020603050405020304" pitchFamily="18" charset="0"/>
              </a:rPr>
              <a:t>= 5.648, p = 0.018]</a:t>
            </a:r>
          </a:p>
        </p:txBody>
      </p:sp>
      <p:sp>
        <p:nvSpPr>
          <p:cNvPr id="1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5" name="1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18" name="17 Rectángulo"/>
          <p:cNvSpPr/>
          <p:nvPr/>
        </p:nvSpPr>
        <p:spPr>
          <a:xfrm>
            <a:off x="3965248" y="1666430"/>
            <a:ext cx="2615013" cy="53838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SOA 200 MS (2 TRIALS)</a:t>
            </a:r>
            <a:endParaRPr lang="es-ES_tradnl" dirty="0"/>
          </a:p>
        </p:txBody>
      </p:sp>
      <p:sp>
        <p:nvSpPr>
          <p:cNvPr id="19"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20"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Tree>
    <p:extLst>
      <p:ext uri="{BB962C8B-B14F-4D97-AF65-F5344CB8AC3E}">
        <p14:creationId xmlns:p14="http://schemas.microsoft.com/office/powerpoint/2010/main" xmlns="" val="10189570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noGrp="1"/>
          </p:cNvGraphicFramePr>
          <p:nvPr>
            <p:ph idx="1"/>
            <p:extLst>
              <p:ext uri="{D42A27DB-BD31-4B8C-83A1-F6EECF244321}">
                <p14:modId xmlns:p14="http://schemas.microsoft.com/office/powerpoint/2010/main" xmlns="" val="2736105145"/>
              </p:ext>
            </p:extLst>
          </p:nvPr>
        </p:nvGraphicFramePr>
        <p:xfrm>
          <a:off x="1401511" y="2692958"/>
          <a:ext cx="7260168" cy="3203639"/>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ángulo 8"/>
          <p:cNvSpPr/>
          <p:nvPr/>
        </p:nvSpPr>
        <p:spPr>
          <a:xfrm>
            <a:off x="4215785" y="6171583"/>
            <a:ext cx="4303098" cy="307777"/>
          </a:xfrm>
          <a:prstGeom prst="rect">
            <a:avLst/>
          </a:prstGeom>
          <a:ln>
            <a:noFill/>
          </a:ln>
        </p:spPr>
        <p:txBody>
          <a:bodyPr wrap="square">
            <a:spAutoFit/>
          </a:bodyPr>
          <a:lstStyle/>
          <a:p>
            <a:pPr>
              <a:buNone/>
            </a:pPr>
            <a:r>
              <a:rPr lang="es-ES" sz="1400" dirty="0" err="1" smtClean="0">
                <a:latin typeface="Century Gothic" pitchFamily="34" charset="0"/>
                <a:cs typeface="Times New Roman" panose="02020603050405020304" pitchFamily="18" charset="0"/>
              </a:rPr>
              <a:t>Type</a:t>
            </a:r>
            <a:r>
              <a:rPr lang="es-ES" sz="1400" dirty="0" smtClean="0">
                <a:latin typeface="Century Gothic" pitchFamily="34" charset="0"/>
                <a:cs typeface="Times New Roman" panose="02020603050405020304" pitchFamily="18" charset="0"/>
              </a:rPr>
              <a:t> of </a:t>
            </a:r>
            <a:r>
              <a:rPr lang="es-ES" sz="1400" dirty="0" err="1" smtClean="0">
                <a:latin typeface="Century Gothic" pitchFamily="34" charset="0"/>
                <a:cs typeface="Times New Roman" panose="02020603050405020304" pitchFamily="18" charset="0"/>
              </a:rPr>
              <a:t>pairing</a:t>
            </a:r>
            <a:r>
              <a:rPr lang="es-ES" sz="1400" dirty="0" smtClean="0">
                <a:latin typeface="Century Gothic" pitchFamily="34" charset="0"/>
                <a:cs typeface="Times New Roman" panose="02020603050405020304" pitchFamily="18" charset="0"/>
              </a:rPr>
              <a:t>: </a:t>
            </a:r>
            <a:r>
              <a:rPr lang="es-ES" sz="1400" dirty="0">
                <a:latin typeface="Century Gothic" pitchFamily="34" charset="0"/>
                <a:cs typeface="Times New Roman" panose="02020603050405020304" pitchFamily="18" charset="0"/>
              </a:rPr>
              <a:t>[F (1, 222,592) </a:t>
            </a:r>
            <a:r>
              <a:rPr lang="es-ES" sz="1400" dirty="0" smtClean="0">
                <a:latin typeface="Century Gothic" pitchFamily="34" charset="0"/>
                <a:cs typeface="Times New Roman" panose="02020603050405020304" pitchFamily="18" charset="0"/>
              </a:rPr>
              <a:t>= 5.765; p = 0.017]</a:t>
            </a:r>
          </a:p>
        </p:txBody>
      </p:sp>
      <p:sp>
        <p:nvSpPr>
          <p:cNvPr id="3" name="2 Elipse"/>
          <p:cNvSpPr/>
          <p:nvPr/>
        </p:nvSpPr>
        <p:spPr>
          <a:xfrm>
            <a:off x="1974078" y="3127761"/>
            <a:ext cx="828705" cy="14325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15" name="1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ítulo 1"/>
          <p:cNvSpPr txBox="1">
            <a:spLocks/>
          </p:cNvSpPr>
          <p:nvPr/>
        </p:nvSpPr>
        <p:spPr>
          <a:xfrm>
            <a:off x="49847" y="1598064"/>
            <a:ext cx="4968845" cy="63096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Results</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priming</a:t>
            </a:r>
            <a:r>
              <a:rPr kumimoji="0" lang="es-ES" sz="2000" b="1" i="0" u="none" strike="noStrike" kern="1200" cap="none" spc="0" normalizeH="0" baseline="0" noProof="0" dirty="0" smtClean="0">
                <a:ln>
                  <a:noFill/>
                </a:ln>
                <a:solidFill>
                  <a:schemeClr val="accent2">
                    <a:lumMod val="75000"/>
                  </a:schemeClr>
                </a:solidFill>
                <a:effectLst/>
                <a:uLnTx/>
                <a:uFillTx/>
                <a:latin typeface="Century Gothic" pitchFamily="34" charset="0"/>
                <a:ea typeface="+mj-ea"/>
                <a:cs typeface="+mj-cs"/>
              </a:rPr>
              <a:t> </a:t>
            </a:r>
            <a:r>
              <a:rPr kumimoji="0" lang="es-ES" sz="2000" b="1" i="0" u="none" strike="noStrike" kern="1200" cap="none" spc="0" normalizeH="0" baseline="0" noProof="0" dirty="0" err="1" smtClean="0">
                <a:ln>
                  <a:noFill/>
                </a:ln>
                <a:solidFill>
                  <a:schemeClr val="accent2">
                    <a:lumMod val="75000"/>
                  </a:schemeClr>
                </a:solidFill>
                <a:effectLst/>
                <a:uLnTx/>
                <a:uFillTx/>
                <a:latin typeface="Century Gothic" pitchFamily="34" charset="0"/>
                <a:ea typeface="+mj-ea"/>
                <a:cs typeface="+mj-cs"/>
              </a:rPr>
              <a:t>task</a:t>
            </a:r>
            <a:endParaRPr kumimoji="0" lang="es-ES" sz="2000" b="1" i="0" u="none" strike="noStrike" kern="1200" cap="none" spc="0" normalizeH="0" baseline="0" noProof="0" dirty="0">
              <a:ln>
                <a:noFill/>
              </a:ln>
              <a:solidFill>
                <a:schemeClr val="accent2">
                  <a:lumMod val="75000"/>
                </a:schemeClr>
              </a:solidFill>
              <a:effectLst/>
              <a:uLnTx/>
              <a:uFillTx/>
              <a:latin typeface="Century Gothic" pitchFamily="34" charset="0"/>
              <a:ea typeface="+mj-ea"/>
              <a:cs typeface="+mj-cs"/>
            </a:endParaRPr>
          </a:p>
        </p:txBody>
      </p:sp>
      <p:sp>
        <p:nvSpPr>
          <p:cNvPr id="18" name="17 Rectángulo"/>
          <p:cNvSpPr/>
          <p:nvPr/>
        </p:nvSpPr>
        <p:spPr>
          <a:xfrm>
            <a:off x="3965248" y="1666430"/>
            <a:ext cx="2615013" cy="53838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SOA 200 MS (2 TRIALS)</a:t>
            </a:r>
            <a:endParaRPr lang="es-ES_tradnl" dirty="0"/>
          </a:p>
        </p:txBody>
      </p:sp>
      <p:sp>
        <p:nvSpPr>
          <p:cNvPr id="19" name="CuadroTexto 15"/>
          <p:cNvSpPr txBox="1"/>
          <p:nvPr/>
        </p:nvSpPr>
        <p:spPr>
          <a:xfrm>
            <a:off x="539992" y="3515164"/>
            <a:ext cx="1117892" cy="523220"/>
          </a:xfrm>
          <a:prstGeom prst="rect">
            <a:avLst/>
          </a:prstGeom>
          <a:noFill/>
        </p:spPr>
        <p:txBody>
          <a:bodyPr wrap="square" rtlCol="0">
            <a:spAutoFit/>
          </a:bodyPr>
          <a:lstStyle/>
          <a:p>
            <a:r>
              <a:rPr lang="es-ES" sz="1400" dirty="0" err="1" smtClean="0">
                <a:latin typeface="Century Gothic" pitchFamily="34" charset="0"/>
              </a:rPr>
              <a:t>Reaction</a:t>
            </a:r>
            <a:r>
              <a:rPr lang="es-ES" sz="1400" dirty="0" smtClean="0">
                <a:latin typeface="Century Gothic" pitchFamily="34" charset="0"/>
              </a:rPr>
              <a:t> time</a:t>
            </a:r>
            <a:endParaRPr lang="es-ES" sz="1400" dirty="0">
              <a:latin typeface="Century Gothic" pitchFamily="34" charset="0"/>
            </a:endParaRPr>
          </a:p>
        </p:txBody>
      </p:sp>
      <p:sp>
        <p:nvSpPr>
          <p:cNvPr id="20" name="CuadroTexto 15"/>
          <p:cNvSpPr txBox="1"/>
          <p:nvPr/>
        </p:nvSpPr>
        <p:spPr>
          <a:xfrm>
            <a:off x="6093334" y="5445089"/>
            <a:ext cx="1117892" cy="307777"/>
          </a:xfrm>
          <a:prstGeom prst="rect">
            <a:avLst/>
          </a:prstGeom>
          <a:noFill/>
        </p:spPr>
        <p:txBody>
          <a:bodyPr wrap="square" rtlCol="0">
            <a:spAutoFit/>
          </a:bodyPr>
          <a:lstStyle/>
          <a:p>
            <a:r>
              <a:rPr lang="es-ES" sz="1400" dirty="0" smtClean="0">
                <a:latin typeface="Century Gothic" pitchFamily="34" charset="0"/>
              </a:rPr>
              <a:t>Trial</a:t>
            </a:r>
            <a:endParaRPr lang="es-ES" sz="1400" dirty="0">
              <a:latin typeface="Century Gothic" pitchFamily="34" charset="0"/>
            </a:endParaRPr>
          </a:p>
        </p:txBody>
      </p:sp>
    </p:spTree>
    <p:extLst>
      <p:ext uri="{BB962C8B-B14F-4D97-AF65-F5344CB8AC3E}">
        <p14:creationId xmlns:p14="http://schemas.microsoft.com/office/powerpoint/2010/main" xmlns="" val="28857571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4956" y="1517976"/>
            <a:ext cx="6315343" cy="4351338"/>
          </a:xfrm>
        </p:spPr>
        <p:txBody>
          <a:bodyPr/>
          <a:lstStyle/>
          <a:p>
            <a:endParaRPr lang="en-GB" dirty="0" smtClean="0"/>
          </a:p>
          <a:p>
            <a:endParaRPr lang="en-GB" dirty="0" smtClean="0"/>
          </a:p>
          <a:p>
            <a:endParaRPr lang="en-GB" dirty="0" smtClean="0"/>
          </a:p>
          <a:p>
            <a:pPr>
              <a:buNone/>
            </a:pPr>
            <a:r>
              <a:rPr lang="en-GB" sz="2000" dirty="0" smtClean="0">
                <a:latin typeface="Century Gothic" pitchFamily="34" charset="0"/>
              </a:rPr>
              <a:t>Under long SOA conditions, the priming effects are consistent with reasoning processes during the first trials</a:t>
            </a:r>
          </a:p>
        </p:txBody>
      </p:sp>
      <p:sp>
        <p:nvSpPr>
          <p:cNvPr id="6"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2</a:t>
            </a:r>
            <a:endParaRPr lang="es-ES" sz="2400" b="1" dirty="0">
              <a:latin typeface="Century Gothic" pitchFamily="34" charset="0"/>
            </a:endParaRPr>
          </a:p>
        </p:txBody>
      </p:sp>
      <p:sp>
        <p:nvSpPr>
          <p:cNvPr id="7" name="6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Rectángulo redondeado 3"/>
          <p:cNvSpPr/>
          <p:nvPr/>
        </p:nvSpPr>
        <p:spPr>
          <a:xfrm>
            <a:off x="1248245" y="1756383"/>
            <a:ext cx="2078502" cy="65295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smtClean="0">
                <a:latin typeface="Century Gothic" pitchFamily="34" charset="0"/>
              </a:rPr>
              <a:t>Discussion</a:t>
            </a:r>
            <a:endParaRPr lang="es-ES" sz="2400" dirty="0">
              <a:latin typeface="Century Gothic" pitchFamily="34" charset="0"/>
            </a:endParaRPr>
          </a:p>
        </p:txBody>
      </p:sp>
    </p:spTree>
    <p:extLst>
      <p:ext uri="{BB962C8B-B14F-4D97-AF65-F5344CB8AC3E}">
        <p14:creationId xmlns:p14="http://schemas.microsoft.com/office/powerpoint/2010/main" xmlns="" val="42814535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5674" y="2133274"/>
            <a:ext cx="7392113" cy="4351338"/>
          </a:xfrm>
        </p:spPr>
        <p:txBody>
          <a:bodyPr>
            <a:normAutofit/>
          </a:bodyPr>
          <a:lstStyle/>
          <a:p>
            <a:pPr>
              <a:buNone/>
            </a:pPr>
            <a:r>
              <a:rPr lang="en-GB" sz="2000" dirty="0" smtClean="0">
                <a:latin typeface="Century Gothic" pitchFamily="34" charset="0"/>
              </a:rPr>
              <a:t>When participants had enough time to think,</a:t>
            </a:r>
          </a:p>
          <a:p>
            <a:pPr>
              <a:buNone/>
            </a:pPr>
            <a:r>
              <a:rPr lang="en-GB" sz="2000" dirty="0" smtClean="0">
                <a:latin typeface="Century Gothic" pitchFamily="34" charset="0"/>
              </a:rPr>
              <a:t>they used the rule</a:t>
            </a:r>
          </a:p>
          <a:p>
            <a:pPr marL="0" indent="0">
              <a:buNone/>
            </a:pPr>
            <a:endParaRPr lang="en-GB" sz="2000" dirty="0" smtClean="0">
              <a:latin typeface="Century Gothic" pitchFamily="34" charset="0"/>
            </a:endParaRPr>
          </a:p>
          <a:p>
            <a:pPr>
              <a:buNone/>
            </a:pPr>
            <a:r>
              <a:rPr lang="en-GB" sz="2000" dirty="0" smtClean="0">
                <a:latin typeface="Century Gothic" pitchFamily="34" charset="0"/>
              </a:rPr>
              <a:t>When participants were in a priming task...</a:t>
            </a:r>
          </a:p>
          <a:p>
            <a:pPr>
              <a:buNone/>
            </a:pPr>
            <a:endParaRPr lang="en-GB" sz="2000" dirty="0" smtClean="0">
              <a:latin typeface="Century Gothic" pitchFamily="34" charset="0"/>
            </a:endParaRPr>
          </a:p>
          <a:p>
            <a:pPr marL="514350" indent="-514350">
              <a:buFont typeface="+mj-lt"/>
              <a:buAutoNum type="alphaLcParenR"/>
            </a:pPr>
            <a:r>
              <a:rPr lang="en-GB" sz="2000" dirty="0" smtClean="0">
                <a:latin typeface="Century Gothic" pitchFamily="34" charset="0"/>
              </a:rPr>
              <a:t>Their responses were consistent with associative processes when the SOA was short enough</a:t>
            </a:r>
          </a:p>
          <a:p>
            <a:pPr marL="514350" indent="-514350">
              <a:buFont typeface="+mj-lt"/>
              <a:buAutoNum type="alphaLcParenR"/>
            </a:pPr>
            <a:endParaRPr lang="en-GB" sz="2000" dirty="0" smtClean="0">
              <a:latin typeface="Century Gothic" pitchFamily="34" charset="0"/>
            </a:endParaRPr>
          </a:p>
          <a:p>
            <a:pPr marL="514350" indent="-514350">
              <a:buFont typeface="+mj-lt"/>
              <a:buAutoNum type="alphaLcParenR"/>
            </a:pPr>
            <a:r>
              <a:rPr lang="en-GB" sz="2000" dirty="0" smtClean="0">
                <a:latin typeface="Century Gothic" pitchFamily="34" charset="0"/>
              </a:rPr>
              <a:t>Their responses were consistent with inferential reasoning processes when the SOA was long enough</a:t>
            </a:r>
          </a:p>
          <a:p>
            <a:pPr marL="0" indent="0">
              <a:buNone/>
            </a:pPr>
            <a:endParaRPr lang="es-ES" sz="2000" dirty="0">
              <a:latin typeface="Century Gothic" pitchFamily="34" charset="0"/>
            </a:endParaRPr>
          </a:p>
        </p:txBody>
      </p:sp>
      <p:sp>
        <p:nvSpPr>
          <p:cNvPr id="5" name="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redondeado 3"/>
          <p:cNvSpPr/>
          <p:nvPr/>
        </p:nvSpPr>
        <p:spPr>
          <a:xfrm>
            <a:off x="2538659" y="1226544"/>
            <a:ext cx="3725407" cy="65295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latin typeface="Century Gothic" pitchFamily="34" charset="0"/>
              </a:rPr>
              <a:t>General </a:t>
            </a:r>
            <a:r>
              <a:rPr lang="es-ES" sz="2400" dirty="0" err="1" smtClean="0">
                <a:latin typeface="Century Gothic" pitchFamily="34" charset="0"/>
              </a:rPr>
              <a:t>discussion</a:t>
            </a:r>
            <a:endParaRPr lang="es-ES" sz="2400" dirty="0">
              <a:latin typeface="Century Gothic" pitchFamily="34" charset="0"/>
            </a:endParaRPr>
          </a:p>
        </p:txBody>
      </p:sp>
    </p:spTree>
    <p:extLst>
      <p:ext uri="{BB962C8B-B14F-4D97-AF65-F5344CB8AC3E}">
        <p14:creationId xmlns:p14="http://schemas.microsoft.com/office/powerpoint/2010/main" xmlns="" val="23340223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399" y="2526380"/>
            <a:ext cx="7434841" cy="3318943"/>
          </a:xfrm>
        </p:spPr>
        <p:txBody>
          <a:bodyPr>
            <a:normAutofit/>
          </a:bodyPr>
          <a:lstStyle/>
          <a:p>
            <a:pPr>
              <a:buNone/>
            </a:pPr>
            <a:r>
              <a:rPr lang="en-GB" sz="2000" dirty="0" smtClean="0">
                <a:latin typeface="Century Gothic" pitchFamily="34" charset="0"/>
                <a:cs typeface="Times New Roman" panose="02020603050405020304" pitchFamily="18" charset="0"/>
              </a:rPr>
              <a:t>The cued response priming task is more effective than IAT to preclude reasoning processes and to promote the expression of associative processes</a:t>
            </a:r>
          </a:p>
          <a:p>
            <a:endParaRPr lang="en-GB" sz="2000" dirty="0">
              <a:latin typeface="Century Gothic" pitchFamily="34" charset="0"/>
              <a:cs typeface="Times New Roman" panose="02020603050405020304" pitchFamily="18" charset="0"/>
            </a:endParaRPr>
          </a:p>
          <a:p>
            <a:pPr lvl="1">
              <a:buNone/>
            </a:pPr>
            <a:r>
              <a:rPr lang="en-GB" sz="2000" dirty="0" smtClean="0">
                <a:latin typeface="Century Gothic" pitchFamily="34" charset="0"/>
                <a:cs typeface="Times New Roman" panose="02020603050405020304" pitchFamily="18" charset="0"/>
              </a:rPr>
              <a:t>Hence the difference between our results and De </a:t>
            </a:r>
            <a:r>
              <a:rPr lang="en-GB" sz="2000" dirty="0" err="1" smtClean="0">
                <a:latin typeface="Century Gothic" pitchFamily="34" charset="0"/>
                <a:cs typeface="Times New Roman" panose="02020603050405020304" pitchFamily="18" charset="0"/>
              </a:rPr>
              <a:t>Houwer</a:t>
            </a:r>
            <a:r>
              <a:rPr lang="en-GB" sz="2000" dirty="0" smtClean="0">
                <a:latin typeface="Century Gothic" pitchFamily="34" charset="0"/>
                <a:cs typeface="Times New Roman" panose="02020603050405020304" pitchFamily="18" charset="0"/>
              </a:rPr>
              <a:t> &amp; </a:t>
            </a:r>
            <a:r>
              <a:rPr lang="en-GB" sz="2000" dirty="0" err="1" smtClean="0">
                <a:latin typeface="Century Gothic" pitchFamily="34" charset="0"/>
                <a:cs typeface="Times New Roman" panose="02020603050405020304" pitchFamily="18" charset="0"/>
              </a:rPr>
              <a:t>Vandorpe’s</a:t>
            </a:r>
            <a:endParaRPr lang="en-GB" sz="2000" dirty="0">
              <a:latin typeface="Century Gothic" pitchFamily="34" charset="0"/>
              <a:cs typeface="Times New Roman" panose="02020603050405020304" pitchFamily="18" charset="0"/>
            </a:endParaRPr>
          </a:p>
        </p:txBody>
      </p:sp>
      <p:sp>
        <p:nvSpPr>
          <p:cNvPr id="5" name="4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5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redondeado 3"/>
          <p:cNvSpPr/>
          <p:nvPr/>
        </p:nvSpPr>
        <p:spPr>
          <a:xfrm>
            <a:off x="2547205" y="1431643"/>
            <a:ext cx="3725407" cy="65295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latin typeface="Century Gothic" pitchFamily="34" charset="0"/>
              </a:rPr>
              <a:t>General </a:t>
            </a:r>
            <a:r>
              <a:rPr lang="es-ES" sz="2400" dirty="0" err="1" smtClean="0">
                <a:latin typeface="Century Gothic" pitchFamily="34" charset="0"/>
              </a:rPr>
              <a:t>discussion</a:t>
            </a:r>
            <a:endParaRPr lang="es-ES" sz="2400" dirty="0">
              <a:latin typeface="Century Gothic" pitchFamily="34" charset="0"/>
            </a:endParaRPr>
          </a:p>
        </p:txBody>
      </p:sp>
    </p:spTree>
    <p:extLst>
      <p:ext uri="{BB962C8B-B14F-4D97-AF65-F5344CB8AC3E}">
        <p14:creationId xmlns:p14="http://schemas.microsoft.com/office/powerpoint/2010/main" xmlns="" val="22362870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775389" y="2934071"/>
            <a:ext cx="6858000" cy="2387600"/>
          </a:xfrm>
        </p:spPr>
        <p:txBody>
          <a:bodyPr>
            <a:normAutofit/>
          </a:bodyPr>
          <a:lstStyle/>
          <a:p>
            <a:pPr algn="r"/>
            <a:r>
              <a:rPr lang="en-GB" sz="2800" dirty="0" smtClean="0">
                <a:latin typeface="Century Gothic" pitchFamily="34" charset="0"/>
              </a:rPr>
              <a:t>Thanks for your attention</a:t>
            </a:r>
            <a:endParaRPr lang="en-GB" sz="2800" dirty="0">
              <a:latin typeface="Century Gothic" pitchFamily="34" charset="0"/>
            </a:endParaRPr>
          </a:p>
        </p:txBody>
      </p:sp>
      <p:sp>
        <p:nvSpPr>
          <p:cNvPr id="3" name="2 Rectángulo"/>
          <p:cNvSpPr/>
          <p:nvPr/>
        </p:nvSpPr>
        <p:spPr>
          <a:xfrm>
            <a:off x="0" y="0"/>
            <a:ext cx="9144000" cy="158097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6" name="Picture 2" descr="http://www.bbaa.uma.es/facultad/images/IMAGENES/uma.png"/>
          <p:cNvPicPr>
            <a:picLocks noChangeAspect="1" noChangeArrowheads="1"/>
          </p:cNvPicPr>
          <p:nvPr/>
        </p:nvPicPr>
        <p:blipFill>
          <a:blip r:embed="rId2" cstate="print"/>
          <a:srcRect/>
          <a:stretch>
            <a:fillRect/>
          </a:stretch>
        </p:blipFill>
        <p:spPr bwMode="auto">
          <a:xfrm>
            <a:off x="358924" y="188009"/>
            <a:ext cx="1239140" cy="1091962"/>
          </a:xfrm>
          <a:prstGeom prst="rect">
            <a:avLst/>
          </a:prstGeom>
          <a:noFill/>
        </p:spPr>
      </p:pic>
      <p:pic>
        <p:nvPicPr>
          <p:cNvPr id="8" name="Picture 2" descr="http://causal.uma.es/templates/lite_blue-grey/images/CCGBanner.png"/>
          <p:cNvPicPr>
            <a:picLocks noChangeAspect="1" noChangeArrowheads="1"/>
          </p:cNvPicPr>
          <p:nvPr/>
        </p:nvPicPr>
        <p:blipFill>
          <a:blip r:embed="rId3"/>
          <a:srcRect/>
          <a:stretch>
            <a:fillRect/>
          </a:stretch>
        </p:blipFill>
        <p:spPr bwMode="auto">
          <a:xfrm>
            <a:off x="0" y="1381073"/>
            <a:ext cx="2666288" cy="546986"/>
          </a:xfrm>
          <a:prstGeom prst="rect">
            <a:avLst/>
          </a:prstGeom>
          <a:noFill/>
        </p:spPr>
      </p:pic>
      <p:pic>
        <p:nvPicPr>
          <p:cNvPr id="9" name="Picture 4" descr="http://causal.uma.es/templates/lite_blue-grey/images/logo.png"/>
          <p:cNvPicPr>
            <a:picLocks noChangeAspect="1" noChangeArrowheads="1"/>
          </p:cNvPicPr>
          <p:nvPr/>
        </p:nvPicPr>
        <p:blipFill>
          <a:blip r:embed="rId4"/>
          <a:srcRect/>
          <a:stretch>
            <a:fillRect/>
          </a:stretch>
        </p:blipFill>
        <p:spPr bwMode="auto">
          <a:xfrm>
            <a:off x="7733944" y="1386090"/>
            <a:ext cx="1410055" cy="541969"/>
          </a:xfrm>
          <a:prstGeom prst="rect">
            <a:avLst/>
          </a:prstGeom>
          <a:noFill/>
        </p:spPr>
      </p:pic>
      <p:sp>
        <p:nvSpPr>
          <p:cNvPr id="10" name="9 Rectángulo"/>
          <p:cNvSpPr/>
          <p:nvPr/>
        </p:nvSpPr>
        <p:spPr>
          <a:xfrm>
            <a:off x="2623559" y="1384415"/>
            <a:ext cx="5101839" cy="5469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2318382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940038" y="1952971"/>
            <a:ext cx="7229742" cy="4412776"/>
          </a:xfrm>
        </p:spPr>
        <p:txBody>
          <a:bodyPr>
            <a:normAutofit/>
          </a:bodyPr>
          <a:lstStyle/>
          <a:p>
            <a:pPr marL="36900" indent="0">
              <a:buNone/>
            </a:pPr>
            <a:r>
              <a:rPr lang="en-GB" sz="2400" b="1" dirty="0" smtClean="0">
                <a:solidFill>
                  <a:schemeClr val="accent2">
                    <a:lumMod val="50000"/>
                  </a:schemeClr>
                </a:solidFill>
                <a:latin typeface="Century Gothic" pitchFamily="34" charset="0"/>
              </a:rPr>
              <a:t>Dependent measures</a:t>
            </a:r>
          </a:p>
          <a:p>
            <a:endParaRPr lang="en-GB" sz="1800" dirty="0" smtClean="0">
              <a:latin typeface="Century Gothic" pitchFamily="34" charset="0"/>
            </a:endParaRPr>
          </a:p>
          <a:p>
            <a:pPr marL="494100" indent="-457200" algn="just">
              <a:buFont typeface="+mj-lt"/>
              <a:buAutoNum type="alphaLcParenR"/>
            </a:pPr>
            <a:r>
              <a:rPr lang="en-GB" sz="2000" b="1" dirty="0" smtClean="0">
                <a:latin typeface="Century Gothic" pitchFamily="34" charset="0"/>
              </a:rPr>
              <a:t>Verbal judgments</a:t>
            </a:r>
            <a:r>
              <a:rPr lang="en-GB" sz="1800" dirty="0" smtClean="0">
                <a:latin typeface="Century Gothic" pitchFamily="34" charset="0"/>
              </a:rPr>
              <a:t>: </a:t>
            </a:r>
          </a:p>
          <a:p>
            <a:pPr marL="494100" indent="-457200" algn="just">
              <a:buNone/>
            </a:pPr>
            <a:r>
              <a:rPr lang="en-GB" sz="1800" dirty="0" smtClean="0">
                <a:latin typeface="Century Gothic" pitchFamily="34" charset="0"/>
              </a:rPr>
              <a:t>	Allow for associative and inferential processes</a:t>
            </a:r>
          </a:p>
          <a:p>
            <a:pPr marL="494100" indent="-457200">
              <a:buFont typeface="+mj-lt"/>
              <a:buAutoNum type="alphaLcParenR"/>
            </a:pPr>
            <a:endParaRPr lang="en-GB" sz="1800" dirty="0" smtClean="0">
              <a:latin typeface="Century Gothic" pitchFamily="34" charset="0"/>
            </a:endParaRPr>
          </a:p>
          <a:p>
            <a:pPr marL="494100" indent="-457200" algn="just">
              <a:buFont typeface="+mj-lt"/>
              <a:buAutoNum type="alphaLcParenR"/>
            </a:pPr>
            <a:r>
              <a:rPr lang="en-GB" sz="2000" b="1" dirty="0" smtClean="0">
                <a:latin typeface="Century Gothic" pitchFamily="34" charset="0"/>
              </a:rPr>
              <a:t>Indirect behavioural measures</a:t>
            </a:r>
            <a:r>
              <a:rPr lang="en-GB" sz="1800" dirty="0" smtClean="0">
                <a:latin typeface="Century Gothic" pitchFamily="34" charset="0"/>
              </a:rPr>
              <a:t>: </a:t>
            </a:r>
          </a:p>
          <a:p>
            <a:pPr marL="494100" indent="-457200" algn="just">
              <a:buNone/>
            </a:pPr>
            <a:r>
              <a:rPr lang="en-GB" sz="1800" dirty="0" smtClean="0">
                <a:latin typeface="Century Gothic" pitchFamily="34" charset="0"/>
              </a:rPr>
              <a:t>	Assumed to be more reliable for associative learning processes (priming, IAT)</a:t>
            </a:r>
          </a:p>
          <a:p>
            <a:pPr marL="494100" indent="-457200">
              <a:buFont typeface="+mj-lt"/>
              <a:buAutoNum type="alphaLcParenR"/>
            </a:pPr>
            <a:endParaRPr lang="en-GB" sz="1800" dirty="0">
              <a:latin typeface="Century Gothic" pitchFamily="34" charset="0"/>
            </a:endParaRPr>
          </a:p>
        </p:txBody>
      </p:sp>
      <p:sp>
        <p:nvSpPr>
          <p:cNvPr id="10" name="Título 1"/>
          <p:cNvSpPr>
            <a:spLocks noGrp="1"/>
          </p:cNvSpPr>
          <p:nvPr>
            <p:ph type="title"/>
          </p:nvPr>
        </p:nvSpPr>
        <p:spPr>
          <a:xfrm>
            <a:off x="629841" y="1042587"/>
            <a:ext cx="7886700" cy="648102"/>
          </a:xfrm>
        </p:spPr>
        <p:txBody>
          <a:bodyPr>
            <a:normAutofit/>
          </a:bodyPr>
          <a:lstStyle/>
          <a:p>
            <a:pPr algn="ctr"/>
            <a:r>
              <a:rPr lang="es-ES" sz="2400" b="1" dirty="0" smtClean="0">
                <a:latin typeface="Century Gothic" pitchFamily="34" charset="0"/>
              </a:rPr>
              <a:t>CONTINGENCY LEARNING</a:t>
            </a:r>
            <a:endParaRPr lang="es-ES" sz="2400" b="1" dirty="0">
              <a:latin typeface="Century Gothic" pitchFamily="34" charset="0"/>
            </a:endParaRPr>
          </a:p>
        </p:txBody>
      </p:sp>
      <p:sp>
        <p:nvSpPr>
          <p:cNvPr id="11" name="10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11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17442225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graphicFrame>
        <p:nvGraphicFramePr>
          <p:cNvPr id="5" name="1 Gráfico"/>
          <p:cNvGraphicFramePr>
            <a:graphicFrameLocks noGrp="1"/>
          </p:cNvGraphicFramePr>
          <p:nvPr>
            <p:ph idx="1"/>
            <p:extLst>
              <p:ext uri="{D42A27DB-BD31-4B8C-83A1-F6EECF244321}">
                <p14:modId xmlns:p14="http://schemas.microsoft.com/office/powerpoint/2010/main" xmlns="" val="3191926263"/>
              </p:ext>
            </p:extLst>
          </p:nvPr>
        </p:nvGraphicFramePr>
        <p:xfrm>
          <a:off x="628650" y="1825625"/>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4992379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EXPERIMENT 2</a:t>
            </a:r>
            <a:endParaRPr lang="es-ES" dirty="0"/>
          </a:p>
        </p:txBody>
      </p:sp>
      <p:sp>
        <p:nvSpPr>
          <p:cNvPr id="7" name="Rectángulo 6"/>
          <p:cNvSpPr/>
          <p:nvPr/>
        </p:nvSpPr>
        <p:spPr>
          <a:xfrm>
            <a:off x="994579" y="1313073"/>
            <a:ext cx="2244567" cy="478769"/>
          </a:xfrm>
          <a:prstGeom prst="rect">
            <a:avLst/>
          </a:prstGeom>
        </p:spPr>
        <p:style>
          <a:lnRef idx="2">
            <a:schemeClr val="accent6"/>
          </a:lnRef>
          <a:fillRef idx="1">
            <a:schemeClr val="lt1"/>
          </a:fillRef>
          <a:effectRef idx="0">
            <a:schemeClr val="accent6"/>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ES" sz="2400" dirty="0" smtClean="0">
                <a:solidFill>
                  <a:schemeClr val="tx1"/>
                </a:solidFill>
              </a:rPr>
              <a:t>SOA 200ms</a:t>
            </a:r>
            <a:endParaRPr lang="es-ES" sz="2400" dirty="0">
              <a:solidFill>
                <a:schemeClr val="tx1"/>
              </a:solidFill>
            </a:endParaRPr>
          </a:p>
        </p:txBody>
      </p:sp>
      <p:graphicFrame>
        <p:nvGraphicFramePr>
          <p:cNvPr id="8" name="1 Gráfico"/>
          <p:cNvGraphicFramePr>
            <a:graphicFrameLocks noGrp="1"/>
          </p:cNvGraphicFramePr>
          <p:nvPr>
            <p:ph idx="1"/>
            <p:extLst>
              <p:ext uri="{D42A27DB-BD31-4B8C-83A1-F6EECF244321}">
                <p14:modId xmlns:p14="http://schemas.microsoft.com/office/powerpoint/2010/main" xmlns="" val="3412458471"/>
              </p:ext>
            </p:extLst>
          </p:nvPr>
        </p:nvGraphicFramePr>
        <p:xfrm>
          <a:off x="467877" y="1996447"/>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4717624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mtClean="0"/>
              <a:t>EXPERIMENT 2</a:t>
            </a:r>
            <a:endParaRPr lang="es-ES"/>
          </a:p>
        </p:txBody>
      </p:sp>
      <p:sp>
        <p:nvSpPr>
          <p:cNvPr id="5" name="Rectángulo 4"/>
          <p:cNvSpPr/>
          <p:nvPr/>
        </p:nvSpPr>
        <p:spPr>
          <a:xfrm>
            <a:off x="922351" y="1636203"/>
            <a:ext cx="2270300" cy="401740"/>
          </a:xfrm>
          <a:prstGeom prst="rect">
            <a:avLst/>
          </a:prstGeom>
        </p:spPr>
        <p:style>
          <a:lnRef idx="2">
            <a:schemeClr val="accent6"/>
          </a:lnRef>
          <a:fillRef idx="1">
            <a:schemeClr val="lt1"/>
          </a:fillRef>
          <a:effectRef idx="0">
            <a:schemeClr val="accent6"/>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ES" sz="2400" dirty="0" smtClean="0">
                <a:solidFill>
                  <a:schemeClr val="tx1"/>
                </a:solidFill>
              </a:rPr>
              <a:t>SOA 1300ms</a:t>
            </a:r>
            <a:endParaRPr lang="es-ES" sz="2400" dirty="0">
              <a:solidFill>
                <a:schemeClr val="tx1"/>
              </a:solidFill>
            </a:endParaRPr>
          </a:p>
        </p:txBody>
      </p:sp>
      <p:graphicFrame>
        <p:nvGraphicFramePr>
          <p:cNvPr id="6" name="1 Gráfico"/>
          <p:cNvGraphicFramePr>
            <a:graphicFrameLocks noGrp="1"/>
          </p:cNvGraphicFramePr>
          <p:nvPr>
            <p:ph idx="1"/>
            <p:extLst>
              <p:ext uri="{D42A27DB-BD31-4B8C-83A1-F6EECF244321}">
                <p14:modId xmlns:p14="http://schemas.microsoft.com/office/powerpoint/2010/main" xmlns="" val="2902851324"/>
              </p:ext>
            </p:extLst>
          </p:nvPr>
        </p:nvGraphicFramePr>
        <p:xfrm>
          <a:off x="417634" y="2506662"/>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236192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34" y="672775"/>
            <a:ext cx="7886700" cy="1325563"/>
          </a:xfrm>
        </p:spPr>
        <p:txBody>
          <a:bodyPr>
            <a:normAutofit/>
          </a:bodyPr>
          <a:lstStyle/>
          <a:p>
            <a:pPr algn="ctr"/>
            <a:r>
              <a:rPr lang="en-GB" sz="2400" b="1" dirty="0">
                <a:solidFill>
                  <a:schemeClr val="accent2">
                    <a:lumMod val="50000"/>
                  </a:schemeClr>
                </a:solidFill>
                <a:latin typeface="Century Gothic" pitchFamily="34" charset="0"/>
              </a:rPr>
              <a:t>Indirect behavioural measures</a:t>
            </a:r>
          </a:p>
        </p:txBody>
      </p:sp>
      <p:sp>
        <p:nvSpPr>
          <p:cNvPr id="3" name="2 Marcador de contenido"/>
          <p:cNvSpPr>
            <a:spLocks noGrp="1"/>
          </p:cNvSpPr>
          <p:nvPr>
            <p:ph idx="1"/>
          </p:nvPr>
        </p:nvSpPr>
        <p:spPr>
          <a:xfrm>
            <a:off x="888762" y="1928174"/>
            <a:ext cx="7409203" cy="2096895"/>
          </a:xfrm>
        </p:spPr>
        <p:txBody>
          <a:bodyPr>
            <a:normAutofit/>
          </a:bodyPr>
          <a:lstStyle/>
          <a:p>
            <a:pPr algn="just">
              <a:buNone/>
            </a:pPr>
            <a:r>
              <a:rPr lang="es-ES_tradnl" sz="1800" dirty="0" err="1" smtClean="0">
                <a:latin typeface="Century Gothic" pitchFamily="34" charset="0"/>
                <a:cs typeface="Times New Roman" pitchFamily="18" charset="0"/>
              </a:rPr>
              <a:t>Increasing</a:t>
            </a:r>
            <a:r>
              <a:rPr lang="es-ES_tradnl" sz="1800" dirty="0" smtClean="0">
                <a:latin typeface="Century Gothic" pitchFamily="34" charset="0"/>
                <a:cs typeface="Times New Roman" pitchFamily="18" charset="0"/>
              </a:rPr>
              <a:t> use in </a:t>
            </a:r>
            <a:r>
              <a:rPr lang="es-ES_tradnl" sz="1800" dirty="0" err="1" smtClean="0">
                <a:latin typeface="Century Gothic" pitchFamily="34" charset="0"/>
                <a:cs typeface="Times New Roman" pitchFamily="18" charset="0"/>
              </a:rPr>
              <a:t>human</a:t>
            </a:r>
            <a:r>
              <a:rPr lang="es-ES_tradnl" sz="1800" dirty="0" smtClean="0">
                <a:latin typeface="Century Gothic" pitchFamily="34" charset="0"/>
                <a:cs typeface="Times New Roman" pitchFamily="18" charset="0"/>
              </a:rPr>
              <a:t> </a:t>
            </a:r>
            <a:r>
              <a:rPr lang="es-ES_tradnl" sz="1800" dirty="0" err="1" smtClean="0">
                <a:latin typeface="Century Gothic" pitchFamily="34" charset="0"/>
                <a:cs typeface="Times New Roman" pitchFamily="18" charset="0"/>
              </a:rPr>
              <a:t>contingency</a:t>
            </a:r>
            <a:r>
              <a:rPr lang="es-ES_tradnl" sz="1800" dirty="0" smtClean="0">
                <a:latin typeface="Century Gothic" pitchFamily="34" charset="0"/>
                <a:cs typeface="Times New Roman" pitchFamily="18" charset="0"/>
              </a:rPr>
              <a:t> </a:t>
            </a:r>
            <a:r>
              <a:rPr lang="es-ES_tradnl" sz="1800" dirty="0" err="1" smtClean="0">
                <a:latin typeface="Century Gothic" pitchFamily="34" charset="0"/>
                <a:cs typeface="Times New Roman" pitchFamily="18" charset="0"/>
              </a:rPr>
              <a:t>learning</a:t>
            </a:r>
            <a:r>
              <a:rPr lang="es-ES_tradnl" sz="1800" dirty="0" smtClean="0">
                <a:latin typeface="Century Gothic" pitchFamily="34" charset="0"/>
                <a:cs typeface="Times New Roman" pitchFamily="18" charset="0"/>
              </a:rPr>
              <a:t>:</a:t>
            </a:r>
          </a:p>
          <a:p>
            <a:pPr algn="just">
              <a:buNone/>
            </a:pPr>
            <a:endParaRPr lang="es-ES_tradnl" sz="1800" dirty="0" smtClean="0">
              <a:latin typeface="Century Gothic" pitchFamily="34" charset="0"/>
              <a:cs typeface="Times New Roman" pitchFamily="18" charset="0"/>
            </a:endParaRPr>
          </a:p>
          <a:p>
            <a:pPr lvl="1" algn="just">
              <a:buNone/>
            </a:pPr>
            <a:r>
              <a:rPr lang="en-GB" sz="1800" b="1" dirty="0" smtClean="0">
                <a:latin typeface="Century Gothic" pitchFamily="34" charset="0"/>
                <a:cs typeface="Times New Roman" pitchFamily="18" charset="0"/>
              </a:rPr>
              <a:t>a) Recognition priming </a:t>
            </a:r>
            <a:r>
              <a:rPr lang="en-GB" sz="1800" dirty="0" smtClean="0">
                <a:latin typeface="Century Gothic" pitchFamily="34" charset="0"/>
                <a:cs typeface="Times New Roman" pitchFamily="18" charset="0"/>
              </a:rPr>
              <a:t>(</a:t>
            </a:r>
            <a:r>
              <a:rPr lang="en-GB" sz="1800" dirty="0" err="1" smtClean="0">
                <a:latin typeface="Century Gothic" pitchFamily="34" charset="0"/>
                <a:cs typeface="Times New Roman" pitchFamily="18" charset="0"/>
              </a:rPr>
              <a:t>Morís</a:t>
            </a:r>
            <a:r>
              <a:rPr lang="en-GB" sz="1800" dirty="0" smtClean="0">
                <a:latin typeface="Century Gothic" pitchFamily="34" charset="0"/>
                <a:cs typeface="Times New Roman" pitchFamily="18" charset="0"/>
              </a:rPr>
              <a:t> et al., 2013, JEPG)</a:t>
            </a:r>
          </a:p>
          <a:p>
            <a:pPr lvl="1" algn="just">
              <a:buNone/>
            </a:pPr>
            <a:endParaRPr lang="en-GB" sz="1800" dirty="0" smtClean="0">
              <a:latin typeface="Century Gothic" pitchFamily="34" charset="0"/>
              <a:cs typeface="Times New Roman" pitchFamily="18" charset="0"/>
            </a:endParaRPr>
          </a:p>
          <a:p>
            <a:pPr lvl="1" algn="just">
              <a:buNone/>
            </a:pPr>
            <a:r>
              <a:rPr lang="en-GB" sz="1800" b="1" dirty="0" smtClean="0">
                <a:latin typeface="Century Gothic" pitchFamily="34" charset="0"/>
                <a:cs typeface="Times New Roman" pitchFamily="18" charset="0"/>
              </a:rPr>
              <a:t>b) Cued response priming task </a:t>
            </a:r>
            <a:r>
              <a:rPr lang="en-GB" sz="1800" dirty="0" smtClean="0">
                <a:latin typeface="Century Gothic" pitchFamily="34" charset="0"/>
                <a:cs typeface="Times New Roman" pitchFamily="18" charset="0"/>
              </a:rPr>
              <a:t>(</a:t>
            </a:r>
            <a:r>
              <a:rPr lang="en-GB" sz="1800" dirty="0" err="1" smtClean="0">
                <a:latin typeface="Century Gothic" pitchFamily="34" charset="0"/>
                <a:cs typeface="Times New Roman" pitchFamily="18" charset="0"/>
              </a:rPr>
              <a:t>González</a:t>
            </a:r>
            <a:r>
              <a:rPr lang="en-GB" sz="1800" dirty="0" smtClean="0">
                <a:latin typeface="Century Gothic" pitchFamily="34" charset="0"/>
                <a:cs typeface="Times New Roman" pitchFamily="18" charset="0"/>
              </a:rPr>
              <a:t> </a:t>
            </a:r>
            <a:r>
              <a:rPr lang="en-GB" sz="1800" dirty="0" err="1" smtClean="0">
                <a:latin typeface="Century Gothic" pitchFamily="34" charset="0"/>
                <a:cs typeface="Times New Roman" pitchFamily="18" charset="0"/>
              </a:rPr>
              <a:t>Martín</a:t>
            </a:r>
            <a:r>
              <a:rPr lang="en-GB" sz="1800" dirty="0" smtClean="0">
                <a:latin typeface="Century Gothic" pitchFamily="34" charset="0"/>
                <a:cs typeface="Times New Roman" pitchFamily="18" charset="0"/>
              </a:rPr>
              <a:t> et al., 2012; </a:t>
            </a:r>
            <a:r>
              <a:rPr lang="en-GB" sz="1800" dirty="0" err="1" smtClean="0">
                <a:latin typeface="Century Gothic" pitchFamily="34" charset="0"/>
                <a:cs typeface="Times New Roman" pitchFamily="18" charset="0"/>
              </a:rPr>
              <a:t>Cobos</a:t>
            </a:r>
            <a:r>
              <a:rPr lang="en-GB" sz="1800" dirty="0" smtClean="0">
                <a:latin typeface="Century Gothic" pitchFamily="34" charset="0"/>
                <a:cs typeface="Times New Roman" pitchFamily="18" charset="0"/>
              </a:rPr>
              <a:t> et al., 2013, JEPA)</a:t>
            </a:r>
          </a:p>
          <a:p>
            <a:pPr lvl="1" algn="just">
              <a:buNone/>
            </a:pPr>
            <a:endParaRPr lang="en-GB" sz="1800" dirty="0" smtClean="0">
              <a:latin typeface="Century Gothic" pitchFamily="34" charset="0"/>
              <a:cs typeface="Times New Roman" pitchFamily="18" charset="0"/>
            </a:endParaRPr>
          </a:p>
        </p:txBody>
      </p:sp>
      <p:sp>
        <p:nvSpPr>
          <p:cNvPr id="7" name="6 CuadroTexto"/>
          <p:cNvSpPr txBox="1"/>
          <p:nvPr/>
        </p:nvSpPr>
        <p:spPr>
          <a:xfrm>
            <a:off x="5255663" y="4548535"/>
            <a:ext cx="3623417" cy="1477328"/>
          </a:xfrm>
          <a:prstGeom prst="rect">
            <a:avLst/>
          </a:prstGeom>
          <a:solidFill>
            <a:schemeClr val="accent2">
              <a:lumMod val="40000"/>
              <a:lumOff val="60000"/>
            </a:schemeClr>
          </a:solidFill>
          <a:ln>
            <a:noFill/>
          </a:ln>
        </p:spPr>
        <p:txBody>
          <a:bodyPr wrap="square" rtlCol="0">
            <a:spAutoFit/>
          </a:bodyPr>
          <a:lstStyle/>
          <a:p>
            <a:r>
              <a:rPr lang="en-GB" dirty="0" smtClean="0">
                <a:latin typeface="Century Gothic" pitchFamily="34" charset="0"/>
              </a:rPr>
              <a:t>De </a:t>
            </a:r>
            <a:r>
              <a:rPr lang="en-GB" dirty="0" err="1" smtClean="0">
                <a:latin typeface="Century Gothic" pitchFamily="34" charset="0"/>
              </a:rPr>
              <a:t>Houwer</a:t>
            </a:r>
            <a:r>
              <a:rPr lang="en-GB" dirty="0" smtClean="0">
                <a:latin typeface="Century Gothic" pitchFamily="34" charset="0"/>
              </a:rPr>
              <a:t> &amp; </a:t>
            </a:r>
            <a:r>
              <a:rPr lang="en-GB" dirty="0" err="1" smtClean="0">
                <a:latin typeface="Century Gothic" pitchFamily="34" charset="0"/>
              </a:rPr>
              <a:t>Vandorpe</a:t>
            </a:r>
            <a:r>
              <a:rPr lang="en-GB" dirty="0" smtClean="0">
                <a:latin typeface="Century Gothic" pitchFamily="34" charset="0"/>
              </a:rPr>
              <a:t> (2010) found evidence of rule-based responses (i.e., reasoning processes) by using an implicit association test (</a:t>
            </a:r>
            <a:r>
              <a:rPr lang="en-GB" b="1" dirty="0" smtClean="0">
                <a:latin typeface="Century Gothic" pitchFamily="34" charset="0"/>
              </a:rPr>
              <a:t>IAT</a:t>
            </a:r>
            <a:r>
              <a:rPr lang="en-GB" dirty="0" smtClean="0">
                <a:latin typeface="Century Gothic" pitchFamily="34" charset="0"/>
              </a:rPr>
              <a:t>)</a:t>
            </a:r>
            <a:endParaRPr lang="en-GB" dirty="0">
              <a:latin typeface="Century Gothic" pitchFamily="34" charset="0"/>
            </a:endParaRPr>
          </a:p>
        </p:txBody>
      </p:sp>
      <p:sp>
        <p:nvSpPr>
          <p:cNvPr id="6" name="5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Flecha abajo"/>
          <p:cNvSpPr/>
          <p:nvPr/>
        </p:nvSpPr>
        <p:spPr>
          <a:xfrm rot="16200000">
            <a:off x="4702325" y="4830515"/>
            <a:ext cx="551203" cy="512747"/>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CuadroTexto"/>
          <p:cNvSpPr txBox="1"/>
          <p:nvPr/>
        </p:nvSpPr>
        <p:spPr>
          <a:xfrm>
            <a:off x="589659" y="4486549"/>
            <a:ext cx="4084890" cy="1200329"/>
          </a:xfrm>
          <a:prstGeom prst="rect">
            <a:avLst/>
          </a:prstGeom>
          <a:noFill/>
        </p:spPr>
        <p:txBody>
          <a:bodyPr wrap="square" rtlCol="0">
            <a:spAutoFit/>
          </a:bodyPr>
          <a:lstStyle/>
          <a:p>
            <a:r>
              <a:rPr lang="en-GB" dirty="0" smtClean="0">
                <a:latin typeface="Century Gothic" pitchFamily="34" charset="0"/>
                <a:cs typeface="Times New Roman" pitchFamily="18" charset="0"/>
              </a:rPr>
              <a:t>However, to what extent are these tasks effective in precluding  inferential reasoning processes?</a:t>
            </a:r>
          </a:p>
          <a:p>
            <a:endParaRPr lang="es-ES_tradnl" dirty="0"/>
          </a:p>
        </p:txBody>
      </p:sp>
    </p:spTree>
    <p:extLst>
      <p:ext uri="{BB962C8B-B14F-4D97-AF65-F5344CB8AC3E}">
        <p14:creationId xmlns:p14="http://schemas.microsoft.com/office/powerpoint/2010/main" xmlns="" val="3260837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097" y="1305165"/>
            <a:ext cx="7886700" cy="1325563"/>
          </a:xfrm>
        </p:spPr>
        <p:txBody>
          <a:bodyPr>
            <a:normAutofit/>
          </a:bodyPr>
          <a:lstStyle/>
          <a:p>
            <a:pPr algn="ctr"/>
            <a:r>
              <a:rPr lang="es-ES" sz="2800" dirty="0" smtClean="0">
                <a:latin typeface="Century Gothic" pitchFamily="34" charset="0"/>
              </a:rPr>
              <a:t>Objetive</a:t>
            </a:r>
            <a:endParaRPr lang="es-ES" sz="2800" dirty="0">
              <a:latin typeface="Century Gothic" pitchFamily="34" charset="0"/>
            </a:endParaRPr>
          </a:p>
        </p:txBody>
      </p:sp>
      <p:sp>
        <p:nvSpPr>
          <p:cNvPr id="3" name="2 Marcador de contenido"/>
          <p:cNvSpPr>
            <a:spLocks noGrp="1"/>
          </p:cNvSpPr>
          <p:nvPr>
            <p:ph idx="1"/>
          </p:nvPr>
        </p:nvSpPr>
        <p:spPr>
          <a:xfrm>
            <a:off x="1341690" y="2543473"/>
            <a:ext cx="6930640" cy="1250861"/>
          </a:xfrm>
        </p:spPr>
        <p:txBody>
          <a:bodyPr>
            <a:normAutofit/>
          </a:bodyPr>
          <a:lstStyle/>
          <a:p>
            <a:pPr marL="0" indent="0">
              <a:buNone/>
            </a:pPr>
            <a:r>
              <a:rPr lang="en-GB" sz="2000" dirty="0" smtClean="0">
                <a:latin typeface="Century Gothic" pitchFamily="34" charset="0"/>
              </a:rPr>
              <a:t>To assess whether the cued response priming task precludes inferential reasoning processes and promotes the expression of associative processes</a:t>
            </a:r>
            <a:endParaRPr lang="en-GB" sz="2000" dirty="0">
              <a:latin typeface="Century Gothic" pitchFamily="34" charset="0"/>
            </a:endParaRPr>
          </a:p>
        </p:txBody>
      </p:sp>
      <p:sp>
        <p:nvSpPr>
          <p:cNvPr id="4" name="3 Rectángulo"/>
          <p:cNvSpPr/>
          <p:nvPr/>
        </p:nvSpPr>
        <p:spPr>
          <a:xfrm>
            <a:off x="0" y="1410061"/>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4 Rectángulo"/>
          <p:cNvSpPr/>
          <p:nvPr/>
        </p:nvSpPr>
        <p:spPr>
          <a:xfrm>
            <a:off x="0" y="4015099"/>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5 Rectángulo"/>
          <p:cNvSpPr/>
          <p:nvPr/>
        </p:nvSpPr>
        <p:spPr>
          <a:xfrm>
            <a:off x="0" y="1298966"/>
            <a:ext cx="9144000" cy="11109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3191635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90302" y="2135527"/>
            <a:ext cx="5271073" cy="4211150"/>
          </a:xfrm>
        </p:spPr>
        <p:txBody>
          <a:bodyPr>
            <a:normAutofit/>
          </a:bodyPr>
          <a:lstStyle/>
          <a:p>
            <a:pPr marL="36900" indent="0">
              <a:buNone/>
            </a:pPr>
            <a:r>
              <a:rPr lang="en-GB" sz="2400" dirty="0" smtClean="0">
                <a:latin typeface="Century Gothic" pitchFamily="34" charset="0"/>
                <a:cs typeface="Times New Roman" panose="02020603050405020304" pitchFamily="18" charset="0"/>
              </a:rPr>
              <a:t>Learning phase</a:t>
            </a:r>
          </a:p>
          <a:p>
            <a:pPr marL="494100" indent="-457200">
              <a:buNone/>
            </a:pPr>
            <a:endParaRPr lang="en-GB" sz="2400" dirty="0" smtClean="0">
              <a:latin typeface="Century Gothic" pitchFamily="34" charset="0"/>
              <a:cs typeface="Times New Roman" panose="02020603050405020304" pitchFamily="18" charset="0"/>
            </a:endParaRPr>
          </a:p>
          <a:p>
            <a:pPr marL="36900" indent="0">
              <a:buNone/>
            </a:pPr>
            <a:r>
              <a:rPr lang="en-GB" sz="2400" dirty="0" smtClean="0">
                <a:latin typeface="Century Gothic" pitchFamily="34" charset="0"/>
                <a:cs typeface="Times New Roman" panose="02020603050405020304" pitchFamily="18" charset="0"/>
              </a:rPr>
              <a:t>Verbal judgments phase</a:t>
            </a:r>
          </a:p>
          <a:p>
            <a:pPr marL="494100" indent="-457200">
              <a:buNone/>
            </a:pPr>
            <a:endParaRPr lang="en-GB" sz="2400" dirty="0" smtClean="0">
              <a:latin typeface="Century Gothic" pitchFamily="34" charset="0"/>
              <a:cs typeface="Times New Roman" panose="02020603050405020304" pitchFamily="18" charset="0"/>
            </a:endParaRPr>
          </a:p>
          <a:p>
            <a:pPr marL="36900" indent="0">
              <a:buNone/>
            </a:pPr>
            <a:r>
              <a:rPr lang="en-GB" sz="2400" dirty="0" smtClean="0">
                <a:latin typeface="Century Gothic" pitchFamily="34" charset="0"/>
                <a:cs typeface="Times New Roman" panose="02020603050405020304" pitchFamily="18" charset="0"/>
              </a:rPr>
              <a:t>Priming test</a:t>
            </a:r>
          </a:p>
          <a:p>
            <a:pPr marL="494100" indent="-457200">
              <a:buFont typeface="+mj-lt"/>
              <a:buAutoNum type="alphaUcPeriod"/>
            </a:pPr>
            <a:endParaRPr lang="es-ES" dirty="0" smtClean="0">
              <a:latin typeface="Century Gothic" pitchFamily="34" charset="0"/>
            </a:endParaRPr>
          </a:p>
          <a:p>
            <a:pPr marL="36900" indent="0">
              <a:buNone/>
            </a:pPr>
            <a:endParaRPr lang="es-ES" dirty="0">
              <a:latin typeface="Century Gothic" pitchFamily="34" charset="0"/>
            </a:endParaRPr>
          </a:p>
          <a:p>
            <a:pPr marL="36900" indent="0">
              <a:buNone/>
            </a:pPr>
            <a:endParaRPr lang="es-ES" dirty="0" smtClean="0">
              <a:latin typeface="Century Gothic" pitchFamily="34" charset="0"/>
            </a:endParaRPr>
          </a:p>
          <a:p>
            <a:pPr marL="36900" indent="0">
              <a:buNone/>
            </a:pPr>
            <a:endParaRPr lang="es-ES" dirty="0" smtClean="0">
              <a:latin typeface="Century Gothic" pitchFamily="34" charset="0"/>
            </a:endParaRPr>
          </a:p>
          <a:p>
            <a:pPr marL="494100" indent="-457200">
              <a:buFont typeface="+mj-lt"/>
              <a:buAutoNum type="alphaUcPeriod"/>
            </a:pPr>
            <a:endParaRPr lang="es-ES" dirty="0">
              <a:latin typeface="Century Gothic" pitchFamily="34" charset="0"/>
            </a:endParaRPr>
          </a:p>
          <a:p>
            <a:pPr marL="36900" indent="0">
              <a:buNone/>
            </a:pPr>
            <a:endParaRPr lang="es-ES" dirty="0" smtClean="0">
              <a:latin typeface="Century Gothic" pitchFamily="34" charset="0"/>
            </a:endParaRPr>
          </a:p>
        </p:txBody>
      </p:sp>
      <p:sp>
        <p:nvSpPr>
          <p:cNvPr id="6" name="5 Rectángulo"/>
          <p:cNvSpPr/>
          <p:nvPr/>
        </p:nvSpPr>
        <p:spPr>
          <a:xfrm>
            <a:off x="0" y="0"/>
            <a:ext cx="9144000" cy="15980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Rectángulo"/>
          <p:cNvSpPr/>
          <p:nvPr/>
        </p:nvSpPr>
        <p:spPr>
          <a:xfrm>
            <a:off x="0" y="1051133"/>
            <a:ext cx="9144000" cy="9400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CuadroTexto"/>
          <p:cNvSpPr txBox="1"/>
          <p:nvPr/>
        </p:nvSpPr>
        <p:spPr>
          <a:xfrm>
            <a:off x="3170489" y="598206"/>
            <a:ext cx="2529555" cy="523220"/>
          </a:xfrm>
          <a:prstGeom prst="rect">
            <a:avLst/>
          </a:prstGeom>
          <a:noFill/>
        </p:spPr>
        <p:txBody>
          <a:bodyPr wrap="square" rtlCol="0">
            <a:spAutoFit/>
          </a:bodyPr>
          <a:lstStyle/>
          <a:p>
            <a:r>
              <a:rPr lang="es-ES_tradnl" sz="2800" dirty="0" err="1" smtClean="0">
                <a:solidFill>
                  <a:schemeClr val="bg1"/>
                </a:solidFill>
                <a:latin typeface="Century Gothic" pitchFamily="34" charset="0"/>
              </a:rPr>
              <a:t>Experiment</a:t>
            </a:r>
            <a:r>
              <a:rPr lang="es-ES_tradnl" sz="2800" dirty="0" smtClean="0">
                <a:solidFill>
                  <a:schemeClr val="bg1"/>
                </a:solidFill>
                <a:latin typeface="Century Gothic" pitchFamily="34" charset="0"/>
              </a:rPr>
              <a:t> 1</a:t>
            </a:r>
            <a:endParaRPr lang="es-ES_tradnl" sz="2800" dirty="0">
              <a:solidFill>
                <a:schemeClr val="bg1"/>
              </a:solidFill>
              <a:latin typeface="Century Gothic" pitchFamily="34" charset="0"/>
            </a:endParaRPr>
          </a:p>
        </p:txBody>
      </p:sp>
      <p:sp>
        <p:nvSpPr>
          <p:cNvPr id="10" name="9 Rectángulo"/>
          <p:cNvSpPr/>
          <p:nvPr/>
        </p:nvSpPr>
        <p:spPr>
          <a:xfrm>
            <a:off x="1222048" y="2136448"/>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1</a:t>
            </a:r>
            <a:endParaRPr lang="es-ES_tradnl" b="1" dirty="0">
              <a:latin typeface="Century Gothic" pitchFamily="34" charset="0"/>
            </a:endParaRPr>
          </a:p>
        </p:txBody>
      </p:sp>
      <p:sp>
        <p:nvSpPr>
          <p:cNvPr id="11" name="10 Rectángulo"/>
          <p:cNvSpPr/>
          <p:nvPr/>
        </p:nvSpPr>
        <p:spPr>
          <a:xfrm>
            <a:off x="1220624" y="3040878"/>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2</a:t>
            </a:r>
            <a:endParaRPr lang="es-ES_tradnl" b="1" dirty="0">
              <a:latin typeface="Century Gothic" pitchFamily="34" charset="0"/>
            </a:endParaRPr>
          </a:p>
        </p:txBody>
      </p:sp>
      <p:sp>
        <p:nvSpPr>
          <p:cNvPr id="12" name="11 Rectángulo"/>
          <p:cNvSpPr/>
          <p:nvPr/>
        </p:nvSpPr>
        <p:spPr>
          <a:xfrm>
            <a:off x="1219199" y="3919670"/>
            <a:ext cx="435836" cy="42729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latin typeface="Century Gothic" pitchFamily="34" charset="0"/>
              </a:rPr>
              <a:t>3</a:t>
            </a:r>
            <a:endParaRPr lang="es-ES_tradnl" b="1" dirty="0">
              <a:latin typeface="Century Gothic" pitchFamily="34" charset="0"/>
            </a:endParaRPr>
          </a:p>
        </p:txBody>
      </p:sp>
    </p:spTree>
    <p:extLst>
      <p:ext uri="{BB962C8B-B14F-4D97-AF65-F5344CB8AC3E}">
        <p14:creationId xmlns:p14="http://schemas.microsoft.com/office/powerpoint/2010/main" xmlns="" val="3400607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934668247"/>
              </p:ext>
            </p:extLst>
          </p:nvPr>
        </p:nvGraphicFramePr>
        <p:xfrm>
          <a:off x="685411" y="2878177"/>
          <a:ext cx="7765258" cy="2573290"/>
        </p:xfrm>
        <a:graphic>
          <a:graphicData uri="http://schemas.openxmlformats.org/drawingml/2006/table">
            <a:tbl>
              <a:tblPr firstRow="1" bandRow="1">
                <a:tableStyleId>{5C22544A-7EE6-4342-B048-85BDC9FD1C3A}</a:tableStyleId>
              </a:tblPr>
              <a:tblGrid>
                <a:gridCol w="3882629"/>
                <a:gridCol w="3882629"/>
              </a:tblGrid>
              <a:tr h="514658">
                <a:tc>
                  <a:txBody>
                    <a:bodyPr/>
                    <a:lstStyle/>
                    <a:p>
                      <a:pPr marL="0" marR="0" algn="ctr">
                        <a:lnSpc>
                          <a:spcPct val="115000"/>
                        </a:lnSpc>
                        <a:spcBef>
                          <a:spcPts val="0"/>
                        </a:spcBef>
                        <a:spcAft>
                          <a:spcPts val="0"/>
                        </a:spcAft>
                      </a:pPr>
                      <a:r>
                        <a:rPr lang="en-GB" sz="1800" b="0" noProof="0" dirty="0" smtClean="0">
                          <a:effectLst/>
                          <a:latin typeface="Century Gothic" pitchFamily="34" charset="0"/>
                        </a:rPr>
                        <a:t>Single trials</a:t>
                      </a:r>
                      <a:endParaRPr lang="en-GB" sz="1800" b="0" noProof="0" dirty="0">
                        <a:effectLst/>
                        <a:latin typeface="Century Gothic" pitchFamily="34" charset="0"/>
                        <a:ea typeface="Times New Roman"/>
                        <a:cs typeface="Times New Roman"/>
                      </a:endParaRPr>
                    </a:p>
                  </a:txBody>
                  <a:tcPr marL="51435" marR="51435" marT="0" marB="0">
                    <a:solidFill>
                      <a:schemeClr val="accent2">
                        <a:lumMod val="50000"/>
                      </a:schemeClr>
                    </a:solidFill>
                  </a:tcPr>
                </a:tc>
                <a:tc>
                  <a:txBody>
                    <a:bodyPr/>
                    <a:lstStyle/>
                    <a:p>
                      <a:pPr marL="0" marR="0" algn="ctr">
                        <a:lnSpc>
                          <a:spcPct val="115000"/>
                        </a:lnSpc>
                        <a:spcBef>
                          <a:spcPts val="0"/>
                        </a:spcBef>
                        <a:spcAft>
                          <a:spcPts val="0"/>
                        </a:spcAft>
                      </a:pPr>
                      <a:r>
                        <a:rPr lang="en-GB" sz="1800" b="0" noProof="0" dirty="0" smtClean="0">
                          <a:effectLst/>
                          <a:latin typeface="Century Gothic" pitchFamily="34" charset="0"/>
                        </a:rPr>
                        <a:t>Compound trials</a:t>
                      </a:r>
                      <a:endParaRPr lang="en-GB" sz="1800" b="0" noProof="0" dirty="0">
                        <a:effectLst/>
                        <a:latin typeface="Century Gothic" pitchFamily="34" charset="0"/>
                        <a:ea typeface="Times New Roman"/>
                        <a:cs typeface="Times New Roman"/>
                      </a:endParaRPr>
                    </a:p>
                  </a:txBody>
                  <a:tcPr marL="51435" marR="51435" marT="0" marB="0">
                    <a:solidFill>
                      <a:schemeClr val="accent2">
                        <a:lumMod val="50000"/>
                      </a:schemeClr>
                    </a:solidFill>
                  </a:tcPr>
                </a:tc>
              </a:tr>
              <a:tr h="514658">
                <a:tc>
                  <a:txBody>
                    <a:bodyPr/>
                    <a:lstStyle/>
                    <a:p>
                      <a:pPr marL="0" marR="0" algn="ctr">
                        <a:lnSpc>
                          <a:spcPct val="115000"/>
                        </a:lnSpc>
                        <a:spcBef>
                          <a:spcPts val="0"/>
                        </a:spcBef>
                        <a:spcAft>
                          <a:spcPts val="0"/>
                        </a:spcAft>
                      </a:pPr>
                      <a:r>
                        <a:rPr lang="es-ES" sz="1800" dirty="0" smtClean="0">
                          <a:effectLst/>
                          <a:latin typeface="Century Gothic" pitchFamily="34" charset="0"/>
                        </a:rPr>
                        <a:t>A-O1, </a:t>
                      </a:r>
                      <a:r>
                        <a:rPr lang="es-ES" sz="1800" dirty="0">
                          <a:effectLst/>
                          <a:latin typeface="Century Gothic" pitchFamily="34" charset="0"/>
                        </a:rPr>
                        <a:t>B-O1</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c>
                  <a:txBody>
                    <a:bodyPr/>
                    <a:lstStyle/>
                    <a:p>
                      <a:pPr marL="0" marR="0" algn="ctr">
                        <a:lnSpc>
                          <a:spcPct val="115000"/>
                        </a:lnSpc>
                        <a:spcBef>
                          <a:spcPts val="0"/>
                        </a:spcBef>
                        <a:spcAft>
                          <a:spcPts val="0"/>
                        </a:spcAft>
                      </a:pPr>
                      <a:r>
                        <a:rPr lang="es-ES" sz="1800" dirty="0">
                          <a:effectLst/>
                          <a:latin typeface="Century Gothic" pitchFamily="34" charset="0"/>
                        </a:rPr>
                        <a:t>AB-O2</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r>
              <a:tr h="514658">
                <a:tc>
                  <a:txBody>
                    <a:bodyPr/>
                    <a:lstStyle/>
                    <a:p>
                      <a:pPr marL="0" marR="0" algn="ctr">
                        <a:lnSpc>
                          <a:spcPct val="115000"/>
                        </a:lnSpc>
                        <a:spcBef>
                          <a:spcPts val="0"/>
                        </a:spcBef>
                        <a:spcAft>
                          <a:spcPts val="0"/>
                        </a:spcAft>
                      </a:pPr>
                      <a:r>
                        <a:rPr lang="es-ES" sz="1800" dirty="0">
                          <a:effectLst/>
                          <a:latin typeface="Century Gothic" pitchFamily="34" charset="0"/>
                        </a:rPr>
                        <a:t>C-O2</a:t>
                      </a:r>
                      <a:r>
                        <a:rPr lang="es-ES" sz="1800" dirty="0" smtClean="0">
                          <a:effectLst/>
                          <a:latin typeface="Century Gothic" pitchFamily="34" charset="0"/>
                        </a:rPr>
                        <a:t>, D-O2</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c>
                  <a:txBody>
                    <a:bodyPr/>
                    <a:lstStyle/>
                    <a:p>
                      <a:pPr marL="0" marR="0" algn="ctr">
                        <a:lnSpc>
                          <a:spcPct val="115000"/>
                        </a:lnSpc>
                        <a:spcBef>
                          <a:spcPts val="0"/>
                        </a:spcBef>
                        <a:spcAft>
                          <a:spcPts val="0"/>
                        </a:spcAft>
                      </a:pPr>
                      <a:r>
                        <a:rPr lang="es-ES" sz="1800" dirty="0">
                          <a:effectLst/>
                          <a:latin typeface="Century Gothic" pitchFamily="34" charset="0"/>
                        </a:rPr>
                        <a:t>CD-O1</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r>
              <a:tr h="514658">
                <a:tc>
                  <a:txBody>
                    <a:bodyPr/>
                    <a:lstStyle/>
                    <a:p>
                      <a:pPr marL="0" marR="0" algn="ctr">
                        <a:lnSpc>
                          <a:spcPct val="115000"/>
                        </a:lnSpc>
                        <a:spcBef>
                          <a:spcPts val="0"/>
                        </a:spcBef>
                        <a:spcAft>
                          <a:spcPts val="0"/>
                        </a:spcAft>
                      </a:pPr>
                      <a:r>
                        <a:rPr lang="es-ES" sz="1800" dirty="0">
                          <a:effectLst/>
                          <a:latin typeface="Century Gothic" pitchFamily="34" charset="0"/>
                        </a:rPr>
                        <a:t> </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c>
                  <a:txBody>
                    <a:bodyPr/>
                    <a:lstStyle/>
                    <a:p>
                      <a:pPr marL="0" marR="0" algn="ctr">
                        <a:lnSpc>
                          <a:spcPct val="115000"/>
                        </a:lnSpc>
                        <a:spcBef>
                          <a:spcPts val="0"/>
                        </a:spcBef>
                        <a:spcAft>
                          <a:spcPts val="0"/>
                        </a:spcAft>
                      </a:pPr>
                      <a:r>
                        <a:rPr lang="es-ES" sz="1800" dirty="0">
                          <a:effectLst/>
                          <a:latin typeface="Century Gothic" pitchFamily="34" charset="0"/>
                        </a:rPr>
                        <a:t>EF-O1</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r>
              <a:tr h="514658">
                <a:tc>
                  <a:txBody>
                    <a:bodyPr/>
                    <a:lstStyle/>
                    <a:p>
                      <a:pPr marL="0" marR="0" algn="ctr">
                        <a:lnSpc>
                          <a:spcPct val="115000"/>
                        </a:lnSpc>
                        <a:spcBef>
                          <a:spcPts val="0"/>
                        </a:spcBef>
                        <a:spcAft>
                          <a:spcPts val="0"/>
                        </a:spcAft>
                      </a:pPr>
                      <a:r>
                        <a:rPr lang="es-ES" sz="1800" dirty="0">
                          <a:effectLst/>
                          <a:latin typeface="Century Gothic" pitchFamily="34" charset="0"/>
                        </a:rPr>
                        <a:t> </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c>
                  <a:txBody>
                    <a:bodyPr/>
                    <a:lstStyle/>
                    <a:p>
                      <a:pPr marL="0" marR="0" algn="ctr">
                        <a:lnSpc>
                          <a:spcPct val="115000"/>
                        </a:lnSpc>
                        <a:spcBef>
                          <a:spcPts val="0"/>
                        </a:spcBef>
                        <a:spcAft>
                          <a:spcPts val="0"/>
                        </a:spcAft>
                      </a:pPr>
                      <a:r>
                        <a:rPr lang="es-ES" sz="1800" dirty="0">
                          <a:effectLst/>
                          <a:latin typeface="Century Gothic" pitchFamily="34" charset="0"/>
                        </a:rPr>
                        <a:t>GH-O2</a:t>
                      </a:r>
                      <a:endParaRPr lang="es-ES" sz="1800" dirty="0">
                        <a:effectLst/>
                        <a:latin typeface="Century Gothic" pitchFamily="34" charset="0"/>
                        <a:ea typeface="Times New Roman"/>
                        <a:cs typeface="Times New Roman"/>
                      </a:endParaRPr>
                    </a:p>
                  </a:txBody>
                  <a:tcPr marL="51435" marR="51435" marT="0" marB="0">
                    <a:solidFill>
                      <a:schemeClr val="accent2">
                        <a:lumMod val="60000"/>
                        <a:lumOff val="40000"/>
                      </a:schemeClr>
                    </a:solidFill>
                  </a:tcPr>
                </a:tc>
              </a:tr>
            </a:tbl>
          </a:graphicData>
        </a:graphic>
      </p:graphicFrame>
      <p:sp>
        <p:nvSpPr>
          <p:cNvPr id="5" name="Rectángulo redondeado 4"/>
          <p:cNvSpPr/>
          <p:nvPr/>
        </p:nvSpPr>
        <p:spPr>
          <a:xfrm>
            <a:off x="839171" y="1973803"/>
            <a:ext cx="2596238" cy="743760"/>
          </a:xfrm>
          <a:prstGeom prst="roundRec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dirty="0" smtClean="0">
                <a:latin typeface="Century Gothic" pitchFamily="34" charset="0"/>
              </a:rPr>
              <a:t>Phase 1: </a:t>
            </a:r>
          </a:p>
          <a:p>
            <a:r>
              <a:rPr lang="en-GB" sz="2000" b="1" dirty="0" smtClean="0">
                <a:latin typeface="Century Gothic" pitchFamily="34" charset="0"/>
              </a:rPr>
              <a:t>LEARNING PHASE</a:t>
            </a:r>
            <a:endParaRPr lang="en-GB" sz="2000" b="1" dirty="0">
              <a:latin typeface="Century Gothic" pitchFamily="34" charset="0"/>
            </a:endParaRPr>
          </a:p>
        </p:txBody>
      </p:sp>
      <p:sp>
        <p:nvSpPr>
          <p:cNvPr id="3" name="2 Rectángulo"/>
          <p:cNvSpPr/>
          <p:nvPr/>
        </p:nvSpPr>
        <p:spPr>
          <a:xfrm>
            <a:off x="1939895" y="3426864"/>
            <a:ext cx="256374" cy="27346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7 Rectángulo"/>
          <p:cNvSpPr/>
          <p:nvPr/>
        </p:nvSpPr>
        <p:spPr>
          <a:xfrm>
            <a:off x="2606468" y="3435409"/>
            <a:ext cx="282012" cy="25637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8 Rectángulo"/>
          <p:cNvSpPr/>
          <p:nvPr/>
        </p:nvSpPr>
        <p:spPr>
          <a:xfrm>
            <a:off x="6118789" y="3442545"/>
            <a:ext cx="374293" cy="27487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1" name="10 Elipse"/>
          <p:cNvSpPr/>
          <p:nvPr/>
        </p:nvSpPr>
        <p:spPr>
          <a:xfrm>
            <a:off x="5994138" y="4310743"/>
            <a:ext cx="1080365" cy="105507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ángulo redondeado 4"/>
          <p:cNvSpPr/>
          <p:nvPr/>
        </p:nvSpPr>
        <p:spPr>
          <a:xfrm>
            <a:off x="4648913" y="2238722"/>
            <a:ext cx="3785431" cy="562708"/>
          </a:xfrm>
          <a:prstGeom prst="roundRect">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dirty="0" smtClean="0">
                <a:solidFill>
                  <a:schemeClr val="tx1"/>
                </a:solidFill>
                <a:latin typeface="Century Gothic" pitchFamily="34" charset="0"/>
              </a:rPr>
              <a:t>(Similar to Shanks &amp; Darby,1998)</a:t>
            </a:r>
            <a:endParaRPr lang="en-GB" dirty="0">
              <a:solidFill>
                <a:schemeClr val="tx1"/>
              </a:solidFill>
              <a:latin typeface="Century Gothic" pitchFamily="34" charset="0"/>
            </a:endParaRPr>
          </a:p>
        </p:txBody>
      </p:sp>
      <p:sp>
        <p:nvSpPr>
          <p:cNvPr id="12" name="11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CuadroTexto"/>
          <p:cNvSpPr txBox="1"/>
          <p:nvPr/>
        </p:nvSpPr>
        <p:spPr>
          <a:xfrm>
            <a:off x="1495514" y="5657316"/>
            <a:ext cx="7409204" cy="707886"/>
          </a:xfrm>
          <a:prstGeom prst="rect">
            <a:avLst/>
          </a:prstGeom>
          <a:noFill/>
        </p:spPr>
        <p:txBody>
          <a:bodyPr wrap="square" rtlCol="0">
            <a:spAutoFit/>
          </a:bodyPr>
          <a:lstStyle/>
          <a:p>
            <a:r>
              <a:rPr lang="es-ES" sz="2000" dirty="0" err="1" smtClean="0"/>
              <a:t>The</a:t>
            </a:r>
            <a:r>
              <a:rPr lang="es-ES" sz="2000" dirty="0" smtClean="0"/>
              <a:t> </a:t>
            </a:r>
            <a:r>
              <a:rPr lang="es-ES" sz="2000" b="1" dirty="0" smtClean="0"/>
              <a:t>RULE</a:t>
            </a:r>
            <a:r>
              <a:rPr lang="es-ES" sz="2000" dirty="0" smtClean="0"/>
              <a:t> </a:t>
            </a:r>
            <a:r>
              <a:rPr lang="es-ES" sz="2000" dirty="0" err="1" smtClean="0"/>
              <a:t>was</a:t>
            </a:r>
            <a:r>
              <a:rPr lang="es-ES" sz="2000" dirty="0" smtClean="0"/>
              <a:t> </a:t>
            </a:r>
            <a:r>
              <a:rPr lang="es-ES" sz="2000" dirty="0" err="1" smtClean="0"/>
              <a:t>explicitly</a:t>
            </a:r>
            <a:r>
              <a:rPr lang="es-ES" sz="2000" dirty="0" smtClean="0"/>
              <a:t> </a:t>
            </a:r>
            <a:r>
              <a:rPr lang="es-ES" sz="2000" dirty="0" err="1" smtClean="0"/>
              <a:t>explained</a:t>
            </a:r>
            <a:r>
              <a:rPr lang="es-ES" sz="2000" dirty="0" smtClean="0"/>
              <a:t> </a:t>
            </a:r>
            <a:r>
              <a:rPr lang="es-ES" sz="2000" dirty="0" err="1" smtClean="0"/>
              <a:t>through</a:t>
            </a:r>
            <a:r>
              <a:rPr lang="es-ES" sz="2000" dirty="0" smtClean="0"/>
              <a:t> </a:t>
            </a:r>
            <a:r>
              <a:rPr lang="es-ES" sz="2000" b="1" dirty="0" smtClean="0"/>
              <a:t>INSTRUCTIONS</a:t>
            </a:r>
            <a:r>
              <a:rPr lang="es-ES" sz="2000" dirty="0" smtClean="0"/>
              <a:t> </a:t>
            </a:r>
          </a:p>
          <a:p>
            <a:endParaRPr lang="es-ES_tradnl" sz="2000" dirty="0"/>
          </a:p>
        </p:txBody>
      </p:sp>
    </p:spTree>
    <p:extLst>
      <p:ext uri="{BB962C8B-B14F-4D97-AF65-F5344CB8AC3E}">
        <p14:creationId xmlns:p14="http://schemas.microsoft.com/office/powerpoint/2010/main" xmlns="" val="2672101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img.vinagreasesino.com/wp-content/uploads/2012/08/teclado.png"/>
          <p:cNvPicPr>
            <a:picLocks noChangeAspect="1" noChangeArrowheads="1"/>
          </p:cNvPicPr>
          <p:nvPr/>
        </p:nvPicPr>
        <p:blipFill>
          <a:blip r:embed="rId2" cstate="print"/>
          <a:srcRect/>
          <a:stretch>
            <a:fillRect/>
          </a:stretch>
        </p:blipFill>
        <p:spPr bwMode="auto">
          <a:xfrm>
            <a:off x="2367185" y="5623132"/>
            <a:ext cx="2384454" cy="969948"/>
          </a:xfrm>
          <a:prstGeom prst="rect">
            <a:avLst/>
          </a:prstGeom>
          <a:noFill/>
        </p:spPr>
      </p:pic>
      <p:sp>
        <p:nvSpPr>
          <p:cNvPr id="5" name="Marcador de contenido 4"/>
          <p:cNvSpPr>
            <a:spLocks noGrp="1"/>
          </p:cNvSpPr>
          <p:nvPr>
            <p:ph type="body" idx="1"/>
          </p:nvPr>
        </p:nvSpPr>
        <p:spPr>
          <a:xfrm>
            <a:off x="222191" y="2155376"/>
            <a:ext cx="3777241" cy="986055"/>
          </a:xfrm>
        </p:spPr>
        <p:txBody>
          <a:bodyPr/>
          <a:lstStyle/>
          <a:p>
            <a:pPr marL="36900" indent="0" algn="l">
              <a:buNone/>
            </a:pPr>
            <a:r>
              <a:rPr lang="en-GB" sz="1600" dirty="0" smtClean="0">
                <a:latin typeface="Century Gothic" pitchFamily="34" charset="0"/>
              </a:rPr>
              <a:t>On each trial, either one or two geometric figures were presented</a:t>
            </a:r>
            <a:endParaRPr lang="en-GB" sz="1600" dirty="0">
              <a:latin typeface="Century Gothic" pitchFamily="34" charset="0"/>
            </a:endParaRPr>
          </a:p>
        </p:txBody>
      </p:sp>
      <p:sp>
        <p:nvSpPr>
          <p:cNvPr id="24" name="CuadroTexto 23"/>
          <p:cNvSpPr txBox="1"/>
          <p:nvPr/>
        </p:nvSpPr>
        <p:spPr>
          <a:xfrm>
            <a:off x="3473695" y="3601487"/>
            <a:ext cx="309700" cy="369332"/>
          </a:xfrm>
          <a:prstGeom prst="rect">
            <a:avLst/>
          </a:prstGeom>
          <a:noFill/>
        </p:spPr>
        <p:txBody>
          <a:bodyPr wrap="none" rtlCol="0">
            <a:spAutoFit/>
          </a:bodyPr>
          <a:lstStyle/>
          <a:p>
            <a:r>
              <a:rPr lang="es-ES" dirty="0" smtClean="0">
                <a:solidFill>
                  <a:schemeClr val="bg1"/>
                </a:solidFill>
              </a:rPr>
              <a:t>B</a:t>
            </a:r>
            <a:endParaRPr lang="es-ES" dirty="0">
              <a:solidFill>
                <a:schemeClr val="bg1"/>
              </a:solidFill>
            </a:endParaRPr>
          </a:p>
        </p:txBody>
      </p:sp>
      <p:sp>
        <p:nvSpPr>
          <p:cNvPr id="25" name="Marcador de contenido 4"/>
          <p:cNvSpPr>
            <a:spLocks noGrp="1"/>
          </p:cNvSpPr>
          <p:nvPr>
            <p:ph type="body" idx="1"/>
          </p:nvPr>
        </p:nvSpPr>
        <p:spPr>
          <a:xfrm>
            <a:off x="6061650" y="2104101"/>
            <a:ext cx="2800339" cy="986055"/>
          </a:xfrm>
        </p:spPr>
        <p:txBody>
          <a:bodyPr/>
          <a:lstStyle/>
          <a:p>
            <a:pPr marL="36900" indent="0" algn="l">
              <a:buNone/>
            </a:pPr>
            <a:r>
              <a:rPr lang="en-GB" sz="1600" dirty="0" smtClean="0">
                <a:latin typeface="Century Gothic" pitchFamily="34" charset="0"/>
              </a:rPr>
              <a:t>Feedback after the participant’s prediction</a:t>
            </a:r>
            <a:endParaRPr lang="en-GB" sz="1600" dirty="0">
              <a:latin typeface="Century Gothic" pitchFamily="34" charset="0"/>
            </a:endParaRPr>
          </a:p>
        </p:txBody>
      </p:sp>
      <p:sp>
        <p:nvSpPr>
          <p:cNvPr id="27"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28" name="27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28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Rectángulo redondeado 4"/>
          <p:cNvSpPr/>
          <p:nvPr/>
        </p:nvSpPr>
        <p:spPr>
          <a:xfrm>
            <a:off x="1121181" y="1520876"/>
            <a:ext cx="2596238" cy="743760"/>
          </a:xfrm>
          <a:prstGeom prst="roundRec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dirty="0" smtClean="0">
                <a:latin typeface="Century Gothic" pitchFamily="34" charset="0"/>
              </a:rPr>
              <a:t>Phase 1: </a:t>
            </a:r>
          </a:p>
          <a:p>
            <a:r>
              <a:rPr lang="en-GB" sz="2000" b="1" dirty="0" smtClean="0">
                <a:latin typeface="Century Gothic" pitchFamily="34" charset="0"/>
              </a:rPr>
              <a:t>LEARNING PHASE</a:t>
            </a:r>
            <a:endParaRPr lang="en-GB" sz="2000" b="1" dirty="0">
              <a:latin typeface="Century Gothic" pitchFamily="34" charset="0"/>
            </a:endParaRPr>
          </a:p>
        </p:txBody>
      </p:sp>
      <p:sp>
        <p:nvSpPr>
          <p:cNvPr id="38" name="37 Rectángulo"/>
          <p:cNvSpPr/>
          <p:nvPr/>
        </p:nvSpPr>
        <p:spPr>
          <a:xfrm>
            <a:off x="3324314" y="6067514"/>
            <a:ext cx="111095" cy="11964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9" name="38 Rectángulo"/>
          <p:cNvSpPr/>
          <p:nvPr/>
        </p:nvSpPr>
        <p:spPr>
          <a:xfrm>
            <a:off x="2963966" y="6066089"/>
            <a:ext cx="111095" cy="11964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40" name="Picture 4"/>
          <p:cNvPicPr>
            <a:picLocks noChangeAspect="1" noChangeArrowheads="1"/>
          </p:cNvPicPr>
          <p:nvPr/>
        </p:nvPicPr>
        <p:blipFill>
          <a:blip r:embed="rId3" cstate="print"/>
          <a:srcRect/>
          <a:stretch>
            <a:fillRect/>
          </a:stretch>
        </p:blipFill>
        <p:spPr bwMode="auto">
          <a:xfrm flipH="1">
            <a:off x="3153397" y="6204246"/>
            <a:ext cx="542571" cy="653753"/>
          </a:xfrm>
          <a:prstGeom prst="rect">
            <a:avLst/>
          </a:prstGeom>
          <a:noFill/>
          <a:ln w="9525" algn="ctr">
            <a:noFill/>
            <a:miter lim="800000"/>
            <a:headEnd/>
            <a:tailEnd/>
          </a:ln>
        </p:spPr>
      </p:pic>
      <p:grpSp>
        <p:nvGrpSpPr>
          <p:cNvPr id="45" name="44 Grupo"/>
          <p:cNvGrpSpPr/>
          <p:nvPr/>
        </p:nvGrpSpPr>
        <p:grpSpPr>
          <a:xfrm>
            <a:off x="264269" y="3114902"/>
            <a:ext cx="3042304" cy="2813969"/>
            <a:chOff x="716778" y="3050849"/>
            <a:chExt cx="2684448" cy="2617416"/>
          </a:xfrm>
        </p:grpSpPr>
        <p:grpSp>
          <p:nvGrpSpPr>
            <p:cNvPr id="44" name="43 Grupo"/>
            <p:cNvGrpSpPr/>
            <p:nvPr/>
          </p:nvGrpSpPr>
          <p:grpSpPr>
            <a:xfrm>
              <a:off x="716778" y="3050849"/>
              <a:ext cx="2684448" cy="2617416"/>
              <a:chOff x="4058184" y="1309376"/>
              <a:chExt cx="1857375" cy="2000250"/>
            </a:xfrm>
          </p:grpSpPr>
          <p:grpSp>
            <p:nvGrpSpPr>
              <p:cNvPr id="43" name="42 Grupo"/>
              <p:cNvGrpSpPr/>
              <p:nvPr/>
            </p:nvGrpSpPr>
            <p:grpSpPr>
              <a:xfrm>
                <a:off x="4058184" y="1309376"/>
                <a:ext cx="1857375" cy="2000250"/>
                <a:chOff x="4058184" y="1309376"/>
                <a:chExt cx="1857375" cy="2000250"/>
              </a:xfrm>
            </p:grpSpPr>
            <p:pic>
              <p:nvPicPr>
                <p:cNvPr id="41" name="Picture 2"/>
                <p:cNvPicPr>
                  <a:picLocks noChangeAspect="1" noChangeArrowheads="1"/>
                </p:cNvPicPr>
                <p:nvPr/>
              </p:nvPicPr>
              <p:blipFill>
                <a:blip r:embed="rId4"/>
                <a:srcRect/>
                <a:stretch>
                  <a:fillRect/>
                </a:stretch>
              </p:blipFill>
              <p:spPr bwMode="auto">
                <a:xfrm>
                  <a:off x="4058184" y="1309376"/>
                  <a:ext cx="1857375" cy="2000250"/>
                </a:xfrm>
                <a:prstGeom prst="rect">
                  <a:avLst/>
                </a:prstGeom>
                <a:noFill/>
                <a:ln w="9525" algn="ctr">
                  <a:noFill/>
                  <a:miter lim="800000"/>
                  <a:headEnd/>
                  <a:tailEnd/>
                </a:ln>
              </p:spPr>
            </p:pic>
            <p:sp>
              <p:nvSpPr>
                <p:cNvPr id="42" name="29 Rectángulo"/>
                <p:cNvSpPr>
                  <a:spLocks noChangeArrowheads="1"/>
                </p:cNvSpPr>
                <p:nvPr/>
              </p:nvSpPr>
              <p:spPr bwMode="auto">
                <a:xfrm>
                  <a:off x="4279300" y="1499876"/>
                  <a:ext cx="1370920" cy="1190625"/>
                </a:xfrm>
                <a:prstGeom prst="rect">
                  <a:avLst/>
                </a:prstGeom>
                <a:solidFill>
                  <a:schemeClr val="bg1"/>
                </a:solidFill>
                <a:ln w="9525" algn="ctr">
                  <a:solidFill>
                    <a:schemeClr val="tx1"/>
                  </a:solidFill>
                  <a:round/>
                  <a:headEnd/>
                  <a:tailEnd/>
                </a:ln>
              </p:spPr>
              <p:txBody>
                <a:bodyPr/>
                <a:lstStyle/>
                <a:p>
                  <a:pPr algn="ctr"/>
                  <a:endParaRPr lang="es-ES_tradnl"/>
                </a:p>
              </p:txBody>
            </p:sp>
          </p:grpSp>
          <p:sp>
            <p:nvSpPr>
              <p:cNvPr id="34" name="33 Triángulo isósceles"/>
              <p:cNvSpPr/>
              <p:nvPr/>
            </p:nvSpPr>
            <p:spPr>
              <a:xfrm>
                <a:off x="4820314" y="2174576"/>
                <a:ext cx="318258" cy="30418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sp>
          <p:nvSpPr>
            <p:cNvPr id="33" name="32 Rectángulo"/>
            <p:cNvSpPr/>
            <p:nvPr/>
          </p:nvSpPr>
          <p:spPr>
            <a:xfrm>
              <a:off x="1667466" y="4079299"/>
              <a:ext cx="776632" cy="65801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sp>
        <p:nvSpPr>
          <p:cNvPr id="37" name="Rectángulo 3"/>
          <p:cNvSpPr/>
          <p:nvPr/>
        </p:nvSpPr>
        <p:spPr>
          <a:xfrm>
            <a:off x="638655" y="3385553"/>
            <a:ext cx="2232731" cy="805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b="1" i="1" dirty="0" smtClean="0">
                <a:solidFill>
                  <a:schemeClr val="tx1"/>
                </a:solidFill>
                <a:latin typeface="Century Gothic" pitchFamily="34" charset="0"/>
              </a:rPr>
              <a:t>If this geometric figure makes you think that the smiley face will appear on the left side press “F” and if you think that it will appear on the right side, press “K”</a:t>
            </a:r>
            <a:endParaRPr lang="en-GB" sz="1000" b="1" i="1" dirty="0">
              <a:solidFill>
                <a:schemeClr val="tx1"/>
              </a:solidFill>
              <a:latin typeface="Century Gothic" pitchFamily="34" charset="0"/>
            </a:endParaRPr>
          </a:p>
        </p:txBody>
      </p:sp>
      <p:grpSp>
        <p:nvGrpSpPr>
          <p:cNvPr id="62" name="61 Grupo"/>
          <p:cNvGrpSpPr/>
          <p:nvPr/>
        </p:nvGrpSpPr>
        <p:grpSpPr>
          <a:xfrm>
            <a:off x="3125686" y="3121207"/>
            <a:ext cx="3042304" cy="2813969"/>
            <a:chOff x="5903720" y="195127"/>
            <a:chExt cx="3042304" cy="2813969"/>
          </a:xfrm>
        </p:grpSpPr>
        <p:grpSp>
          <p:nvGrpSpPr>
            <p:cNvPr id="49" name="42 Grupo"/>
            <p:cNvGrpSpPr/>
            <p:nvPr/>
          </p:nvGrpSpPr>
          <p:grpSpPr>
            <a:xfrm>
              <a:off x="5903720" y="195127"/>
              <a:ext cx="3042304" cy="2813969"/>
              <a:chOff x="4058184" y="1309376"/>
              <a:chExt cx="1857375" cy="2000250"/>
            </a:xfrm>
          </p:grpSpPr>
          <p:pic>
            <p:nvPicPr>
              <p:cNvPr id="51" name="Picture 2"/>
              <p:cNvPicPr>
                <a:picLocks noChangeAspect="1" noChangeArrowheads="1"/>
              </p:cNvPicPr>
              <p:nvPr/>
            </p:nvPicPr>
            <p:blipFill>
              <a:blip r:embed="rId4"/>
              <a:srcRect/>
              <a:stretch>
                <a:fillRect/>
              </a:stretch>
            </p:blipFill>
            <p:spPr bwMode="auto">
              <a:xfrm>
                <a:off x="4058184" y="1309376"/>
                <a:ext cx="1857375" cy="2000250"/>
              </a:xfrm>
              <a:prstGeom prst="rect">
                <a:avLst/>
              </a:prstGeom>
              <a:noFill/>
              <a:ln w="9525" algn="ctr">
                <a:noFill/>
                <a:miter lim="800000"/>
                <a:headEnd/>
                <a:tailEnd/>
              </a:ln>
            </p:spPr>
          </p:pic>
          <p:sp>
            <p:nvSpPr>
              <p:cNvPr id="52" name="29 Rectángulo"/>
              <p:cNvSpPr>
                <a:spLocks noChangeArrowheads="1"/>
              </p:cNvSpPr>
              <p:nvPr/>
            </p:nvSpPr>
            <p:spPr bwMode="auto">
              <a:xfrm>
                <a:off x="4279300" y="1499876"/>
                <a:ext cx="1370920" cy="1190625"/>
              </a:xfrm>
              <a:prstGeom prst="rect">
                <a:avLst/>
              </a:prstGeom>
              <a:solidFill>
                <a:schemeClr val="bg1"/>
              </a:solidFill>
              <a:ln w="9525" algn="ctr">
                <a:solidFill>
                  <a:schemeClr val="tx1"/>
                </a:solidFill>
                <a:round/>
                <a:headEnd/>
                <a:tailEnd/>
              </a:ln>
            </p:spPr>
            <p:txBody>
              <a:bodyPr/>
              <a:lstStyle/>
              <a:p>
                <a:pPr algn="ctr"/>
                <a:endParaRPr lang="es-ES_tradnl"/>
              </a:p>
            </p:txBody>
          </p:sp>
        </p:grpSp>
        <p:sp>
          <p:nvSpPr>
            <p:cNvPr id="36" name="35 Cara sonriente"/>
            <p:cNvSpPr/>
            <p:nvPr/>
          </p:nvSpPr>
          <p:spPr>
            <a:xfrm>
              <a:off x="7790020" y="1098989"/>
              <a:ext cx="525689" cy="554662"/>
            </a:xfrm>
            <a:prstGeom prst="smileyFace">
              <a:avLst/>
            </a:prstGeom>
            <a:solidFill>
              <a:schemeClr val="tx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grpSp>
        <p:nvGrpSpPr>
          <p:cNvPr id="61" name="60 Grupo"/>
          <p:cNvGrpSpPr/>
          <p:nvPr/>
        </p:nvGrpSpPr>
        <p:grpSpPr>
          <a:xfrm>
            <a:off x="5954344" y="3120557"/>
            <a:ext cx="3042304" cy="2813969"/>
            <a:chOff x="8732378" y="229311"/>
            <a:chExt cx="3042304" cy="2813969"/>
          </a:xfrm>
        </p:grpSpPr>
        <p:grpSp>
          <p:nvGrpSpPr>
            <p:cNvPr id="56" name="42 Grupo"/>
            <p:cNvGrpSpPr/>
            <p:nvPr/>
          </p:nvGrpSpPr>
          <p:grpSpPr>
            <a:xfrm>
              <a:off x="8732378" y="229311"/>
              <a:ext cx="3042304" cy="2813969"/>
              <a:chOff x="4058184" y="1309376"/>
              <a:chExt cx="1857375" cy="2000250"/>
            </a:xfrm>
          </p:grpSpPr>
          <p:pic>
            <p:nvPicPr>
              <p:cNvPr id="58" name="Picture 2"/>
              <p:cNvPicPr>
                <a:picLocks noChangeAspect="1" noChangeArrowheads="1"/>
              </p:cNvPicPr>
              <p:nvPr/>
            </p:nvPicPr>
            <p:blipFill>
              <a:blip r:embed="rId4"/>
              <a:srcRect/>
              <a:stretch>
                <a:fillRect/>
              </a:stretch>
            </p:blipFill>
            <p:spPr bwMode="auto">
              <a:xfrm>
                <a:off x="4058184" y="1309376"/>
                <a:ext cx="1857375" cy="2000250"/>
              </a:xfrm>
              <a:prstGeom prst="rect">
                <a:avLst/>
              </a:prstGeom>
              <a:noFill/>
              <a:ln w="9525" algn="ctr">
                <a:noFill/>
                <a:miter lim="800000"/>
                <a:headEnd/>
                <a:tailEnd/>
              </a:ln>
            </p:spPr>
          </p:pic>
          <p:sp>
            <p:nvSpPr>
              <p:cNvPr id="59" name="29 Rectángulo"/>
              <p:cNvSpPr>
                <a:spLocks noChangeArrowheads="1"/>
              </p:cNvSpPr>
              <p:nvPr/>
            </p:nvSpPr>
            <p:spPr bwMode="auto">
              <a:xfrm>
                <a:off x="4279300" y="1499876"/>
                <a:ext cx="1370920" cy="1190625"/>
              </a:xfrm>
              <a:prstGeom prst="rect">
                <a:avLst/>
              </a:prstGeom>
              <a:solidFill>
                <a:schemeClr val="bg1"/>
              </a:solidFill>
              <a:ln w="9525" algn="ctr">
                <a:solidFill>
                  <a:schemeClr val="tx1"/>
                </a:solidFill>
                <a:round/>
                <a:headEnd/>
                <a:tailEnd/>
              </a:ln>
            </p:spPr>
            <p:txBody>
              <a:bodyPr/>
              <a:lstStyle/>
              <a:p>
                <a:pPr algn="ctr"/>
                <a:endParaRPr lang="es-ES_tradnl"/>
              </a:p>
            </p:txBody>
          </p:sp>
        </p:grpSp>
        <p:sp>
          <p:nvSpPr>
            <p:cNvPr id="8" name="Rectángulo 7"/>
            <p:cNvSpPr/>
            <p:nvPr/>
          </p:nvSpPr>
          <p:spPr>
            <a:xfrm>
              <a:off x="9144000" y="609600"/>
              <a:ext cx="2116183" cy="1491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smtClean="0">
                  <a:solidFill>
                    <a:schemeClr val="tx1"/>
                  </a:solidFill>
                  <a:latin typeface="Century Gothic" pitchFamily="34" charset="0"/>
                </a:rPr>
                <a:t>You earn 10 points</a:t>
              </a:r>
            </a:p>
            <a:p>
              <a:pPr algn="ctr"/>
              <a:endParaRPr lang="en-GB" sz="1600" b="1" i="1" dirty="0" smtClean="0">
                <a:solidFill>
                  <a:schemeClr val="tx1"/>
                </a:solidFill>
                <a:latin typeface="Century Gothic" pitchFamily="34" charset="0"/>
              </a:endParaRPr>
            </a:p>
            <a:p>
              <a:pPr algn="ctr"/>
              <a:r>
                <a:rPr lang="en-GB" sz="1600" b="1" i="1" dirty="0" smtClean="0">
                  <a:solidFill>
                    <a:schemeClr val="tx1"/>
                  </a:solidFill>
                  <a:latin typeface="Century Gothic" pitchFamily="34" charset="0"/>
                </a:rPr>
                <a:t>Total of points = 10</a:t>
              </a:r>
            </a:p>
            <a:p>
              <a:endParaRPr lang="en-GB" sz="1600" dirty="0">
                <a:solidFill>
                  <a:schemeClr val="bg1"/>
                </a:solidFill>
                <a:latin typeface="Century Gothic" pitchFamily="34" charset="0"/>
              </a:endParaRPr>
            </a:p>
          </p:txBody>
        </p:sp>
      </p:grpSp>
      <p:sp>
        <p:nvSpPr>
          <p:cNvPr id="63" name="62 Rectángulo"/>
          <p:cNvSpPr/>
          <p:nvPr/>
        </p:nvSpPr>
        <p:spPr>
          <a:xfrm>
            <a:off x="4255806" y="3962785"/>
            <a:ext cx="699276" cy="70742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427227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9"/>
          <p:cNvSpPr>
            <a:spLocks noGrp="1"/>
          </p:cNvSpPr>
          <p:nvPr>
            <p:ph sz="half" idx="1"/>
          </p:nvPr>
        </p:nvSpPr>
        <p:spPr>
          <a:xfrm>
            <a:off x="188007" y="2556399"/>
            <a:ext cx="5358213" cy="879015"/>
          </a:xfrm>
        </p:spPr>
        <p:txBody>
          <a:bodyPr>
            <a:normAutofit/>
          </a:bodyPr>
          <a:lstStyle/>
          <a:p>
            <a:pPr algn="ctr">
              <a:buNone/>
            </a:pPr>
            <a:r>
              <a:rPr lang="es-ES" sz="2000" b="1" dirty="0" smtClean="0">
                <a:latin typeface="Century Gothic" pitchFamily="34" charset="0"/>
              </a:rPr>
              <a:t>Single </a:t>
            </a:r>
            <a:r>
              <a:rPr lang="es-ES" sz="2000" b="1" dirty="0" err="1" smtClean="0">
                <a:latin typeface="Century Gothic" pitchFamily="34" charset="0"/>
              </a:rPr>
              <a:t>cues</a:t>
            </a:r>
            <a:r>
              <a:rPr lang="es-ES" sz="2000" b="1" dirty="0" smtClean="0">
                <a:latin typeface="Century Gothic" pitchFamily="34" charset="0"/>
              </a:rPr>
              <a:t> </a:t>
            </a:r>
          </a:p>
          <a:p>
            <a:pPr algn="ctr">
              <a:buNone/>
            </a:pPr>
            <a:r>
              <a:rPr lang="es-ES" sz="1400" dirty="0" smtClean="0">
                <a:latin typeface="Century Gothic" pitchFamily="34" charset="0"/>
              </a:rPr>
              <a:t>(</a:t>
            </a:r>
            <a:r>
              <a:rPr lang="es-ES" sz="1400" dirty="0" err="1" smtClean="0">
                <a:latin typeface="Century Gothic" pitchFamily="34" charset="0"/>
              </a:rPr>
              <a:t>including</a:t>
            </a:r>
            <a:r>
              <a:rPr lang="es-ES" sz="1400" dirty="0" smtClean="0">
                <a:latin typeface="Century Gothic" pitchFamily="34" charset="0"/>
              </a:rPr>
              <a:t> “E”, “F”, “G”, “H”) </a:t>
            </a:r>
            <a:endParaRPr lang="es-ES" sz="1400" dirty="0">
              <a:latin typeface="Century Gothic" pitchFamily="34" charset="0"/>
            </a:endParaRPr>
          </a:p>
        </p:txBody>
      </p:sp>
      <p:sp>
        <p:nvSpPr>
          <p:cNvPr id="11" name="Marcador de contenido 10"/>
          <p:cNvSpPr>
            <a:spLocks noGrp="1"/>
          </p:cNvSpPr>
          <p:nvPr>
            <p:ph sz="half" idx="2"/>
          </p:nvPr>
        </p:nvSpPr>
        <p:spPr>
          <a:xfrm>
            <a:off x="4660715" y="2556399"/>
            <a:ext cx="3798499" cy="742281"/>
          </a:xfrm>
        </p:spPr>
        <p:txBody>
          <a:bodyPr>
            <a:normAutofit/>
          </a:bodyPr>
          <a:lstStyle/>
          <a:p>
            <a:pPr algn="ctr">
              <a:buNone/>
            </a:pPr>
            <a:r>
              <a:rPr lang="es-ES" sz="2000" b="1" dirty="0" err="1" smtClean="0">
                <a:latin typeface="Century Gothic" pitchFamily="34" charset="0"/>
              </a:rPr>
              <a:t>Compound</a:t>
            </a:r>
            <a:r>
              <a:rPr lang="es-ES" sz="2000" b="1" dirty="0" smtClean="0">
                <a:latin typeface="Century Gothic" pitchFamily="34" charset="0"/>
              </a:rPr>
              <a:t> </a:t>
            </a:r>
            <a:r>
              <a:rPr lang="es-ES" sz="2000" b="1" dirty="0" err="1" smtClean="0">
                <a:latin typeface="Century Gothic" pitchFamily="34" charset="0"/>
              </a:rPr>
              <a:t>cues</a:t>
            </a:r>
            <a:endParaRPr lang="es-ES" sz="2000" b="1" dirty="0">
              <a:latin typeface="Century Gothic" pitchFamily="34" charset="0"/>
            </a:endParaRPr>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36461" y="3307207"/>
            <a:ext cx="3703905" cy="2939770"/>
          </a:xfrm>
          <a:prstGeom prst="rect">
            <a:avLst/>
          </a:prstGeom>
          <a:noFill/>
          <a:ln w="19050">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20803" y="3307206"/>
            <a:ext cx="3648079" cy="2956861"/>
          </a:xfrm>
          <a:prstGeom prst="rect">
            <a:avLst/>
          </a:prstGeom>
          <a:noFill/>
          <a:ln w="19050">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CuadroTexto 1"/>
          <p:cNvSpPr txBox="1"/>
          <p:nvPr/>
        </p:nvSpPr>
        <p:spPr>
          <a:xfrm>
            <a:off x="1016949" y="3478138"/>
            <a:ext cx="3486685" cy="830997"/>
          </a:xfrm>
          <a:prstGeom prst="rect">
            <a:avLst/>
          </a:prstGeom>
          <a:solidFill>
            <a:schemeClr val="bg1"/>
          </a:solidFill>
          <a:ln>
            <a:noFill/>
          </a:ln>
        </p:spPr>
        <p:txBody>
          <a:bodyPr wrap="square" rtlCol="0">
            <a:spAutoFit/>
          </a:bodyPr>
          <a:lstStyle/>
          <a:p>
            <a:r>
              <a:rPr lang="es-ES" sz="1600" dirty="0" err="1" smtClean="0">
                <a:latin typeface="Century Gothic" pitchFamily="34" charset="0"/>
              </a:rPr>
              <a:t>Where</a:t>
            </a:r>
            <a:r>
              <a:rPr lang="es-ES" sz="1600" dirty="0" smtClean="0">
                <a:latin typeface="Century Gothic" pitchFamily="34" charset="0"/>
              </a:rPr>
              <a:t> do </a:t>
            </a:r>
            <a:r>
              <a:rPr lang="es-ES" sz="1600" dirty="0" err="1" smtClean="0">
                <a:latin typeface="Century Gothic" pitchFamily="34" charset="0"/>
              </a:rPr>
              <a:t>you</a:t>
            </a:r>
            <a:r>
              <a:rPr lang="es-ES" sz="1600" dirty="0" smtClean="0">
                <a:latin typeface="Century Gothic" pitchFamily="34" charset="0"/>
              </a:rPr>
              <a:t> </a:t>
            </a:r>
            <a:r>
              <a:rPr lang="es-ES" sz="1600" dirty="0" err="1" smtClean="0">
                <a:latin typeface="Century Gothic" pitchFamily="34" charset="0"/>
              </a:rPr>
              <a:t>think</a:t>
            </a:r>
            <a:r>
              <a:rPr lang="es-ES" sz="1600" dirty="0" smtClean="0">
                <a:latin typeface="Century Gothic" pitchFamily="34" charset="0"/>
              </a:rPr>
              <a:t> </a:t>
            </a:r>
            <a:r>
              <a:rPr lang="es-ES" sz="1600" dirty="0" err="1" smtClean="0">
                <a:latin typeface="Century Gothic" pitchFamily="34" charset="0"/>
              </a:rPr>
              <a:t>that</a:t>
            </a:r>
            <a:r>
              <a:rPr lang="es-ES" sz="1600" dirty="0" smtClean="0">
                <a:latin typeface="Century Gothic" pitchFamily="34" charset="0"/>
              </a:rPr>
              <a:t> </a:t>
            </a:r>
            <a:r>
              <a:rPr lang="es-ES" sz="1600" dirty="0" err="1" smtClean="0">
                <a:latin typeface="Century Gothic" pitchFamily="34" charset="0"/>
              </a:rPr>
              <a:t>the</a:t>
            </a:r>
            <a:r>
              <a:rPr lang="es-ES" sz="1600" dirty="0" smtClean="0">
                <a:latin typeface="Century Gothic" pitchFamily="34" charset="0"/>
              </a:rPr>
              <a:t> </a:t>
            </a:r>
            <a:r>
              <a:rPr lang="es-ES" sz="1600" dirty="0" err="1" smtClean="0">
                <a:latin typeface="Century Gothic" pitchFamily="34" charset="0"/>
              </a:rPr>
              <a:t>smily</a:t>
            </a:r>
            <a:r>
              <a:rPr lang="es-ES" sz="1600" dirty="0" smtClean="0">
                <a:latin typeface="Century Gothic" pitchFamily="34" charset="0"/>
              </a:rPr>
              <a:t> </a:t>
            </a:r>
            <a:r>
              <a:rPr lang="es-ES" sz="1600" dirty="0" err="1" smtClean="0">
                <a:latin typeface="Century Gothic" pitchFamily="34" charset="0"/>
              </a:rPr>
              <a:t>face</a:t>
            </a:r>
            <a:r>
              <a:rPr lang="es-ES" sz="1600" dirty="0" smtClean="0">
                <a:latin typeface="Century Gothic" pitchFamily="34" charset="0"/>
              </a:rPr>
              <a:t> </a:t>
            </a:r>
            <a:r>
              <a:rPr lang="es-ES" sz="1600" dirty="0" err="1" smtClean="0">
                <a:latin typeface="Century Gothic" pitchFamily="34" charset="0"/>
              </a:rPr>
              <a:t>will</a:t>
            </a:r>
            <a:r>
              <a:rPr lang="es-ES" sz="1600" dirty="0" smtClean="0">
                <a:latin typeface="Century Gothic" pitchFamily="34" charset="0"/>
              </a:rPr>
              <a:t> </a:t>
            </a:r>
            <a:r>
              <a:rPr lang="es-ES" sz="1600" dirty="0" err="1" smtClean="0">
                <a:latin typeface="Century Gothic" pitchFamily="34" charset="0"/>
              </a:rPr>
              <a:t>appear</a:t>
            </a:r>
            <a:r>
              <a:rPr lang="es-ES" sz="1600" dirty="0" smtClean="0">
                <a:latin typeface="Century Gothic" pitchFamily="34" charset="0"/>
              </a:rPr>
              <a:t> </a:t>
            </a:r>
            <a:r>
              <a:rPr lang="es-ES" sz="1600" dirty="0" err="1" smtClean="0">
                <a:latin typeface="Century Gothic" pitchFamily="34" charset="0"/>
              </a:rPr>
              <a:t>if</a:t>
            </a:r>
            <a:r>
              <a:rPr lang="es-ES" sz="1600" dirty="0" smtClean="0">
                <a:latin typeface="Century Gothic" pitchFamily="34" charset="0"/>
              </a:rPr>
              <a:t> </a:t>
            </a:r>
            <a:r>
              <a:rPr lang="es-ES" sz="1600" dirty="0" err="1" smtClean="0">
                <a:latin typeface="Century Gothic" pitchFamily="34" charset="0"/>
              </a:rPr>
              <a:t>this</a:t>
            </a:r>
            <a:r>
              <a:rPr lang="es-ES" sz="1600" dirty="0" smtClean="0">
                <a:latin typeface="Century Gothic" pitchFamily="34" charset="0"/>
              </a:rPr>
              <a:t> figure </a:t>
            </a:r>
            <a:r>
              <a:rPr lang="es-ES" sz="1600" dirty="0" err="1" smtClean="0">
                <a:latin typeface="Century Gothic" pitchFamily="34" charset="0"/>
              </a:rPr>
              <a:t>appears</a:t>
            </a:r>
            <a:r>
              <a:rPr lang="es-ES" sz="1600" dirty="0" smtClean="0">
                <a:latin typeface="Century Gothic" pitchFamily="34" charset="0"/>
              </a:rPr>
              <a:t>?</a:t>
            </a:r>
          </a:p>
        </p:txBody>
      </p:sp>
      <p:sp>
        <p:nvSpPr>
          <p:cNvPr id="14" name="CuadroTexto 13"/>
          <p:cNvSpPr txBox="1"/>
          <p:nvPr/>
        </p:nvSpPr>
        <p:spPr>
          <a:xfrm>
            <a:off x="4896740" y="3476966"/>
            <a:ext cx="3392681" cy="830997"/>
          </a:xfrm>
          <a:prstGeom prst="rect">
            <a:avLst/>
          </a:prstGeom>
          <a:solidFill>
            <a:schemeClr val="bg1"/>
          </a:solidFill>
          <a:ln>
            <a:noFill/>
          </a:ln>
        </p:spPr>
        <p:txBody>
          <a:bodyPr wrap="square" rtlCol="0">
            <a:spAutoFit/>
          </a:bodyPr>
          <a:lstStyle/>
          <a:p>
            <a:r>
              <a:rPr lang="es-ES" sz="1600" dirty="0" err="1" smtClean="0">
                <a:latin typeface="Century Gothic" pitchFamily="34" charset="0"/>
              </a:rPr>
              <a:t>Where</a:t>
            </a:r>
            <a:r>
              <a:rPr lang="es-ES" sz="1600" dirty="0" smtClean="0">
                <a:latin typeface="Century Gothic" pitchFamily="34" charset="0"/>
              </a:rPr>
              <a:t> do </a:t>
            </a:r>
            <a:r>
              <a:rPr lang="es-ES" sz="1600" dirty="0" err="1" smtClean="0">
                <a:latin typeface="Century Gothic" pitchFamily="34" charset="0"/>
              </a:rPr>
              <a:t>you</a:t>
            </a:r>
            <a:r>
              <a:rPr lang="es-ES" sz="1600" dirty="0" smtClean="0">
                <a:latin typeface="Century Gothic" pitchFamily="34" charset="0"/>
              </a:rPr>
              <a:t> </a:t>
            </a:r>
            <a:r>
              <a:rPr lang="es-ES" sz="1600" dirty="0" err="1" smtClean="0">
                <a:latin typeface="Century Gothic" pitchFamily="34" charset="0"/>
              </a:rPr>
              <a:t>think</a:t>
            </a:r>
            <a:r>
              <a:rPr lang="es-ES" sz="1600" dirty="0" smtClean="0">
                <a:latin typeface="Century Gothic" pitchFamily="34" charset="0"/>
              </a:rPr>
              <a:t> </a:t>
            </a:r>
            <a:r>
              <a:rPr lang="es-ES" sz="1600" dirty="0" err="1" smtClean="0">
                <a:latin typeface="Century Gothic" pitchFamily="34" charset="0"/>
              </a:rPr>
              <a:t>that</a:t>
            </a:r>
            <a:r>
              <a:rPr lang="es-ES" sz="1600" dirty="0" smtClean="0">
                <a:latin typeface="Century Gothic" pitchFamily="34" charset="0"/>
              </a:rPr>
              <a:t> </a:t>
            </a:r>
            <a:r>
              <a:rPr lang="es-ES" sz="1600" dirty="0" err="1" smtClean="0">
                <a:latin typeface="Century Gothic" pitchFamily="34" charset="0"/>
              </a:rPr>
              <a:t>the</a:t>
            </a:r>
            <a:r>
              <a:rPr lang="es-ES" sz="1600" dirty="0" smtClean="0">
                <a:latin typeface="Century Gothic" pitchFamily="34" charset="0"/>
              </a:rPr>
              <a:t> </a:t>
            </a:r>
            <a:r>
              <a:rPr lang="es-ES" sz="1600" dirty="0" err="1" smtClean="0">
                <a:latin typeface="Century Gothic" pitchFamily="34" charset="0"/>
              </a:rPr>
              <a:t>smily</a:t>
            </a:r>
            <a:r>
              <a:rPr lang="es-ES" sz="1600" dirty="0" smtClean="0">
                <a:latin typeface="Century Gothic" pitchFamily="34" charset="0"/>
              </a:rPr>
              <a:t> </a:t>
            </a:r>
            <a:r>
              <a:rPr lang="es-ES" sz="1600" dirty="0" err="1" smtClean="0">
                <a:latin typeface="Century Gothic" pitchFamily="34" charset="0"/>
              </a:rPr>
              <a:t>face</a:t>
            </a:r>
            <a:r>
              <a:rPr lang="es-ES" sz="1600" dirty="0" smtClean="0">
                <a:latin typeface="Century Gothic" pitchFamily="34" charset="0"/>
              </a:rPr>
              <a:t> </a:t>
            </a:r>
            <a:r>
              <a:rPr lang="es-ES" sz="1600" dirty="0" err="1" smtClean="0">
                <a:latin typeface="Century Gothic" pitchFamily="34" charset="0"/>
              </a:rPr>
              <a:t>will</a:t>
            </a:r>
            <a:r>
              <a:rPr lang="es-ES" sz="1600" dirty="0" smtClean="0">
                <a:latin typeface="Century Gothic" pitchFamily="34" charset="0"/>
              </a:rPr>
              <a:t> </a:t>
            </a:r>
            <a:r>
              <a:rPr lang="es-ES" sz="1600" dirty="0" err="1" smtClean="0">
                <a:latin typeface="Century Gothic" pitchFamily="34" charset="0"/>
              </a:rPr>
              <a:t>appear</a:t>
            </a:r>
            <a:r>
              <a:rPr lang="es-ES" sz="1600" dirty="0" smtClean="0">
                <a:latin typeface="Century Gothic" pitchFamily="34" charset="0"/>
              </a:rPr>
              <a:t> </a:t>
            </a:r>
            <a:r>
              <a:rPr lang="es-ES" sz="1600" dirty="0" err="1" smtClean="0">
                <a:latin typeface="Century Gothic" pitchFamily="34" charset="0"/>
              </a:rPr>
              <a:t>if</a:t>
            </a:r>
            <a:r>
              <a:rPr lang="es-ES" sz="1600" dirty="0" smtClean="0">
                <a:latin typeface="Century Gothic" pitchFamily="34" charset="0"/>
              </a:rPr>
              <a:t> </a:t>
            </a:r>
            <a:r>
              <a:rPr lang="es-ES" sz="1600" dirty="0" err="1" smtClean="0">
                <a:latin typeface="Century Gothic" pitchFamily="34" charset="0"/>
              </a:rPr>
              <a:t>this</a:t>
            </a:r>
            <a:r>
              <a:rPr lang="es-ES" sz="1600" dirty="0" smtClean="0">
                <a:latin typeface="Century Gothic" pitchFamily="34" charset="0"/>
              </a:rPr>
              <a:t> figure </a:t>
            </a:r>
            <a:r>
              <a:rPr lang="es-ES" sz="1600" dirty="0" err="1" smtClean="0">
                <a:latin typeface="Century Gothic" pitchFamily="34" charset="0"/>
              </a:rPr>
              <a:t>appears</a:t>
            </a:r>
            <a:r>
              <a:rPr lang="es-ES" sz="1600" dirty="0" smtClean="0">
                <a:latin typeface="Century Gothic" pitchFamily="34" charset="0"/>
              </a:rPr>
              <a:t>?</a:t>
            </a:r>
            <a:endParaRPr lang="es-ES" sz="1600" dirty="0">
              <a:latin typeface="Century Gothic" pitchFamily="34" charset="0"/>
            </a:endParaRPr>
          </a:p>
        </p:txBody>
      </p:sp>
      <p:sp>
        <p:nvSpPr>
          <p:cNvPr id="16" name="Título 1"/>
          <p:cNvSpPr>
            <a:spLocks noGrp="1"/>
          </p:cNvSpPr>
          <p:nvPr>
            <p:ph type="title"/>
          </p:nvPr>
        </p:nvSpPr>
        <p:spPr>
          <a:xfrm>
            <a:off x="0" y="467675"/>
            <a:ext cx="4968845" cy="1438037"/>
          </a:xfrm>
        </p:spPr>
        <p:txBody>
          <a:bodyPr>
            <a:normAutofit/>
          </a:bodyPr>
          <a:lstStyle/>
          <a:p>
            <a:pPr algn="ctr"/>
            <a:r>
              <a:rPr lang="es-ES" sz="2400" b="1" dirty="0" err="1" smtClean="0">
                <a:latin typeface="Century Gothic" pitchFamily="34" charset="0"/>
              </a:rPr>
              <a:t>Experiment</a:t>
            </a:r>
            <a:r>
              <a:rPr lang="es-ES" sz="2400" b="1" dirty="0" smtClean="0">
                <a:latin typeface="Century Gothic" pitchFamily="34" charset="0"/>
              </a:rPr>
              <a:t> 1</a:t>
            </a:r>
            <a:endParaRPr lang="es-ES" sz="2400" b="1" dirty="0">
              <a:latin typeface="Century Gothic" pitchFamily="34" charset="0"/>
            </a:endParaRPr>
          </a:p>
        </p:txBody>
      </p:sp>
      <p:sp>
        <p:nvSpPr>
          <p:cNvPr id="19" name="18 Rectángulo"/>
          <p:cNvSpPr/>
          <p:nvPr/>
        </p:nvSpPr>
        <p:spPr>
          <a:xfrm>
            <a:off x="0" y="0"/>
            <a:ext cx="9144000" cy="7947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Rectángulo"/>
          <p:cNvSpPr/>
          <p:nvPr/>
        </p:nvSpPr>
        <p:spPr>
          <a:xfrm>
            <a:off x="0" y="658026"/>
            <a:ext cx="9144000" cy="14363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Rectángulo redondeado 4"/>
          <p:cNvSpPr/>
          <p:nvPr/>
        </p:nvSpPr>
        <p:spPr>
          <a:xfrm>
            <a:off x="1121181" y="1520876"/>
            <a:ext cx="2920980" cy="743760"/>
          </a:xfrm>
          <a:prstGeom prst="roundRec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dirty="0" smtClean="0">
                <a:latin typeface="Century Gothic" pitchFamily="34" charset="0"/>
              </a:rPr>
              <a:t>Phase 2: </a:t>
            </a:r>
          </a:p>
          <a:p>
            <a:r>
              <a:rPr lang="en-GB" sz="2000" b="1" dirty="0" smtClean="0">
                <a:latin typeface="Century Gothic" pitchFamily="34" charset="0"/>
              </a:rPr>
              <a:t>VERBAL JUDGEMENTS</a:t>
            </a:r>
            <a:endParaRPr lang="en-GB" sz="2000" b="1" dirty="0">
              <a:latin typeface="Century Gothic" pitchFamily="34" charset="0"/>
            </a:endParaRPr>
          </a:p>
        </p:txBody>
      </p:sp>
      <p:sp>
        <p:nvSpPr>
          <p:cNvPr id="23" name="22 Rectángulo"/>
          <p:cNvSpPr/>
          <p:nvPr/>
        </p:nvSpPr>
        <p:spPr>
          <a:xfrm>
            <a:off x="2375731" y="4392536"/>
            <a:ext cx="820396" cy="6494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4" name="23 Rectángulo"/>
          <p:cNvSpPr/>
          <p:nvPr/>
        </p:nvSpPr>
        <p:spPr>
          <a:xfrm>
            <a:off x="6221338" y="4374023"/>
            <a:ext cx="828941" cy="685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Triángulo isósceles 12"/>
          <p:cNvSpPr/>
          <p:nvPr/>
        </p:nvSpPr>
        <p:spPr>
          <a:xfrm>
            <a:off x="2495408" y="4486248"/>
            <a:ext cx="563985" cy="53226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Triángulo isósceles 12"/>
          <p:cNvSpPr/>
          <p:nvPr/>
        </p:nvSpPr>
        <p:spPr>
          <a:xfrm>
            <a:off x="6221338" y="4529270"/>
            <a:ext cx="376016" cy="35892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Elipse 4"/>
          <p:cNvSpPr/>
          <p:nvPr/>
        </p:nvSpPr>
        <p:spPr>
          <a:xfrm>
            <a:off x="6657173" y="4537816"/>
            <a:ext cx="354977" cy="38456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1245403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8838</TotalTime>
  <Words>1109</Words>
  <Application>Microsoft Office PowerPoint</Application>
  <PresentationFormat>Presentación en pantalla (4:3)</PresentationFormat>
  <Paragraphs>313</Paragraphs>
  <Slides>32</Slides>
  <Notes>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Office Theme</vt:lpstr>
      <vt:lpstr>      Associative versus rule-based generalisation: A dissociation between judgements and priming effects </vt:lpstr>
      <vt:lpstr>CONTINGENCY LEARNING</vt:lpstr>
      <vt:lpstr>CONTINGENCY LEARNING</vt:lpstr>
      <vt:lpstr>Indirect behavioural measures</vt:lpstr>
      <vt:lpstr>Objetive</vt:lpstr>
      <vt:lpstr>Diapositiva 6</vt:lpstr>
      <vt:lpstr>Experiment 1</vt:lpstr>
      <vt:lpstr>Experiment 1</vt:lpstr>
      <vt:lpstr>Experiment 1</vt:lpstr>
      <vt:lpstr>Experiment 1</vt:lpstr>
      <vt:lpstr>Experiment 1</vt:lpstr>
      <vt:lpstr>Experiment 1</vt:lpstr>
      <vt:lpstr>Experiment 1</vt:lpstr>
      <vt:lpstr>Experiment 1</vt:lpstr>
      <vt:lpstr>Experiment 1</vt:lpstr>
      <vt:lpstr>Experiment 1</vt:lpstr>
      <vt:lpstr>Objetive</vt:lpstr>
      <vt:lpstr>Experiment 2</vt:lpstr>
      <vt:lpstr>Experiment 2</vt:lpstr>
      <vt:lpstr>Experiment 2</vt:lpstr>
      <vt:lpstr>Experiment 2</vt:lpstr>
      <vt:lpstr>Experiment 2</vt:lpstr>
      <vt:lpstr>Experiment 2</vt:lpstr>
      <vt:lpstr>Experiment 2</vt:lpstr>
      <vt:lpstr>Experiment 2</vt:lpstr>
      <vt:lpstr>Experiment 2</vt:lpstr>
      <vt:lpstr>Diapositiva 27</vt:lpstr>
      <vt:lpstr>Diapositiva 28</vt:lpstr>
      <vt:lpstr>Thanks for your attention</vt:lpstr>
      <vt:lpstr>Diapositiva 30</vt:lpstr>
      <vt:lpstr>EXPERIMENT 2</vt:lpstr>
      <vt:lpstr>EXPERIMENT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Associative versus rule-based generalisation: A dissociation between judgements and priming effects</dc:title>
  <dc:creator>María José Gutiérrez</dc:creator>
  <cp:lastModifiedBy>Amanda</cp:lastModifiedBy>
  <cp:revision>385</cp:revision>
  <dcterms:created xsi:type="dcterms:W3CDTF">2013-06-24T20:30:58Z</dcterms:created>
  <dcterms:modified xsi:type="dcterms:W3CDTF">2013-09-04T10:05:55Z</dcterms:modified>
</cp:coreProperties>
</file>