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9" r:id="rId2"/>
  </p:sldMasterIdLst>
  <p:notesMasterIdLst>
    <p:notesMasterId r:id="rId16"/>
  </p:notesMasterIdLst>
  <p:sldIdLst>
    <p:sldId id="416" r:id="rId3"/>
    <p:sldId id="490" r:id="rId4"/>
    <p:sldId id="417" r:id="rId5"/>
    <p:sldId id="420" r:id="rId6"/>
    <p:sldId id="423" r:id="rId7"/>
    <p:sldId id="425" r:id="rId8"/>
    <p:sldId id="426" r:id="rId9"/>
    <p:sldId id="427" r:id="rId10"/>
    <p:sldId id="428" r:id="rId11"/>
    <p:sldId id="429" r:id="rId12"/>
    <p:sldId id="431" r:id="rId13"/>
    <p:sldId id="432" r:id="rId14"/>
    <p:sldId id="491" r:id="rId15"/>
  </p:sldIdLst>
  <p:sldSz cx="9144000" cy="5715000" type="screen16x10"/>
  <p:notesSz cx="7099300" cy="10234613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200"/>
    <a:srgbClr val="FF5700"/>
    <a:srgbClr val="145800"/>
    <a:srgbClr val="FAD004"/>
    <a:srgbClr val="FAE175"/>
    <a:srgbClr val="2F2923"/>
    <a:srgbClr val="005800"/>
    <a:srgbClr val="BA2D0B"/>
    <a:srgbClr val="551505"/>
    <a:srgbClr val="DCD1B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624" y="-96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E130721-AB49-9E43-9D75-C5F7F6395374}" type="datetimeFigureOut">
              <a:rPr lang="es-ES" smtClean="0"/>
              <a:pPr/>
              <a:t>19/09/2016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768350"/>
            <a:ext cx="613727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E8043BF-0505-3C4A-BC3A-9EF811828E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37921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En un mapa de Europa no aparecen todas las ciudades ni todas las carreteras que las</a:t>
            </a:r>
            <a:r>
              <a:rPr lang="es-ES" baseline="0" dirty="0" smtClean="0"/>
              <a:t> unen, sino sólo países y algunas ciudades importantes. Si incluyera todo </a:t>
            </a:r>
            <a:r>
              <a:rPr lang="es-ES" baseline="0" dirty="0" err="1" smtClean="0"/>
              <a:t>posíblemente</a:t>
            </a:r>
            <a:r>
              <a:rPr lang="es-ES" baseline="0" dirty="0" smtClean="0"/>
              <a:t> perderíamos de vista lo más importante, la información más relevante.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043BF-0505-3C4A-BC3A-9EF811828EED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66694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En un mapa de Europa no aparecen todas las ciudades ni todas las carreteras que las</a:t>
            </a:r>
            <a:r>
              <a:rPr lang="es-ES" baseline="0" dirty="0" smtClean="0"/>
              <a:t> unen, sino sólo países y algunas ciudades importantes. Si incluyera todo </a:t>
            </a:r>
            <a:r>
              <a:rPr lang="es-ES" baseline="0" dirty="0" err="1" smtClean="0"/>
              <a:t>posíblemente</a:t>
            </a:r>
            <a:r>
              <a:rPr lang="es-ES" baseline="0" dirty="0" smtClean="0"/>
              <a:t> perderíamos de vista lo más importante, la información </a:t>
            </a:r>
            <a:r>
              <a:rPr lang="es-ES" baseline="0" smtClean="0"/>
              <a:t>más relevante.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043BF-0505-3C4A-BC3A-9EF811828EED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66694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En muchas organizaciones,</a:t>
            </a:r>
            <a:r>
              <a:rPr lang="es-ES" baseline="0" dirty="0" smtClean="0"/>
              <a:t> el mapa estratégico y especialmente su proceso de elaboración, se ha demostrado útil para ayudar a los altos directivos a compartir una estrategia común, un modelo mental común. La priorización de objetivos ayuda a discutir lo que es más importante</a:t>
            </a:r>
          </a:p>
          <a:p>
            <a:r>
              <a:rPr lang="es-ES" baseline="0" dirty="0" smtClean="0"/>
              <a:t>Al elaborar una estrategia puede ser más difícil decidir lo que no se ha de hacer que decidir lo que se ha de hacer, más difícil descartar que añadir.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043BF-0505-3C4A-BC3A-9EF811828EED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666946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Les ayuda a todos a trabajar en la misma dirección.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043BF-0505-3C4A-BC3A-9EF811828EED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66694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043BF-0505-3C4A-BC3A-9EF811828EED}" type="slidenum">
              <a:rPr lang="es-ES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666946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043BF-0505-3C4A-BC3A-9EF811828EED}" type="slidenum">
              <a:rPr lang="es-ES" smtClean="0"/>
              <a:pPr/>
              <a:t>11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666946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043BF-0505-3C4A-BC3A-9EF811828EED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66694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729C-7234-F84B-8FB7-0A2CF1A27928}" type="datetimeFigureOut">
              <a:rPr lang="es-ES" smtClean="0"/>
              <a:pPr/>
              <a:t>19/09/2016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2D8C-9CE9-F44F-A47D-DCCFB593CEB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238987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729C-7234-F84B-8FB7-0A2CF1A27928}" type="datetimeFigureOut">
              <a:rPr lang="es-ES" smtClean="0"/>
              <a:pPr/>
              <a:t>19/09/2016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2D8C-9CE9-F44F-A47D-DCCFB593CEB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625945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729C-7234-F84B-8FB7-0A2CF1A27928}" type="datetimeFigureOut">
              <a:rPr lang="es-ES" smtClean="0"/>
              <a:pPr/>
              <a:t>19/09/2016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2D8C-9CE9-F44F-A47D-DCCFB593CEB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5619817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729C-7234-F84B-8FB7-0A2CF1A2792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19/09/2016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2D8C-9CE9-F44F-A47D-DCCFB593CEB1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34301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729C-7234-F84B-8FB7-0A2CF1A2792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19/09/2016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2D8C-9CE9-F44F-A47D-DCCFB593CEB1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7336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729C-7234-F84B-8FB7-0A2CF1A2792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19/09/2016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2D8C-9CE9-F44F-A47D-DCCFB593CEB1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6057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729C-7234-F84B-8FB7-0A2CF1A2792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19/09/2016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2D8C-9CE9-F44F-A47D-DCCFB593CEB1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9235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729C-7234-F84B-8FB7-0A2CF1A2792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19/09/2016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2D8C-9CE9-F44F-A47D-DCCFB593CEB1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26929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729C-7234-F84B-8FB7-0A2CF1A2792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19/09/2016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2D8C-9CE9-F44F-A47D-DCCFB593CEB1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30284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729C-7234-F84B-8FB7-0A2CF1A2792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19/09/2016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2D8C-9CE9-F44F-A47D-DCCFB593CEB1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2229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729C-7234-F84B-8FB7-0A2CF1A2792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19/09/2016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2D8C-9CE9-F44F-A47D-DCCFB593CEB1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554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729C-7234-F84B-8FB7-0A2CF1A27928}" type="datetimeFigureOut">
              <a:rPr lang="es-ES" smtClean="0"/>
              <a:pPr/>
              <a:t>19/09/2016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2D8C-9CE9-F44F-A47D-DCCFB593CEB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5332737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729C-7234-F84B-8FB7-0A2CF1A2792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19/09/2016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2D8C-9CE9-F44F-A47D-DCCFB593CEB1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9160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729C-7234-F84B-8FB7-0A2CF1A2792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19/09/2016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2D8C-9CE9-F44F-A47D-DCCFB593CEB1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10467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729C-7234-F84B-8FB7-0A2CF1A2792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19/09/2016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2D8C-9CE9-F44F-A47D-DCCFB593CEB1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43669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28865"/>
            <a:ext cx="8229600" cy="487627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FD8034-B281-B341-B562-0209FE52A898}" type="slidenum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0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729C-7234-F84B-8FB7-0A2CF1A27928}" type="datetimeFigureOut">
              <a:rPr lang="es-ES" smtClean="0"/>
              <a:pPr/>
              <a:t>19/09/2016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2D8C-9CE9-F44F-A47D-DCCFB593CEB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367149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729C-7234-F84B-8FB7-0A2CF1A27928}" type="datetimeFigureOut">
              <a:rPr lang="es-ES" smtClean="0"/>
              <a:pPr/>
              <a:t>19/09/2016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2D8C-9CE9-F44F-A47D-DCCFB593CEB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755473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729C-7234-F84B-8FB7-0A2CF1A27928}" type="datetimeFigureOut">
              <a:rPr lang="es-ES" smtClean="0"/>
              <a:pPr/>
              <a:t>19/09/2016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2D8C-9CE9-F44F-A47D-DCCFB593CEB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814291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729C-7234-F84B-8FB7-0A2CF1A27928}" type="datetimeFigureOut">
              <a:rPr lang="es-ES" smtClean="0"/>
              <a:pPr/>
              <a:t>19/09/2016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2D8C-9CE9-F44F-A47D-DCCFB593CEB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934824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729C-7234-F84B-8FB7-0A2CF1A27928}" type="datetimeFigureOut">
              <a:rPr lang="es-ES" smtClean="0"/>
              <a:pPr/>
              <a:t>19/09/2016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2D8C-9CE9-F44F-A47D-DCCFB593CEB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789021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729C-7234-F84B-8FB7-0A2CF1A27928}" type="datetimeFigureOut">
              <a:rPr lang="es-ES" smtClean="0"/>
              <a:pPr/>
              <a:t>19/09/2016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2D8C-9CE9-F44F-A47D-DCCFB593CEB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31920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729C-7234-F84B-8FB7-0A2CF1A27928}" type="datetimeFigureOut">
              <a:rPr lang="es-ES" smtClean="0"/>
              <a:pPr/>
              <a:t>19/09/2016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2D8C-9CE9-F44F-A47D-DCCFB593CEB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027471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0729C-7234-F84B-8FB7-0A2CF1A27928}" type="datetimeFigureOut">
              <a:rPr lang="es-ES" smtClean="0"/>
              <a:pPr/>
              <a:t>19/09/2016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A2D8C-9CE9-F44F-A47D-DCCFB593CEB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600515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0729C-7234-F84B-8FB7-0A2CF1A2792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19/09/2016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A2D8C-9CE9-F44F-A47D-DCCFB593CEB1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3174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857224" y="214294"/>
            <a:ext cx="7643866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800" b="1" dirty="0" smtClean="0">
                <a:solidFill>
                  <a:schemeClr val="bg1"/>
                </a:solidFill>
              </a:rPr>
              <a:t>Herramientas de planificación estratégica (I):</a:t>
            </a:r>
          </a:p>
          <a:p>
            <a:pPr algn="ctr"/>
            <a:r>
              <a:rPr lang="es-ES" sz="3800" b="1" dirty="0" smtClean="0">
                <a:solidFill>
                  <a:schemeClr val="bg1"/>
                </a:solidFill>
              </a:rPr>
              <a:t>Mapa estratégico: concepto</a:t>
            </a:r>
          </a:p>
          <a:p>
            <a:pPr algn="ctr"/>
            <a:r>
              <a:rPr lang="es-ES" sz="3800" b="1" dirty="0" smtClean="0">
                <a:solidFill>
                  <a:schemeClr val="bg1"/>
                </a:solidFill>
              </a:rPr>
              <a:t>Tools for </a:t>
            </a:r>
            <a:r>
              <a:rPr lang="es-ES" sz="3800" b="1" dirty="0" err="1" smtClean="0">
                <a:solidFill>
                  <a:schemeClr val="bg1"/>
                </a:solidFill>
              </a:rPr>
              <a:t>strategic</a:t>
            </a:r>
            <a:r>
              <a:rPr lang="es-ES" sz="3800" b="1" dirty="0" smtClean="0">
                <a:solidFill>
                  <a:schemeClr val="bg1"/>
                </a:solidFill>
              </a:rPr>
              <a:t> </a:t>
            </a:r>
            <a:r>
              <a:rPr lang="es-ES" sz="3800" b="1" dirty="0" err="1" smtClean="0">
                <a:solidFill>
                  <a:schemeClr val="bg1"/>
                </a:solidFill>
              </a:rPr>
              <a:t>planning</a:t>
            </a:r>
            <a:r>
              <a:rPr lang="es-ES" sz="3800" b="1" dirty="0" smtClean="0">
                <a:solidFill>
                  <a:schemeClr val="bg1"/>
                </a:solidFill>
              </a:rPr>
              <a:t> (I):</a:t>
            </a:r>
          </a:p>
          <a:p>
            <a:pPr algn="ctr"/>
            <a:r>
              <a:rPr lang="es-ES" sz="3800" b="1" dirty="0" err="1" smtClean="0">
                <a:solidFill>
                  <a:schemeClr val="bg1"/>
                </a:solidFill>
              </a:rPr>
              <a:t>Strategy</a:t>
            </a:r>
            <a:r>
              <a:rPr lang="es-ES" sz="3800" b="1" dirty="0" smtClean="0">
                <a:solidFill>
                  <a:schemeClr val="bg1"/>
                </a:solidFill>
              </a:rPr>
              <a:t> </a:t>
            </a:r>
            <a:r>
              <a:rPr lang="es-ES" sz="3800" b="1" dirty="0" err="1" smtClean="0">
                <a:solidFill>
                  <a:schemeClr val="bg1"/>
                </a:solidFill>
              </a:rPr>
              <a:t>map</a:t>
            </a:r>
            <a:r>
              <a:rPr lang="es-ES" sz="3800" b="1" dirty="0" smtClean="0">
                <a:solidFill>
                  <a:schemeClr val="bg1"/>
                </a:solidFill>
              </a:rPr>
              <a:t>: concept</a:t>
            </a:r>
          </a:p>
          <a:p>
            <a:pPr algn="ctr"/>
            <a:endParaRPr lang="es-ES" sz="4000" b="1" dirty="0" smtClean="0">
              <a:solidFill>
                <a:schemeClr val="bg1"/>
              </a:solidFill>
            </a:endParaRPr>
          </a:p>
          <a:p>
            <a:pPr algn="r"/>
            <a:r>
              <a:rPr lang="es-ES" sz="2400" b="1" dirty="0" smtClean="0">
                <a:solidFill>
                  <a:schemeClr val="bg1"/>
                </a:solidFill>
              </a:rPr>
              <a:t>Dra. Fuensanta C. Galindo Reyes</a:t>
            </a:r>
          </a:p>
          <a:p>
            <a:pPr algn="r"/>
            <a:r>
              <a:rPr lang="es-ES" sz="2400" b="1" dirty="0" smtClean="0">
                <a:solidFill>
                  <a:schemeClr val="bg1"/>
                </a:solidFill>
              </a:rPr>
              <a:t>Dr. José M. De la Varga Salto</a:t>
            </a:r>
          </a:p>
          <a:p>
            <a:pPr algn="r"/>
            <a:r>
              <a:rPr lang="es-ES" sz="2400" b="1" dirty="0" smtClean="0">
                <a:solidFill>
                  <a:schemeClr val="bg1"/>
                </a:solidFill>
              </a:rPr>
              <a:t>Dpto. Economía y Administración de Empresas</a:t>
            </a:r>
          </a:p>
          <a:p>
            <a:pPr algn="r"/>
            <a:r>
              <a:rPr lang="es-ES" sz="2400" b="1" dirty="0" smtClean="0">
                <a:solidFill>
                  <a:schemeClr val="bg1"/>
                </a:solidFill>
              </a:rPr>
              <a:t>Universidad de Málaga</a:t>
            </a:r>
          </a:p>
          <a:p>
            <a:pPr algn="ctr"/>
            <a:endParaRPr lang="es-ES" sz="4000" b="1" dirty="0"/>
          </a:p>
        </p:txBody>
      </p:sp>
    </p:spTree>
    <p:extLst>
      <p:ext uri="{BB962C8B-B14F-4D97-AF65-F5344CB8AC3E}">
        <p14:creationId xmlns="" xmlns:p14="http://schemas.microsoft.com/office/powerpoint/2010/main" val="384614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7799142" y="-732919"/>
            <a:ext cx="158401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9900" dirty="0" smtClean="0">
                <a:solidFill>
                  <a:srgbClr val="FAE175"/>
                </a:solidFill>
                <a:latin typeface="FFF Tusj Bold"/>
                <a:cs typeface="FFF Tusj Bold"/>
              </a:rPr>
              <a:t>?</a:t>
            </a:r>
            <a:endParaRPr lang="es-ES" sz="19900" dirty="0">
              <a:solidFill>
                <a:srgbClr val="FAE175"/>
              </a:solidFill>
              <a:latin typeface="FFF Tusj Bold"/>
              <a:cs typeface="FFF Tusj Bold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" y="4608272"/>
            <a:ext cx="91439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dirty="0" smtClean="0">
                <a:solidFill>
                  <a:srgbClr val="D9D9D9"/>
                </a:solidFill>
                <a:latin typeface="Helvetica Neue Bold Condensed"/>
                <a:cs typeface="Helvetica Neue Bold Condensed"/>
              </a:rPr>
              <a:t>comunicar</a:t>
            </a:r>
            <a:r>
              <a:rPr lang="es-ES" sz="4400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 mejor </a:t>
            </a:r>
            <a:r>
              <a:rPr lang="es-ES" sz="3600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la estrategia</a:t>
            </a:r>
            <a:endParaRPr lang="es-ES" sz="3600" dirty="0">
              <a:solidFill>
                <a:schemeClr val="bg1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150395" y="40848"/>
            <a:ext cx="67762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7200" dirty="0" smtClean="0">
                <a:solidFill>
                  <a:srgbClr val="FAE175"/>
                </a:solidFill>
                <a:latin typeface="FFF Tusj Bold"/>
                <a:cs typeface="FFF Tusj Bold"/>
              </a:rPr>
              <a:t>para qué sirve</a:t>
            </a:r>
            <a:endParaRPr lang="es-ES" sz="7200" dirty="0">
              <a:solidFill>
                <a:srgbClr val="FAE175"/>
              </a:solidFill>
              <a:latin typeface="FFF Tusj Bold"/>
              <a:cs typeface="FFF Tusj Bold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-99381" y="-742382"/>
            <a:ext cx="158401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9900" dirty="0" smtClean="0">
                <a:solidFill>
                  <a:srgbClr val="FAE175"/>
                </a:solidFill>
                <a:latin typeface="FFF Tusj Bold"/>
                <a:cs typeface="FFF Tusj Bold"/>
              </a:rPr>
              <a:t>¿</a:t>
            </a:r>
            <a:endParaRPr lang="es-ES" sz="19900" dirty="0">
              <a:solidFill>
                <a:srgbClr val="FAE175"/>
              </a:solidFill>
              <a:latin typeface="FFF Tusj Bold"/>
              <a:cs typeface="FFF Tusj Bold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" y="199638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dirty="0" smtClean="0">
                <a:solidFill>
                  <a:schemeClr val="bg1">
                    <a:lumMod val="85000"/>
                  </a:schemeClr>
                </a:solidFill>
                <a:latin typeface="Helvetica Neue Bold Condensed"/>
                <a:cs typeface="Helvetica Neue Bold Condensed"/>
              </a:rPr>
              <a:t>priorizar</a:t>
            </a:r>
            <a:r>
              <a:rPr lang="es-ES" sz="3600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 los objetivos más importantes</a:t>
            </a:r>
            <a:endParaRPr lang="es-ES" sz="3600" dirty="0">
              <a:solidFill>
                <a:schemeClr val="bg1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-99380" y="2867015"/>
            <a:ext cx="92903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dirty="0" smtClean="0">
                <a:solidFill>
                  <a:srgbClr val="D9D9D9"/>
                </a:solidFill>
                <a:latin typeface="Helvetica Neue Bold Condensed"/>
                <a:cs typeface="Helvetica Neue Bold Condensed"/>
              </a:rPr>
              <a:t>equilibrar</a:t>
            </a:r>
            <a:r>
              <a:rPr lang="es-ES" sz="3600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 objetivos financieros y no financieros</a:t>
            </a:r>
            <a:endParaRPr lang="es-ES" sz="3600" dirty="0">
              <a:solidFill>
                <a:schemeClr val="bg1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" y="3737643"/>
            <a:ext cx="91439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>
                <a:solidFill>
                  <a:srgbClr val="D9D9D9"/>
                </a:solidFill>
                <a:latin typeface="Helvetica Neue Bold Condensed"/>
                <a:cs typeface="Helvetica Neue Bold Condensed"/>
              </a:rPr>
              <a:t>crear</a:t>
            </a:r>
            <a:r>
              <a:rPr lang="es-ES" sz="3600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 una estrategia </a:t>
            </a:r>
            <a:r>
              <a:rPr lang="es-ES" sz="4400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común</a:t>
            </a:r>
            <a:endParaRPr lang="es-ES" sz="3600" dirty="0">
              <a:solidFill>
                <a:schemeClr val="bg1"/>
              </a:solidFill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25463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/>
          <p:cNvSpPr txBox="1"/>
          <p:nvPr/>
        </p:nvSpPr>
        <p:spPr>
          <a:xfrm>
            <a:off x="590053" y="4608272"/>
            <a:ext cx="3710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>
                <a:solidFill>
                  <a:schemeClr val="bg1">
                    <a:lumMod val="75000"/>
                  </a:schemeClr>
                </a:solidFill>
                <a:latin typeface="Helvetica Neue Bold Condensed"/>
                <a:cs typeface="Helvetica Neue Bold Condensed"/>
              </a:rPr>
              <a:t>fácil de comunicar</a:t>
            </a:r>
            <a:endParaRPr lang="es-ES" sz="3600" dirty="0">
              <a:solidFill>
                <a:schemeClr val="bg1">
                  <a:lumMod val="75000"/>
                </a:schemeClr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590053" y="1996387"/>
            <a:ext cx="3710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>
                <a:solidFill>
                  <a:schemeClr val="bg1">
                    <a:lumMod val="75000"/>
                  </a:schemeClr>
                </a:solidFill>
                <a:latin typeface="Helvetica Neue Bold Condensed"/>
                <a:cs typeface="Helvetica Neue Bold Condensed"/>
              </a:rPr>
              <a:t>priorizada</a:t>
            </a:r>
            <a:endParaRPr lang="es-ES" sz="3600" dirty="0">
              <a:solidFill>
                <a:schemeClr val="bg1">
                  <a:lumMod val="75000"/>
                </a:schemeClr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593085" y="2867015"/>
            <a:ext cx="3729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>
                <a:solidFill>
                  <a:schemeClr val="bg1">
                    <a:lumMod val="75000"/>
                  </a:schemeClr>
                </a:solidFill>
                <a:latin typeface="Helvetica Neue Bold Condensed"/>
                <a:cs typeface="Helvetica Neue Bold Condensed"/>
              </a:rPr>
              <a:t>equilibrada</a:t>
            </a:r>
            <a:endParaRPr lang="es-ES" sz="3600" dirty="0">
              <a:solidFill>
                <a:schemeClr val="bg1">
                  <a:lumMod val="75000"/>
                </a:schemeClr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90053" y="3737643"/>
            <a:ext cx="3710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>
                <a:solidFill>
                  <a:schemeClr val="bg1">
                    <a:lumMod val="75000"/>
                  </a:schemeClr>
                </a:solidFill>
                <a:latin typeface="Helvetica Neue Bold Condensed"/>
                <a:cs typeface="Helvetica Neue Bold Condensed"/>
              </a:rPr>
              <a:t>común</a:t>
            </a:r>
            <a:endParaRPr lang="es-ES" sz="3600" dirty="0">
              <a:solidFill>
                <a:schemeClr val="bg1">
                  <a:lumMod val="75000"/>
                </a:schemeClr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851712" y="2282378"/>
            <a:ext cx="3710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5400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simple</a:t>
            </a:r>
            <a:endParaRPr lang="es-ES" sz="5400" dirty="0">
              <a:solidFill>
                <a:schemeClr val="bg1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851712" y="3153566"/>
            <a:ext cx="3710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5400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concreta</a:t>
            </a:r>
            <a:endParaRPr lang="es-ES" sz="5400" dirty="0">
              <a:solidFill>
                <a:schemeClr val="bg1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851712" y="4024754"/>
            <a:ext cx="3710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5400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clara</a:t>
            </a:r>
            <a:endParaRPr lang="es-ES" sz="5400" dirty="0">
              <a:solidFill>
                <a:schemeClr val="bg1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46995" y="40849"/>
            <a:ext cx="890232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rgbClr val="FAE175"/>
                </a:solidFill>
                <a:latin typeface="FFF Tusj Bold"/>
                <a:cs typeface="FFF Tusj Bold"/>
              </a:rPr>
              <a:t>en definitiva, sirve para tener una</a:t>
            </a:r>
            <a:endParaRPr lang="es-ES" sz="3200" dirty="0">
              <a:solidFill>
                <a:srgbClr val="FAE175"/>
              </a:solidFill>
              <a:latin typeface="FFF Tusj Bold"/>
              <a:cs typeface="FFF Tusj Bold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46995" y="344676"/>
            <a:ext cx="89023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7200" dirty="0" smtClean="0">
                <a:solidFill>
                  <a:srgbClr val="FAE175"/>
                </a:solidFill>
                <a:latin typeface="FFF Tusj Bold"/>
                <a:cs typeface="FFF Tusj Bold"/>
              </a:rPr>
              <a:t>estrategia</a:t>
            </a:r>
            <a:endParaRPr lang="es-ES" sz="4800" dirty="0">
              <a:solidFill>
                <a:srgbClr val="FAE175"/>
              </a:solidFill>
              <a:latin typeface="FFF Tusj Bold"/>
              <a:cs typeface="FFF Tusj Bold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45672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4851712" y="2282378"/>
            <a:ext cx="3710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5400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simplicidad</a:t>
            </a:r>
            <a:endParaRPr lang="es-ES" sz="5400" dirty="0">
              <a:solidFill>
                <a:schemeClr val="bg1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851712" y="3153566"/>
            <a:ext cx="3710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5400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concreción</a:t>
            </a:r>
            <a:endParaRPr lang="es-ES" sz="5400" dirty="0">
              <a:solidFill>
                <a:schemeClr val="bg1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851712" y="4024754"/>
            <a:ext cx="3710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5400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claridad</a:t>
            </a:r>
            <a:endParaRPr lang="es-ES" sz="5400" dirty="0">
              <a:solidFill>
                <a:schemeClr val="bg1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825724" y="2041734"/>
            <a:ext cx="23519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dirty="0" smtClean="0">
                <a:solidFill>
                  <a:schemeClr val="bg1"/>
                </a:solidFill>
                <a:latin typeface="FFF Tusj Bold"/>
                <a:cs typeface="FFF Tusj Bold"/>
              </a:rPr>
              <a:t>Mapa</a:t>
            </a:r>
            <a:endParaRPr lang="es-ES" sz="6000" dirty="0">
              <a:solidFill>
                <a:schemeClr val="bg1"/>
              </a:solidFill>
              <a:latin typeface="FFF Tusj Bold"/>
              <a:cs typeface="FFF Tusj Bold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54815" y="2806117"/>
            <a:ext cx="45704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dirty="0" smtClean="0">
                <a:solidFill>
                  <a:schemeClr val="bg1"/>
                </a:solidFill>
                <a:latin typeface="FFF Tusj Bold"/>
                <a:cs typeface="FFF Tusj Bold"/>
              </a:rPr>
              <a:t>Estratégico</a:t>
            </a:r>
            <a:endParaRPr lang="es-ES" sz="6000" dirty="0">
              <a:solidFill>
                <a:schemeClr val="bg1"/>
              </a:solidFill>
              <a:latin typeface="FFF Tusj Bold"/>
              <a:cs typeface="FFF Tusj Bold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46995" y="40849"/>
            <a:ext cx="890232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rgbClr val="FAE175"/>
                </a:solidFill>
                <a:latin typeface="FFF Tusj Bold"/>
                <a:cs typeface="FFF Tusj Bold"/>
              </a:rPr>
              <a:t>en definitiva, sirve para tener una</a:t>
            </a:r>
            <a:endParaRPr lang="es-ES" sz="3200" dirty="0">
              <a:solidFill>
                <a:srgbClr val="FAE175"/>
              </a:solidFill>
              <a:latin typeface="FFF Tusj Bold"/>
              <a:cs typeface="FFF Tusj Bold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46995" y="344676"/>
            <a:ext cx="89023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7200" dirty="0" smtClean="0">
                <a:solidFill>
                  <a:srgbClr val="FAE175"/>
                </a:solidFill>
                <a:latin typeface="FFF Tusj Bold"/>
                <a:cs typeface="FFF Tusj Bold"/>
              </a:rPr>
              <a:t>estrategia</a:t>
            </a:r>
            <a:endParaRPr lang="es-ES" sz="4800" dirty="0">
              <a:solidFill>
                <a:srgbClr val="FAE175"/>
              </a:solidFill>
              <a:latin typeface="FFF Tusj Bold"/>
              <a:cs typeface="FFF Tusj Bold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9266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857224" y="214294"/>
            <a:ext cx="7643866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800" b="1" dirty="0" smtClean="0">
                <a:solidFill>
                  <a:schemeClr val="bg1"/>
                </a:solidFill>
              </a:rPr>
              <a:t>Herramientas de planificación estratégica (I):</a:t>
            </a:r>
          </a:p>
          <a:p>
            <a:pPr algn="ctr"/>
            <a:r>
              <a:rPr lang="es-ES" sz="3800" b="1" dirty="0" smtClean="0">
                <a:solidFill>
                  <a:schemeClr val="bg1"/>
                </a:solidFill>
              </a:rPr>
              <a:t>Mapa estratégico: concepto</a:t>
            </a:r>
          </a:p>
          <a:p>
            <a:pPr algn="ctr"/>
            <a:r>
              <a:rPr lang="es-ES" sz="3800" b="1" dirty="0" smtClean="0">
                <a:solidFill>
                  <a:schemeClr val="bg1"/>
                </a:solidFill>
              </a:rPr>
              <a:t>Tools for </a:t>
            </a:r>
            <a:r>
              <a:rPr lang="es-ES" sz="3800" b="1" dirty="0" err="1" smtClean="0">
                <a:solidFill>
                  <a:schemeClr val="bg1"/>
                </a:solidFill>
              </a:rPr>
              <a:t>strategic</a:t>
            </a:r>
            <a:r>
              <a:rPr lang="es-ES" sz="3800" b="1" dirty="0" smtClean="0">
                <a:solidFill>
                  <a:schemeClr val="bg1"/>
                </a:solidFill>
              </a:rPr>
              <a:t> </a:t>
            </a:r>
            <a:r>
              <a:rPr lang="es-ES" sz="3800" b="1" dirty="0" err="1" smtClean="0">
                <a:solidFill>
                  <a:schemeClr val="bg1"/>
                </a:solidFill>
              </a:rPr>
              <a:t>planning</a:t>
            </a:r>
            <a:r>
              <a:rPr lang="es-ES" sz="3800" b="1" dirty="0" smtClean="0">
                <a:solidFill>
                  <a:schemeClr val="bg1"/>
                </a:solidFill>
              </a:rPr>
              <a:t> (I):</a:t>
            </a:r>
          </a:p>
          <a:p>
            <a:pPr algn="ctr"/>
            <a:r>
              <a:rPr lang="es-ES" sz="3800" b="1" dirty="0" err="1" smtClean="0">
                <a:solidFill>
                  <a:schemeClr val="bg1"/>
                </a:solidFill>
              </a:rPr>
              <a:t>Strategy</a:t>
            </a:r>
            <a:r>
              <a:rPr lang="es-ES" sz="3800" b="1" dirty="0" smtClean="0">
                <a:solidFill>
                  <a:schemeClr val="bg1"/>
                </a:solidFill>
              </a:rPr>
              <a:t> </a:t>
            </a:r>
            <a:r>
              <a:rPr lang="es-ES" sz="3800" b="1" dirty="0" err="1" smtClean="0">
                <a:solidFill>
                  <a:schemeClr val="bg1"/>
                </a:solidFill>
              </a:rPr>
              <a:t>map</a:t>
            </a:r>
            <a:r>
              <a:rPr lang="es-ES" sz="3800" b="1" dirty="0" smtClean="0">
                <a:solidFill>
                  <a:schemeClr val="bg1"/>
                </a:solidFill>
              </a:rPr>
              <a:t>: concept</a:t>
            </a:r>
          </a:p>
          <a:p>
            <a:pPr algn="ctr"/>
            <a:endParaRPr lang="es-ES" sz="4000" b="1" dirty="0" smtClean="0">
              <a:solidFill>
                <a:schemeClr val="bg1"/>
              </a:solidFill>
            </a:endParaRPr>
          </a:p>
          <a:p>
            <a:pPr algn="r"/>
            <a:r>
              <a:rPr lang="es-ES" sz="2400" b="1" dirty="0" smtClean="0">
                <a:solidFill>
                  <a:schemeClr val="bg1"/>
                </a:solidFill>
              </a:rPr>
              <a:t>Dra. Fuensanta C. Galindo Reyes</a:t>
            </a:r>
          </a:p>
          <a:p>
            <a:pPr algn="r"/>
            <a:r>
              <a:rPr lang="es-ES" sz="2400" b="1" dirty="0" smtClean="0">
                <a:solidFill>
                  <a:schemeClr val="bg1"/>
                </a:solidFill>
              </a:rPr>
              <a:t>Dr. José M. De la Varga Salto</a:t>
            </a:r>
          </a:p>
          <a:p>
            <a:pPr algn="r"/>
            <a:r>
              <a:rPr lang="es-ES" sz="2400" b="1" dirty="0" smtClean="0">
                <a:solidFill>
                  <a:schemeClr val="bg1"/>
                </a:solidFill>
              </a:rPr>
              <a:t>Dpto. Economía y Administración de Empresas</a:t>
            </a:r>
          </a:p>
          <a:p>
            <a:pPr algn="r"/>
            <a:r>
              <a:rPr lang="es-ES" sz="2400" b="1" dirty="0" smtClean="0">
                <a:solidFill>
                  <a:schemeClr val="bg1"/>
                </a:solidFill>
              </a:rPr>
              <a:t>Universidad de Málaga</a:t>
            </a:r>
          </a:p>
          <a:p>
            <a:pPr algn="ctr"/>
            <a:endParaRPr lang="es-ES" sz="4000" b="1" dirty="0"/>
          </a:p>
        </p:txBody>
      </p:sp>
    </p:spTree>
    <p:extLst>
      <p:ext uri="{BB962C8B-B14F-4D97-AF65-F5344CB8AC3E}">
        <p14:creationId xmlns="" xmlns:p14="http://schemas.microsoft.com/office/powerpoint/2010/main" val="384614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428596" y="857236"/>
            <a:ext cx="850112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800" b="1" dirty="0" smtClean="0">
                <a:solidFill>
                  <a:schemeClr val="bg1"/>
                </a:solidFill>
              </a:rPr>
              <a:t>Herramientas de planificación estratégica (I): Mapa estratégico </a:t>
            </a:r>
            <a:r>
              <a:rPr lang="es-ES" sz="4000" b="1" dirty="0" smtClean="0">
                <a:solidFill>
                  <a:schemeClr val="bg1"/>
                </a:solidFill>
              </a:rPr>
              <a:t>(concepto)</a:t>
            </a:r>
          </a:p>
          <a:p>
            <a:pPr algn="ctr"/>
            <a:endParaRPr lang="es-ES" sz="4000" b="1" dirty="0" smtClean="0">
              <a:solidFill>
                <a:schemeClr val="bg1"/>
              </a:solidFill>
            </a:endParaRPr>
          </a:p>
          <a:p>
            <a:pPr marL="857250" indent="-857250">
              <a:buAutoNum type="romanUcPeriod"/>
            </a:pPr>
            <a:r>
              <a:rPr lang="es-ES" sz="4000" b="1" dirty="0" smtClean="0">
                <a:solidFill>
                  <a:schemeClr val="bg1"/>
                </a:solidFill>
              </a:rPr>
              <a:t>¿Qué es un mapa estratégico?</a:t>
            </a:r>
          </a:p>
          <a:p>
            <a:pPr marL="857250" indent="-857250">
              <a:buAutoNum type="romanUcPeriod"/>
            </a:pPr>
            <a:r>
              <a:rPr lang="es-ES" sz="4000" b="1" dirty="0" smtClean="0">
                <a:solidFill>
                  <a:schemeClr val="bg1"/>
                </a:solidFill>
              </a:rPr>
              <a:t>¿Para qué sirve un mapa estratégico?</a:t>
            </a:r>
          </a:p>
        </p:txBody>
      </p:sp>
    </p:spTree>
    <p:extLst>
      <p:ext uri="{BB962C8B-B14F-4D97-AF65-F5344CB8AC3E}">
        <p14:creationId xmlns="" xmlns:p14="http://schemas.microsoft.com/office/powerpoint/2010/main" val="384614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15955" y="48569"/>
            <a:ext cx="27879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7200" dirty="0" smtClean="0">
                <a:solidFill>
                  <a:schemeClr val="bg1"/>
                </a:solidFill>
                <a:latin typeface="FFF Tusj Bold"/>
                <a:cs typeface="FFF Tusj Bold"/>
              </a:rPr>
              <a:t>Mapa</a:t>
            </a:r>
            <a:endParaRPr lang="es-ES" sz="7200" dirty="0">
              <a:solidFill>
                <a:schemeClr val="bg1"/>
              </a:solidFill>
              <a:latin typeface="FFF Tusj Bold"/>
              <a:cs typeface="FFF Tusj Bold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568876" y="967267"/>
            <a:ext cx="54425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7200" dirty="0" smtClean="0">
                <a:solidFill>
                  <a:schemeClr val="bg1"/>
                </a:solidFill>
                <a:latin typeface="FFF Tusj Bold"/>
                <a:cs typeface="FFF Tusj Bold"/>
              </a:rPr>
              <a:t>Estratégico</a:t>
            </a:r>
            <a:endParaRPr lang="es-ES" sz="7200" dirty="0">
              <a:solidFill>
                <a:schemeClr val="bg1"/>
              </a:solidFill>
              <a:latin typeface="FFF Tusj Bold"/>
              <a:cs typeface="FFF Tusj Bold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964776" y="3103113"/>
            <a:ext cx="700850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600" dirty="0" smtClean="0">
                <a:solidFill>
                  <a:srgbClr val="FAE175"/>
                </a:solidFill>
                <a:latin typeface="Helvetica Neue Bold Condensed"/>
                <a:cs typeface="Helvetica Neue Bold Condensed"/>
              </a:rPr>
              <a:t>es una forma muy gráfica de representar la estrategia </a:t>
            </a:r>
          </a:p>
          <a:p>
            <a:pPr algn="r"/>
            <a:r>
              <a:rPr lang="es-ES" sz="3600" dirty="0" smtClean="0">
                <a:solidFill>
                  <a:srgbClr val="FAE175"/>
                </a:solidFill>
                <a:latin typeface="Helvetica Neue Bold Condensed"/>
                <a:cs typeface="Helvetica Neue Bold Condensed"/>
              </a:rPr>
              <a:t>en una página</a:t>
            </a:r>
            <a:endParaRPr lang="es-ES" sz="3600" dirty="0">
              <a:solidFill>
                <a:srgbClr val="FAE175"/>
              </a:solidFill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716400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15955" y="48569"/>
            <a:ext cx="27879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7200" dirty="0" smtClean="0">
                <a:solidFill>
                  <a:schemeClr val="bg1"/>
                </a:solidFill>
                <a:latin typeface="FFF Tusj Bold"/>
                <a:cs typeface="FFF Tusj Bold"/>
              </a:rPr>
              <a:t>Mapa</a:t>
            </a:r>
            <a:endParaRPr lang="es-ES" sz="7200" dirty="0">
              <a:solidFill>
                <a:schemeClr val="bg1"/>
              </a:solidFill>
              <a:latin typeface="FFF Tusj Bold"/>
              <a:cs typeface="FFF Tusj Bold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568876" y="967267"/>
            <a:ext cx="54425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7200" dirty="0" smtClean="0">
                <a:solidFill>
                  <a:schemeClr val="bg1"/>
                </a:solidFill>
                <a:latin typeface="FFF Tusj Bold"/>
                <a:cs typeface="FFF Tusj Bold"/>
              </a:rPr>
              <a:t>Estratégico</a:t>
            </a:r>
            <a:endParaRPr lang="es-ES" sz="7200" dirty="0">
              <a:solidFill>
                <a:schemeClr val="bg1"/>
              </a:solidFill>
              <a:latin typeface="FFF Tusj Bold"/>
              <a:cs typeface="FFF Tusj Bold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964776" y="3103113"/>
            <a:ext cx="700850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600" dirty="0" smtClean="0">
                <a:solidFill>
                  <a:srgbClr val="FAE175"/>
                </a:solidFill>
                <a:latin typeface="Helvetica Neue Bold Condensed"/>
                <a:cs typeface="Helvetica Neue Bold Condensed"/>
              </a:rPr>
              <a:t>contiene los </a:t>
            </a:r>
            <a:r>
              <a:rPr lang="es-ES" sz="3600" dirty="0" smtClean="0">
                <a:solidFill>
                  <a:srgbClr val="FAD004"/>
                </a:solidFill>
                <a:latin typeface="Helvetica Neue Bold Condensed"/>
                <a:cs typeface="Helvetica Neue Bold Condensed"/>
              </a:rPr>
              <a:t>objetivos estratégicos </a:t>
            </a:r>
            <a:r>
              <a:rPr lang="es-ES" sz="3600" dirty="0" smtClean="0">
                <a:solidFill>
                  <a:srgbClr val="FAE175"/>
                </a:solidFill>
                <a:latin typeface="Helvetica Neue Bold Condensed"/>
                <a:cs typeface="Helvetica Neue Bold Condensed"/>
              </a:rPr>
              <a:t>que se conectan a través de </a:t>
            </a:r>
            <a:r>
              <a:rPr lang="es-ES" sz="3600" dirty="0" smtClean="0">
                <a:solidFill>
                  <a:srgbClr val="FAD004"/>
                </a:solidFill>
                <a:latin typeface="Helvetica Neue Bold Condensed"/>
                <a:cs typeface="Helvetica Neue Bold Condensed"/>
              </a:rPr>
              <a:t>relaciones causales  </a:t>
            </a:r>
            <a:endParaRPr lang="es-ES" sz="3600" dirty="0">
              <a:solidFill>
                <a:srgbClr val="FAD004"/>
              </a:solidFill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665926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15955" y="48569"/>
            <a:ext cx="27879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7200" dirty="0" smtClean="0">
                <a:solidFill>
                  <a:schemeClr val="bg1"/>
                </a:solidFill>
                <a:latin typeface="FFF Tusj Bold"/>
                <a:cs typeface="FFF Tusj Bold"/>
              </a:rPr>
              <a:t>Mapa</a:t>
            </a:r>
            <a:endParaRPr lang="es-ES" sz="7200" dirty="0">
              <a:solidFill>
                <a:schemeClr val="bg1"/>
              </a:solidFill>
              <a:latin typeface="FFF Tusj Bold"/>
              <a:cs typeface="FFF Tusj Bold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568876" y="967267"/>
            <a:ext cx="54425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7200" dirty="0" smtClean="0">
                <a:solidFill>
                  <a:schemeClr val="bg1"/>
                </a:solidFill>
                <a:latin typeface="FFF Tusj Bold"/>
                <a:cs typeface="FFF Tusj Bold"/>
              </a:rPr>
              <a:t>Estratégico</a:t>
            </a:r>
            <a:endParaRPr lang="es-ES" sz="7200" dirty="0">
              <a:solidFill>
                <a:schemeClr val="bg1"/>
              </a:solidFill>
              <a:latin typeface="FFF Tusj Bold"/>
              <a:cs typeface="FFF Tusj Bold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964776" y="3103113"/>
            <a:ext cx="70085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600" dirty="0" smtClean="0">
                <a:solidFill>
                  <a:srgbClr val="FAE175"/>
                </a:solidFill>
                <a:latin typeface="Helvetica Neue Bold Condensed"/>
                <a:cs typeface="Helvetica Neue Bold Condensed"/>
              </a:rPr>
              <a:t>ayuda a entender la coherencia entre los </a:t>
            </a:r>
            <a:r>
              <a:rPr lang="es-ES" sz="3600" dirty="0" smtClean="0">
                <a:solidFill>
                  <a:srgbClr val="FAD004"/>
                </a:solidFill>
                <a:latin typeface="Helvetica Neue Bold Condensed"/>
                <a:cs typeface="Helvetica Neue Bold Condensed"/>
              </a:rPr>
              <a:t>objetivos estratégicos</a:t>
            </a:r>
            <a:endParaRPr lang="es-ES" sz="3600" dirty="0">
              <a:solidFill>
                <a:srgbClr val="FAD004"/>
              </a:solidFill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320313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7799142" y="-732919"/>
            <a:ext cx="158401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9900" dirty="0" smtClean="0">
                <a:solidFill>
                  <a:srgbClr val="FAE175"/>
                </a:solidFill>
                <a:latin typeface="FFF Tusj Bold"/>
                <a:cs typeface="FFF Tusj Bold"/>
              </a:rPr>
              <a:t>?</a:t>
            </a:r>
            <a:endParaRPr lang="es-ES" sz="19900" dirty="0">
              <a:solidFill>
                <a:srgbClr val="FAE175"/>
              </a:solidFill>
              <a:latin typeface="FFF Tusj Bold"/>
              <a:cs typeface="FFF Tusj Bold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" y="2152140"/>
            <a:ext cx="91440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priorizar </a:t>
            </a:r>
          </a:p>
          <a:p>
            <a:pPr algn="ctr"/>
            <a:r>
              <a:rPr lang="es-ES" sz="5400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los objetivos más importantes</a:t>
            </a:r>
            <a:endParaRPr lang="es-ES" sz="5400" dirty="0">
              <a:solidFill>
                <a:schemeClr val="bg1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150395" y="40848"/>
            <a:ext cx="67762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7200" dirty="0" smtClean="0">
                <a:solidFill>
                  <a:srgbClr val="FAE175"/>
                </a:solidFill>
                <a:latin typeface="FFF Tusj Bold"/>
                <a:cs typeface="FFF Tusj Bold"/>
              </a:rPr>
              <a:t>para qué sirve</a:t>
            </a:r>
            <a:endParaRPr lang="es-ES" sz="7200" dirty="0">
              <a:solidFill>
                <a:srgbClr val="FAE175"/>
              </a:solidFill>
              <a:latin typeface="FFF Tusj Bold"/>
              <a:cs typeface="FFF Tusj Bold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-99381" y="-742382"/>
            <a:ext cx="158401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9900" dirty="0" smtClean="0">
                <a:solidFill>
                  <a:srgbClr val="FAE175"/>
                </a:solidFill>
                <a:latin typeface="FFF Tusj Bold"/>
                <a:cs typeface="FFF Tusj Bold"/>
              </a:rPr>
              <a:t>¿</a:t>
            </a:r>
            <a:endParaRPr lang="es-ES" sz="19900" dirty="0">
              <a:solidFill>
                <a:srgbClr val="FAE175"/>
              </a:solidFill>
              <a:latin typeface="FFF Tusj Bold"/>
              <a:cs typeface="FFF Tusj Bold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06860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7799142" y="-732919"/>
            <a:ext cx="158401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9900" dirty="0" smtClean="0">
                <a:solidFill>
                  <a:srgbClr val="FAE175"/>
                </a:solidFill>
                <a:latin typeface="FFF Tusj Bold"/>
                <a:cs typeface="FFF Tusj Bold"/>
              </a:rPr>
              <a:t>?</a:t>
            </a:r>
            <a:endParaRPr lang="es-ES" sz="19900" dirty="0">
              <a:solidFill>
                <a:srgbClr val="FAE175"/>
              </a:solidFill>
              <a:latin typeface="FFF Tusj Bold"/>
              <a:cs typeface="FFF Tusj Bold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0" y="2152140"/>
            <a:ext cx="914399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buscar un equilibrio </a:t>
            </a:r>
          </a:p>
          <a:p>
            <a:pPr algn="ctr"/>
            <a:r>
              <a:rPr lang="es-ES" sz="5400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entre objetivos financieros y no financieros</a:t>
            </a:r>
            <a:endParaRPr lang="es-ES" sz="5400" dirty="0">
              <a:solidFill>
                <a:schemeClr val="bg1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150395" y="40848"/>
            <a:ext cx="67762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7200" dirty="0" smtClean="0">
                <a:solidFill>
                  <a:srgbClr val="FAE175"/>
                </a:solidFill>
                <a:latin typeface="FFF Tusj Bold"/>
                <a:cs typeface="FFF Tusj Bold"/>
              </a:rPr>
              <a:t>para qué sirve</a:t>
            </a:r>
            <a:endParaRPr lang="es-ES" sz="7200" dirty="0">
              <a:solidFill>
                <a:srgbClr val="FAE175"/>
              </a:solidFill>
              <a:latin typeface="FFF Tusj Bold"/>
              <a:cs typeface="FFF Tusj Bold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-99381" y="-742382"/>
            <a:ext cx="158401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9900" dirty="0" smtClean="0">
                <a:solidFill>
                  <a:srgbClr val="FAE175"/>
                </a:solidFill>
                <a:latin typeface="FFF Tusj Bold"/>
                <a:cs typeface="FFF Tusj Bold"/>
              </a:rPr>
              <a:t>¿</a:t>
            </a:r>
            <a:endParaRPr lang="es-ES" sz="19900" dirty="0">
              <a:solidFill>
                <a:srgbClr val="FAE175"/>
              </a:solidFill>
              <a:latin typeface="FFF Tusj Bold"/>
              <a:cs typeface="FFF Tusj Bold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09698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7799142" y="-732919"/>
            <a:ext cx="158401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9900" dirty="0" smtClean="0">
                <a:solidFill>
                  <a:srgbClr val="FAE175"/>
                </a:solidFill>
                <a:latin typeface="FFF Tusj Bold"/>
                <a:cs typeface="FFF Tusj Bold"/>
              </a:rPr>
              <a:t>?</a:t>
            </a:r>
            <a:endParaRPr lang="es-ES" sz="19900" dirty="0">
              <a:solidFill>
                <a:srgbClr val="FAE175"/>
              </a:solidFill>
              <a:latin typeface="FFF Tusj Bold"/>
              <a:cs typeface="FFF Tusj Bold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0" y="2152140"/>
            <a:ext cx="914399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crear</a:t>
            </a:r>
          </a:p>
          <a:p>
            <a:pPr algn="ctr"/>
            <a:r>
              <a:rPr lang="es-ES" sz="5400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una estrategia común</a:t>
            </a:r>
            <a:endParaRPr lang="es-ES" sz="5400" dirty="0">
              <a:solidFill>
                <a:schemeClr val="bg1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150395" y="40848"/>
            <a:ext cx="67762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7200" dirty="0" smtClean="0">
                <a:solidFill>
                  <a:srgbClr val="FAE175"/>
                </a:solidFill>
                <a:latin typeface="FFF Tusj Bold"/>
                <a:cs typeface="FFF Tusj Bold"/>
              </a:rPr>
              <a:t>para qué sirve</a:t>
            </a:r>
            <a:endParaRPr lang="es-ES" sz="7200" dirty="0">
              <a:solidFill>
                <a:srgbClr val="FAE175"/>
              </a:solidFill>
              <a:latin typeface="FFF Tusj Bold"/>
              <a:cs typeface="FFF Tusj Bold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-99381" y="-742382"/>
            <a:ext cx="158401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9900" dirty="0" smtClean="0">
                <a:solidFill>
                  <a:srgbClr val="FAE175"/>
                </a:solidFill>
                <a:latin typeface="FFF Tusj Bold"/>
                <a:cs typeface="FFF Tusj Bold"/>
              </a:rPr>
              <a:t>¿</a:t>
            </a:r>
            <a:endParaRPr lang="es-ES" sz="19900" dirty="0">
              <a:solidFill>
                <a:srgbClr val="FAE175"/>
              </a:solidFill>
              <a:latin typeface="FFF Tusj Bold"/>
              <a:cs typeface="FFF Tusj Bold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48109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7799142" y="-732919"/>
            <a:ext cx="158401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9900" dirty="0" smtClean="0">
                <a:solidFill>
                  <a:srgbClr val="FAE175"/>
                </a:solidFill>
                <a:latin typeface="FFF Tusj Bold"/>
                <a:cs typeface="FFF Tusj Bold"/>
              </a:rPr>
              <a:t>?</a:t>
            </a:r>
            <a:endParaRPr lang="es-ES" sz="19900" dirty="0">
              <a:solidFill>
                <a:srgbClr val="FAE175"/>
              </a:solidFill>
              <a:latin typeface="FFF Tusj Bold"/>
              <a:cs typeface="FFF Tusj Bold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0" y="2152140"/>
            <a:ext cx="9143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comunicar mejor</a:t>
            </a:r>
          </a:p>
          <a:p>
            <a:pPr algn="ctr"/>
            <a:r>
              <a:rPr lang="es-ES" sz="4800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la estrategia</a:t>
            </a:r>
            <a:endParaRPr lang="es-ES" sz="4800" dirty="0">
              <a:solidFill>
                <a:schemeClr val="bg1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150395" y="40848"/>
            <a:ext cx="67762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7200" dirty="0" smtClean="0">
                <a:solidFill>
                  <a:srgbClr val="FAE175"/>
                </a:solidFill>
                <a:latin typeface="FFF Tusj Bold"/>
                <a:cs typeface="FFF Tusj Bold"/>
              </a:rPr>
              <a:t>para qué sirve</a:t>
            </a:r>
            <a:endParaRPr lang="es-ES" sz="7200" dirty="0">
              <a:solidFill>
                <a:srgbClr val="FAE175"/>
              </a:solidFill>
              <a:latin typeface="FFF Tusj Bold"/>
              <a:cs typeface="FFF Tusj Bold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-99381" y="-742382"/>
            <a:ext cx="158401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9900" dirty="0" smtClean="0">
                <a:solidFill>
                  <a:srgbClr val="FAE175"/>
                </a:solidFill>
                <a:latin typeface="FFF Tusj Bold"/>
                <a:cs typeface="FFF Tusj Bold"/>
              </a:rPr>
              <a:t>¿</a:t>
            </a:r>
            <a:endParaRPr lang="es-ES" sz="19900" dirty="0">
              <a:solidFill>
                <a:srgbClr val="FAE175"/>
              </a:solidFill>
              <a:latin typeface="FFF Tusj Bold"/>
              <a:cs typeface="FFF Tusj Bold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59381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23441</TotalTime>
  <Words>438</Words>
  <Application>Microsoft Macintosh PowerPoint</Application>
  <PresentationFormat>Presentación en pantalla (16:10)</PresentationFormat>
  <Paragraphs>87</Paragraphs>
  <Slides>13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13</vt:i4>
      </vt:variant>
    </vt:vector>
  </HeadingPairs>
  <TitlesOfParts>
    <vt:vector size="15" baseType="lpstr">
      <vt:lpstr>Tema de Office</vt:lpstr>
      <vt:lpstr>1_Tema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</vt:vector>
  </TitlesOfParts>
  <Company>UMA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 M. de la Varga</dc:creator>
  <cp:lastModifiedBy>Profesor</cp:lastModifiedBy>
  <cp:revision>187</cp:revision>
  <dcterms:created xsi:type="dcterms:W3CDTF">2012-05-10T11:08:51Z</dcterms:created>
  <dcterms:modified xsi:type="dcterms:W3CDTF">2016-09-19T12:21:28Z</dcterms:modified>
</cp:coreProperties>
</file>