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75" r:id="rId2"/>
    <p:sldId id="277" r:id="rId3"/>
    <p:sldId id="270" r:id="rId4"/>
    <p:sldId id="269" r:id="rId5"/>
    <p:sldId id="266" r:id="rId6"/>
    <p:sldId id="272" r:id="rId7"/>
    <p:sldId id="258" r:id="rId8"/>
    <p:sldId id="274" r:id="rId9"/>
    <p:sldId id="261" r:id="rId10"/>
    <p:sldId id="262" r:id="rId11"/>
    <p:sldId id="263" r:id="rId12"/>
    <p:sldId id="264" r:id="rId13"/>
    <p:sldId id="276" r:id="rId14"/>
    <p:sldId id="27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201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4" d="100"/>
          <a:sy n="64" d="100"/>
        </p:scale>
        <p:origin x="-32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ED77D-9D3E-3548-A483-9ACB82F32B8E}" type="datetimeFigureOut">
              <a:rPr lang="en-US" smtClean="0"/>
              <a:t>22/10/17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8EF6B1-F39A-8E4A-B3BA-1C487F64179F}" type="slidenum">
              <a:rPr lang="en-US" smtClean="0"/>
              <a:t>‹#›</a:t>
            </a:fld>
            <a:endParaRPr lang="en-US"/>
          </a:p>
        </p:txBody>
      </p:sp>
    </p:spTree>
    <p:extLst>
      <p:ext uri="{BB962C8B-B14F-4D97-AF65-F5344CB8AC3E}">
        <p14:creationId xmlns:p14="http://schemas.microsoft.com/office/powerpoint/2010/main" val="35234965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8EF6B1-F39A-8E4A-B3BA-1C487F64179F}" type="slidenum">
              <a:rPr lang="en-US" smtClean="0"/>
              <a:t>3</a:t>
            </a:fld>
            <a:endParaRPr lang="en-US"/>
          </a:p>
        </p:txBody>
      </p:sp>
    </p:spTree>
    <p:extLst>
      <p:ext uri="{BB962C8B-B14F-4D97-AF65-F5344CB8AC3E}">
        <p14:creationId xmlns:p14="http://schemas.microsoft.com/office/powerpoint/2010/main" val="1339778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8EF6B1-F39A-8E4A-B3BA-1C487F64179F}" type="slidenum">
              <a:rPr lang="en-US" smtClean="0"/>
              <a:t>12</a:t>
            </a:fld>
            <a:endParaRPr lang="en-US"/>
          </a:p>
        </p:txBody>
      </p:sp>
    </p:spTree>
    <p:extLst>
      <p:ext uri="{BB962C8B-B14F-4D97-AF65-F5344CB8AC3E}">
        <p14:creationId xmlns:p14="http://schemas.microsoft.com/office/powerpoint/2010/main" val="587221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2FB387-89EB-F446-8A7F-18F52D3A45E7}" type="slidenum">
              <a:rPr lang="en-US" smtClean="0"/>
              <a:t>13</a:t>
            </a:fld>
            <a:endParaRPr lang="en-US"/>
          </a:p>
        </p:txBody>
      </p:sp>
    </p:spTree>
    <p:extLst>
      <p:ext uri="{BB962C8B-B14F-4D97-AF65-F5344CB8AC3E}">
        <p14:creationId xmlns:p14="http://schemas.microsoft.com/office/powerpoint/2010/main" val="3184375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8EF6B1-F39A-8E4A-B3BA-1C487F64179F}" type="slidenum">
              <a:rPr lang="en-US" smtClean="0"/>
              <a:t>14</a:t>
            </a:fld>
            <a:endParaRPr lang="en-US"/>
          </a:p>
        </p:txBody>
      </p:sp>
    </p:spTree>
    <p:extLst>
      <p:ext uri="{BB962C8B-B14F-4D97-AF65-F5344CB8AC3E}">
        <p14:creationId xmlns:p14="http://schemas.microsoft.com/office/powerpoint/2010/main" val="2128453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8EF6B1-F39A-8E4A-B3BA-1C487F64179F}" type="slidenum">
              <a:rPr lang="en-US" smtClean="0"/>
              <a:t>4</a:t>
            </a:fld>
            <a:endParaRPr lang="en-US"/>
          </a:p>
        </p:txBody>
      </p:sp>
    </p:spTree>
    <p:extLst>
      <p:ext uri="{BB962C8B-B14F-4D97-AF65-F5344CB8AC3E}">
        <p14:creationId xmlns:p14="http://schemas.microsoft.com/office/powerpoint/2010/main" val="1838469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63246"/>
            <a:ext cx="5486400" cy="4114800"/>
          </a:xfrm>
        </p:spPr>
        <p:txBody>
          <a:bodyPr/>
          <a:lstStyle/>
          <a:p>
            <a:r>
              <a:rPr lang="es-ES_tradnl" sz="1400" kern="1200" dirty="0" smtClean="0">
                <a:solidFill>
                  <a:schemeClr val="tx1"/>
                </a:solidFill>
                <a:effectLst/>
              </a:rPr>
              <a:t>Llevo muchos años trabajando en esto y he aprendido varias cosas:</a:t>
            </a:r>
            <a:endParaRPr lang="es-ES" sz="1400" kern="1200" dirty="0" smtClean="0">
              <a:solidFill>
                <a:schemeClr val="tx1"/>
              </a:solidFill>
              <a:effectLst/>
            </a:endParaRPr>
          </a:p>
          <a:p>
            <a:r>
              <a:rPr lang="es-ES_tradnl" sz="1400" kern="1200" dirty="0" smtClean="0">
                <a:solidFill>
                  <a:schemeClr val="tx1"/>
                </a:solidFill>
                <a:effectLst/>
              </a:rPr>
              <a:t> </a:t>
            </a:r>
            <a:endParaRPr lang="es-ES" sz="1400" kern="1200" dirty="0" smtClean="0">
              <a:solidFill>
                <a:schemeClr val="tx1"/>
              </a:solidFill>
              <a:effectLst/>
            </a:endParaRPr>
          </a:p>
          <a:p>
            <a:r>
              <a:rPr lang="es-ES_tradnl" sz="1400" kern="1200" dirty="0" smtClean="0">
                <a:solidFill>
                  <a:schemeClr val="tx1"/>
                </a:solidFill>
                <a:effectLst/>
              </a:rPr>
              <a:t>Que la migración es buena para todos. Que la migración es natural. Es buena y natural; esto parece un anuncio de estos de José Coronado, que te ayudan a hacer de vientre </a:t>
            </a:r>
            <a:endParaRPr lang="es-ES" sz="1400" kern="1200" dirty="0" smtClean="0">
              <a:solidFill>
                <a:schemeClr val="tx1"/>
              </a:solidFill>
              <a:effectLst/>
            </a:endParaRPr>
          </a:p>
          <a:p>
            <a:r>
              <a:rPr lang="es-ES_tradnl" sz="1400" kern="1200" dirty="0" smtClean="0">
                <a:solidFill>
                  <a:schemeClr val="tx1"/>
                </a:solidFill>
                <a:effectLst/>
              </a:rPr>
              <a:t>(DOBLE GAG: “el producto, no José Coronado”)</a:t>
            </a:r>
            <a:endParaRPr lang="es-ES" sz="1400" kern="1200" dirty="0" smtClean="0">
              <a:solidFill>
                <a:schemeClr val="tx1"/>
              </a:solidFill>
              <a:effectLst/>
            </a:endParaRPr>
          </a:p>
          <a:p>
            <a:r>
              <a:rPr lang="es-ES_tradnl" sz="1400" u="sng" kern="1200" dirty="0" smtClean="0">
                <a:solidFill>
                  <a:schemeClr val="tx1"/>
                </a:solidFill>
                <a:effectLst/>
              </a:rPr>
              <a:t>La migración es buena y es natural</a:t>
            </a:r>
            <a:r>
              <a:rPr lang="es-ES_tradnl" sz="1400" kern="1200" dirty="0" smtClean="0">
                <a:solidFill>
                  <a:schemeClr val="tx1"/>
                </a:solidFill>
                <a:effectLst/>
              </a:rPr>
              <a:t>. Pero todo eso daría igual si no fuese así, porque lo que es seguro es que es inevitable.</a:t>
            </a:r>
            <a:endParaRPr lang="es-ES" sz="1400" kern="1200" dirty="0" smtClean="0">
              <a:solidFill>
                <a:schemeClr val="tx1"/>
              </a:solidFill>
              <a:effectLst/>
            </a:endParaRPr>
          </a:p>
          <a:p>
            <a:r>
              <a:rPr lang="es-ES_tradnl" sz="1400" kern="1200" dirty="0" smtClean="0">
                <a:solidFill>
                  <a:schemeClr val="tx1"/>
                </a:solidFill>
                <a:effectLst/>
              </a:rPr>
              <a:t> </a:t>
            </a:r>
            <a:endParaRPr lang="es-ES" sz="1400" kern="1200" dirty="0" smtClean="0">
              <a:solidFill>
                <a:schemeClr val="tx1"/>
              </a:solidFill>
              <a:effectLst/>
            </a:endParaRPr>
          </a:p>
          <a:p>
            <a:r>
              <a:rPr lang="es-ES_tradnl" sz="1400" kern="1200" dirty="0" smtClean="0">
                <a:solidFill>
                  <a:schemeClr val="tx1"/>
                </a:solidFill>
                <a:effectLst/>
              </a:rPr>
              <a:t>Y es inevitable porque responde a pulsiones que escapan al control, como la desigualdad o la transición demográfica. Allí exceso de jóvenes; Aquí exceso de viejos. Y en Benidorm es estacional.</a:t>
            </a:r>
            <a:endParaRPr lang="es-ES" sz="1400" kern="1200" dirty="0" smtClean="0">
              <a:solidFill>
                <a:schemeClr val="tx1"/>
              </a:solidFill>
              <a:effectLst/>
            </a:endParaRPr>
          </a:p>
          <a:p>
            <a:r>
              <a:rPr lang="es-ES_tradnl" sz="1400" kern="1200" dirty="0" smtClean="0">
                <a:solidFill>
                  <a:schemeClr val="tx1"/>
                </a:solidFill>
                <a:effectLst/>
              </a:rPr>
              <a:t/>
            </a:r>
            <a:br>
              <a:rPr lang="es-ES_tradnl" sz="1400" kern="1200" dirty="0" smtClean="0">
                <a:solidFill>
                  <a:schemeClr val="tx1"/>
                </a:solidFill>
                <a:effectLst/>
              </a:rPr>
            </a:br>
            <a:r>
              <a:rPr lang="es-ES_tradnl" sz="1400" u="sng" kern="1200" dirty="0" smtClean="0">
                <a:solidFill>
                  <a:schemeClr val="tx1"/>
                </a:solidFill>
                <a:effectLst/>
              </a:rPr>
              <a:t>Y si la migración es buena, natural e inevitable. </a:t>
            </a:r>
            <a:endParaRPr lang="es-ES" sz="1400" kern="1200" dirty="0" smtClean="0">
              <a:solidFill>
                <a:schemeClr val="tx1"/>
              </a:solidFill>
              <a:effectLst/>
            </a:endParaRPr>
          </a:p>
          <a:p>
            <a:r>
              <a:rPr lang="es-ES_tradnl" sz="1400" kern="1200" dirty="0" smtClean="0">
                <a:solidFill>
                  <a:schemeClr val="tx1"/>
                </a:solidFill>
                <a:effectLst/>
              </a:rPr>
              <a:t>La pregunta fundamental es: ¿realmente podemos aspirar a </a:t>
            </a:r>
            <a:r>
              <a:rPr lang="es-ES_tradnl" sz="1400" i="1" kern="1200" dirty="0" smtClean="0">
                <a:solidFill>
                  <a:schemeClr val="tx1"/>
                </a:solidFill>
                <a:effectLst/>
              </a:rPr>
              <a:t>detener</a:t>
            </a:r>
            <a:r>
              <a:rPr lang="es-ES_tradnl" sz="1400" kern="1200" dirty="0" smtClean="0">
                <a:solidFill>
                  <a:schemeClr val="tx1"/>
                </a:solidFill>
                <a:effectLst/>
              </a:rPr>
              <a:t> las migraciones?  Y la respuesta es no. Podemos alargar, encarecer o encanallar el proceso, pero nunca vamos a </a:t>
            </a:r>
            <a:r>
              <a:rPr lang="es-ES_tradnl" sz="1400" i="1" kern="1200" dirty="0" smtClean="0">
                <a:solidFill>
                  <a:schemeClr val="tx1"/>
                </a:solidFill>
                <a:effectLst/>
              </a:rPr>
              <a:t>detenerlo</a:t>
            </a:r>
            <a:r>
              <a:rPr lang="es-ES_tradnl" sz="1400" kern="1200" dirty="0" smtClean="0">
                <a:solidFill>
                  <a:schemeClr val="tx1"/>
                </a:solidFill>
                <a:effectLst/>
              </a:rPr>
              <a:t>.</a:t>
            </a:r>
            <a:endParaRPr lang="es-ES" sz="1400" kern="1200" dirty="0" smtClean="0">
              <a:solidFill>
                <a:schemeClr val="tx1"/>
              </a:solidFill>
              <a:effectLst/>
            </a:endParaRPr>
          </a:p>
          <a:p>
            <a:r>
              <a:rPr lang="es-ES_tradnl" sz="1400" kern="1200" dirty="0" smtClean="0">
                <a:solidFill>
                  <a:schemeClr val="tx1"/>
                </a:solidFill>
                <a:effectLst/>
              </a:rPr>
              <a:t>Entonces, ¿qué hacemos? Pues </a:t>
            </a:r>
            <a:r>
              <a:rPr lang="es-ES_tradnl" sz="1400" i="1" kern="1200" dirty="0" smtClean="0">
                <a:solidFill>
                  <a:schemeClr val="tx1"/>
                </a:solidFill>
                <a:effectLst/>
              </a:rPr>
              <a:t>gobernarlo</a:t>
            </a:r>
            <a:r>
              <a:rPr lang="es-ES_tradnl" sz="1400" kern="1200" dirty="0" smtClean="0">
                <a:solidFill>
                  <a:schemeClr val="tx1"/>
                </a:solidFill>
                <a:effectLst/>
              </a:rPr>
              <a:t>.</a:t>
            </a:r>
            <a:endParaRPr lang="es-ES" sz="1400" kern="1200" dirty="0" smtClean="0">
              <a:solidFill>
                <a:schemeClr val="tx1"/>
              </a:solidFill>
              <a:effectLst/>
            </a:endParaRPr>
          </a:p>
          <a:p>
            <a:endParaRPr lang="en-US" sz="1400" dirty="0"/>
          </a:p>
        </p:txBody>
      </p:sp>
      <p:sp>
        <p:nvSpPr>
          <p:cNvPr id="4" name="Slide Number Placeholder 3"/>
          <p:cNvSpPr>
            <a:spLocks noGrp="1"/>
          </p:cNvSpPr>
          <p:nvPr>
            <p:ph type="sldNum" sz="quarter" idx="10"/>
          </p:nvPr>
        </p:nvSpPr>
        <p:spPr/>
        <p:txBody>
          <a:bodyPr/>
          <a:lstStyle/>
          <a:p>
            <a:fld id="{468EF6B1-F39A-8E4A-B3BA-1C487F64179F}" type="slidenum">
              <a:rPr lang="en-US" smtClean="0"/>
              <a:t>5</a:t>
            </a:fld>
            <a:endParaRPr lang="en-US"/>
          </a:p>
        </p:txBody>
      </p:sp>
    </p:spTree>
    <p:extLst>
      <p:ext uri="{BB962C8B-B14F-4D97-AF65-F5344CB8AC3E}">
        <p14:creationId xmlns:p14="http://schemas.microsoft.com/office/powerpoint/2010/main" val="1168634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600" kern="1200" dirty="0" smtClean="0">
                <a:solidFill>
                  <a:schemeClr val="tx1"/>
                </a:solidFill>
                <a:effectLst/>
                <a:latin typeface="+mn-lt"/>
                <a:ea typeface="+mn-ea"/>
                <a:cs typeface="+mn-cs"/>
              </a:rPr>
              <a:t>Necesitamos una reforma profunda, que empieza por un cambio de mentalidad, una idea MUY loca (</a:t>
            </a:r>
            <a:r>
              <a:rPr lang="es-ES_tradnl" sz="1600" u="sng" kern="1200" dirty="0" smtClean="0">
                <a:solidFill>
                  <a:schemeClr val="tx1"/>
                </a:solidFill>
                <a:effectLst/>
                <a:latin typeface="+mn-lt"/>
                <a:ea typeface="+mn-ea"/>
                <a:cs typeface="+mn-cs"/>
              </a:rPr>
              <a:t>Gesto loco</a:t>
            </a:r>
            <a:r>
              <a:rPr lang="es-ES_tradnl" sz="1600" kern="1200" dirty="0" smtClean="0">
                <a:solidFill>
                  <a:schemeClr val="tx1"/>
                </a:solidFill>
                <a:effectLst/>
                <a:latin typeface="+mn-lt"/>
                <a:ea typeface="+mn-ea"/>
                <a:cs typeface="+mn-cs"/>
              </a:rPr>
              <a:t>) tratar a los extranjeros como si fuesen seres humanos. (</a:t>
            </a:r>
            <a:r>
              <a:rPr lang="es-ES_tradnl" sz="1600" u="sng" kern="1200" dirty="0" smtClean="0">
                <a:solidFill>
                  <a:schemeClr val="tx1"/>
                </a:solidFill>
                <a:effectLst/>
                <a:latin typeface="+mn-lt"/>
                <a:ea typeface="+mn-ea"/>
                <a:cs typeface="+mn-cs"/>
              </a:rPr>
              <a:t>Repito gesto</a:t>
            </a:r>
            <a:r>
              <a:rPr lang="es-ES_tradnl" sz="1600" kern="1200" dirty="0" smtClean="0">
                <a:solidFill>
                  <a:schemeClr val="tx1"/>
                </a:solidFill>
                <a:effectLst/>
                <a:latin typeface="+mn-lt"/>
                <a:ea typeface="+mn-ea"/>
                <a:cs typeface="+mn-cs"/>
              </a:rPr>
              <a:t>) </a:t>
            </a:r>
            <a:endParaRPr lang="es-ES" sz="1600" kern="1200" dirty="0" smtClean="0">
              <a:solidFill>
                <a:schemeClr val="tx1"/>
              </a:solidFill>
              <a:effectLst/>
              <a:latin typeface="+mn-lt"/>
              <a:ea typeface="+mn-ea"/>
              <a:cs typeface="+mn-cs"/>
            </a:endParaRPr>
          </a:p>
          <a:p>
            <a:endParaRPr lang="en-US" sz="1600" dirty="0"/>
          </a:p>
        </p:txBody>
      </p:sp>
      <p:sp>
        <p:nvSpPr>
          <p:cNvPr id="4" name="Slide Number Placeholder 3"/>
          <p:cNvSpPr>
            <a:spLocks noGrp="1"/>
          </p:cNvSpPr>
          <p:nvPr>
            <p:ph type="sldNum" sz="quarter" idx="10"/>
          </p:nvPr>
        </p:nvSpPr>
        <p:spPr/>
        <p:txBody>
          <a:bodyPr/>
          <a:lstStyle/>
          <a:p>
            <a:fld id="{468EF6B1-F39A-8E4A-B3BA-1C487F64179F}" type="slidenum">
              <a:rPr lang="en-US" smtClean="0"/>
              <a:t>6</a:t>
            </a:fld>
            <a:endParaRPr lang="en-US"/>
          </a:p>
        </p:txBody>
      </p:sp>
    </p:spTree>
    <p:extLst>
      <p:ext uri="{BB962C8B-B14F-4D97-AF65-F5344CB8AC3E}">
        <p14:creationId xmlns:p14="http://schemas.microsoft.com/office/powerpoint/2010/main" val="3402252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100" kern="1200" dirty="0" smtClean="0">
                <a:solidFill>
                  <a:schemeClr val="tx1"/>
                </a:solidFill>
                <a:effectLst/>
              </a:rPr>
              <a:t>La movilidad laboral de los extranjeros es una carrera de obstáculos. El empleador debe demostrar que nadie más en toda Europa puede ocupar ese trabajo, el trabajador debe pasar por un proceso costoso y LARGO de solicitud de visado, </a:t>
            </a:r>
            <a:r>
              <a:rPr lang="es-ES_tradnl" sz="1100" u="sng" kern="1200" dirty="0" smtClean="0">
                <a:solidFill>
                  <a:schemeClr val="tx1"/>
                </a:solidFill>
                <a:effectLst/>
              </a:rPr>
              <a:t>tanto que a veces ya están prejubilados</a:t>
            </a:r>
            <a:r>
              <a:rPr lang="es-ES_tradnl" sz="1100" kern="1200" dirty="0" smtClean="0">
                <a:solidFill>
                  <a:schemeClr val="tx1"/>
                </a:solidFill>
                <a:effectLst/>
              </a:rPr>
              <a:t>; una vez que está aquí tiene todo tipo de limitaciones sobre la empresa, la provincia o el empleo que puede realizar. Y, si le despiden, es muy posible que sea obligado a marcharse. </a:t>
            </a:r>
            <a:endParaRPr lang="es-ES" sz="1100" kern="1200" dirty="0" smtClean="0">
              <a:solidFill>
                <a:schemeClr val="tx1"/>
              </a:solidFill>
              <a:effectLst/>
            </a:endParaRPr>
          </a:p>
          <a:p>
            <a:r>
              <a:rPr lang="es-ES_tradnl" sz="1100" u="sng" kern="1200" dirty="0" smtClean="0">
                <a:solidFill>
                  <a:schemeClr val="tx1"/>
                </a:solidFill>
                <a:effectLst/>
              </a:rPr>
              <a:t>He visto órdenes de alejamiento menos restrictivas</a:t>
            </a:r>
            <a:r>
              <a:rPr lang="es-ES_tradnl" sz="1100" kern="1200" dirty="0" smtClean="0">
                <a:solidFill>
                  <a:schemeClr val="tx1"/>
                </a:solidFill>
                <a:effectLst/>
              </a:rPr>
              <a:t>.</a:t>
            </a:r>
            <a:endParaRPr lang="es-ES" sz="1100" kern="1200" dirty="0" smtClean="0">
              <a:solidFill>
                <a:schemeClr val="tx1"/>
              </a:solidFill>
              <a:effectLst/>
            </a:endParaRPr>
          </a:p>
          <a:p>
            <a:r>
              <a:rPr lang="es-ES_tradnl" sz="1100" kern="1200" dirty="0" smtClean="0">
                <a:solidFill>
                  <a:schemeClr val="tx1"/>
                </a:solidFill>
                <a:effectLst/>
              </a:rPr>
              <a:t> </a:t>
            </a:r>
            <a:endParaRPr lang="es-ES" sz="1100" kern="1200" dirty="0" smtClean="0">
              <a:solidFill>
                <a:schemeClr val="tx1"/>
              </a:solidFill>
              <a:effectLst/>
            </a:endParaRPr>
          </a:p>
          <a:p>
            <a:r>
              <a:rPr lang="es-ES_tradnl" sz="1100" kern="1200" dirty="0" smtClean="0">
                <a:solidFill>
                  <a:schemeClr val="tx1"/>
                </a:solidFill>
                <a:effectLst/>
              </a:rPr>
              <a:t>Nada de todo esto es necesario. ¿Por qué no dejamos que la economía se regule con naturalidad como hacemos con otros mercados? (( </a:t>
            </a:r>
            <a:r>
              <a:rPr lang="es-ES_tradnl" sz="1100" i="1" kern="1200" dirty="0" smtClean="0">
                <a:solidFill>
                  <a:schemeClr val="tx1"/>
                </a:solidFill>
                <a:effectLst/>
              </a:rPr>
              <a:t>GRÁFICO – foto NZ </a:t>
            </a:r>
            <a:r>
              <a:rPr lang="es-ES_tradnl" sz="1100" kern="1200" dirty="0" smtClean="0">
                <a:solidFill>
                  <a:schemeClr val="tx1"/>
                </a:solidFill>
                <a:effectLst/>
              </a:rPr>
              <a:t>)) Por ejemplo: Programa trabajadores temporales en Nueva Zelanda, un país de inmigrantes que tiene muchos menos complejos con respecto a la movilidad de trabajadores. El programa permite que miles de trabajadores se desplacen cada año durante unos meses para trabajar con todos los derechos en el sector agrario. De forma estacional, como en Benidorm. El Estado se limita a extender los visados y deja que sean los agentes económicos los que se organicen del modo que consideren necesario. </a:t>
            </a:r>
            <a:endParaRPr lang="es-ES" sz="1100" kern="1200" dirty="0" smtClean="0">
              <a:solidFill>
                <a:schemeClr val="tx1"/>
              </a:solidFill>
              <a:effectLst/>
            </a:endParaRPr>
          </a:p>
          <a:p>
            <a:r>
              <a:rPr lang="es-ES_tradnl" sz="1100" kern="1200" dirty="0" smtClean="0">
                <a:solidFill>
                  <a:schemeClr val="tx1"/>
                </a:solidFill>
                <a:effectLst/>
              </a:rPr>
              <a:t>((¿</a:t>
            </a:r>
            <a:r>
              <a:rPr lang="es-ES_tradnl" sz="1100" u="sng" kern="1200" dirty="0" smtClean="0">
                <a:solidFill>
                  <a:schemeClr val="tx1"/>
                </a:solidFill>
                <a:effectLst/>
              </a:rPr>
              <a:t>Añadir en Benidorm</a:t>
            </a:r>
            <a:r>
              <a:rPr lang="es-ES_tradnl" sz="1100" kern="1200" dirty="0" smtClean="0">
                <a:solidFill>
                  <a:schemeClr val="tx1"/>
                </a:solidFill>
                <a:effectLst/>
              </a:rPr>
              <a:t>?: No, no me refiero que vayan ancianos a Nueva Zelanda a levantar el país ¿te imaginas? “Que tenemos - ¡Viejos! - ¿Y qué necesitan? – Pensiones - ¿Cómo hacemos para no pagar pensiones? Pues no pagándolas” </a:t>
            </a:r>
            <a:r>
              <a:rPr lang="es-ES_tradnl" sz="1100" kern="1200" dirty="0" err="1" smtClean="0">
                <a:solidFill>
                  <a:schemeClr val="tx1"/>
                </a:solidFill>
                <a:effectLst/>
              </a:rPr>
              <a:t>Ufff</a:t>
            </a:r>
            <a:r>
              <a:rPr lang="es-ES_tradnl" sz="1100" kern="1200" dirty="0" smtClean="0">
                <a:solidFill>
                  <a:schemeClr val="tx1"/>
                </a:solidFill>
                <a:effectLst/>
              </a:rPr>
              <a:t>, no demos más ideas que me veo viniendo a hacer un TED: “Inmigrantes de 3ª edad </a:t>
            </a:r>
            <a:r>
              <a:rPr lang="es-ES_tradnl" sz="1100" kern="1200" dirty="0" smtClean="0">
                <a:solidFill>
                  <a:schemeClr val="tx1"/>
                </a:solidFill>
                <a:effectLst/>
                <a:sym typeface="Symbol"/>
              </a:rPr>
              <a:t></a:t>
            </a:r>
            <a:r>
              <a:rPr lang="es-ES_tradnl" sz="1100" kern="1200" dirty="0" smtClean="0">
                <a:solidFill>
                  <a:schemeClr val="tx1"/>
                </a:solidFill>
                <a:effectLst/>
              </a:rPr>
              <a:t> la nueva economía sumergida”))</a:t>
            </a:r>
            <a:endParaRPr lang="es-ES" sz="1100" kern="1200" dirty="0" smtClean="0">
              <a:solidFill>
                <a:schemeClr val="tx1"/>
              </a:solidFill>
              <a:effectLst/>
            </a:endParaRPr>
          </a:p>
          <a:p>
            <a:r>
              <a:rPr lang="es-ES_tradnl" sz="1100" kern="1200" dirty="0" smtClean="0">
                <a:solidFill>
                  <a:schemeClr val="tx1"/>
                </a:solidFill>
                <a:effectLst/>
              </a:rPr>
              <a:t> </a:t>
            </a:r>
            <a:endParaRPr lang="es-ES" sz="1100" kern="1200" dirty="0" smtClean="0">
              <a:solidFill>
                <a:schemeClr val="tx1"/>
              </a:solidFill>
              <a:effectLst/>
            </a:endParaRPr>
          </a:p>
          <a:p>
            <a:r>
              <a:rPr lang="es-ES_tradnl" sz="1100" kern="1200" dirty="0" smtClean="0">
                <a:solidFill>
                  <a:schemeClr val="tx1"/>
                </a:solidFill>
                <a:effectLst/>
              </a:rPr>
              <a:t>La ventaja añadida de este modelo es que ayudaría mucho a reducir los flujos de inmigración irregular, porque podemos decirles a la gente en origen: “no merece la pena que te subas a una patera, porque nuestro sistema te dará la oportunidad de venir si tienes un poco de paciencia”. Y los que vienen de forma irregular han demostrado tener paciencia; oportunidades no, ¡pero paciencia SÍ!</a:t>
            </a:r>
            <a:endParaRPr lang="es-ES" sz="1100" kern="1200" dirty="0" smtClean="0">
              <a:solidFill>
                <a:schemeClr val="tx1"/>
              </a:solidFill>
              <a:effectLst/>
            </a:endParaRPr>
          </a:p>
          <a:p>
            <a:endParaRPr lang="en-US" sz="1100" dirty="0"/>
          </a:p>
        </p:txBody>
      </p:sp>
      <p:sp>
        <p:nvSpPr>
          <p:cNvPr id="4" name="Slide Number Placeholder 3"/>
          <p:cNvSpPr>
            <a:spLocks noGrp="1"/>
          </p:cNvSpPr>
          <p:nvPr>
            <p:ph type="sldNum" sz="quarter" idx="10"/>
          </p:nvPr>
        </p:nvSpPr>
        <p:spPr/>
        <p:txBody>
          <a:bodyPr/>
          <a:lstStyle/>
          <a:p>
            <a:fld id="{468EF6B1-F39A-8E4A-B3BA-1C487F64179F}" type="slidenum">
              <a:rPr lang="en-US" smtClean="0"/>
              <a:t>7</a:t>
            </a:fld>
            <a:endParaRPr lang="en-US"/>
          </a:p>
        </p:txBody>
      </p:sp>
    </p:spTree>
    <p:extLst>
      <p:ext uri="{BB962C8B-B14F-4D97-AF65-F5344CB8AC3E}">
        <p14:creationId xmlns:p14="http://schemas.microsoft.com/office/powerpoint/2010/main" val="376208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400" kern="1200" dirty="0" smtClean="0">
                <a:solidFill>
                  <a:schemeClr val="tx1"/>
                </a:solidFill>
                <a:effectLst/>
              </a:rPr>
              <a:t>Ya hemos dicho que los derechos son patrimonio de los ciudadanos, </a:t>
            </a:r>
            <a:r>
              <a:rPr lang="es-ES_tradnl" sz="1400" u="sng" kern="1200" dirty="0" smtClean="0">
                <a:solidFill>
                  <a:schemeClr val="tx1"/>
                </a:solidFill>
                <a:effectLst/>
              </a:rPr>
              <a:t>no de los poseedores de un pasaporte</a:t>
            </a:r>
            <a:r>
              <a:rPr lang="es-ES_tradnl" sz="1400" kern="1200" dirty="0" smtClean="0">
                <a:solidFill>
                  <a:schemeClr val="tx1"/>
                </a:solidFill>
                <a:effectLst/>
              </a:rPr>
              <a:t>. Si están aquí, nuestra Constitución les garantiza educación, sanidad y protección social. Es posible y se ha hecho: durante varios de los años de la crisis, España garantizó el derecho universal a la sanidad. Intentaron tumbarlo, pero están de retirada: Valencia recuperó el derecho en 2015.</a:t>
            </a:r>
            <a:endParaRPr lang="es-ES" sz="1400" kern="1200" dirty="0" smtClean="0">
              <a:solidFill>
                <a:schemeClr val="tx1"/>
              </a:solidFill>
              <a:effectLst/>
            </a:endParaRPr>
          </a:p>
          <a:p>
            <a:r>
              <a:rPr lang="es-ES_tradnl" sz="1400" kern="1200" dirty="0" smtClean="0">
                <a:solidFill>
                  <a:schemeClr val="tx1"/>
                </a:solidFill>
                <a:effectLst/>
              </a:rPr>
              <a:t> </a:t>
            </a:r>
            <a:endParaRPr lang="es-ES" sz="1400" kern="1200" dirty="0" smtClean="0">
              <a:solidFill>
                <a:schemeClr val="tx1"/>
              </a:solidFill>
              <a:effectLst/>
            </a:endParaRPr>
          </a:p>
          <a:p>
            <a:r>
              <a:rPr lang="es-ES_tradnl" sz="1400" kern="1200" dirty="0" smtClean="0">
                <a:solidFill>
                  <a:schemeClr val="tx1"/>
                </a:solidFill>
                <a:effectLst/>
              </a:rPr>
              <a:t>Pero es evidente que no todos ganan con la llegada de nuevos vecinos. Algunos trabajadores compiten por el mismo empleo y las capas más pobres deben competir por recursos sociales escasos. La respuesta responsable entonces es ofrecer </a:t>
            </a:r>
            <a:r>
              <a:rPr lang="es-ES_tradnl" sz="1400" u="sng" kern="1200" dirty="0" smtClean="0">
                <a:solidFill>
                  <a:schemeClr val="tx1"/>
                </a:solidFill>
                <a:effectLst/>
              </a:rPr>
              <a:t>compensaciones</a:t>
            </a:r>
            <a:r>
              <a:rPr lang="es-ES_tradnl" sz="1400" kern="1200" dirty="0" smtClean="0">
                <a:solidFill>
                  <a:schemeClr val="tx1"/>
                </a:solidFill>
                <a:effectLst/>
              </a:rPr>
              <a:t> a quienes pierden por la llegada de nuevos inmigrantes. Es lo justo y ayudará a evitar tensiones sociales innecesarias.</a:t>
            </a:r>
            <a:endParaRPr lang="es-ES" sz="1400" kern="1200" dirty="0" smtClean="0">
              <a:solidFill>
                <a:schemeClr val="tx1"/>
              </a:solidFill>
              <a:effectLst/>
            </a:endParaRPr>
          </a:p>
          <a:p>
            <a:r>
              <a:rPr lang="es-ES_tradnl" sz="1400" kern="1200" dirty="0" smtClean="0">
                <a:solidFill>
                  <a:schemeClr val="tx1"/>
                </a:solidFill>
                <a:effectLst/>
              </a:rPr>
              <a:t> </a:t>
            </a:r>
            <a:endParaRPr lang="es-ES" sz="1400" kern="1200" dirty="0" smtClean="0">
              <a:solidFill>
                <a:schemeClr val="tx1"/>
              </a:solidFill>
              <a:effectLst/>
            </a:endParaRPr>
          </a:p>
          <a:p>
            <a:r>
              <a:rPr lang="es-ES_tradnl" sz="1400" kern="1200" dirty="0" smtClean="0">
                <a:solidFill>
                  <a:schemeClr val="tx1"/>
                </a:solidFill>
                <a:effectLst/>
              </a:rPr>
              <a:t>Me dirán ustedes que de dónde sacamos el dinero. Pues, por ejemplo, dedicando una parte de los desorbitados presupuestos que hoy gastamos en control de fronteras. Según los cálculos de un prestigioso centro de estudios de Londres, Europa va a gastarse en los próximos años </a:t>
            </a:r>
            <a:r>
              <a:rPr lang="es-ES_tradnl" sz="1400" u="sng" kern="1200" dirty="0" smtClean="0">
                <a:solidFill>
                  <a:schemeClr val="tx1"/>
                </a:solidFill>
                <a:effectLst/>
              </a:rPr>
              <a:t>6.000 millones/año</a:t>
            </a:r>
            <a:r>
              <a:rPr lang="es-ES_tradnl" sz="1400" kern="1200" dirty="0" smtClean="0">
                <a:solidFill>
                  <a:schemeClr val="tx1"/>
                </a:solidFill>
                <a:effectLst/>
              </a:rPr>
              <a:t> para evitar la llegada de unos refugiados. ¿Se imaginan lo que podríamos hacer con ese dinero? ¿La de colegios, centros de salud, </a:t>
            </a:r>
            <a:r>
              <a:rPr lang="es-ES_tradnl" sz="1400" kern="1200" dirty="0" err="1" smtClean="0">
                <a:solidFill>
                  <a:schemeClr val="tx1"/>
                </a:solidFill>
                <a:effectLst/>
              </a:rPr>
              <a:t>etc</a:t>
            </a:r>
            <a:r>
              <a:rPr lang="es-ES_tradnl" sz="1400" kern="1200" dirty="0" smtClean="0">
                <a:solidFill>
                  <a:schemeClr val="tx1"/>
                </a:solidFill>
                <a:effectLst/>
              </a:rPr>
              <a:t>? </a:t>
            </a:r>
            <a:endParaRPr lang="es-ES" sz="1400" kern="1200" dirty="0" smtClean="0">
              <a:solidFill>
                <a:schemeClr val="tx1"/>
              </a:solidFill>
              <a:effectLst/>
            </a:endParaRPr>
          </a:p>
          <a:p>
            <a:endParaRPr lang="en-US" sz="1400" dirty="0"/>
          </a:p>
        </p:txBody>
      </p:sp>
      <p:sp>
        <p:nvSpPr>
          <p:cNvPr id="4" name="Slide Number Placeholder 3"/>
          <p:cNvSpPr>
            <a:spLocks noGrp="1"/>
          </p:cNvSpPr>
          <p:nvPr>
            <p:ph type="sldNum" sz="quarter" idx="10"/>
          </p:nvPr>
        </p:nvSpPr>
        <p:spPr/>
        <p:txBody>
          <a:bodyPr/>
          <a:lstStyle/>
          <a:p>
            <a:fld id="{468EF6B1-F39A-8E4A-B3BA-1C487F64179F}" type="slidenum">
              <a:rPr lang="en-US" smtClean="0"/>
              <a:t>8</a:t>
            </a:fld>
            <a:endParaRPr lang="en-US"/>
          </a:p>
        </p:txBody>
      </p:sp>
    </p:spTree>
    <p:extLst>
      <p:ext uri="{BB962C8B-B14F-4D97-AF65-F5344CB8AC3E}">
        <p14:creationId xmlns:p14="http://schemas.microsoft.com/office/powerpoint/2010/main" val="2714970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8EF6B1-F39A-8E4A-B3BA-1C487F64179F}" type="slidenum">
              <a:rPr lang="en-US" smtClean="0"/>
              <a:t>9</a:t>
            </a:fld>
            <a:endParaRPr lang="en-US"/>
          </a:p>
        </p:txBody>
      </p:sp>
    </p:spTree>
    <p:extLst>
      <p:ext uri="{BB962C8B-B14F-4D97-AF65-F5344CB8AC3E}">
        <p14:creationId xmlns:p14="http://schemas.microsoft.com/office/powerpoint/2010/main" val="3634253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400" b="1" kern="1200" dirty="0" smtClean="0">
                <a:solidFill>
                  <a:schemeClr val="tx1"/>
                </a:solidFill>
                <a:effectLst/>
              </a:rPr>
              <a:t>Finalmente, quiero un sistema en donde las migraciones sean una poderosa herramienta contra la desigualdad global.</a:t>
            </a:r>
            <a:r>
              <a:rPr lang="es-ES_tradnl" sz="1400" kern="1200" dirty="0" smtClean="0">
                <a:solidFill>
                  <a:schemeClr val="tx1"/>
                </a:solidFill>
                <a:effectLst/>
              </a:rPr>
              <a:t> Este es un mensaje para las ONG y las agencias de cooperación: eso de que hay que incrementar la ayuda para que no vengan no sirve para NADA. Si acaso, para que tengan más posibilidades de dar el salto. </a:t>
            </a:r>
            <a:r>
              <a:rPr lang="es-ES_tradnl" sz="1400" i="1" kern="1200" dirty="0" smtClean="0">
                <a:solidFill>
                  <a:schemeClr val="tx1"/>
                </a:solidFill>
                <a:effectLst/>
              </a:rPr>
              <a:t>METER DIAPO CAMPANA GAUSS</a:t>
            </a:r>
            <a:r>
              <a:rPr lang="es-ES_tradnl" sz="1400" kern="1200" dirty="0" smtClean="0">
                <a:solidFill>
                  <a:schemeClr val="tx1"/>
                </a:solidFill>
                <a:effectLst/>
              </a:rPr>
              <a:t>. (No, no soy yo echándome la siesta en Benidorm). </a:t>
            </a:r>
            <a:r>
              <a:rPr lang="es-ES_tradnl" sz="1400" u="sng" kern="1200" dirty="0" smtClean="0">
                <a:solidFill>
                  <a:schemeClr val="tx1"/>
                </a:solidFill>
                <a:effectLst/>
              </a:rPr>
              <a:t>¿Se acuerdan del famoso 0,7?</a:t>
            </a:r>
            <a:r>
              <a:rPr lang="es-ES_tradnl" sz="1400" kern="1200" dirty="0" smtClean="0">
                <a:solidFill>
                  <a:schemeClr val="tx1"/>
                </a:solidFill>
                <a:effectLst/>
              </a:rPr>
              <a:t> </a:t>
            </a:r>
            <a:r>
              <a:rPr lang="es-ES_tradnl" sz="1400" u="sng" kern="1200" dirty="0" smtClean="0">
                <a:solidFill>
                  <a:schemeClr val="tx1"/>
                </a:solidFill>
                <a:effectLst/>
              </a:rPr>
              <a:t>Yo les propongo otro 0,7%, piensen en lo que es un 0,7 de cualquier cosa</a:t>
            </a:r>
            <a:r>
              <a:rPr lang="es-ES_tradnl" sz="1400" kern="1200" dirty="0" smtClean="0">
                <a:solidFill>
                  <a:schemeClr val="tx1"/>
                </a:solidFill>
                <a:effectLst/>
              </a:rPr>
              <a:t>: aumentar un poquito el número de personas que pueden venir a trabajar </a:t>
            </a:r>
            <a:r>
              <a:rPr lang="es-ES_tradnl" sz="1400" kern="1200" dirty="0" err="1" smtClean="0">
                <a:solidFill>
                  <a:schemeClr val="tx1"/>
                </a:solidFill>
                <a:effectLst/>
              </a:rPr>
              <a:t>legalmena</a:t>
            </a:r>
            <a:r>
              <a:rPr lang="es-ES_tradnl" sz="1400" kern="1200" dirty="0" smtClean="0">
                <a:solidFill>
                  <a:schemeClr val="tx1"/>
                </a:solidFill>
                <a:effectLst/>
              </a:rPr>
              <a:t>&gt;te. </a:t>
            </a:r>
            <a:endParaRPr lang="es-ES" sz="1400" kern="1200" dirty="0" smtClean="0">
              <a:solidFill>
                <a:schemeClr val="tx1"/>
              </a:solidFill>
              <a:effectLst/>
            </a:endParaRPr>
          </a:p>
          <a:p>
            <a:r>
              <a:rPr lang="es-ES_tradnl" sz="1400" kern="1200" dirty="0" smtClean="0">
                <a:solidFill>
                  <a:schemeClr val="tx1"/>
                </a:solidFill>
                <a:effectLst/>
              </a:rPr>
              <a:t> </a:t>
            </a:r>
            <a:endParaRPr lang="es-ES" sz="1400" kern="1200" dirty="0" smtClean="0">
              <a:solidFill>
                <a:schemeClr val="tx1"/>
              </a:solidFill>
              <a:effectLst/>
            </a:endParaRPr>
          </a:p>
          <a:p>
            <a:r>
              <a:rPr lang="es-ES_tradnl" sz="1400" kern="1200" dirty="0" smtClean="0">
                <a:solidFill>
                  <a:schemeClr val="tx1"/>
                </a:solidFill>
                <a:effectLst/>
              </a:rPr>
              <a:t>Un último ejemplo: Michael Clemens, del Centro para el Desarrollo Global de Washington, desarrolló una propuesta de visados temporales de trabajo para haitianos afectados por el terremoto. El resultado no solo demostró ser bueno para los afectados (que doblaron sus ingresos anuales previos en unos pocos meses), sino también para Haití (donde regresó el 85% de lo ganado) y para EEUU (donde cada trabajador generó una riqueza equivalente a 4.000$). Y algo no poco importante: los trabajadores retornaron y no se vieron obligados a quedarse ilegalmente en EEUU. </a:t>
            </a:r>
            <a:endParaRPr lang="es-ES" sz="1400" kern="1200" dirty="0" smtClean="0">
              <a:solidFill>
                <a:schemeClr val="tx1"/>
              </a:solidFill>
              <a:effectLst/>
            </a:endParaRPr>
          </a:p>
          <a:p>
            <a:r>
              <a:rPr lang="es-ES_tradnl" sz="1400" kern="1200" dirty="0" smtClean="0">
                <a:solidFill>
                  <a:schemeClr val="tx1"/>
                </a:solidFill>
                <a:effectLst/>
              </a:rPr>
              <a:t>Claro que igual cuando hagan el muro... no es tan fácil volver.</a:t>
            </a:r>
            <a:endParaRPr lang="es-ES" sz="1400" kern="1200" dirty="0" smtClean="0">
              <a:solidFill>
                <a:schemeClr val="tx1"/>
              </a:solidFill>
              <a:effectLst/>
            </a:endParaRPr>
          </a:p>
          <a:p>
            <a:endParaRPr lang="en-US" sz="1400" dirty="0"/>
          </a:p>
        </p:txBody>
      </p:sp>
      <p:sp>
        <p:nvSpPr>
          <p:cNvPr id="4" name="Slide Number Placeholder 3"/>
          <p:cNvSpPr>
            <a:spLocks noGrp="1"/>
          </p:cNvSpPr>
          <p:nvPr>
            <p:ph type="sldNum" sz="quarter" idx="10"/>
          </p:nvPr>
        </p:nvSpPr>
        <p:spPr/>
        <p:txBody>
          <a:bodyPr/>
          <a:lstStyle/>
          <a:p>
            <a:fld id="{468EF6B1-F39A-8E4A-B3BA-1C487F64179F}" type="slidenum">
              <a:rPr lang="en-US" smtClean="0"/>
              <a:t>10</a:t>
            </a:fld>
            <a:endParaRPr lang="en-US"/>
          </a:p>
        </p:txBody>
      </p:sp>
    </p:spTree>
    <p:extLst>
      <p:ext uri="{BB962C8B-B14F-4D97-AF65-F5344CB8AC3E}">
        <p14:creationId xmlns:p14="http://schemas.microsoft.com/office/powerpoint/2010/main" val="4122422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8EF6B1-F39A-8E4A-B3BA-1C487F64179F}" type="slidenum">
              <a:rPr lang="en-US" smtClean="0"/>
              <a:t>11</a:t>
            </a:fld>
            <a:endParaRPr lang="en-US"/>
          </a:p>
        </p:txBody>
      </p:sp>
    </p:spTree>
    <p:extLst>
      <p:ext uri="{BB962C8B-B14F-4D97-AF65-F5344CB8AC3E}">
        <p14:creationId xmlns:p14="http://schemas.microsoft.com/office/powerpoint/2010/main" val="86574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92733276-406F-8F4F-AF20-2A7FC37EB90C}"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3695716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2733276-406F-8F4F-AF20-2A7FC37EB90C}"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771130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2733276-406F-8F4F-AF20-2A7FC37EB90C}"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4217908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2733276-406F-8F4F-AF20-2A7FC37EB90C}"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1268013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92733276-406F-8F4F-AF20-2A7FC37EB90C}" type="datetimeFigureOut">
              <a:rPr lang="en-US" smtClean="0"/>
              <a:t>22/10/17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2698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92733276-406F-8F4F-AF20-2A7FC37EB90C}"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3391556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92733276-406F-8F4F-AF20-2A7FC37EB90C}" type="datetimeFigureOut">
              <a:rPr lang="en-US" smtClean="0"/>
              <a:t>22/10/17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3085017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92733276-406F-8F4F-AF20-2A7FC37EB90C}" type="datetimeFigureOut">
              <a:rPr lang="en-US" smtClean="0"/>
              <a:t>22/10/17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4038384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733276-406F-8F4F-AF20-2A7FC37EB90C}" type="datetimeFigureOut">
              <a:rPr lang="en-US" smtClean="0"/>
              <a:t>22/10/17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2440186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92733276-406F-8F4F-AF20-2A7FC37EB90C}"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3053283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92733276-406F-8F4F-AF20-2A7FC37EB90C}" type="datetimeFigureOut">
              <a:rPr lang="en-US" smtClean="0"/>
              <a:t>22/10/17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FF266-6779-8340-A9D0-97B2611E7538}" type="slidenum">
              <a:rPr lang="en-US" smtClean="0"/>
              <a:t>‹#›</a:t>
            </a:fld>
            <a:endParaRPr lang="en-US"/>
          </a:p>
        </p:txBody>
      </p:sp>
    </p:spTree>
    <p:extLst>
      <p:ext uri="{BB962C8B-B14F-4D97-AF65-F5344CB8AC3E}">
        <p14:creationId xmlns:p14="http://schemas.microsoft.com/office/powerpoint/2010/main" val="30698433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733276-406F-8F4F-AF20-2A7FC37EB90C}" type="datetimeFigureOut">
              <a:rPr lang="en-US" smtClean="0"/>
              <a:t>22/10/17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FF266-6779-8340-A9D0-97B2611E7538}" type="slidenum">
              <a:rPr lang="en-US" smtClean="0"/>
              <a:t>‹#›</a:t>
            </a:fld>
            <a:endParaRPr lang="en-US"/>
          </a:p>
        </p:txBody>
      </p:sp>
    </p:spTree>
    <p:extLst>
      <p:ext uri="{BB962C8B-B14F-4D97-AF65-F5344CB8AC3E}">
        <p14:creationId xmlns:p14="http://schemas.microsoft.com/office/powerpoint/2010/main" val="1085808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http://porcausa.org/suenosrotos/100-retratos-emigracion-juvenil-espanola/" TargetMode="External"/><Relationship Id="rId4"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87671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aus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30200218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s 500.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21131891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iti.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00" y="0"/>
            <a:ext cx="8778240" cy="6858000"/>
          </a:xfrm>
          <a:prstGeom prst="rect">
            <a:avLst/>
          </a:prstGeom>
        </p:spPr>
      </p:pic>
    </p:spTree>
    <p:extLst>
      <p:ext uri="{BB962C8B-B14F-4D97-AF65-F5344CB8AC3E}">
        <p14:creationId xmlns:p14="http://schemas.microsoft.com/office/powerpoint/2010/main" val="40146906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Agrupar 6"/>
          <p:cNvGrpSpPr/>
          <p:nvPr/>
        </p:nvGrpSpPr>
        <p:grpSpPr>
          <a:xfrm>
            <a:off x="1649179" y="382426"/>
            <a:ext cx="5666826" cy="6044283"/>
            <a:chOff x="1592311" y="382426"/>
            <a:chExt cx="5666826" cy="6475574"/>
          </a:xfrm>
        </p:grpSpPr>
        <p:pic>
          <p:nvPicPr>
            <p:cNvPr id="2" name="Imagen 1"/>
            <p:cNvPicPr>
              <a:picLocks noChangeAspect="1"/>
            </p:cNvPicPr>
            <p:nvPr/>
          </p:nvPicPr>
          <p:blipFill>
            <a:blip r:embed="rId3"/>
            <a:stretch>
              <a:fillRect/>
            </a:stretch>
          </p:blipFill>
          <p:spPr>
            <a:xfrm>
              <a:off x="1592311" y="1191174"/>
              <a:ext cx="5666826" cy="5666826"/>
            </a:xfrm>
            <a:prstGeom prst="rect">
              <a:avLst/>
            </a:prstGeom>
          </p:spPr>
        </p:pic>
        <p:grpSp>
          <p:nvGrpSpPr>
            <p:cNvPr id="6" name="Agrupar 5"/>
            <p:cNvGrpSpPr/>
            <p:nvPr/>
          </p:nvGrpSpPr>
          <p:grpSpPr>
            <a:xfrm>
              <a:off x="3829351" y="382426"/>
              <a:ext cx="1422435" cy="1351425"/>
              <a:chOff x="151650" y="76554"/>
              <a:chExt cx="2502219" cy="2293164"/>
            </a:xfrm>
          </p:grpSpPr>
          <p:sp>
            <p:nvSpPr>
              <p:cNvPr id="3" name="Elipse 2"/>
              <p:cNvSpPr/>
              <p:nvPr/>
            </p:nvSpPr>
            <p:spPr>
              <a:xfrm>
                <a:off x="151650" y="76554"/>
                <a:ext cx="2502219" cy="2293164"/>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tabLst>
                    <a:tab pos="455613" algn="l"/>
                  </a:tabLst>
                </a:pPr>
                <a:r>
                  <a:rPr lang="en-US" sz="1400" dirty="0" err="1" smtClean="0">
                    <a:solidFill>
                      <a:srgbClr val="292934"/>
                    </a:solidFill>
                  </a:rPr>
                  <a:t>Refugiados</a:t>
                </a:r>
                <a:endParaRPr lang="en-US" sz="1400" dirty="0">
                  <a:solidFill>
                    <a:srgbClr val="292934"/>
                  </a:solidFill>
                </a:endParaRPr>
              </a:p>
            </p:txBody>
          </p:sp>
          <p:sp>
            <p:nvSpPr>
              <p:cNvPr id="4" name="Elipse 3"/>
              <p:cNvSpPr/>
              <p:nvPr/>
            </p:nvSpPr>
            <p:spPr>
              <a:xfrm>
                <a:off x="588396" y="512583"/>
                <a:ext cx="1619298" cy="1508544"/>
              </a:xfrm>
              <a:prstGeom prst="ellipse">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tabLst>
                    <a:tab pos="455613" algn="l"/>
                  </a:tabLst>
                </a:pPr>
                <a:endParaRPr lang="en-US" sz="1400" dirty="0">
                  <a:solidFill>
                    <a:schemeClr val="tx1"/>
                  </a:solidFill>
                </a:endParaRPr>
              </a:p>
            </p:txBody>
          </p:sp>
          <p:sp>
            <p:nvSpPr>
              <p:cNvPr id="5" name="Elipse 4"/>
              <p:cNvSpPr/>
              <p:nvPr/>
            </p:nvSpPr>
            <p:spPr>
              <a:xfrm>
                <a:off x="966772" y="872043"/>
                <a:ext cx="915991" cy="798198"/>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tabLst>
                    <a:tab pos="455613" algn="l"/>
                  </a:tabLst>
                </a:pPr>
                <a:endParaRPr lang="en-US" sz="1400" dirty="0">
                  <a:solidFill>
                    <a:srgbClr val="292934"/>
                  </a:solidFill>
                </a:endParaRPr>
              </a:p>
            </p:txBody>
          </p:sp>
        </p:grpSp>
      </p:grpSp>
      <p:sp>
        <p:nvSpPr>
          <p:cNvPr id="8" name="Flecha circular 7"/>
          <p:cNvSpPr/>
          <p:nvPr/>
        </p:nvSpPr>
        <p:spPr>
          <a:xfrm rot="21371048" flipH="1">
            <a:off x="3162607" y="784772"/>
            <a:ext cx="1427894" cy="1535585"/>
          </a:xfrm>
          <a:prstGeom prst="circularArrow">
            <a:avLst>
              <a:gd name="adj1" fmla="val 12500"/>
              <a:gd name="adj2" fmla="val 1142319"/>
              <a:gd name="adj3" fmla="val 20457681"/>
              <a:gd name="adj4" fmla="val 16625936"/>
              <a:gd name="adj5" fmla="val 1250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CuadroTexto 8"/>
          <p:cNvSpPr txBox="1"/>
          <p:nvPr/>
        </p:nvSpPr>
        <p:spPr>
          <a:xfrm>
            <a:off x="568686" y="1243552"/>
            <a:ext cx="2544407" cy="2246769"/>
          </a:xfrm>
          <a:prstGeom prst="rect">
            <a:avLst/>
          </a:prstGeom>
          <a:noFill/>
        </p:spPr>
        <p:txBody>
          <a:bodyPr wrap="square" rtlCol="0">
            <a:spAutoFit/>
          </a:bodyPr>
          <a:lstStyle/>
          <a:p>
            <a:pPr algn="r">
              <a:lnSpc>
                <a:spcPct val="200000"/>
              </a:lnSpc>
            </a:pPr>
            <a:r>
              <a:rPr lang="en-US" sz="2400" dirty="0" err="1" smtClean="0"/>
              <a:t>Nacionalismo</a:t>
            </a:r>
            <a:endParaRPr lang="en-US" sz="2400" dirty="0" smtClean="0"/>
          </a:p>
          <a:p>
            <a:pPr algn="r">
              <a:lnSpc>
                <a:spcPct val="200000"/>
              </a:lnSpc>
            </a:pPr>
            <a:r>
              <a:rPr lang="en-US" sz="2400" dirty="0" err="1" smtClean="0"/>
              <a:t>Aislacionismo</a:t>
            </a:r>
            <a:endParaRPr lang="en-US" sz="2400" dirty="0" smtClean="0"/>
          </a:p>
          <a:p>
            <a:pPr algn="r">
              <a:lnSpc>
                <a:spcPct val="200000"/>
              </a:lnSpc>
            </a:pPr>
            <a:r>
              <a:rPr lang="en-US" sz="2400" dirty="0" err="1" smtClean="0"/>
              <a:t>Regresión</a:t>
            </a:r>
            <a:endParaRPr lang="en-US" sz="2400" dirty="0"/>
          </a:p>
        </p:txBody>
      </p:sp>
      <p:sp>
        <p:nvSpPr>
          <p:cNvPr id="10" name="Flecha circular 9"/>
          <p:cNvSpPr/>
          <p:nvPr/>
        </p:nvSpPr>
        <p:spPr>
          <a:xfrm rot="21371048">
            <a:off x="4739053" y="805591"/>
            <a:ext cx="1364847" cy="1535585"/>
          </a:xfrm>
          <a:prstGeom prst="circularArrow">
            <a:avLst>
              <a:gd name="adj1" fmla="val 12500"/>
              <a:gd name="adj2" fmla="val 1142319"/>
              <a:gd name="adj3" fmla="val 20457681"/>
              <a:gd name="adj4" fmla="val 16625936"/>
              <a:gd name="adj5" fmla="val 12500"/>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CuadroTexto 10"/>
          <p:cNvSpPr txBox="1"/>
          <p:nvPr/>
        </p:nvSpPr>
        <p:spPr>
          <a:xfrm>
            <a:off x="6120598" y="1301162"/>
            <a:ext cx="2966534" cy="2616101"/>
          </a:xfrm>
          <a:prstGeom prst="rect">
            <a:avLst/>
          </a:prstGeom>
          <a:noFill/>
        </p:spPr>
        <p:txBody>
          <a:bodyPr wrap="square" rtlCol="0">
            <a:spAutoFit/>
          </a:bodyPr>
          <a:lstStyle/>
          <a:p>
            <a:pPr>
              <a:spcBef>
                <a:spcPts val="600"/>
              </a:spcBef>
              <a:spcAft>
                <a:spcPts val="600"/>
              </a:spcAft>
            </a:pPr>
            <a:r>
              <a:rPr lang="en-US" sz="2400" dirty="0" err="1" smtClean="0"/>
              <a:t>Blindar</a:t>
            </a:r>
            <a:r>
              <a:rPr lang="en-US" sz="2400" dirty="0" smtClean="0"/>
              <a:t> </a:t>
            </a:r>
            <a:r>
              <a:rPr lang="en-US" sz="2400" dirty="0" err="1" smtClean="0"/>
              <a:t>derechos</a:t>
            </a:r>
            <a:r>
              <a:rPr lang="en-US" sz="2400" dirty="0" smtClean="0"/>
              <a:t> </a:t>
            </a:r>
            <a:r>
              <a:rPr lang="en-US" sz="2400" dirty="0" err="1" smtClean="0"/>
              <a:t>adquiridos</a:t>
            </a:r>
            <a:endParaRPr lang="en-US" sz="2400" dirty="0" smtClean="0"/>
          </a:p>
          <a:p>
            <a:pPr>
              <a:spcBef>
                <a:spcPts val="600"/>
              </a:spcBef>
              <a:spcAft>
                <a:spcPts val="600"/>
              </a:spcAft>
            </a:pPr>
            <a:r>
              <a:rPr lang="en-US" sz="2400" dirty="0" err="1" smtClean="0"/>
              <a:t>Expandir</a:t>
            </a:r>
            <a:r>
              <a:rPr lang="en-US" sz="2400" dirty="0" smtClean="0"/>
              <a:t> </a:t>
            </a:r>
            <a:r>
              <a:rPr lang="en-US" sz="2400" dirty="0" err="1" smtClean="0"/>
              <a:t>derecho</a:t>
            </a:r>
            <a:r>
              <a:rPr lang="en-US" sz="2400" dirty="0" smtClean="0"/>
              <a:t> de </a:t>
            </a:r>
            <a:r>
              <a:rPr lang="en-US" sz="2400" dirty="0" err="1" smtClean="0"/>
              <a:t>protección</a:t>
            </a:r>
            <a:endParaRPr lang="en-US" sz="2400" dirty="0" smtClean="0"/>
          </a:p>
          <a:p>
            <a:pPr marL="169863" indent="-169863">
              <a:spcBef>
                <a:spcPts val="600"/>
              </a:spcBef>
              <a:spcAft>
                <a:spcPts val="600"/>
              </a:spcAft>
            </a:pPr>
            <a:r>
              <a:rPr lang="en-US" sz="2400" dirty="0" err="1" smtClean="0"/>
              <a:t>Definir</a:t>
            </a:r>
            <a:r>
              <a:rPr lang="en-US" sz="2400" dirty="0" smtClean="0"/>
              <a:t> el </a:t>
            </a:r>
            <a:r>
              <a:rPr lang="en-US" sz="2400" dirty="0" err="1" smtClean="0"/>
              <a:t>modelo</a:t>
            </a:r>
            <a:r>
              <a:rPr lang="en-US" sz="2400" dirty="0" smtClean="0"/>
              <a:t> de </a:t>
            </a:r>
            <a:r>
              <a:rPr lang="en-US" sz="2400" dirty="0" err="1" smtClean="0"/>
              <a:t>movilidad</a:t>
            </a:r>
            <a:r>
              <a:rPr lang="en-US" sz="2400" dirty="0" smtClean="0"/>
              <a:t> del </a:t>
            </a:r>
            <a:r>
              <a:rPr lang="en-US" sz="2400" dirty="0" err="1" smtClean="0"/>
              <a:t>sXXI</a:t>
            </a:r>
            <a:endParaRPr lang="en-US" sz="2400" dirty="0"/>
          </a:p>
        </p:txBody>
      </p:sp>
    </p:spTree>
    <p:extLst>
      <p:ext uri="{BB962C8B-B14F-4D97-AF65-F5344CB8AC3E}">
        <p14:creationId xmlns:p14="http://schemas.microsoft.com/office/powerpoint/2010/main" val="148734923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7038" y="-52923"/>
            <a:ext cx="9342544" cy="6910923"/>
          </a:xfrm>
          <a:prstGeom prst="rect">
            <a:avLst/>
          </a:prstGeom>
        </p:spPr>
      </p:pic>
    </p:spTree>
    <p:extLst>
      <p:ext uri="{BB962C8B-B14F-4D97-AF65-F5344CB8AC3E}">
        <p14:creationId xmlns:p14="http://schemas.microsoft.com/office/powerpoint/2010/main" val="41190329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ptura de pantalla 2017-09-28 a las 10.41.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5200"/>
            <a:ext cx="9144000" cy="4902551"/>
          </a:xfrm>
          <a:prstGeom prst="rect">
            <a:avLst/>
          </a:prstGeom>
        </p:spPr>
      </p:pic>
    </p:spTree>
    <p:extLst>
      <p:ext uri="{BB962C8B-B14F-4D97-AF65-F5344CB8AC3E}">
        <p14:creationId xmlns:p14="http://schemas.microsoft.com/office/powerpoint/2010/main" val="266040530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3500" y="825493"/>
            <a:ext cx="9017000" cy="5207000"/>
          </a:xfrm>
          <a:prstGeom prst="rect">
            <a:avLst/>
          </a:prstGeom>
        </p:spPr>
      </p:pic>
    </p:spTree>
    <p:extLst>
      <p:ext uri="{BB962C8B-B14F-4D97-AF65-F5344CB8AC3E}">
        <p14:creationId xmlns:p14="http://schemas.microsoft.com/office/powerpoint/2010/main" val="17586836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62220" y="0"/>
            <a:ext cx="6969512" cy="6858000"/>
          </a:xfrm>
          <a:prstGeom prst="rect">
            <a:avLst/>
          </a:prstGeom>
        </p:spPr>
      </p:pic>
      <p:sp>
        <p:nvSpPr>
          <p:cNvPr id="6" name="TextBox 5"/>
          <p:cNvSpPr txBox="1"/>
          <p:nvPr/>
        </p:nvSpPr>
        <p:spPr>
          <a:xfrm>
            <a:off x="6660182" y="229335"/>
            <a:ext cx="2229822" cy="1446550"/>
          </a:xfrm>
          <a:prstGeom prst="rect">
            <a:avLst/>
          </a:prstGeom>
          <a:noFill/>
        </p:spPr>
        <p:txBody>
          <a:bodyPr wrap="none" rtlCol="0">
            <a:spAutoFit/>
          </a:bodyPr>
          <a:lstStyle/>
          <a:p>
            <a:pPr algn="ctr"/>
            <a:r>
              <a:rPr lang="en-US" sz="4400" b="1" dirty="0" smtClean="0">
                <a:latin typeface="DIN Alternate Bold"/>
                <a:cs typeface="DIN Alternate Bold"/>
              </a:rPr>
              <a:t>244</a:t>
            </a:r>
          </a:p>
          <a:p>
            <a:pPr algn="ctr"/>
            <a:r>
              <a:rPr lang="en-US" sz="4400" b="1" dirty="0" err="1" smtClean="0">
                <a:latin typeface="DIN Alternate Bold"/>
                <a:cs typeface="DIN Alternate Bold"/>
              </a:rPr>
              <a:t>millones</a:t>
            </a:r>
            <a:endParaRPr lang="en-US" sz="4400" b="1" dirty="0">
              <a:latin typeface="DIN Alternate Bold"/>
              <a:cs typeface="DIN Alternate Bold"/>
            </a:endParaRPr>
          </a:p>
        </p:txBody>
      </p:sp>
    </p:spTree>
    <p:extLst>
      <p:ext uri="{BB962C8B-B14F-4D97-AF65-F5344CB8AC3E}">
        <p14:creationId xmlns:p14="http://schemas.microsoft.com/office/powerpoint/2010/main" val="2688700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ptura de pantalla 2017-03-23 a las 19.22.08.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33500"/>
            <a:ext cx="9144000" cy="4169771"/>
          </a:xfrm>
          <a:prstGeom prst="rect">
            <a:avLst/>
          </a:prstGeom>
        </p:spPr>
      </p:pic>
    </p:spTree>
    <p:extLst>
      <p:ext uri="{BB962C8B-B14F-4D97-AF65-F5344CB8AC3E}">
        <p14:creationId xmlns:p14="http://schemas.microsoft.com/office/powerpoint/2010/main" val="17462176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44835" y="889000"/>
            <a:ext cx="3632200" cy="5080000"/>
          </a:xfrm>
          <a:prstGeom prst="rect">
            <a:avLst/>
          </a:prstGeom>
        </p:spPr>
      </p:pic>
      <p:pic>
        <p:nvPicPr>
          <p:cNvPr id="3" name="Picture 2"/>
          <p:cNvPicPr>
            <a:picLocks noChangeAspect="1"/>
          </p:cNvPicPr>
          <p:nvPr/>
        </p:nvPicPr>
        <p:blipFill>
          <a:blip r:embed="rId4"/>
          <a:stretch>
            <a:fillRect/>
          </a:stretch>
        </p:blipFill>
        <p:spPr>
          <a:xfrm>
            <a:off x="5203723" y="812799"/>
            <a:ext cx="2525637" cy="2081125"/>
          </a:xfrm>
          <a:prstGeom prst="rect">
            <a:avLst/>
          </a:prstGeom>
        </p:spPr>
      </p:pic>
      <p:sp>
        <p:nvSpPr>
          <p:cNvPr id="4" name="Rectangular Callout 3"/>
          <p:cNvSpPr/>
          <p:nvPr/>
        </p:nvSpPr>
        <p:spPr>
          <a:xfrm>
            <a:off x="5171598" y="812798"/>
            <a:ext cx="2575402" cy="2081125"/>
          </a:xfrm>
          <a:prstGeom prst="wedgeRectCallout">
            <a:avLst>
              <a:gd name="adj1" fmla="val -85217"/>
              <a:gd name="adj2" fmla="val 43851"/>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0470687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Z.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Tree>
    <p:extLst>
      <p:ext uri="{BB962C8B-B14F-4D97-AF65-F5344CB8AC3E}">
        <p14:creationId xmlns:p14="http://schemas.microsoft.com/office/powerpoint/2010/main" val="17584887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11690833" cy="6999129"/>
          </a:xfrm>
          <a:prstGeom prst="rect">
            <a:avLst/>
          </a:prstGeom>
        </p:spPr>
      </p:pic>
    </p:spTree>
    <p:extLst>
      <p:ext uri="{BB962C8B-B14F-4D97-AF65-F5344CB8AC3E}">
        <p14:creationId xmlns:p14="http://schemas.microsoft.com/office/powerpoint/2010/main" val="29185843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352804" y="1986155"/>
            <a:ext cx="8518277" cy="2554545"/>
          </a:xfrm>
          <a:prstGeom prst="rect">
            <a:avLst/>
          </a:prstGeom>
          <a:noFill/>
        </p:spPr>
        <p:txBody>
          <a:bodyPr wrap="none" rtlCol="0">
            <a:spAutoFit/>
          </a:bodyPr>
          <a:lstStyle/>
          <a:p>
            <a:r>
              <a:rPr lang="en-US" sz="16000" dirty="0" smtClean="0">
                <a:solidFill>
                  <a:srgbClr val="FFFF00"/>
                </a:solidFill>
                <a:latin typeface="DIN Alternate Bold"/>
                <a:cs typeface="DIN Alternate Bold"/>
              </a:rPr>
              <a:t>€17.000M</a:t>
            </a:r>
            <a:endParaRPr lang="en-US" sz="16000" dirty="0">
              <a:solidFill>
                <a:srgbClr val="FFFF00"/>
              </a:solidFill>
              <a:latin typeface="DIN Alternate Bold"/>
              <a:cs typeface="DIN Alternate Bold"/>
            </a:endParaRPr>
          </a:p>
        </p:txBody>
      </p:sp>
    </p:spTree>
    <p:extLst>
      <p:ext uri="{BB962C8B-B14F-4D97-AF65-F5344CB8AC3E}">
        <p14:creationId xmlns:p14="http://schemas.microsoft.com/office/powerpoint/2010/main" val="104246001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1155</TotalTime>
  <Words>372</Words>
  <Application>Microsoft Macintosh PowerPoint</Application>
  <PresentationFormat>On-screen Show (4:3)</PresentationFormat>
  <Paragraphs>49</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Gonzalo Fanjul Suárez</dc:creator>
  <cp:lastModifiedBy>Gonzalo Fanjul Suárez</cp:lastModifiedBy>
  <cp:revision>29</cp:revision>
  <dcterms:created xsi:type="dcterms:W3CDTF">2017-03-01T09:04:36Z</dcterms:created>
  <dcterms:modified xsi:type="dcterms:W3CDTF">2017-10-22T18:01:15Z</dcterms:modified>
</cp:coreProperties>
</file>