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2"/>
  </p:notesMasterIdLst>
  <p:sldIdLst>
    <p:sldId id="259" r:id="rId2"/>
    <p:sldId id="300" r:id="rId3"/>
    <p:sldId id="273" r:id="rId4"/>
    <p:sldId id="274" r:id="rId5"/>
    <p:sldId id="275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68" r:id="rId16"/>
    <p:sldId id="270" r:id="rId17"/>
    <p:sldId id="272" r:id="rId18"/>
    <p:sldId id="301" r:id="rId19"/>
    <p:sldId id="280" r:id="rId20"/>
    <p:sldId id="291" r:id="rId21"/>
    <p:sldId id="292" r:id="rId22"/>
    <p:sldId id="281" r:id="rId23"/>
    <p:sldId id="277" r:id="rId24"/>
    <p:sldId id="279" r:id="rId25"/>
    <p:sldId id="293" r:id="rId26"/>
    <p:sldId id="285" r:id="rId27"/>
    <p:sldId id="271" r:id="rId28"/>
    <p:sldId id="289" r:id="rId29"/>
    <p:sldId id="288" r:id="rId30"/>
    <p:sldId id="297" r:id="rId31"/>
    <p:sldId id="298" r:id="rId32"/>
    <p:sldId id="299" r:id="rId33"/>
    <p:sldId id="286" r:id="rId34"/>
    <p:sldId id="287" r:id="rId35"/>
    <p:sldId id="290" r:id="rId36"/>
    <p:sldId id="295" r:id="rId37"/>
    <p:sldId id="302" r:id="rId38"/>
    <p:sldId id="294" r:id="rId39"/>
    <p:sldId id="296" r:id="rId40"/>
    <p:sldId id="276" r:id="rId41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drea Rau" initials="AR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61" autoAdjust="0"/>
    <p:restoredTop sz="94660"/>
  </p:normalViewPr>
  <p:slideViewPr>
    <p:cSldViewPr>
      <p:cViewPr varScale="1">
        <p:scale>
          <a:sx n="89" d="100"/>
          <a:sy n="89" d="100"/>
        </p:scale>
        <p:origin x="-132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3CB439-60A4-4E92-867B-5292F46BF954}" type="doc">
      <dgm:prSet loTypeId="urn:microsoft.com/office/officeart/2005/8/layout/hierarchy6" loCatId="hierarchy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de-DE"/>
        </a:p>
      </dgm:t>
    </dgm:pt>
    <dgm:pt modelId="{26E55F2A-91F5-442F-B597-6E7529F42004}">
      <dgm:prSet phldrT="[Text]"/>
      <dgm:spPr/>
      <dgm:t>
        <a:bodyPr/>
        <a:lstStyle/>
        <a:p>
          <a:r>
            <a:rPr lang="de-DE" dirty="0" smtClean="0"/>
            <a:t>Population</a:t>
          </a:r>
          <a:endParaRPr lang="de-DE" dirty="0"/>
        </a:p>
      </dgm:t>
    </dgm:pt>
    <dgm:pt modelId="{DBA63015-44D7-47F3-8249-1E4D0D617C0F}" type="parTrans" cxnId="{D55B524C-C241-4167-94DD-D9EEFF8E157C}">
      <dgm:prSet/>
      <dgm:spPr/>
      <dgm:t>
        <a:bodyPr/>
        <a:lstStyle/>
        <a:p>
          <a:endParaRPr lang="de-DE"/>
        </a:p>
      </dgm:t>
    </dgm:pt>
    <dgm:pt modelId="{0C4BF2BE-66CB-4CFB-AFED-1138E759FB59}" type="sibTrans" cxnId="{D55B524C-C241-4167-94DD-D9EEFF8E157C}">
      <dgm:prSet/>
      <dgm:spPr/>
      <dgm:t>
        <a:bodyPr/>
        <a:lstStyle/>
        <a:p>
          <a:endParaRPr lang="de-DE"/>
        </a:p>
      </dgm:t>
    </dgm:pt>
    <dgm:pt modelId="{60101F4D-4DB5-46B4-BB56-2FA7B8A0F6DC}">
      <dgm:prSet phldrT="[Text]"/>
      <dgm:spPr/>
      <dgm:t>
        <a:bodyPr/>
        <a:lstStyle/>
        <a:p>
          <a:r>
            <a:rPr lang="de-DE" dirty="0" smtClean="0"/>
            <a:t>Intervention</a:t>
          </a:r>
          <a:endParaRPr lang="de-DE" dirty="0"/>
        </a:p>
      </dgm:t>
    </dgm:pt>
    <dgm:pt modelId="{37F1BDC8-4D75-4EED-8101-31AAAB851A60}" type="parTrans" cxnId="{AE20D518-6377-49F6-81D3-82EA625E187B}">
      <dgm:prSet/>
      <dgm:spPr/>
      <dgm:t>
        <a:bodyPr/>
        <a:lstStyle/>
        <a:p>
          <a:endParaRPr lang="de-DE"/>
        </a:p>
      </dgm:t>
    </dgm:pt>
    <dgm:pt modelId="{94DAF554-74F5-4D1E-9CD4-1697113E22B1}" type="sibTrans" cxnId="{AE20D518-6377-49F6-81D3-82EA625E187B}">
      <dgm:prSet/>
      <dgm:spPr/>
      <dgm:t>
        <a:bodyPr/>
        <a:lstStyle/>
        <a:p>
          <a:endParaRPr lang="de-DE"/>
        </a:p>
      </dgm:t>
    </dgm:pt>
    <dgm:pt modelId="{8011B8A1-4088-40C3-95F5-47697154A76D}">
      <dgm:prSet phldrT="[Text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de-DE" dirty="0" err="1" smtClean="0"/>
            <a:t>Blinding</a:t>
          </a:r>
          <a:r>
            <a:rPr lang="de-DE" dirty="0" smtClean="0"/>
            <a:t> </a:t>
          </a:r>
        </a:p>
        <a:p>
          <a:r>
            <a:rPr lang="de-DE" dirty="0" smtClean="0"/>
            <a:t>(</a:t>
          </a:r>
          <a:r>
            <a:rPr lang="de-DE" dirty="0" err="1" smtClean="0"/>
            <a:t>Health</a:t>
          </a:r>
          <a:r>
            <a:rPr lang="de-DE" dirty="0" smtClean="0"/>
            <a:t> care </a:t>
          </a:r>
          <a:r>
            <a:rPr lang="de-DE" dirty="0" err="1" smtClean="0"/>
            <a:t>provider</a:t>
          </a:r>
          <a:r>
            <a:rPr lang="de-DE" dirty="0" smtClean="0"/>
            <a:t>, Patient, Analysis)</a:t>
          </a:r>
          <a:endParaRPr lang="de-DE" dirty="0"/>
        </a:p>
      </dgm:t>
    </dgm:pt>
    <dgm:pt modelId="{36FDDADB-8D38-4FA6-B972-BFBC7B77D949}" type="parTrans" cxnId="{838AF554-695D-4BFE-944B-96C99069FF5E}">
      <dgm:prSet/>
      <dgm:spPr/>
      <dgm:t>
        <a:bodyPr/>
        <a:lstStyle/>
        <a:p>
          <a:endParaRPr lang="de-DE"/>
        </a:p>
      </dgm:t>
    </dgm:pt>
    <dgm:pt modelId="{398F9D54-844B-4A96-8671-97BBA217BD4D}" type="sibTrans" cxnId="{838AF554-695D-4BFE-944B-96C99069FF5E}">
      <dgm:prSet/>
      <dgm:spPr/>
      <dgm:t>
        <a:bodyPr/>
        <a:lstStyle/>
        <a:p>
          <a:endParaRPr lang="de-DE"/>
        </a:p>
      </dgm:t>
    </dgm:pt>
    <dgm:pt modelId="{3BEDB763-C93F-4788-BB81-76B129D1C606}">
      <dgm:prSet phldrT="[Text]"/>
      <dgm:spPr/>
      <dgm:t>
        <a:bodyPr/>
        <a:lstStyle/>
        <a:p>
          <a:r>
            <a:rPr lang="de-DE" dirty="0" smtClean="0"/>
            <a:t>Outcome Assessment</a:t>
          </a:r>
          <a:endParaRPr lang="de-DE" dirty="0"/>
        </a:p>
      </dgm:t>
    </dgm:pt>
    <dgm:pt modelId="{C6FA2684-1013-49DF-B565-7CE836F536A2}" type="parTrans" cxnId="{AD448769-8E77-4A30-94BB-5CE31F9E2AB7}">
      <dgm:prSet/>
      <dgm:spPr/>
      <dgm:t>
        <a:bodyPr/>
        <a:lstStyle/>
        <a:p>
          <a:endParaRPr lang="de-DE"/>
        </a:p>
      </dgm:t>
    </dgm:pt>
    <dgm:pt modelId="{1E626991-EA09-41B5-BFA9-FEF55A87155F}" type="sibTrans" cxnId="{AD448769-8E77-4A30-94BB-5CE31F9E2AB7}">
      <dgm:prSet/>
      <dgm:spPr/>
      <dgm:t>
        <a:bodyPr/>
        <a:lstStyle/>
        <a:p>
          <a:endParaRPr lang="de-DE"/>
        </a:p>
      </dgm:t>
    </dgm:pt>
    <dgm:pt modelId="{B7CADA39-19B9-490F-9ACC-6E67EBAF9804}">
      <dgm:prSet phldrT="[Text]"/>
      <dgm:spPr/>
      <dgm:t>
        <a:bodyPr/>
        <a:lstStyle/>
        <a:p>
          <a:r>
            <a:rPr lang="de-DE" dirty="0" smtClean="0"/>
            <a:t>Control</a:t>
          </a:r>
          <a:endParaRPr lang="de-DE" dirty="0"/>
        </a:p>
      </dgm:t>
    </dgm:pt>
    <dgm:pt modelId="{FB3ECC4D-AEB8-4E66-80EF-2702BBC16C25}" type="parTrans" cxnId="{0D90A76D-AA9C-46AC-BDEA-83FEB08E9AF4}">
      <dgm:prSet/>
      <dgm:spPr/>
      <dgm:t>
        <a:bodyPr/>
        <a:lstStyle/>
        <a:p>
          <a:endParaRPr lang="de-DE"/>
        </a:p>
      </dgm:t>
    </dgm:pt>
    <dgm:pt modelId="{5667C54A-B14F-4C03-A37E-4BF10CE8B766}" type="sibTrans" cxnId="{0D90A76D-AA9C-46AC-BDEA-83FEB08E9AF4}">
      <dgm:prSet/>
      <dgm:spPr/>
      <dgm:t>
        <a:bodyPr/>
        <a:lstStyle/>
        <a:p>
          <a:endParaRPr lang="de-DE"/>
        </a:p>
      </dgm:t>
    </dgm:pt>
    <dgm:pt modelId="{082227B5-E901-4355-8E43-FAA0AF9D1D81}">
      <dgm:prSet phldrT="[Text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de-DE" dirty="0" err="1" smtClean="0"/>
            <a:t>Blinding</a:t>
          </a:r>
          <a:endParaRPr lang="de-DE" dirty="0" smtClean="0"/>
        </a:p>
        <a:p>
          <a:r>
            <a:rPr lang="de-DE" dirty="0" smtClean="0"/>
            <a:t> (</a:t>
          </a:r>
          <a:r>
            <a:rPr lang="de-DE" dirty="0" err="1" smtClean="0"/>
            <a:t>Health</a:t>
          </a:r>
          <a:r>
            <a:rPr lang="de-DE" dirty="0" smtClean="0"/>
            <a:t> care </a:t>
          </a:r>
          <a:r>
            <a:rPr lang="de-DE" dirty="0" err="1" smtClean="0"/>
            <a:t>provider</a:t>
          </a:r>
          <a:r>
            <a:rPr lang="de-DE" dirty="0" smtClean="0"/>
            <a:t>, Patient, Analysis)</a:t>
          </a:r>
          <a:endParaRPr lang="de-DE" dirty="0"/>
        </a:p>
      </dgm:t>
    </dgm:pt>
    <dgm:pt modelId="{09973E7B-DE7D-44B5-86F5-193D785B4AB6}" type="parTrans" cxnId="{40357959-EED7-4971-ACBA-CA6306DE8BB4}">
      <dgm:prSet/>
      <dgm:spPr/>
      <dgm:t>
        <a:bodyPr/>
        <a:lstStyle/>
        <a:p>
          <a:endParaRPr lang="de-DE"/>
        </a:p>
      </dgm:t>
    </dgm:pt>
    <dgm:pt modelId="{C3C777CF-1373-4356-BBB3-FDFE2569B482}" type="sibTrans" cxnId="{40357959-EED7-4971-ACBA-CA6306DE8BB4}">
      <dgm:prSet/>
      <dgm:spPr/>
      <dgm:t>
        <a:bodyPr/>
        <a:lstStyle/>
        <a:p>
          <a:endParaRPr lang="de-DE"/>
        </a:p>
      </dgm:t>
    </dgm:pt>
    <dgm:pt modelId="{CB916B7F-534E-4EDC-B742-35DD29865966}">
      <dgm:prSet phldrT="[Text]"/>
      <dgm:spPr/>
      <dgm:t>
        <a:bodyPr/>
        <a:lstStyle/>
        <a:p>
          <a:r>
            <a:rPr lang="de-DE" dirty="0" err="1" smtClean="0"/>
            <a:t>Targetpopulation</a:t>
          </a:r>
          <a:endParaRPr lang="de-DE" dirty="0"/>
        </a:p>
      </dgm:t>
    </dgm:pt>
    <dgm:pt modelId="{55AC9EE1-7840-452A-8326-F5BA86A25573}" type="parTrans" cxnId="{DAEDA8F5-E73A-40EA-9E42-644C3380B4D6}">
      <dgm:prSet/>
      <dgm:spPr/>
      <dgm:t>
        <a:bodyPr/>
        <a:lstStyle/>
        <a:p>
          <a:endParaRPr lang="de-DE"/>
        </a:p>
      </dgm:t>
    </dgm:pt>
    <dgm:pt modelId="{2D30B53D-2D46-4B9B-BC44-80F2C31F5213}" type="sibTrans" cxnId="{DAEDA8F5-E73A-40EA-9E42-644C3380B4D6}">
      <dgm:prSet/>
      <dgm:spPr/>
      <dgm:t>
        <a:bodyPr/>
        <a:lstStyle/>
        <a:p>
          <a:endParaRPr lang="de-DE"/>
        </a:p>
      </dgm:t>
    </dgm:pt>
    <dgm:pt modelId="{DDCAB56E-9B7C-4E36-B635-A98C5AD4FFDA}">
      <dgm:prSet phldrT="[Text]"/>
      <dgm:spPr/>
      <dgm:t>
        <a:bodyPr/>
        <a:lstStyle/>
        <a:p>
          <a:r>
            <a:rPr lang="de-DE" dirty="0" err="1" smtClean="0"/>
            <a:t>Randomisation</a:t>
          </a:r>
          <a:endParaRPr lang="de-DE" dirty="0"/>
        </a:p>
      </dgm:t>
    </dgm:pt>
    <dgm:pt modelId="{4B1452FE-EAA4-4CBC-B7A3-D30C5C96B1FA}" type="parTrans" cxnId="{2AEC5210-8CD7-48BB-B77C-B3FF36525DB3}">
      <dgm:prSet/>
      <dgm:spPr/>
      <dgm:t>
        <a:bodyPr/>
        <a:lstStyle/>
        <a:p>
          <a:endParaRPr lang="de-DE"/>
        </a:p>
      </dgm:t>
    </dgm:pt>
    <dgm:pt modelId="{3482408A-AC70-4256-A7A9-9442AD46357F}" type="sibTrans" cxnId="{2AEC5210-8CD7-48BB-B77C-B3FF36525DB3}">
      <dgm:prSet/>
      <dgm:spPr/>
      <dgm:t>
        <a:bodyPr/>
        <a:lstStyle/>
        <a:p>
          <a:endParaRPr lang="de-DE"/>
        </a:p>
      </dgm:t>
    </dgm:pt>
    <dgm:pt modelId="{58F61B3F-EAAA-45C7-B516-C70421D53E3B}">
      <dgm:prSet phldrT="[Text]"/>
      <dgm:spPr/>
      <dgm:t>
        <a:bodyPr/>
        <a:lstStyle/>
        <a:p>
          <a:r>
            <a:rPr lang="de-DE" dirty="0" smtClean="0"/>
            <a:t>Reporting</a:t>
          </a:r>
          <a:endParaRPr lang="de-DE" dirty="0"/>
        </a:p>
      </dgm:t>
    </dgm:pt>
    <dgm:pt modelId="{CCCE4994-4342-45AC-902A-818EBA6B5258}" type="parTrans" cxnId="{A782E974-5D2B-46A7-9A8F-48E9F2FBAA9B}">
      <dgm:prSet/>
      <dgm:spPr/>
      <dgm:t>
        <a:bodyPr/>
        <a:lstStyle/>
        <a:p>
          <a:endParaRPr lang="de-DE"/>
        </a:p>
      </dgm:t>
    </dgm:pt>
    <dgm:pt modelId="{839F0F46-5A2E-46FD-8317-34EE1A44EC73}" type="sibTrans" cxnId="{A782E974-5D2B-46A7-9A8F-48E9F2FBAA9B}">
      <dgm:prSet/>
      <dgm:spPr/>
      <dgm:t>
        <a:bodyPr/>
        <a:lstStyle/>
        <a:p>
          <a:endParaRPr lang="de-DE"/>
        </a:p>
      </dgm:t>
    </dgm:pt>
    <dgm:pt modelId="{327CF07A-4BE7-4AA7-877F-11D2E6117C40}">
      <dgm:prSet/>
      <dgm:spPr/>
      <dgm:t>
        <a:bodyPr/>
        <a:lstStyle/>
        <a:p>
          <a:r>
            <a:rPr lang="de-DE" dirty="0" smtClean="0"/>
            <a:t>Outcome Assessment</a:t>
          </a:r>
          <a:endParaRPr lang="de-DE" dirty="0"/>
        </a:p>
      </dgm:t>
    </dgm:pt>
    <dgm:pt modelId="{97566BFD-62A9-4CE7-9922-D976837417EB}" type="parTrans" cxnId="{3A3CFDF5-BBA5-4E35-865B-98EE025F7684}">
      <dgm:prSet/>
      <dgm:spPr/>
      <dgm:t>
        <a:bodyPr/>
        <a:lstStyle/>
        <a:p>
          <a:endParaRPr lang="de-DE"/>
        </a:p>
      </dgm:t>
    </dgm:pt>
    <dgm:pt modelId="{90D1C2CD-D10D-4761-B47D-496CC15B627A}" type="sibTrans" cxnId="{3A3CFDF5-BBA5-4E35-865B-98EE025F7684}">
      <dgm:prSet/>
      <dgm:spPr/>
      <dgm:t>
        <a:bodyPr/>
        <a:lstStyle/>
        <a:p>
          <a:endParaRPr lang="de-DE"/>
        </a:p>
      </dgm:t>
    </dgm:pt>
    <dgm:pt modelId="{146030AA-0210-4CA2-B59F-09085A564097}">
      <dgm:prSet phldrT="[Text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de-DE" dirty="0" err="1" smtClean="0"/>
            <a:t>Blinding</a:t>
          </a:r>
          <a:r>
            <a:rPr lang="de-DE" dirty="0" smtClean="0"/>
            <a:t> (</a:t>
          </a:r>
          <a:r>
            <a:rPr lang="de-DE" dirty="0" err="1" smtClean="0"/>
            <a:t>Doctor,Patient</a:t>
          </a:r>
          <a:r>
            <a:rPr lang="de-DE" smtClean="0"/>
            <a:t>, Analysis)</a:t>
          </a:r>
          <a:endParaRPr lang="de-DE" dirty="0"/>
        </a:p>
      </dgm:t>
    </dgm:pt>
    <dgm:pt modelId="{D05B2EC6-AE1F-464C-9977-8E81E52D3ECA}" type="parTrans" cxnId="{7E9D2EC4-3585-4DB9-9998-E08D13A2CFB1}">
      <dgm:prSet/>
      <dgm:spPr/>
      <dgm:t>
        <a:bodyPr/>
        <a:lstStyle/>
        <a:p>
          <a:endParaRPr lang="de-DE"/>
        </a:p>
      </dgm:t>
    </dgm:pt>
    <dgm:pt modelId="{B66F837F-1383-429C-901E-B40E50FF2E7A}" type="sibTrans" cxnId="{7E9D2EC4-3585-4DB9-9998-E08D13A2CFB1}">
      <dgm:prSet/>
      <dgm:spPr/>
      <dgm:t>
        <a:bodyPr/>
        <a:lstStyle/>
        <a:p>
          <a:endParaRPr lang="de-DE"/>
        </a:p>
      </dgm:t>
    </dgm:pt>
    <dgm:pt modelId="{0998CB85-BB62-4DE4-9BA6-ABC976DE29B6}" type="pres">
      <dgm:prSet presAssocID="{EE3CB439-60A4-4E92-867B-5292F46BF954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4A94675C-5673-4369-B434-B2BBFDAB0537}" type="pres">
      <dgm:prSet presAssocID="{EE3CB439-60A4-4E92-867B-5292F46BF954}" presName="hierFlow" presStyleCnt="0"/>
      <dgm:spPr/>
    </dgm:pt>
    <dgm:pt modelId="{92F59CC8-6133-4A68-A40B-FDD3A692554E}" type="pres">
      <dgm:prSet presAssocID="{EE3CB439-60A4-4E92-867B-5292F46BF954}" presName="firstBuf" presStyleCnt="0"/>
      <dgm:spPr/>
    </dgm:pt>
    <dgm:pt modelId="{6696C1A7-F8FB-4ECB-BCB1-3827EF91D535}" type="pres">
      <dgm:prSet presAssocID="{EE3CB439-60A4-4E92-867B-5292F46BF954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3FEEDE05-4736-4BFD-9CF8-DE55CDE4BE82}" type="pres">
      <dgm:prSet presAssocID="{26E55F2A-91F5-442F-B597-6E7529F42004}" presName="Name14" presStyleCnt="0"/>
      <dgm:spPr/>
    </dgm:pt>
    <dgm:pt modelId="{EF2EF6B7-8D69-4FC4-AFBB-21376D5759C4}" type="pres">
      <dgm:prSet presAssocID="{26E55F2A-91F5-442F-B597-6E7529F42004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D7CFA167-AC36-46E6-8539-D02367E2E82E}" type="pres">
      <dgm:prSet presAssocID="{26E55F2A-91F5-442F-B597-6E7529F42004}" presName="hierChild2" presStyleCnt="0"/>
      <dgm:spPr/>
    </dgm:pt>
    <dgm:pt modelId="{2D531E25-D1F2-4F29-9AC9-969D6015CA9B}" type="pres">
      <dgm:prSet presAssocID="{FB3ECC4D-AEB8-4E66-80EF-2702BBC16C25}" presName="Name19" presStyleLbl="parChTrans1D2" presStyleIdx="0" presStyleCnt="2"/>
      <dgm:spPr/>
      <dgm:t>
        <a:bodyPr/>
        <a:lstStyle/>
        <a:p>
          <a:endParaRPr lang="de-DE"/>
        </a:p>
      </dgm:t>
    </dgm:pt>
    <dgm:pt modelId="{AB318025-A1B4-4665-A695-ADF2A48FFD5E}" type="pres">
      <dgm:prSet presAssocID="{B7CADA39-19B9-490F-9ACC-6E67EBAF9804}" presName="Name21" presStyleCnt="0"/>
      <dgm:spPr/>
    </dgm:pt>
    <dgm:pt modelId="{CC9B89A6-6510-4124-903F-28A114560B2C}" type="pres">
      <dgm:prSet presAssocID="{B7CADA39-19B9-490F-9ACC-6E67EBAF9804}" presName="level2Shape" presStyleLbl="node2" presStyleIdx="0" presStyleCnt="2"/>
      <dgm:spPr/>
      <dgm:t>
        <a:bodyPr/>
        <a:lstStyle/>
        <a:p>
          <a:endParaRPr lang="de-DE"/>
        </a:p>
      </dgm:t>
    </dgm:pt>
    <dgm:pt modelId="{096EFC2F-4CA0-4646-A13D-59D1D5E2323F}" type="pres">
      <dgm:prSet presAssocID="{B7CADA39-19B9-490F-9ACC-6E67EBAF9804}" presName="hierChild3" presStyleCnt="0"/>
      <dgm:spPr/>
    </dgm:pt>
    <dgm:pt modelId="{5F136D1A-E65B-465F-8E30-E83AB5DCD360}" type="pres">
      <dgm:prSet presAssocID="{09973E7B-DE7D-44B5-86F5-193D785B4AB6}" presName="Name19" presStyleLbl="parChTrans1D3" presStyleIdx="0" presStyleCnt="2"/>
      <dgm:spPr/>
      <dgm:t>
        <a:bodyPr/>
        <a:lstStyle/>
        <a:p>
          <a:endParaRPr lang="de-DE"/>
        </a:p>
      </dgm:t>
    </dgm:pt>
    <dgm:pt modelId="{0627FA6E-43E4-4F8B-83B8-263E319A9394}" type="pres">
      <dgm:prSet presAssocID="{082227B5-E901-4355-8E43-FAA0AF9D1D81}" presName="Name21" presStyleCnt="0"/>
      <dgm:spPr/>
    </dgm:pt>
    <dgm:pt modelId="{1C724BBC-C46F-423A-8164-41699768A22B}" type="pres">
      <dgm:prSet presAssocID="{082227B5-E901-4355-8E43-FAA0AF9D1D81}" presName="level2Shape" presStyleLbl="node3" presStyleIdx="0" presStyleCnt="2"/>
      <dgm:spPr/>
      <dgm:t>
        <a:bodyPr/>
        <a:lstStyle/>
        <a:p>
          <a:endParaRPr lang="de-DE"/>
        </a:p>
      </dgm:t>
    </dgm:pt>
    <dgm:pt modelId="{E6F52641-4953-42C4-9AA7-D9BE5FAFB2B6}" type="pres">
      <dgm:prSet presAssocID="{082227B5-E901-4355-8E43-FAA0AF9D1D81}" presName="hierChild3" presStyleCnt="0"/>
      <dgm:spPr/>
    </dgm:pt>
    <dgm:pt modelId="{A454BE75-961B-45F1-9670-854E376E52F9}" type="pres">
      <dgm:prSet presAssocID="{97566BFD-62A9-4CE7-9922-D976837417EB}" presName="Name19" presStyleLbl="parChTrans1D4" presStyleIdx="0" presStyleCnt="2"/>
      <dgm:spPr/>
      <dgm:t>
        <a:bodyPr/>
        <a:lstStyle/>
        <a:p>
          <a:endParaRPr lang="de-DE"/>
        </a:p>
      </dgm:t>
    </dgm:pt>
    <dgm:pt modelId="{9FB8EBA1-7D95-4B21-B4D5-1E586B797CDA}" type="pres">
      <dgm:prSet presAssocID="{327CF07A-4BE7-4AA7-877F-11D2E6117C40}" presName="Name21" presStyleCnt="0"/>
      <dgm:spPr/>
    </dgm:pt>
    <dgm:pt modelId="{AB723EDC-BEC8-405A-A4A1-D15DDC0389F0}" type="pres">
      <dgm:prSet presAssocID="{327CF07A-4BE7-4AA7-877F-11D2E6117C40}" presName="level2Shape" presStyleLbl="node4" presStyleIdx="0" presStyleCnt="2"/>
      <dgm:spPr/>
      <dgm:t>
        <a:bodyPr/>
        <a:lstStyle/>
        <a:p>
          <a:endParaRPr lang="de-DE"/>
        </a:p>
      </dgm:t>
    </dgm:pt>
    <dgm:pt modelId="{A94EAF86-7634-44AA-93B8-9382DA2F8E3C}" type="pres">
      <dgm:prSet presAssocID="{327CF07A-4BE7-4AA7-877F-11D2E6117C40}" presName="hierChild3" presStyleCnt="0"/>
      <dgm:spPr/>
    </dgm:pt>
    <dgm:pt modelId="{B8D32EED-A1CC-4BBD-A5FE-29DD66E731DB}" type="pres">
      <dgm:prSet presAssocID="{37F1BDC8-4D75-4EED-8101-31AAAB851A60}" presName="Name19" presStyleLbl="parChTrans1D2" presStyleIdx="1" presStyleCnt="2"/>
      <dgm:spPr/>
      <dgm:t>
        <a:bodyPr/>
        <a:lstStyle/>
        <a:p>
          <a:endParaRPr lang="de-DE"/>
        </a:p>
      </dgm:t>
    </dgm:pt>
    <dgm:pt modelId="{4195279B-8AEC-4F57-8572-2059124DD3EF}" type="pres">
      <dgm:prSet presAssocID="{60101F4D-4DB5-46B4-BB56-2FA7B8A0F6DC}" presName="Name21" presStyleCnt="0"/>
      <dgm:spPr/>
    </dgm:pt>
    <dgm:pt modelId="{F0D1F84C-C757-4062-B8C5-8A1E876753E3}" type="pres">
      <dgm:prSet presAssocID="{60101F4D-4DB5-46B4-BB56-2FA7B8A0F6DC}" presName="level2Shape" presStyleLbl="node2" presStyleIdx="1" presStyleCnt="2"/>
      <dgm:spPr/>
      <dgm:t>
        <a:bodyPr/>
        <a:lstStyle/>
        <a:p>
          <a:endParaRPr lang="de-DE"/>
        </a:p>
      </dgm:t>
    </dgm:pt>
    <dgm:pt modelId="{CFB3C354-18D0-464D-932E-C059A19C32F4}" type="pres">
      <dgm:prSet presAssocID="{60101F4D-4DB5-46B4-BB56-2FA7B8A0F6DC}" presName="hierChild3" presStyleCnt="0"/>
      <dgm:spPr/>
    </dgm:pt>
    <dgm:pt modelId="{49C2BFA3-1211-4AA6-9882-999D7956279B}" type="pres">
      <dgm:prSet presAssocID="{36FDDADB-8D38-4FA6-B972-BFBC7B77D949}" presName="Name19" presStyleLbl="parChTrans1D3" presStyleIdx="1" presStyleCnt="2"/>
      <dgm:spPr/>
      <dgm:t>
        <a:bodyPr/>
        <a:lstStyle/>
        <a:p>
          <a:endParaRPr lang="de-DE"/>
        </a:p>
      </dgm:t>
    </dgm:pt>
    <dgm:pt modelId="{055FBE60-296F-4D34-B771-6CC228A9D37E}" type="pres">
      <dgm:prSet presAssocID="{8011B8A1-4088-40C3-95F5-47697154A76D}" presName="Name21" presStyleCnt="0"/>
      <dgm:spPr/>
    </dgm:pt>
    <dgm:pt modelId="{81F8D121-9346-4908-8CBB-F48E9AE07E58}" type="pres">
      <dgm:prSet presAssocID="{8011B8A1-4088-40C3-95F5-47697154A76D}" presName="level2Shape" presStyleLbl="node3" presStyleIdx="1" presStyleCnt="2"/>
      <dgm:spPr/>
      <dgm:t>
        <a:bodyPr/>
        <a:lstStyle/>
        <a:p>
          <a:endParaRPr lang="de-DE"/>
        </a:p>
      </dgm:t>
    </dgm:pt>
    <dgm:pt modelId="{2D9C3463-9B72-4B0F-B4AF-9D05CA7015EC}" type="pres">
      <dgm:prSet presAssocID="{8011B8A1-4088-40C3-95F5-47697154A76D}" presName="hierChild3" presStyleCnt="0"/>
      <dgm:spPr/>
    </dgm:pt>
    <dgm:pt modelId="{BA00E25D-4C39-429D-886B-9F7B8754250D}" type="pres">
      <dgm:prSet presAssocID="{C6FA2684-1013-49DF-B565-7CE836F536A2}" presName="Name19" presStyleLbl="parChTrans1D4" presStyleIdx="1" presStyleCnt="2"/>
      <dgm:spPr/>
      <dgm:t>
        <a:bodyPr/>
        <a:lstStyle/>
        <a:p>
          <a:endParaRPr lang="de-DE"/>
        </a:p>
      </dgm:t>
    </dgm:pt>
    <dgm:pt modelId="{7D3719A2-181E-409B-A616-33D506748169}" type="pres">
      <dgm:prSet presAssocID="{3BEDB763-C93F-4788-BB81-76B129D1C606}" presName="Name21" presStyleCnt="0"/>
      <dgm:spPr/>
    </dgm:pt>
    <dgm:pt modelId="{6D9641D7-FAB6-447B-A996-2120CE9967BC}" type="pres">
      <dgm:prSet presAssocID="{3BEDB763-C93F-4788-BB81-76B129D1C606}" presName="level2Shape" presStyleLbl="node4" presStyleIdx="1" presStyleCnt="2"/>
      <dgm:spPr/>
      <dgm:t>
        <a:bodyPr/>
        <a:lstStyle/>
        <a:p>
          <a:endParaRPr lang="de-DE"/>
        </a:p>
      </dgm:t>
    </dgm:pt>
    <dgm:pt modelId="{BEDAB365-9CC9-41BE-9547-7D8CE5666F86}" type="pres">
      <dgm:prSet presAssocID="{3BEDB763-C93F-4788-BB81-76B129D1C606}" presName="hierChild3" presStyleCnt="0"/>
      <dgm:spPr/>
    </dgm:pt>
    <dgm:pt modelId="{997748A3-117C-49D3-8B83-538B5C193BF4}" type="pres">
      <dgm:prSet presAssocID="{EE3CB439-60A4-4E92-867B-5292F46BF954}" presName="bgShapesFlow" presStyleCnt="0"/>
      <dgm:spPr/>
    </dgm:pt>
    <dgm:pt modelId="{B8048505-E4C9-490D-9B43-1A2D29A9AF62}" type="pres">
      <dgm:prSet presAssocID="{CB916B7F-534E-4EDC-B742-35DD29865966}" presName="rectComp" presStyleCnt="0"/>
      <dgm:spPr/>
    </dgm:pt>
    <dgm:pt modelId="{22379949-9852-42A4-AD5C-9331EA83506F}" type="pres">
      <dgm:prSet presAssocID="{CB916B7F-534E-4EDC-B742-35DD29865966}" presName="bgRect" presStyleLbl="bgShp" presStyleIdx="0" presStyleCnt="4"/>
      <dgm:spPr/>
      <dgm:t>
        <a:bodyPr/>
        <a:lstStyle/>
        <a:p>
          <a:endParaRPr lang="de-DE"/>
        </a:p>
      </dgm:t>
    </dgm:pt>
    <dgm:pt modelId="{3BC3C3F1-3072-43CD-8BA6-482DE3B145D3}" type="pres">
      <dgm:prSet presAssocID="{CB916B7F-534E-4EDC-B742-35DD29865966}" presName="bgRectTx" presStyleLbl="bgShp" presStyleIdx="0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9C8C8D1-A212-4608-92FF-FFF99DD5C7CA}" type="pres">
      <dgm:prSet presAssocID="{CB916B7F-534E-4EDC-B742-35DD29865966}" presName="spComp" presStyleCnt="0"/>
      <dgm:spPr/>
    </dgm:pt>
    <dgm:pt modelId="{502C27BC-C6F3-4601-A02C-F246A4A3BC6D}" type="pres">
      <dgm:prSet presAssocID="{CB916B7F-534E-4EDC-B742-35DD29865966}" presName="vSp" presStyleCnt="0"/>
      <dgm:spPr/>
    </dgm:pt>
    <dgm:pt modelId="{2C36AA82-FE29-47FB-A06D-0E3FE424948B}" type="pres">
      <dgm:prSet presAssocID="{DDCAB56E-9B7C-4E36-B635-A98C5AD4FFDA}" presName="rectComp" presStyleCnt="0"/>
      <dgm:spPr/>
    </dgm:pt>
    <dgm:pt modelId="{4C1C0FD3-D9CD-478D-850A-6C6196A4EB78}" type="pres">
      <dgm:prSet presAssocID="{DDCAB56E-9B7C-4E36-B635-A98C5AD4FFDA}" presName="bgRect" presStyleLbl="bgShp" presStyleIdx="1" presStyleCnt="4"/>
      <dgm:spPr/>
      <dgm:t>
        <a:bodyPr/>
        <a:lstStyle/>
        <a:p>
          <a:endParaRPr lang="de-DE"/>
        </a:p>
      </dgm:t>
    </dgm:pt>
    <dgm:pt modelId="{A19BF41C-E919-4294-AD6F-29F1E30331E1}" type="pres">
      <dgm:prSet presAssocID="{DDCAB56E-9B7C-4E36-B635-A98C5AD4FFDA}" presName="bgRectTx" presStyleLbl="bgShp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1B913F1-B72F-44DC-A568-A9C0734D05B6}" type="pres">
      <dgm:prSet presAssocID="{DDCAB56E-9B7C-4E36-B635-A98C5AD4FFDA}" presName="spComp" presStyleCnt="0"/>
      <dgm:spPr/>
    </dgm:pt>
    <dgm:pt modelId="{C86AE00D-F5EC-4847-8283-68174A7E97D3}" type="pres">
      <dgm:prSet presAssocID="{DDCAB56E-9B7C-4E36-B635-A98C5AD4FFDA}" presName="vSp" presStyleCnt="0"/>
      <dgm:spPr/>
    </dgm:pt>
    <dgm:pt modelId="{678EDC1F-6127-4B49-95C8-B62E9496778C}" type="pres">
      <dgm:prSet presAssocID="{58F61B3F-EAAA-45C7-B516-C70421D53E3B}" presName="rectComp" presStyleCnt="0"/>
      <dgm:spPr/>
    </dgm:pt>
    <dgm:pt modelId="{4A6E7463-D06C-41A3-B235-6DBD00CF15A8}" type="pres">
      <dgm:prSet presAssocID="{58F61B3F-EAAA-45C7-B516-C70421D53E3B}" presName="bgRect" presStyleLbl="bgShp" presStyleIdx="2" presStyleCnt="4" custLinFactY="12623" custLinFactNeighborX="-1275" custLinFactNeighborY="100000"/>
      <dgm:spPr/>
      <dgm:t>
        <a:bodyPr/>
        <a:lstStyle/>
        <a:p>
          <a:endParaRPr lang="de-DE"/>
        </a:p>
      </dgm:t>
    </dgm:pt>
    <dgm:pt modelId="{D3F5FEC1-D23F-44E3-B70C-5BF7CD6B7F39}" type="pres">
      <dgm:prSet presAssocID="{58F61B3F-EAAA-45C7-B516-C70421D53E3B}" presName="bgRectTx" presStyleLbl="bgShp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0B4876B-4D9B-457A-8534-A5237AE1B52B}" type="pres">
      <dgm:prSet presAssocID="{58F61B3F-EAAA-45C7-B516-C70421D53E3B}" presName="spComp" presStyleCnt="0"/>
      <dgm:spPr/>
    </dgm:pt>
    <dgm:pt modelId="{0F8EADD6-1155-434D-8E76-CA62966F1415}" type="pres">
      <dgm:prSet presAssocID="{58F61B3F-EAAA-45C7-B516-C70421D53E3B}" presName="vSp" presStyleCnt="0"/>
      <dgm:spPr/>
    </dgm:pt>
    <dgm:pt modelId="{1B5AEF3F-7666-46CA-B669-F4E5F3DB73E9}" type="pres">
      <dgm:prSet presAssocID="{146030AA-0210-4CA2-B59F-09085A564097}" presName="rectComp" presStyleCnt="0"/>
      <dgm:spPr/>
    </dgm:pt>
    <dgm:pt modelId="{62F75D91-9322-42C0-B297-9CEB0AC40EF5}" type="pres">
      <dgm:prSet presAssocID="{146030AA-0210-4CA2-B59F-09085A564097}" presName="bgRect" presStyleLbl="bgShp" presStyleIdx="3" presStyleCnt="4"/>
      <dgm:spPr/>
      <dgm:t>
        <a:bodyPr/>
        <a:lstStyle/>
        <a:p>
          <a:endParaRPr lang="de-DE"/>
        </a:p>
      </dgm:t>
    </dgm:pt>
    <dgm:pt modelId="{A4CF6D44-C798-404D-8292-2D6959BAD736}" type="pres">
      <dgm:prSet presAssocID="{146030AA-0210-4CA2-B59F-09085A564097}" presName="bgRectTx" presStyleLbl="bgShp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D55B524C-C241-4167-94DD-D9EEFF8E157C}" srcId="{EE3CB439-60A4-4E92-867B-5292F46BF954}" destId="{26E55F2A-91F5-442F-B597-6E7529F42004}" srcOrd="0" destOrd="0" parTransId="{DBA63015-44D7-47F3-8249-1E4D0D617C0F}" sibTransId="{0C4BF2BE-66CB-4CFB-AFED-1138E759FB59}"/>
    <dgm:cxn modelId="{DE20806A-D807-42E1-AAAE-98F4A9348398}" type="presOf" srcId="{B7CADA39-19B9-490F-9ACC-6E67EBAF9804}" destId="{CC9B89A6-6510-4124-903F-28A114560B2C}" srcOrd="0" destOrd="0" presId="urn:microsoft.com/office/officeart/2005/8/layout/hierarchy6"/>
    <dgm:cxn modelId="{997E9A7B-365A-4056-BACD-7F1F0162FD01}" type="presOf" srcId="{3BEDB763-C93F-4788-BB81-76B129D1C606}" destId="{6D9641D7-FAB6-447B-A996-2120CE9967BC}" srcOrd="0" destOrd="0" presId="urn:microsoft.com/office/officeart/2005/8/layout/hierarchy6"/>
    <dgm:cxn modelId="{517CE54A-67E1-4FB8-B9BD-5041CBA51EA8}" type="presOf" srcId="{09973E7B-DE7D-44B5-86F5-193D785B4AB6}" destId="{5F136D1A-E65B-465F-8E30-E83AB5DCD360}" srcOrd="0" destOrd="0" presId="urn:microsoft.com/office/officeart/2005/8/layout/hierarchy6"/>
    <dgm:cxn modelId="{40357959-EED7-4971-ACBA-CA6306DE8BB4}" srcId="{B7CADA39-19B9-490F-9ACC-6E67EBAF9804}" destId="{082227B5-E901-4355-8E43-FAA0AF9D1D81}" srcOrd="0" destOrd="0" parTransId="{09973E7B-DE7D-44B5-86F5-193D785B4AB6}" sibTransId="{C3C777CF-1373-4356-BBB3-FDFE2569B482}"/>
    <dgm:cxn modelId="{132F4D3B-3D41-4BF3-9B68-D4B9077427AA}" type="presOf" srcId="{CB916B7F-534E-4EDC-B742-35DD29865966}" destId="{3BC3C3F1-3072-43CD-8BA6-482DE3B145D3}" srcOrd="1" destOrd="0" presId="urn:microsoft.com/office/officeart/2005/8/layout/hierarchy6"/>
    <dgm:cxn modelId="{EC42C55B-EC38-4497-B5FD-1FC396C4A963}" type="presOf" srcId="{CB916B7F-534E-4EDC-B742-35DD29865966}" destId="{22379949-9852-42A4-AD5C-9331EA83506F}" srcOrd="0" destOrd="0" presId="urn:microsoft.com/office/officeart/2005/8/layout/hierarchy6"/>
    <dgm:cxn modelId="{9BF70AD3-EE06-4B5B-A1EF-1DEB51145F44}" type="presOf" srcId="{58F61B3F-EAAA-45C7-B516-C70421D53E3B}" destId="{4A6E7463-D06C-41A3-B235-6DBD00CF15A8}" srcOrd="0" destOrd="0" presId="urn:microsoft.com/office/officeart/2005/8/layout/hierarchy6"/>
    <dgm:cxn modelId="{E42D642B-E96F-47BA-82F3-B6A2BEE9D8FC}" type="presOf" srcId="{58F61B3F-EAAA-45C7-B516-C70421D53E3B}" destId="{D3F5FEC1-D23F-44E3-B70C-5BF7CD6B7F39}" srcOrd="1" destOrd="0" presId="urn:microsoft.com/office/officeart/2005/8/layout/hierarchy6"/>
    <dgm:cxn modelId="{A4712B6E-CA0F-414E-A0FA-4C3D58253BF1}" type="presOf" srcId="{EE3CB439-60A4-4E92-867B-5292F46BF954}" destId="{0998CB85-BB62-4DE4-9BA6-ABC976DE29B6}" srcOrd="0" destOrd="0" presId="urn:microsoft.com/office/officeart/2005/8/layout/hierarchy6"/>
    <dgm:cxn modelId="{AF13FAA4-0544-4AD6-82F8-4E4B3896D646}" type="presOf" srcId="{146030AA-0210-4CA2-B59F-09085A564097}" destId="{62F75D91-9322-42C0-B297-9CEB0AC40EF5}" srcOrd="0" destOrd="0" presId="urn:microsoft.com/office/officeart/2005/8/layout/hierarchy6"/>
    <dgm:cxn modelId="{7C45BC3C-C2D8-4988-BE0E-F9FEE76F413B}" type="presOf" srcId="{8011B8A1-4088-40C3-95F5-47697154A76D}" destId="{81F8D121-9346-4908-8CBB-F48E9AE07E58}" srcOrd="0" destOrd="0" presId="urn:microsoft.com/office/officeart/2005/8/layout/hierarchy6"/>
    <dgm:cxn modelId="{560E8E32-6D83-49CD-B912-6C4E71A974F7}" type="presOf" srcId="{97566BFD-62A9-4CE7-9922-D976837417EB}" destId="{A454BE75-961B-45F1-9670-854E376E52F9}" srcOrd="0" destOrd="0" presId="urn:microsoft.com/office/officeart/2005/8/layout/hierarchy6"/>
    <dgm:cxn modelId="{433DF697-B5F2-4C91-94BF-BCB659BD7D54}" type="presOf" srcId="{60101F4D-4DB5-46B4-BB56-2FA7B8A0F6DC}" destId="{F0D1F84C-C757-4062-B8C5-8A1E876753E3}" srcOrd="0" destOrd="0" presId="urn:microsoft.com/office/officeart/2005/8/layout/hierarchy6"/>
    <dgm:cxn modelId="{6E93CC1A-0D0F-46B1-AC8F-AF6EA3C132B0}" type="presOf" srcId="{37F1BDC8-4D75-4EED-8101-31AAAB851A60}" destId="{B8D32EED-A1CC-4BBD-A5FE-29DD66E731DB}" srcOrd="0" destOrd="0" presId="urn:microsoft.com/office/officeart/2005/8/layout/hierarchy6"/>
    <dgm:cxn modelId="{66D608F2-4098-43C2-AB88-C92EE10E946E}" type="presOf" srcId="{082227B5-E901-4355-8E43-FAA0AF9D1D81}" destId="{1C724BBC-C46F-423A-8164-41699768A22B}" srcOrd="0" destOrd="0" presId="urn:microsoft.com/office/officeart/2005/8/layout/hierarchy6"/>
    <dgm:cxn modelId="{0D90A76D-AA9C-46AC-BDEA-83FEB08E9AF4}" srcId="{26E55F2A-91F5-442F-B597-6E7529F42004}" destId="{B7CADA39-19B9-490F-9ACC-6E67EBAF9804}" srcOrd="0" destOrd="0" parTransId="{FB3ECC4D-AEB8-4E66-80EF-2702BBC16C25}" sibTransId="{5667C54A-B14F-4C03-A37E-4BF10CE8B766}"/>
    <dgm:cxn modelId="{A34EBA64-47F1-4C55-8970-5A7F9F9E9F2E}" type="presOf" srcId="{C6FA2684-1013-49DF-B565-7CE836F536A2}" destId="{BA00E25D-4C39-429D-886B-9F7B8754250D}" srcOrd="0" destOrd="0" presId="urn:microsoft.com/office/officeart/2005/8/layout/hierarchy6"/>
    <dgm:cxn modelId="{ACA4BF16-18D3-470C-BABD-6AB23881DED3}" type="presOf" srcId="{146030AA-0210-4CA2-B59F-09085A564097}" destId="{A4CF6D44-C798-404D-8292-2D6959BAD736}" srcOrd="1" destOrd="0" presId="urn:microsoft.com/office/officeart/2005/8/layout/hierarchy6"/>
    <dgm:cxn modelId="{CCAEC502-107D-4A32-B3F4-C2EEF8A6D442}" type="presOf" srcId="{DDCAB56E-9B7C-4E36-B635-A98C5AD4FFDA}" destId="{A19BF41C-E919-4294-AD6F-29F1E30331E1}" srcOrd="1" destOrd="0" presId="urn:microsoft.com/office/officeart/2005/8/layout/hierarchy6"/>
    <dgm:cxn modelId="{F9D40FAC-A904-4CD0-9D08-543CF5A91DA3}" type="presOf" srcId="{26E55F2A-91F5-442F-B597-6E7529F42004}" destId="{EF2EF6B7-8D69-4FC4-AFBB-21376D5759C4}" srcOrd="0" destOrd="0" presId="urn:microsoft.com/office/officeart/2005/8/layout/hierarchy6"/>
    <dgm:cxn modelId="{7E9D2EC4-3585-4DB9-9998-E08D13A2CFB1}" srcId="{EE3CB439-60A4-4E92-867B-5292F46BF954}" destId="{146030AA-0210-4CA2-B59F-09085A564097}" srcOrd="4" destOrd="0" parTransId="{D05B2EC6-AE1F-464C-9977-8E81E52D3ECA}" sibTransId="{B66F837F-1383-429C-901E-B40E50FF2E7A}"/>
    <dgm:cxn modelId="{3A3CFDF5-BBA5-4E35-865B-98EE025F7684}" srcId="{082227B5-E901-4355-8E43-FAA0AF9D1D81}" destId="{327CF07A-4BE7-4AA7-877F-11D2E6117C40}" srcOrd="0" destOrd="0" parTransId="{97566BFD-62A9-4CE7-9922-D976837417EB}" sibTransId="{90D1C2CD-D10D-4761-B47D-496CC15B627A}"/>
    <dgm:cxn modelId="{AD448769-8E77-4A30-94BB-5CE31F9E2AB7}" srcId="{8011B8A1-4088-40C3-95F5-47697154A76D}" destId="{3BEDB763-C93F-4788-BB81-76B129D1C606}" srcOrd="0" destOrd="0" parTransId="{C6FA2684-1013-49DF-B565-7CE836F536A2}" sibTransId="{1E626991-EA09-41B5-BFA9-FEF55A87155F}"/>
    <dgm:cxn modelId="{7D1E8E65-566C-4EFC-8640-08D10881D037}" type="presOf" srcId="{FB3ECC4D-AEB8-4E66-80EF-2702BBC16C25}" destId="{2D531E25-D1F2-4F29-9AC9-969D6015CA9B}" srcOrd="0" destOrd="0" presId="urn:microsoft.com/office/officeart/2005/8/layout/hierarchy6"/>
    <dgm:cxn modelId="{838AF554-695D-4BFE-944B-96C99069FF5E}" srcId="{60101F4D-4DB5-46B4-BB56-2FA7B8A0F6DC}" destId="{8011B8A1-4088-40C3-95F5-47697154A76D}" srcOrd="0" destOrd="0" parTransId="{36FDDADB-8D38-4FA6-B972-BFBC7B77D949}" sibTransId="{398F9D54-844B-4A96-8671-97BBA217BD4D}"/>
    <dgm:cxn modelId="{C36D182B-1419-4B98-BA92-9DAF50930967}" type="presOf" srcId="{DDCAB56E-9B7C-4E36-B635-A98C5AD4FFDA}" destId="{4C1C0FD3-D9CD-478D-850A-6C6196A4EB78}" srcOrd="0" destOrd="0" presId="urn:microsoft.com/office/officeart/2005/8/layout/hierarchy6"/>
    <dgm:cxn modelId="{AE20D518-6377-49F6-81D3-82EA625E187B}" srcId="{26E55F2A-91F5-442F-B597-6E7529F42004}" destId="{60101F4D-4DB5-46B4-BB56-2FA7B8A0F6DC}" srcOrd="1" destOrd="0" parTransId="{37F1BDC8-4D75-4EED-8101-31AAAB851A60}" sibTransId="{94DAF554-74F5-4D1E-9CD4-1697113E22B1}"/>
    <dgm:cxn modelId="{DAEDA8F5-E73A-40EA-9E42-644C3380B4D6}" srcId="{EE3CB439-60A4-4E92-867B-5292F46BF954}" destId="{CB916B7F-534E-4EDC-B742-35DD29865966}" srcOrd="1" destOrd="0" parTransId="{55AC9EE1-7840-452A-8326-F5BA86A25573}" sibTransId="{2D30B53D-2D46-4B9B-BC44-80F2C31F5213}"/>
    <dgm:cxn modelId="{8B7FDEEB-C98F-4DC5-BADE-9D68DEE0FB22}" type="presOf" srcId="{36FDDADB-8D38-4FA6-B972-BFBC7B77D949}" destId="{49C2BFA3-1211-4AA6-9882-999D7956279B}" srcOrd="0" destOrd="0" presId="urn:microsoft.com/office/officeart/2005/8/layout/hierarchy6"/>
    <dgm:cxn modelId="{A782E974-5D2B-46A7-9A8F-48E9F2FBAA9B}" srcId="{EE3CB439-60A4-4E92-867B-5292F46BF954}" destId="{58F61B3F-EAAA-45C7-B516-C70421D53E3B}" srcOrd="3" destOrd="0" parTransId="{CCCE4994-4342-45AC-902A-818EBA6B5258}" sibTransId="{839F0F46-5A2E-46FD-8317-34EE1A44EC73}"/>
    <dgm:cxn modelId="{5B70E719-CA43-48EA-B3ED-B38FAC4F9147}" type="presOf" srcId="{327CF07A-4BE7-4AA7-877F-11D2E6117C40}" destId="{AB723EDC-BEC8-405A-A4A1-D15DDC0389F0}" srcOrd="0" destOrd="0" presId="urn:microsoft.com/office/officeart/2005/8/layout/hierarchy6"/>
    <dgm:cxn modelId="{2AEC5210-8CD7-48BB-B77C-B3FF36525DB3}" srcId="{EE3CB439-60A4-4E92-867B-5292F46BF954}" destId="{DDCAB56E-9B7C-4E36-B635-A98C5AD4FFDA}" srcOrd="2" destOrd="0" parTransId="{4B1452FE-EAA4-4CBC-B7A3-D30C5C96B1FA}" sibTransId="{3482408A-AC70-4256-A7A9-9442AD46357F}"/>
    <dgm:cxn modelId="{532F35AF-BC8F-48CD-BCA2-CA9F1FF615DE}" type="presParOf" srcId="{0998CB85-BB62-4DE4-9BA6-ABC976DE29B6}" destId="{4A94675C-5673-4369-B434-B2BBFDAB0537}" srcOrd="0" destOrd="0" presId="urn:microsoft.com/office/officeart/2005/8/layout/hierarchy6"/>
    <dgm:cxn modelId="{047B3AE4-FD3B-423B-BC06-BF5EA3802B14}" type="presParOf" srcId="{4A94675C-5673-4369-B434-B2BBFDAB0537}" destId="{92F59CC8-6133-4A68-A40B-FDD3A692554E}" srcOrd="0" destOrd="0" presId="urn:microsoft.com/office/officeart/2005/8/layout/hierarchy6"/>
    <dgm:cxn modelId="{C0A9FEB9-00C3-4437-9D61-A26740793242}" type="presParOf" srcId="{4A94675C-5673-4369-B434-B2BBFDAB0537}" destId="{6696C1A7-F8FB-4ECB-BCB1-3827EF91D535}" srcOrd="1" destOrd="0" presId="urn:microsoft.com/office/officeart/2005/8/layout/hierarchy6"/>
    <dgm:cxn modelId="{A4DAECC3-549F-4CA8-80D8-F76698E53478}" type="presParOf" srcId="{6696C1A7-F8FB-4ECB-BCB1-3827EF91D535}" destId="{3FEEDE05-4736-4BFD-9CF8-DE55CDE4BE82}" srcOrd="0" destOrd="0" presId="urn:microsoft.com/office/officeart/2005/8/layout/hierarchy6"/>
    <dgm:cxn modelId="{4C45D782-1B77-4F83-8809-ED0F95EF163F}" type="presParOf" srcId="{3FEEDE05-4736-4BFD-9CF8-DE55CDE4BE82}" destId="{EF2EF6B7-8D69-4FC4-AFBB-21376D5759C4}" srcOrd="0" destOrd="0" presId="urn:microsoft.com/office/officeart/2005/8/layout/hierarchy6"/>
    <dgm:cxn modelId="{7C15C99F-BF52-4C5D-914E-1F20E126FB52}" type="presParOf" srcId="{3FEEDE05-4736-4BFD-9CF8-DE55CDE4BE82}" destId="{D7CFA167-AC36-46E6-8539-D02367E2E82E}" srcOrd="1" destOrd="0" presId="urn:microsoft.com/office/officeart/2005/8/layout/hierarchy6"/>
    <dgm:cxn modelId="{BAD0CEBD-367D-4BBA-9CF8-C18E363C107F}" type="presParOf" srcId="{D7CFA167-AC36-46E6-8539-D02367E2E82E}" destId="{2D531E25-D1F2-4F29-9AC9-969D6015CA9B}" srcOrd="0" destOrd="0" presId="urn:microsoft.com/office/officeart/2005/8/layout/hierarchy6"/>
    <dgm:cxn modelId="{FF8B247D-9609-4B46-B906-156326EECCBB}" type="presParOf" srcId="{D7CFA167-AC36-46E6-8539-D02367E2E82E}" destId="{AB318025-A1B4-4665-A695-ADF2A48FFD5E}" srcOrd="1" destOrd="0" presId="urn:microsoft.com/office/officeart/2005/8/layout/hierarchy6"/>
    <dgm:cxn modelId="{4A670F59-7F43-4279-98AB-6F229B92A971}" type="presParOf" srcId="{AB318025-A1B4-4665-A695-ADF2A48FFD5E}" destId="{CC9B89A6-6510-4124-903F-28A114560B2C}" srcOrd="0" destOrd="0" presId="urn:microsoft.com/office/officeart/2005/8/layout/hierarchy6"/>
    <dgm:cxn modelId="{06737ACC-3B31-4B40-BD3A-BD6E93E62B0E}" type="presParOf" srcId="{AB318025-A1B4-4665-A695-ADF2A48FFD5E}" destId="{096EFC2F-4CA0-4646-A13D-59D1D5E2323F}" srcOrd="1" destOrd="0" presId="urn:microsoft.com/office/officeart/2005/8/layout/hierarchy6"/>
    <dgm:cxn modelId="{98127F22-CBFE-4BF3-A848-DA90404F0D27}" type="presParOf" srcId="{096EFC2F-4CA0-4646-A13D-59D1D5E2323F}" destId="{5F136D1A-E65B-465F-8E30-E83AB5DCD360}" srcOrd="0" destOrd="0" presId="urn:microsoft.com/office/officeart/2005/8/layout/hierarchy6"/>
    <dgm:cxn modelId="{1BA27A32-3CCE-4B54-A4DA-C2EB797C56D5}" type="presParOf" srcId="{096EFC2F-4CA0-4646-A13D-59D1D5E2323F}" destId="{0627FA6E-43E4-4F8B-83B8-263E319A9394}" srcOrd="1" destOrd="0" presId="urn:microsoft.com/office/officeart/2005/8/layout/hierarchy6"/>
    <dgm:cxn modelId="{FDC53A79-4E0F-4052-A6FF-055AF7DA041A}" type="presParOf" srcId="{0627FA6E-43E4-4F8B-83B8-263E319A9394}" destId="{1C724BBC-C46F-423A-8164-41699768A22B}" srcOrd="0" destOrd="0" presId="urn:microsoft.com/office/officeart/2005/8/layout/hierarchy6"/>
    <dgm:cxn modelId="{E2BF1AF4-5C5C-4E53-A810-0EAA6C99C6DA}" type="presParOf" srcId="{0627FA6E-43E4-4F8B-83B8-263E319A9394}" destId="{E6F52641-4953-42C4-9AA7-D9BE5FAFB2B6}" srcOrd="1" destOrd="0" presId="urn:microsoft.com/office/officeart/2005/8/layout/hierarchy6"/>
    <dgm:cxn modelId="{05113AC6-C8E6-4026-A2DA-8E538718D4E2}" type="presParOf" srcId="{E6F52641-4953-42C4-9AA7-D9BE5FAFB2B6}" destId="{A454BE75-961B-45F1-9670-854E376E52F9}" srcOrd="0" destOrd="0" presId="urn:microsoft.com/office/officeart/2005/8/layout/hierarchy6"/>
    <dgm:cxn modelId="{76BDBCF9-A124-4605-BBED-F76AB550533F}" type="presParOf" srcId="{E6F52641-4953-42C4-9AA7-D9BE5FAFB2B6}" destId="{9FB8EBA1-7D95-4B21-B4D5-1E586B797CDA}" srcOrd="1" destOrd="0" presId="urn:microsoft.com/office/officeart/2005/8/layout/hierarchy6"/>
    <dgm:cxn modelId="{2009144A-2E8D-4052-BAEF-A753265D362C}" type="presParOf" srcId="{9FB8EBA1-7D95-4B21-B4D5-1E586B797CDA}" destId="{AB723EDC-BEC8-405A-A4A1-D15DDC0389F0}" srcOrd="0" destOrd="0" presId="urn:microsoft.com/office/officeart/2005/8/layout/hierarchy6"/>
    <dgm:cxn modelId="{BD139575-1069-4873-AAE3-3E41642D1FC5}" type="presParOf" srcId="{9FB8EBA1-7D95-4B21-B4D5-1E586B797CDA}" destId="{A94EAF86-7634-44AA-93B8-9382DA2F8E3C}" srcOrd="1" destOrd="0" presId="urn:microsoft.com/office/officeart/2005/8/layout/hierarchy6"/>
    <dgm:cxn modelId="{B75E2FBF-0E52-41C8-91A7-16E0352A8230}" type="presParOf" srcId="{D7CFA167-AC36-46E6-8539-D02367E2E82E}" destId="{B8D32EED-A1CC-4BBD-A5FE-29DD66E731DB}" srcOrd="2" destOrd="0" presId="urn:microsoft.com/office/officeart/2005/8/layout/hierarchy6"/>
    <dgm:cxn modelId="{7C27ECC5-7C2D-41A5-A3FA-C283EDCE5031}" type="presParOf" srcId="{D7CFA167-AC36-46E6-8539-D02367E2E82E}" destId="{4195279B-8AEC-4F57-8572-2059124DD3EF}" srcOrd="3" destOrd="0" presId="urn:microsoft.com/office/officeart/2005/8/layout/hierarchy6"/>
    <dgm:cxn modelId="{5970C8C0-424E-47E5-816F-C8DF24BFE2C4}" type="presParOf" srcId="{4195279B-8AEC-4F57-8572-2059124DD3EF}" destId="{F0D1F84C-C757-4062-B8C5-8A1E876753E3}" srcOrd="0" destOrd="0" presId="urn:microsoft.com/office/officeart/2005/8/layout/hierarchy6"/>
    <dgm:cxn modelId="{19147534-5C8B-465E-901C-A6A4A010F919}" type="presParOf" srcId="{4195279B-8AEC-4F57-8572-2059124DD3EF}" destId="{CFB3C354-18D0-464D-932E-C059A19C32F4}" srcOrd="1" destOrd="0" presId="urn:microsoft.com/office/officeart/2005/8/layout/hierarchy6"/>
    <dgm:cxn modelId="{8402F9D4-EA97-40E1-8622-A4A7D12C29CE}" type="presParOf" srcId="{CFB3C354-18D0-464D-932E-C059A19C32F4}" destId="{49C2BFA3-1211-4AA6-9882-999D7956279B}" srcOrd="0" destOrd="0" presId="urn:microsoft.com/office/officeart/2005/8/layout/hierarchy6"/>
    <dgm:cxn modelId="{AB4F43A9-4BE1-492A-9D74-0085E42DD981}" type="presParOf" srcId="{CFB3C354-18D0-464D-932E-C059A19C32F4}" destId="{055FBE60-296F-4D34-B771-6CC228A9D37E}" srcOrd="1" destOrd="0" presId="urn:microsoft.com/office/officeart/2005/8/layout/hierarchy6"/>
    <dgm:cxn modelId="{05B77642-C84A-4072-B0B9-67BEA64EFAC2}" type="presParOf" srcId="{055FBE60-296F-4D34-B771-6CC228A9D37E}" destId="{81F8D121-9346-4908-8CBB-F48E9AE07E58}" srcOrd="0" destOrd="0" presId="urn:microsoft.com/office/officeart/2005/8/layout/hierarchy6"/>
    <dgm:cxn modelId="{AC825461-BC2C-4F1B-BE5F-5C66789A9788}" type="presParOf" srcId="{055FBE60-296F-4D34-B771-6CC228A9D37E}" destId="{2D9C3463-9B72-4B0F-B4AF-9D05CA7015EC}" srcOrd="1" destOrd="0" presId="urn:microsoft.com/office/officeart/2005/8/layout/hierarchy6"/>
    <dgm:cxn modelId="{F0BB39D8-0012-4868-9FAB-78B6C118D951}" type="presParOf" srcId="{2D9C3463-9B72-4B0F-B4AF-9D05CA7015EC}" destId="{BA00E25D-4C39-429D-886B-9F7B8754250D}" srcOrd="0" destOrd="0" presId="urn:microsoft.com/office/officeart/2005/8/layout/hierarchy6"/>
    <dgm:cxn modelId="{EFC9EF09-DCD0-4195-BD1B-EA71DEDE4C84}" type="presParOf" srcId="{2D9C3463-9B72-4B0F-B4AF-9D05CA7015EC}" destId="{7D3719A2-181E-409B-A616-33D506748169}" srcOrd="1" destOrd="0" presId="urn:microsoft.com/office/officeart/2005/8/layout/hierarchy6"/>
    <dgm:cxn modelId="{4F019392-D69A-42CB-8EE4-6EDAAB425E72}" type="presParOf" srcId="{7D3719A2-181E-409B-A616-33D506748169}" destId="{6D9641D7-FAB6-447B-A996-2120CE9967BC}" srcOrd="0" destOrd="0" presId="urn:microsoft.com/office/officeart/2005/8/layout/hierarchy6"/>
    <dgm:cxn modelId="{2F9528F7-18E3-4BDB-981C-96E5E1CDAC95}" type="presParOf" srcId="{7D3719A2-181E-409B-A616-33D506748169}" destId="{BEDAB365-9CC9-41BE-9547-7D8CE5666F86}" srcOrd="1" destOrd="0" presId="urn:microsoft.com/office/officeart/2005/8/layout/hierarchy6"/>
    <dgm:cxn modelId="{ADB3CF51-1BA9-44F4-906A-9C01B94EB915}" type="presParOf" srcId="{0998CB85-BB62-4DE4-9BA6-ABC976DE29B6}" destId="{997748A3-117C-49D3-8B83-538B5C193BF4}" srcOrd="1" destOrd="0" presId="urn:microsoft.com/office/officeart/2005/8/layout/hierarchy6"/>
    <dgm:cxn modelId="{7CD60240-392A-46CF-B4A2-4E2C2A8215B7}" type="presParOf" srcId="{997748A3-117C-49D3-8B83-538B5C193BF4}" destId="{B8048505-E4C9-490D-9B43-1A2D29A9AF62}" srcOrd="0" destOrd="0" presId="urn:microsoft.com/office/officeart/2005/8/layout/hierarchy6"/>
    <dgm:cxn modelId="{F6FC82E9-1627-4BC6-A617-CA1F31CCAE46}" type="presParOf" srcId="{B8048505-E4C9-490D-9B43-1A2D29A9AF62}" destId="{22379949-9852-42A4-AD5C-9331EA83506F}" srcOrd="0" destOrd="0" presId="urn:microsoft.com/office/officeart/2005/8/layout/hierarchy6"/>
    <dgm:cxn modelId="{A37ABA72-AC53-4848-891E-960ECD195241}" type="presParOf" srcId="{B8048505-E4C9-490D-9B43-1A2D29A9AF62}" destId="{3BC3C3F1-3072-43CD-8BA6-482DE3B145D3}" srcOrd="1" destOrd="0" presId="urn:microsoft.com/office/officeart/2005/8/layout/hierarchy6"/>
    <dgm:cxn modelId="{1AB42C3A-F763-40AD-9084-366B7FF0567C}" type="presParOf" srcId="{997748A3-117C-49D3-8B83-538B5C193BF4}" destId="{B9C8C8D1-A212-4608-92FF-FFF99DD5C7CA}" srcOrd="1" destOrd="0" presId="urn:microsoft.com/office/officeart/2005/8/layout/hierarchy6"/>
    <dgm:cxn modelId="{32850510-E6EE-4C6F-B323-1B124ED6BB9E}" type="presParOf" srcId="{B9C8C8D1-A212-4608-92FF-FFF99DD5C7CA}" destId="{502C27BC-C6F3-4601-A02C-F246A4A3BC6D}" srcOrd="0" destOrd="0" presId="urn:microsoft.com/office/officeart/2005/8/layout/hierarchy6"/>
    <dgm:cxn modelId="{418A0645-D7DA-45A2-B06D-13BDBCAB9897}" type="presParOf" srcId="{997748A3-117C-49D3-8B83-538B5C193BF4}" destId="{2C36AA82-FE29-47FB-A06D-0E3FE424948B}" srcOrd="2" destOrd="0" presId="urn:microsoft.com/office/officeart/2005/8/layout/hierarchy6"/>
    <dgm:cxn modelId="{E93E47F1-1ACB-4F55-8D08-849D54A4081F}" type="presParOf" srcId="{2C36AA82-FE29-47FB-A06D-0E3FE424948B}" destId="{4C1C0FD3-D9CD-478D-850A-6C6196A4EB78}" srcOrd="0" destOrd="0" presId="urn:microsoft.com/office/officeart/2005/8/layout/hierarchy6"/>
    <dgm:cxn modelId="{3280CE69-9636-4330-BB2D-E42E2B86B129}" type="presParOf" srcId="{2C36AA82-FE29-47FB-A06D-0E3FE424948B}" destId="{A19BF41C-E919-4294-AD6F-29F1E30331E1}" srcOrd="1" destOrd="0" presId="urn:microsoft.com/office/officeart/2005/8/layout/hierarchy6"/>
    <dgm:cxn modelId="{211FCCD6-110B-48AE-8E77-7237337207E3}" type="presParOf" srcId="{997748A3-117C-49D3-8B83-538B5C193BF4}" destId="{D1B913F1-B72F-44DC-A568-A9C0734D05B6}" srcOrd="3" destOrd="0" presId="urn:microsoft.com/office/officeart/2005/8/layout/hierarchy6"/>
    <dgm:cxn modelId="{792E0F93-A829-467F-ACE6-1506EB2646AB}" type="presParOf" srcId="{D1B913F1-B72F-44DC-A568-A9C0734D05B6}" destId="{C86AE00D-F5EC-4847-8283-68174A7E97D3}" srcOrd="0" destOrd="0" presId="urn:microsoft.com/office/officeart/2005/8/layout/hierarchy6"/>
    <dgm:cxn modelId="{82314768-270C-483C-B167-B3746E9D8717}" type="presParOf" srcId="{997748A3-117C-49D3-8B83-538B5C193BF4}" destId="{678EDC1F-6127-4B49-95C8-B62E9496778C}" srcOrd="4" destOrd="0" presId="urn:microsoft.com/office/officeart/2005/8/layout/hierarchy6"/>
    <dgm:cxn modelId="{C42F1A66-99D0-4023-97F8-226F9B62664C}" type="presParOf" srcId="{678EDC1F-6127-4B49-95C8-B62E9496778C}" destId="{4A6E7463-D06C-41A3-B235-6DBD00CF15A8}" srcOrd="0" destOrd="0" presId="urn:microsoft.com/office/officeart/2005/8/layout/hierarchy6"/>
    <dgm:cxn modelId="{F2D311B9-0640-4D74-BF4B-7EC19E68B642}" type="presParOf" srcId="{678EDC1F-6127-4B49-95C8-B62E9496778C}" destId="{D3F5FEC1-D23F-44E3-B70C-5BF7CD6B7F39}" srcOrd="1" destOrd="0" presId="urn:microsoft.com/office/officeart/2005/8/layout/hierarchy6"/>
    <dgm:cxn modelId="{9FDBA4C4-4D9A-40DB-B4C5-8B199A628535}" type="presParOf" srcId="{997748A3-117C-49D3-8B83-538B5C193BF4}" destId="{70B4876B-4D9B-457A-8534-A5237AE1B52B}" srcOrd="5" destOrd="0" presId="urn:microsoft.com/office/officeart/2005/8/layout/hierarchy6"/>
    <dgm:cxn modelId="{53F09314-EFB4-4C1F-ACB3-D5F5FA446AF1}" type="presParOf" srcId="{70B4876B-4D9B-457A-8534-A5237AE1B52B}" destId="{0F8EADD6-1155-434D-8E76-CA62966F1415}" srcOrd="0" destOrd="0" presId="urn:microsoft.com/office/officeart/2005/8/layout/hierarchy6"/>
    <dgm:cxn modelId="{E2D3E454-3807-4040-A9A1-751BCE98F06F}" type="presParOf" srcId="{997748A3-117C-49D3-8B83-538B5C193BF4}" destId="{1B5AEF3F-7666-46CA-B669-F4E5F3DB73E9}" srcOrd="6" destOrd="0" presId="urn:microsoft.com/office/officeart/2005/8/layout/hierarchy6"/>
    <dgm:cxn modelId="{0243D2C5-D8A9-41F9-8909-59197A653621}" type="presParOf" srcId="{1B5AEF3F-7666-46CA-B669-F4E5F3DB73E9}" destId="{62F75D91-9322-42C0-B297-9CEB0AC40EF5}" srcOrd="0" destOrd="0" presId="urn:microsoft.com/office/officeart/2005/8/layout/hierarchy6"/>
    <dgm:cxn modelId="{055795A3-D013-4211-AC0C-2FD3E13493F8}" type="presParOf" srcId="{1B5AEF3F-7666-46CA-B669-F4E5F3DB73E9}" destId="{A4CF6D44-C798-404D-8292-2D6959BAD736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2AC3A8F-2520-4A87-992A-E39B59F4989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0EB9083C-E00B-4BB5-BBC5-1FB8B8623EEC}">
      <dgm:prSet phldrT="[Text]" custT="1"/>
      <dgm:spPr>
        <a:solidFill>
          <a:srgbClr val="0070C0"/>
        </a:solidFill>
      </dgm:spPr>
      <dgm:t>
        <a:bodyPr/>
        <a:lstStyle/>
        <a:p>
          <a:r>
            <a:rPr lang="de-DE" sz="2000" dirty="0" err="1" smtClean="0"/>
            <a:t>Selection</a:t>
          </a:r>
          <a:r>
            <a:rPr lang="de-DE" sz="2000" dirty="0" smtClean="0"/>
            <a:t> Bias</a:t>
          </a:r>
          <a:endParaRPr lang="de-DE" sz="2000" dirty="0"/>
        </a:p>
      </dgm:t>
    </dgm:pt>
    <dgm:pt modelId="{5718B06B-9008-4381-AD16-00B989F722B4}" type="parTrans" cxnId="{CBEEEE06-F8D9-4CAB-8C4D-D1B8940C9357}">
      <dgm:prSet/>
      <dgm:spPr/>
      <dgm:t>
        <a:bodyPr/>
        <a:lstStyle/>
        <a:p>
          <a:endParaRPr lang="de-DE"/>
        </a:p>
      </dgm:t>
    </dgm:pt>
    <dgm:pt modelId="{1AADE39F-E239-4001-8F2C-AFEB32EC313A}" type="sibTrans" cxnId="{CBEEEE06-F8D9-4CAB-8C4D-D1B8940C9357}">
      <dgm:prSet/>
      <dgm:spPr/>
      <dgm:t>
        <a:bodyPr/>
        <a:lstStyle/>
        <a:p>
          <a:endParaRPr lang="de-DE"/>
        </a:p>
      </dgm:t>
    </dgm:pt>
    <dgm:pt modelId="{1A654CA7-5FF0-4C5F-B036-5175CB2762D3}">
      <dgm:prSet phldrT="[Text]" custT="1"/>
      <dgm:spPr>
        <a:solidFill>
          <a:srgbClr val="0070C0"/>
        </a:solidFill>
      </dgm:spPr>
      <dgm:t>
        <a:bodyPr/>
        <a:lstStyle/>
        <a:p>
          <a:r>
            <a:rPr lang="de-DE" sz="2000" dirty="0" smtClean="0"/>
            <a:t>Performance Bias</a:t>
          </a:r>
          <a:endParaRPr lang="de-DE" sz="2000" dirty="0"/>
        </a:p>
      </dgm:t>
    </dgm:pt>
    <dgm:pt modelId="{B01218E9-B613-4AEB-B8B6-ED325DF81A16}" type="parTrans" cxnId="{D39B0BB2-2D4B-462A-B1E9-C366E0AC52C9}">
      <dgm:prSet/>
      <dgm:spPr/>
      <dgm:t>
        <a:bodyPr/>
        <a:lstStyle/>
        <a:p>
          <a:endParaRPr lang="de-DE"/>
        </a:p>
      </dgm:t>
    </dgm:pt>
    <dgm:pt modelId="{5364A326-052C-417B-96B4-A6D10895ED39}" type="sibTrans" cxnId="{D39B0BB2-2D4B-462A-B1E9-C366E0AC52C9}">
      <dgm:prSet/>
      <dgm:spPr/>
      <dgm:t>
        <a:bodyPr/>
        <a:lstStyle/>
        <a:p>
          <a:endParaRPr lang="de-DE"/>
        </a:p>
      </dgm:t>
    </dgm:pt>
    <dgm:pt modelId="{72A6B50D-CBAF-4A8A-B45D-2DF39E0AD204}">
      <dgm:prSet custT="1"/>
      <dgm:spPr>
        <a:solidFill>
          <a:srgbClr val="0070C0"/>
        </a:solidFill>
      </dgm:spPr>
      <dgm:t>
        <a:bodyPr/>
        <a:lstStyle/>
        <a:p>
          <a:r>
            <a:rPr lang="de-DE" sz="2000" dirty="0" err="1" smtClean="0"/>
            <a:t>Detection</a:t>
          </a:r>
          <a:r>
            <a:rPr lang="de-DE" sz="2000" dirty="0" smtClean="0"/>
            <a:t> Bias</a:t>
          </a:r>
          <a:endParaRPr lang="de-DE" sz="2000" dirty="0"/>
        </a:p>
      </dgm:t>
    </dgm:pt>
    <dgm:pt modelId="{4103D633-6CAF-4CA8-9DEC-310E5B0D26A9}" type="parTrans" cxnId="{6B24EFEB-D4CD-4F65-82EA-C2BA715306A5}">
      <dgm:prSet/>
      <dgm:spPr/>
      <dgm:t>
        <a:bodyPr/>
        <a:lstStyle/>
        <a:p>
          <a:endParaRPr lang="de-DE"/>
        </a:p>
      </dgm:t>
    </dgm:pt>
    <dgm:pt modelId="{16482CCF-2929-4BC0-8660-C3C1F8106268}" type="sibTrans" cxnId="{6B24EFEB-D4CD-4F65-82EA-C2BA715306A5}">
      <dgm:prSet/>
      <dgm:spPr/>
      <dgm:t>
        <a:bodyPr/>
        <a:lstStyle/>
        <a:p>
          <a:endParaRPr lang="de-DE"/>
        </a:p>
      </dgm:t>
    </dgm:pt>
    <dgm:pt modelId="{349B4019-C4D4-41FA-AFF3-036FB2859906}">
      <dgm:prSet custT="1"/>
      <dgm:spPr>
        <a:solidFill>
          <a:srgbClr val="0070C0"/>
        </a:solidFill>
      </dgm:spPr>
      <dgm:t>
        <a:bodyPr/>
        <a:lstStyle/>
        <a:p>
          <a:r>
            <a:rPr lang="de-DE" sz="2000" dirty="0" smtClean="0"/>
            <a:t>Attrition Bias</a:t>
          </a:r>
          <a:endParaRPr lang="de-DE" sz="2000" dirty="0"/>
        </a:p>
      </dgm:t>
    </dgm:pt>
    <dgm:pt modelId="{3124BDE5-6A35-46EC-9E7C-004A1527ED26}" type="parTrans" cxnId="{A7C6C61D-8211-4D59-AE26-76395A49C344}">
      <dgm:prSet/>
      <dgm:spPr/>
      <dgm:t>
        <a:bodyPr/>
        <a:lstStyle/>
        <a:p>
          <a:endParaRPr lang="de-DE"/>
        </a:p>
      </dgm:t>
    </dgm:pt>
    <dgm:pt modelId="{76B69D34-E65B-4732-BAE2-8386E2BF54AB}" type="sibTrans" cxnId="{A7C6C61D-8211-4D59-AE26-76395A49C344}">
      <dgm:prSet/>
      <dgm:spPr/>
      <dgm:t>
        <a:bodyPr/>
        <a:lstStyle/>
        <a:p>
          <a:endParaRPr lang="de-DE"/>
        </a:p>
      </dgm:t>
    </dgm:pt>
    <dgm:pt modelId="{011A4110-7F84-46F3-B286-926A266626B4}">
      <dgm:prSet custT="1"/>
      <dgm:spPr>
        <a:solidFill>
          <a:srgbClr val="0070C0"/>
        </a:solidFill>
      </dgm:spPr>
      <dgm:t>
        <a:bodyPr/>
        <a:lstStyle/>
        <a:p>
          <a:r>
            <a:rPr lang="de-DE" sz="2000" dirty="0" smtClean="0"/>
            <a:t>Reporting Bias</a:t>
          </a:r>
          <a:endParaRPr lang="de-DE" sz="2000" dirty="0"/>
        </a:p>
      </dgm:t>
    </dgm:pt>
    <dgm:pt modelId="{8CB76960-1175-475B-8B01-1140893F44CD}" type="parTrans" cxnId="{C05447DC-576C-491E-9F57-D59C63A0B813}">
      <dgm:prSet/>
      <dgm:spPr/>
      <dgm:t>
        <a:bodyPr/>
        <a:lstStyle/>
        <a:p>
          <a:endParaRPr lang="de-DE"/>
        </a:p>
      </dgm:t>
    </dgm:pt>
    <dgm:pt modelId="{DEF6B318-67F7-4423-AC05-47C22EB919DB}" type="sibTrans" cxnId="{C05447DC-576C-491E-9F57-D59C63A0B813}">
      <dgm:prSet/>
      <dgm:spPr/>
      <dgm:t>
        <a:bodyPr/>
        <a:lstStyle/>
        <a:p>
          <a:endParaRPr lang="de-DE"/>
        </a:p>
      </dgm:t>
    </dgm:pt>
    <dgm:pt modelId="{F6A791F6-552A-4BDD-9121-B34665CDA9CF}" type="pres">
      <dgm:prSet presAssocID="{E2AC3A8F-2520-4A87-992A-E39B59F4989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845D0599-1214-4EFB-8159-09343CF33FCB}" type="pres">
      <dgm:prSet presAssocID="{0EB9083C-E00B-4BB5-BBC5-1FB8B8623EEC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F5E9833-D2C9-409A-BD62-9FB7CD4B79BB}" type="pres">
      <dgm:prSet presAssocID="{1AADE39F-E239-4001-8F2C-AFEB32EC313A}" presName="spacer" presStyleCnt="0"/>
      <dgm:spPr/>
    </dgm:pt>
    <dgm:pt modelId="{B64A711E-7647-4D7A-A882-C8FBB799651A}" type="pres">
      <dgm:prSet presAssocID="{1A654CA7-5FF0-4C5F-B036-5175CB2762D3}" presName="parentText" presStyleLbl="node1" presStyleIdx="1" presStyleCnt="5" custLinFactY="32466" custLinFactNeighborX="759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91DF686-DDD7-46F5-AB14-C75B1F4699A7}" type="pres">
      <dgm:prSet presAssocID="{5364A326-052C-417B-96B4-A6D10895ED39}" presName="spacer" presStyleCnt="0"/>
      <dgm:spPr/>
    </dgm:pt>
    <dgm:pt modelId="{835EDBE5-E06B-4819-9FF5-398901CCA647}" type="pres">
      <dgm:prSet presAssocID="{72A6B50D-CBAF-4A8A-B45D-2DF39E0AD204}" presName="parentText" presStyleLbl="node1" presStyleIdx="2" presStyleCnt="5" custLinFactY="2561" custLinFactNeighborX="759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F134F71-AED9-411F-886A-39AA7EC68C42}" type="pres">
      <dgm:prSet presAssocID="{16482CCF-2929-4BC0-8660-C3C1F8106268}" presName="spacer" presStyleCnt="0"/>
      <dgm:spPr/>
    </dgm:pt>
    <dgm:pt modelId="{CB19615E-20F3-4153-8292-3F1573CD0E05}" type="pres">
      <dgm:prSet presAssocID="{349B4019-C4D4-41FA-AFF3-036FB2859906}" presName="parentText" presStyleLbl="node1" presStyleIdx="3" presStyleCnt="5" custLinFactY="15395" custLinFactNeighborX="759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E574AC3-A85F-4BC6-A844-60B133D170F0}" type="pres">
      <dgm:prSet presAssocID="{76B69D34-E65B-4732-BAE2-8386E2BF54AB}" presName="spacer" presStyleCnt="0"/>
      <dgm:spPr/>
    </dgm:pt>
    <dgm:pt modelId="{39F71661-005C-4D90-89A5-EC52DE9679A3}" type="pres">
      <dgm:prSet presAssocID="{011A4110-7F84-46F3-B286-926A266626B4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C777DF78-3742-4992-83B1-2BC0B1262551}" type="presOf" srcId="{011A4110-7F84-46F3-B286-926A266626B4}" destId="{39F71661-005C-4D90-89A5-EC52DE9679A3}" srcOrd="0" destOrd="0" presId="urn:microsoft.com/office/officeart/2005/8/layout/vList2"/>
    <dgm:cxn modelId="{6B24EFEB-D4CD-4F65-82EA-C2BA715306A5}" srcId="{E2AC3A8F-2520-4A87-992A-E39B59F49890}" destId="{72A6B50D-CBAF-4A8A-B45D-2DF39E0AD204}" srcOrd="2" destOrd="0" parTransId="{4103D633-6CAF-4CA8-9DEC-310E5B0D26A9}" sibTransId="{16482CCF-2929-4BC0-8660-C3C1F8106268}"/>
    <dgm:cxn modelId="{D39B0BB2-2D4B-462A-B1E9-C366E0AC52C9}" srcId="{E2AC3A8F-2520-4A87-992A-E39B59F49890}" destId="{1A654CA7-5FF0-4C5F-B036-5175CB2762D3}" srcOrd="1" destOrd="0" parTransId="{B01218E9-B613-4AEB-B8B6-ED325DF81A16}" sibTransId="{5364A326-052C-417B-96B4-A6D10895ED39}"/>
    <dgm:cxn modelId="{CBEEEE06-F8D9-4CAB-8C4D-D1B8940C9357}" srcId="{E2AC3A8F-2520-4A87-992A-E39B59F49890}" destId="{0EB9083C-E00B-4BB5-BBC5-1FB8B8623EEC}" srcOrd="0" destOrd="0" parTransId="{5718B06B-9008-4381-AD16-00B989F722B4}" sibTransId="{1AADE39F-E239-4001-8F2C-AFEB32EC313A}"/>
    <dgm:cxn modelId="{E39FBE9A-8C20-4F36-A318-4D428692E459}" type="presOf" srcId="{349B4019-C4D4-41FA-AFF3-036FB2859906}" destId="{CB19615E-20F3-4153-8292-3F1573CD0E05}" srcOrd="0" destOrd="0" presId="urn:microsoft.com/office/officeart/2005/8/layout/vList2"/>
    <dgm:cxn modelId="{28D143F4-AFD7-42BB-9E00-F4FF7977B860}" type="presOf" srcId="{72A6B50D-CBAF-4A8A-B45D-2DF39E0AD204}" destId="{835EDBE5-E06B-4819-9FF5-398901CCA647}" srcOrd="0" destOrd="0" presId="urn:microsoft.com/office/officeart/2005/8/layout/vList2"/>
    <dgm:cxn modelId="{A7C6C61D-8211-4D59-AE26-76395A49C344}" srcId="{E2AC3A8F-2520-4A87-992A-E39B59F49890}" destId="{349B4019-C4D4-41FA-AFF3-036FB2859906}" srcOrd="3" destOrd="0" parTransId="{3124BDE5-6A35-46EC-9E7C-004A1527ED26}" sibTransId="{76B69D34-E65B-4732-BAE2-8386E2BF54AB}"/>
    <dgm:cxn modelId="{B5CA3089-88D9-4872-8B37-C770B9173897}" type="presOf" srcId="{E2AC3A8F-2520-4A87-992A-E39B59F49890}" destId="{F6A791F6-552A-4BDD-9121-B34665CDA9CF}" srcOrd="0" destOrd="0" presId="urn:microsoft.com/office/officeart/2005/8/layout/vList2"/>
    <dgm:cxn modelId="{C05447DC-576C-491E-9F57-D59C63A0B813}" srcId="{E2AC3A8F-2520-4A87-992A-E39B59F49890}" destId="{011A4110-7F84-46F3-B286-926A266626B4}" srcOrd="4" destOrd="0" parTransId="{8CB76960-1175-475B-8B01-1140893F44CD}" sibTransId="{DEF6B318-67F7-4423-AC05-47C22EB919DB}"/>
    <dgm:cxn modelId="{7AC92032-F547-4174-A969-E17761BB2835}" type="presOf" srcId="{1A654CA7-5FF0-4C5F-B036-5175CB2762D3}" destId="{B64A711E-7647-4D7A-A882-C8FBB799651A}" srcOrd="0" destOrd="0" presId="urn:microsoft.com/office/officeart/2005/8/layout/vList2"/>
    <dgm:cxn modelId="{588FF7F7-DB06-4DC5-B57F-F3000978BF1D}" type="presOf" srcId="{0EB9083C-E00B-4BB5-BBC5-1FB8B8623EEC}" destId="{845D0599-1214-4EFB-8159-09343CF33FCB}" srcOrd="0" destOrd="0" presId="urn:microsoft.com/office/officeart/2005/8/layout/vList2"/>
    <dgm:cxn modelId="{7B890B64-FF8E-47E7-B965-93B50FCE81E2}" type="presParOf" srcId="{F6A791F6-552A-4BDD-9121-B34665CDA9CF}" destId="{845D0599-1214-4EFB-8159-09343CF33FCB}" srcOrd="0" destOrd="0" presId="urn:microsoft.com/office/officeart/2005/8/layout/vList2"/>
    <dgm:cxn modelId="{15DEFA49-B46B-44A9-BEB0-D4FCA891A41A}" type="presParOf" srcId="{F6A791F6-552A-4BDD-9121-B34665CDA9CF}" destId="{EF5E9833-D2C9-409A-BD62-9FB7CD4B79BB}" srcOrd="1" destOrd="0" presId="urn:microsoft.com/office/officeart/2005/8/layout/vList2"/>
    <dgm:cxn modelId="{DDC7E1AC-E1FA-4513-B3E8-2F4ED7400626}" type="presParOf" srcId="{F6A791F6-552A-4BDD-9121-B34665CDA9CF}" destId="{B64A711E-7647-4D7A-A882-C8FBB799651A}" srcOrd="2" destOrd="0" presId="urn:microsoft.com/office/officeart/2005/8/layout/vList2"/>
    <dgm:cxn modelId="{68B011DE-F765-4890-84C5-A90987C15900}" type="presParOf" srcId="{F6A791F6-552A-4BDD-9121-B34665CDA9CF}" destId="{591DF686-DDD7-46F5-AB14-C75B1F4699A7}" srcOrd="3" destOrd="0" presId="urn:microsoft.com/office/officeart/2005/8/layout/vList2"/>
    <dgm:cxn modelId="{B1486DE1-8252-44B1-BD52-34C2BE613C99}" type="presParOf" srcId="{F6A791F6-552A-4BDD-9121-B34665CDA9CF}" destId="{835EDBE5-E06B-4819-9FF5-398901CCA647}" srcOrd="4" destOrd="0" presId="urn:microsoft.com/office/officeart/2005/8/layout/vList2"/>
    <dgm:cxn modelId="{FD9CC9B1-32B8-4412-914B-874FBDB02228}" type="presParOf" srcId="{F6A791F6-552A-4BDD-9121-B34665CDA9CF}" destId="{2F134F71-AED9-411F-886A-39AA7EC68C42}" srcOrd="5" destOrd="0" presId="urn:microsoft.com/office/officeart/2005/8/layout/vList2"/>
    <dgm:cxn modelId="{28E8409A-D1F2-4855-B4D7-9D69D38BA4B3}" type="presParOf" srcId="{F6A791F6-552A-4BDD-9121-B34665CDA9CF}" destId="{CB19615E-20F3-4153-8292-3F1573CD0E05}" srcOrd="6" destOrd="0" presId="urn:microsoft.com/office/officeart/2005/8/layout/vList2"/>
    <dgm:cxn modelId="{AEAA661A-B1ED-48ED-B0C8-09C0BD2112C5}" type="presParOf" srcId="{F6A791F6-552A-4BDD-9121-B34665CDA9CF}" destId="{AE574AC3-A85F-4BC6-A844-60B133D170F0}" srcOrd="7" destOrd="0" presId="urn:microsoft.com/office/officeart/2005/8/layout/vList2"/>
    <dgm:cxn modelId="{75119C08-372F-44F0-AD80-1AF099A219A2}" type="presParOf" srcId="{F6A791F6-552A-4BDD-9121-B34665CDA9CF}" destId="{39F71661-005C-4D90-89A5-EC52DE9679A3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39AD7EA-FDC0-4610-A4BD-A0AC45A2ACFE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8134391A-E45D-4111-9355-17D11459E1D5}">
      <dgm:prSet phldrT="[Text]"/>
      <dgm:spPr>
        <a:solidFill>
          <a:srgbClr val="0070C0"/>
        </a:solidFill>
      </dgm:spPr>
      <dgm:t>
        <a:bodyPr/>
        <a:lstStyle/>
        <a:p>
          <a:r>
            <a:rPr lang="de-DE" dirty="0" err="1" smtClean="0"/>
            <a:t>Selection</a:t>
          </a:r>
          <a:r>
            <a:rPr lang="de-DE" dirty="0" smtClean="0"/>
            <a:t> Bias</a:t>
          </a:r>
          <a:endParaRPr lang="de-DE" dirty="0"/>
        </a:p>
      </dgm:t>
    </dgm:pt>
    <dgm:pt modelId="{977B2253-5A35-4A19-8755-9D2E4689BAC0}" type="parTrans" cxnId="{9772DC28-2608-4F8A-8CFE-EC5A66A619E2}">
      <dgm:prSet/>
      <dgm:spPr/>
      <dgm:t>
        <a:bodyPr/>
        <a:lstStyle/>
        <a:p>
          <a:endParaRPr lang="de-DE"/>
        </a:p>
      </dgm:t>
    </dgm:pt>
    <dgm:pt modelId="{2E6A78B1-DB9F-4CE7-9B33-BA13ABDF8D8E}" type="sibTrans" cxnId="{9772DC28-2608-4F8A-8CFE-EC5A66A619E2}">
      <dgm:prSet/>
      <dgm:spPr/>
      <dgm:t>
        <a:bodyPr/>
        <a:lstStyle/>
        <a:p>
          <a:endParaRPr lang="de-DE"/>
        </a:p>
      </dgm:t>
    </dgm:pt>
    <dgm:pt modelId="{6A09A508-6027-4382-A46F-4E2C49F7B17A}">
      <dgm:prSet phldrT="[Text]"/>
      <dgm:spPr>
        <a:solidFill>
          <a:srgbClr val="FFC000"/>
        </a:solidFill>
      </dgm:spPr>
      <dgm:t>
        <a:bodyPr/>
        <a:lstStyle/>
        <a:p>
          <a:r>
            <a:rPr lang="de-DE" dirty="0" err="1" smtClean="0"/>
            <a:t>Sequence</a:t>
          </a:r>
          <a:r>
            <a:rPr lang="de-DE" dirty="0" smtClean="0"/>
            <a:t> Generation</a:t>
          </a:r>
          <a:endParaRPr lang="de-DE" dirty="0"/>
        </a:p>
      </dgm:t>
    </dgm:pt>
    <dgm:pt modelId="{78E63A1F-9202-434B-ABFD-D8D081F95519}" type="parTrans" cxnId="{F6316866-15A4-48F1-B77B-C17A93835112}">
      <dgm:prSet/>
      <dgm:spPr/>
      <dgm:t>
        <a:bodyPr/>
        <a:lstStyle/>
        <a:p>
          <a:endParaRPr lang="de-DE"/>
        </a:p>
      </dgm:t>
    </dgm:pt>
    <dgm:pt modelId="{0B493647-D354-4C6B-ADA0-EC648ECC6E6E}" type="sibTrans" cxnId="{F6316866-15A4-48F1-B77B-C17A93835112}">
      <dgm:prSet/>
      <dgm:spPr/>
      <dgm:t>
        <a:bodyPr/>
        <a:lstStyle/>
        <a:p>
          <a:endParaRPr lang="de-DE"/>
        </a:p>
      </dgm:t>
    </dgm:pt>
    <dgm:pt modelId="{419D9778-E5E3-4180-8105-ABD6EF0184A7}">
      <dgm:prSet phldrT="[Text]"/>
      <dgm:spPr>
        <a:solidFill>
          <a:srgbClr val="FFC000"/>
        </a:solidFill>
      </dgm:spPr>
      <dgm:t>
        <a:bodyPr/>
        <a:lstStyle/>
        <a:p>
          <a:r>
            <a:rPr lang="de-DE" dirty="0" err="1" smtClean="0"/>
            <a:t>Allocation</a:t>
          </a:r>
          <a:r>
            <a:rPr lang="de-DE" dirty="0" smtClean="0"/>
            <a:t> </a:t>
          </a:r>
          <a:r>
            <a:rPr lang="de-DE" dirty="0" err="1" smtClean="0"/>
            <a:t>sequence</a:t>
          </a:r>
          <a:r>
            <a:rPr lang="de-DE" dirty="0" smtClean="0"/>
            <a:t> </a:t>
          </a:r>
          <a:r>
            <a:rPr lang="de-DE" dirty="0" err="1" smtClean="0"/>
            <a:t>concealment</a:t>
          </a:r>
          <a:endParaRPr lang="de-DE" dirty="0"/>
        </a:p>
      </dgm:t>
    </dgm:pt>
    <dgm:pt modelId="{C086BEF7-CE63-4335-B3D4-9AC48253ACBC}" type="parTrans" cxnId="{DC79D520-45CD-46F1-80C9-BF523C9AFC4E}">
      <dgm:prSet/>
      <dgm:spPr/>
      <dgm:t>
        <a:bodyPr/>
        <a:lstStyle/>
        <a:p>
          <a:endParaRPr lang="de-DE"/>
        </a:p>
      </dgm:t>
    </dgm:pt>
    <dgm:pt modelId="{C37A2056-ACDB-44E1-AF10-FBFD9EC3CEFC}" type="sibTrans" cxnId="{DC79D520-45CD-46F1-80C9-BF523C9AFC4E}">
      <dgm:prSet/>
      <dgm:spPr/>
      <dgm:t>
        <a:bodyPr/>
        <a:lstStyle/>
        <a:p>
          <a:endParaRPr lang="de-DE"/>
        </a:p>
      </dgm:t>
    </dgm:pt>
    <dgm:pt modelId="{8D820144-1B85-440D-A9D7-3DCB84AD461F}">
      <dgm:prSet phldrT="[Text]"/>
      <dgm:spPr>
        <a:solidFill>
          <a:srgbClr val="0070C0"/>
        </a:solidFill>
      </dgm:spPr>
      <dgm:t>
        <a:bodyPr/>
        <a:lstStyle/>
        <a:p>
          <a:r>
            <a:rPr lang="de-DE" dirty="0" smtClean="0"/>
            <a:t>Performance Bias</a:t>
          </a:r>
          <a:endParaRPr lang="de-DE" dirty="0"/>
        </a:p>
      </dgm:t>
    </dgm:pt>
    <dgm:pt modelId="{535A75CE-D388-44D7-956D-EA602C77FF10}" type="parTrans" cxnId="{712E4E03-D05B-4D70-A086-58C91B9485F1}">
      <dgm:prSet/>
      <dgm:spPr/>
      <dgm:t>
        <a:bodyPr/>
        <a:lstStyle/>
        <a:p>
          <a:endParaRPr lang="de-DE"/>
        </a:p>
      </dgm:t>
    </dgm:pt>
    <dgm:pt modelId="{D2AAED98-86D3-4AF9-AE47-6A5CAD2D7DF9}" type="sibTrans" cxnId="{712E4E03-D05B-4D70-A086-58C91B9485F1}">
      <dgm:prSet/>
      <dgm:spPr/>
      <dgm:t>
        <a:bodyPr/>
        <a:lstStyle/>
        <a:p>
          <a:endParaRPr lang="de-DE"/>
        </a:p>
      </dgm:t>
    </dgm:pt>
    <dgm:pt modelId="{26F1C8A5-DC61-487F-BFEA-3319126D46BA}">
      <dgm:prSet phldrT="[Text]"/>
      <dgm:spPr>
        <a:solidFill>
          <a:srgbClr val="FFC000"/>
        </a:solidFill>
      </dgm:spPr>
      <dgm:t>
        <a:bodyPr/>
        <a:lstStyle/>
        <a:p>
          <a:r>
            <a:rPr lang="de-DE" dirty="0" err="1" smtClean="0"/>
            <a:t>Blindung</a:t>
          </a:r>
          <a:r>
            <a:rPr lang="de-DE" dirty="0" smtClean="0"/>
            <a:t> (</a:t>
          </a:r>
          <a:r>
            <a:rPr lang="de-DE" dirty="0" err="1" smtClean="0"/>
            <a:t>Health</a:t>
          </a:r>
          <a:r>
            <a:rPr lang="de-DE" dirty="0" smtClean="0"/>
            <a:t> Care Provider, Patient)</a:t>
          </a:r>
          <a:endParaRPr lang="de-DE" dirty="0"/>
        </a:p>
      </dgm:t>
    </dgm:pt>
    <dgm:pt modelId="{78ADE967-190B-4EAC-B7ED-BBA6B255B261}" type="parTrans" cxnId="{C8FBD813-F266-4229-BEE0-7A86B5884155}">
      <dgm:prSet/>
      <dgm:spPr/>
      <dgm:t>
        <a:bodyPr/>
        <a:lstStyle/>
        <a:p>
          <a:endParaRPr lang="de-DE"/>
        </a:p>
      </dgm:t>
    </dgm:pt>
    <dgm:pt modelId="{1790BA20-7B5A-4786-83F1-FE7265180D46}" type="sibTrans" cxnId="{C8FBD813-F266-4229-BEE0-7A86B5884155}">
      <dgm:prSet/>
      <dgm:spPr/>
      <dgm:t>
        <a:bodyPr/>
        <a:lstStyle/>
        <a:p>
          <a:endParaRPr lang="de-DE"/>
        </a:p>
      </dgm:t>
    </dgm:pt>
    <dgm:pt modelId="{25EF74F4-B606-4DB8-997F-2187CFFE6652}">
      <dgm:prSet phldrT="[Text]"/>
      <dgm:spPr>
        <a:solidFill>
          <a:srgbClr val="0070C0"/>
        </a:solidFill>
      </dgm:spPr>
      <dgm:t>
        <a:bodyPr/>
        <a:lstStyle/>
        <a:p>
          <a:r>
            <a:rPr lang="de-DE" dirty="0" err="1" smtClean="0"/>
            <a:t>Detection</a:t>
          </a:r>
          <a:r>
            <a:rPr lang="de-DE" dirty="0" smtClean="0"/>
            <a:t> Bias</a:t>
          </a:r>
          <a:endParaRPr lang="de-DE" dirty="0"/>
        </a:p>
      </dgm:t>
    </dgm:pt>
    <dgm:pt modelId="{E1342E82-9744-4A2D-A3E2-A10150609C1F}" type="parTrans" cxnId="{9E9C67DA-2C13-4EED-A683-050700D0E4FF}">
      <dgm:prSet/>
      <dgm:spPr/>
      <dgm:t>
        <a:bodyPr/>
        <a:lstStyle/>
        <a:p>
          <a:endParaRPr lang="de-DE"/>
        </a:p>
      </dgm:t>
    </dgm:pt>
    <dgm:pt modelId="{7855831E-2466-4BB8-A933-3B8CADDE3494}" type="sibTrans" cxnId="{9E9C67DA-2C13-4EED-A683-050700D0E4FF}">
      <dgm:prSet/>
      <dgm:spPr/>
      <dgm:t>
        <a:bodyPr/>
        <a:lstStyle/>
        <a:p>
          <a:endParaRPr lang="de-DE"/>
        </a:p>
      </dgm:t>
    </dgm:pt>
    <dgm:pt modelId="{985BA09D-18B4-4205-BAAA-89567B82805E}">
      <dgm:prSet phldrT="[Text]"/>
      <dgm:spPr>
        <a:solidFill>
          <a:srgbClr val="FFC000"/>
        </a:solidFill>
      </dgm:spPr>
      <dgm:t>
        <a:bodyPr/>
        <a:lstStyle/>
        <a:p>
          <a:r>
            <a:rPr lang="de-DE" dirty="0" err="1" smtClean="0"/>
            <a:t>Blindung</a:t>
          </a:r>
          <a:r>
            <a:rPr lang="de-DE" dirty="0" smtClean="0"/>
            <a:t> (Analysis)</a:t>
          </a:r>
          <a:endParaRPr lang="de-DE" dirty="0"/>
        </a:p>
      </dgm:t>
    </dgm:pt>
    <dgm:pt modelId="{9B84A9BA-B4AA-4B94-A436-A057FC388DC5}" type="parTrans" cxnId="{86BA6543-018C-4FE4-9E6A-B2C5E5DF50E9}">
      <dgm:prSet/>
      <dgm:spPr/>
      <dgm:t>
        <a:bodyPr/>
        <a:lstStyle/>
        <a:p>
          <a:endParaRPr lang="de-DE"/>
        </a:p>
      </dgm:t>
    </dgm:pt>
    <dgm:pt modelId="{28E24B94-BCF5-4E9E-BC9D-82A4A1B9FBC9}" type="sibTrans" cxnId="{86BA6543-018C-4FE4-9E6A-B2C5E5DF50E9}">
      <dgm:prSet/>
      <dgm:spPr/>
      <dgm:t>
        <a:bodyPr/>
        <a:lstStyle/>
        <a:p>
          <a:endParaRPr lang="de-DE"/>
        </a:p>
      </dgm:t>
    </dgm:pt>
    <dgm:pt modelId="{FA7DB7A8-C17B-4FAF-AEBC-5BBF61E1C357}">
      <dgm:prSet/>
      <dgm:spPr>
        <a:solidFill>
          <a:srgbClr val="0070C0"/>
        </a:solidFill>
      </dgm:spPr>
      <dgm:t>
        <a:bodyPr/>
        <a:lstStyle/>
        <a:p>
          <a:r>
            <a:rPr lang="de-DE" dirty="0" smtClean="0"/>
            <a:t>Attrition Bias</a:t>
          </a:r>
          <a:endParaRPr lang="de-DE" dirty="0"/>
        </a:p>
      </dgm:t>
    </dgm:pt>
    <dgm:pt modelId="{287D7BA2-3248-4858-A1C1-81DB0ADCD2B7}" type="parTrans" cxnId="{3200C86C-D9F3-4A2D-802D-453656BAE3A7}">
      <dgm:prSet/>
      <dgm:spPr/>
      <dgm:t>
        <a:bodyPr/>
        <a:lstStyle/>
        <a:p>
          <a:endParaRPr lang="de-DE"/>
        </a:p>
      </dgm:t>
    </dgm:pt>
    <dgm:pt modelId="{35F54B5B-918D-4CB7-959E-4F16F4FF2159}" type="sibTrans" cxnId="{3200C86C-D9F3-4A2D-802D-453656BAE3A7}">
      <dgm:prSet/>
      <dgm:spPr/>
      <dgm:t>
        <a:bodyPr/>
        <a:lstStyle/>
        <a:p>
          <a:endParaRPr lang="de-DE"/>
        </a:p>
      </dgm:t>
    </dgm:pt>
    <dgm:pt modelId="{4602EE2C-A592-4547-B07B-56F1577D450B}">
      <dgm:prSet/>
      <dgm:spPr>
        <a:solidFill>
          <a:srgbClr val="0070C0"/>
        </a:solidFill>
      </dgm:spPr>
      <dgm:t>
        <a:bodyPr/>
        <a:lstStyle/>
        <a:p>
          <a:r>
            <a:rPr lang="de-DE" dirty="0" smtClean="0"/>
            <a:t>Reporting Bias</a:t>
          </a:r>
          <a:endParaRPr lang="de-DE" dirty="0"/>
        </a:p>
      </dgm:t>
    </dgm:pt>
    <dgm:pt modelId="{AB98F532-86DB-49B0-B75D-63EB76DF6ED5}" type="parTrans" cxnId="{A0086D1B-7AA6-437C-B321-23F0FD094F18}">
      <dgm:prSet/>
      <dgm:spPr/>
      <dgm:t>
        <a:bodyPr/>
        <a:lstStyle/>
        <a:p>
          <a:endParaRPr lang="de-DE"/>
        </a:p>
      </dgm:t>
    </dgm:pt>
    <dgm:pt modelId="{AA1C4863-CC05-4AE4-9B8A-F544710BAD11}" type="sibTrans" cxnId="{A0086D1B-7AA6-437C-B321-23F0FD094F18}">
      <dgm:prSet/>
      <dgm:spPr/>
      <dgm:t>
        <a:bodyPr/>
        <a:lstStyle/>
        <a:p>
          <a:endParaRPr lang="de-DE"/>
        </a:p>
      </dgm:t>
    </dgm:pt>
    <dgm:pt modelId="{BF226CCF-CB0F-4772-8D35-AE4C78FC3B84}">
      <dgm:prSet/>
      <dgm:spPr>
        <a:solidFill>
          <a:srgbClr val="FFC000"/>
        </a:solidFill>
      </dgm:spPr>
      <dgm:t>
        <a:bodyPr/>
        <a:lstStyle/>
        <a:p>
          <a:r>
            <a:rPr lang="de-DE" dirty="0" err="1" smtClean="0"/>
            <a:t>Incomplete</a:t>
          </a:r>
          <a:r>
            <a:rPr lang="de-DE" dirty="0" smtClean="0"/>
            <a:t> </a:t>
          </a:r>
          <a:r>
            <a:rPr lang="de-DE" dirty="0" err="1" smtClean="0"/>
            <a:t>outcome</a:t>
          </a:r>
          <a:r>
            <a:rPr lang="de-DE" dirty="0" smtClean="0"/>
            <a:t> </a:t>
          </a:r>
          <a:r>
            <a:rPr lang="de-DE" dirty="0" err="1" smtClean="0"/>
            <a:t>data</a:t>
          </a:r>
          <a:endParaRPr lang="de-DE" dirty="0"/>
        </a:p>
      </dgm:t>
    </dgm:pt>
    <dgm:pt modelId="{5EBEAC41-0382-4636-B12C-1D5F4078D58E}" type="parTrans" cxnId="{2B717D76-6F45-4E29-B2FF-1B9398A0AB34}">
      <dgm:prSet/>
      <dgm:spPr/>
      <dgm:t>
        <a:bodyPr/>
        <a:lstStyle/>
        <a:p>
          <a:endParaRPr lang="de-DE"/>
        </a:p>
      </dgm:t>
    </dgm:pt>
    <dgm:pt modelId="{B89DC1FE-0203-4005-99EE-29410DCA6A78}" type="sibTrans" cxnId="{2B717D76-6F45-4E29-B2FF-1B9398A0AB34}">
      <dgm:prSet/>
      <dgm:spPr/>
      <dgm:t>
        <a:bodyPr/>
        <a:lstStyle/>
        <a:p>
          <a:endParaRPr lang="de-DE"/>
        </a:p>
      </dgm:t>
    </dgm:pt>
    <dgm:pt modelId="{7C3F7173-5CCB-4C9B-AE4F-4C61324D87D1}">
      <dgm:prSet/>
      <dgm:spPr>
        <a:solidFill>
          <a:srgbClr val="FFC000"/>
        </a:solidFill>
      </dgm:spPr>
      <dgm:t>
        <a:bodyPr/>
        <a:lstStyle/>
        <a:p>
          <a:r>
            <a:rPr lang="de-DE" dirty="0" err="1" smtClean="0"/>
            <a:t>Selective</a:t>
          </a:r>
          <a:r>
            <a:rPr lang="de-DE" dirty="0" smtClean="0"/>
            <a:t> </a:t>
          </a:r>
          <a:r>
            <a:rPr lang="de-DE" dirty="0" err="1" smtClean="0"/>
            <a:t>outcome</a:t>
          </a:r>
          <a:r>
            <a:rPr lang="de-DE" dirty="0" smtClean="0"/>
            <a:t> </a:t>
          </a:r>
          <a:r>
            <a:rPr lang="de-DE" dirty="0" err="1" smtClean="0"/>
            <a:t>reporting</a:t>
          </a:r>
          <a:endParaRPr lang="de-DE" dirty="0"/>
        </a:p>
      </dgm:t>
    </dgm:pt>
    <dgm:pt modelId="{4556B780-789E-4228-A289-E07CFF6A4257}" type="parTrans" cxnId="{43194B17-1CBE-457C-BBAD-D4F28D95189C}">
      <dgm:prSet/>
      <dgm:spPr/>
      <dgm:t>
        <a:bodyPr/>
        <a:lstStyle/>
        <a:p>
          <a:endParaRPr lang="de-DE"/>
        </a:p>
      </dgm:t>
    </dgm:pt>
    <dgm:pt modelId="{33A531E1-5374-4FC9-A062-F284416FBED3}" type="sibTrans" cxnId="{43194B17-1CBE-457C-BBAD-D4F28D95189C}">
      <dgm:prSet/>
      <dgm:spPr/>
      <dgm:t>
        <a:bodyPr/>
        <a:lstStyle/>
        <a:p>
          <a:endParaRPr lang="de-DE"/>
        </a:p>
      </dgm:t>
    </dgm:pt>
    <dgm:pt modelId="{18FBCE87-7CFD-43C8-8052-19F6E9917076}">
      <dgm:prSet/>
      <dgm:spPr>
        <a:solidFill>
          <a:srgbClr val="0070C0"/>
        </a:solidFill>
      </dgm:spPr>
      <dgm:t>
        <a:bodyPr/>
        <a:lstStyle/>
        <a:p>
          <a:r>
            <a:rPr lang="de-DE" dirty="0" smtClean="0"/>
            <a:t>Other Bias</a:t>
          </a:r>
          <a:endParaRPr lang="de-DE" dirty="0"/>
        </a:p>
      </dgm:t>
    </dgm:pt>
    <dgm:pt modelId="{6C46C92D-02F6-44B3-8270-ACC613E11221}" type="parTrans" cxnId="{70687D4E-3244-4B0E-91A9-19E1192A65C8}">
      <dgm:prSet/>
      <dgm:spPr/>
      <dgm:t>
        <a:bodyPr/>
        <a:lstStyle/>
        <a:p>
          <a:endParaRPr lang="de-DE"/>
        </a:p>
      </dgm:t>
    </dgm:pt>
    <dgm:pt modelId="{15DA8543-D749-419E-8E99-828A0F5162CC}" type="sibTrans" cxnId="{70687D4E-3244-4B0E-91A9-19E1192A65C8}">
      <dgm:prSet/>
      <dgm:spPr/>
      <dgm:t>
        <a:bodyPr/>
        <a:lstStyle/>
        <a:p>
          <a:endParaRPr lang="de-DE"/>
        </a:p>
      </dgm:t>
    </dgm:pt>
    <dgm:pt modelId="{138BF343-AD6B-4301-A1B7-EFADA66FA646}" type="pres">
      <dgm:prSet presAssocID="{339AD7EA-FDC0-4610-A4BD-A0AC45A2ACF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331864DF-A8FA-4068-B134-5D4195922189}" type="pres">
      <dgm:prSet presAssocID="{8134391A-E45D-4111-9355-17D11459E1D5}" presName="linNode" presStyleCnt="0"/>
      <dgm:spPr/>
    </dgm:pt>
    <dgm:pt modelId="{72A84722-B831-4541-A500-D15360199BD4}" type="pres">
      <dgm:prSet presAssocID="{8134391A-E45D-4111-9355-17D11459E1D5}" presName="parentText" presStyleLbl="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145BBB0-9263-43B1-80CF-34624C655330}" type="pres">
      <dgm:prSet presAssocID="{8134391A-E45D-4111-9355-17D11459E1D5}" presName="descendantText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E9B28F2-5B3F-42FA-A940-64404A985CC8}" type="pres">
      <dgm:prSet presAssocID="{2E6A78B1-DB9F-4CE7-9B33-BA13ABDF8D8E}" presName="sp" presStyleCnt="0"/>
      <dgm:spPr/>
    </dgm:pt>
    <dgm:pt modelId="{35666C53-FF65-469D-BB41-E1AB641D7556}" type="pres">
      <dgm:prSet presAssocID="{8D820144-1B85-440D-A9D7-3DCB84AD461F}" presName="linNode" presStyleCnt="0"/>
      <dgm:spPr/>
    </dgm:pt>
    <dgm:pt modelId="{D97C1A71-6FCC-47D2-A872-FEE2F4AA853E}" type="pres">
      <dgm:prSet presAssocID="{8D820144-1B85-440D-A9D7-3DCB84AD461F}" presName="parentText" presStyleLbl="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4363765-7F2F-4D6E-825D-B36AEEB5E0C7}" type="pres">
      <dgm:prSet presAssocID="{8D820144-1B85-440D-A9D7-3DCB84AD461F}" presName="descendantText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6316401-3667-4780-8B2F-F163E14508CA}" type="pres">
      <dgm:prSet presAssocID="{D2AAED98-86D3-4AF9-AE47-6A5CAD2D7DF9}" presName="sp" presStyleCnt="0"/>
      <dgm:spPr/>
    </dgm:pt>
    <dgm:pt modelId="{F9ABC504-22AC-418C-B272-A1C4B31793CC}" type="pres">
      <dgm:prSet presAssocID="{25EF74F4-B606-4DB8-997F-2187CFFE6652}" presName="linNode" presStyleCnt="0"/>
      <dgm:spPr/>
    </dgm:pt>
    <dgm:pt modelId="{3F21E1CF-F04F-41CC-99DD-84281FD384F2}" type="pres">
      <dgm:prSet presAssocID="{25EF74F4-B606-4DB8-997F-2187CFFE6652}" presName="parentText" presStyleLbl="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89AE787-FDC2-430C-8ECA-057CA92EB8AC}" type="pres">
      <dgm:prSet presAssocID="{25EF74F4-B606-4DB8-997F-2187CFFE6652}" presName="descendantText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FB8D806-30DC-4A89-B421-15F72F1167BC}" type="pres">
      <dgm:prSet presAssocID="{7855831E-2466-4BB8-A933-3B8CADDE3494}" presName="sp" presStyleCnt="0"/>
      <dgm:spPr/>
    </dgm:pt>
    <dgm:pt modelId="{1A7FDE75-BEC4-4223-B5CC-0DAC80E9811D}" type="pres">
      <dgm:prSet presAssocID="{FA7DB7A8-C17B-4FAF-AEBC-5BBF61E1C357}" presName="linNode" presStyleCnt="0"/>
      <dgm:spPr/>
    </dgm:pt>
    <dgm:pt modelId="{376C4E0B-460D-4146-922A-8FFD5190DE56}" type="pres">
      <dgm:prSet presAssocID="{FA7DB7A8-C17B-4FAF-AEBC-5BBF61E1C357}" presName="parentText" presStyleLbl="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9137AFA-8CBD-46CC-A7E3-942DC06A97FD}" type="pres">
      <dgm:prSet presAssocID="{FA7DB7A8-C17B-4FAF-AEBC-5BBF61E1C357}" presName="descendantText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4779B2B-47CF-40DA-BB12-89FEE90915C3}" type="pres">
      <dgm:prSet presAssocID="{35F54B5B-918D-4CB7-959E-4F16F4FF2159}" presName="sp" presStyleCnt="0"/>
      <dgm:spPr/>
    </dgm:pt>
    <dgm:pt modelId="{35CE4557-3E70-4B02-8BE1-CB727727A5B5}" type="pres">
      <dgm:prSet presAssocID="{4602EE2C-A592-4547-B07B-56F1577D450B}" presName="linNode" presStyleCnt="0"/>
      <dgm:spPr/>
    </dgm:pt>
    <dgm:pt modelId="{24EDCBB5-80EC-494B-B317-B00CAF6696ED}" type="pres">
      <dgm:prSet presAssocID="{4602EE2C-A592-4547-B07B-56F1577D450B}" presName="parentText" presStyleLbl="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C6A2298-0FB0-44E8-8918-ED82ED4F8AD8}" type="pres">
      <dgm:prSet presAssocID="{4602EE2C-A592-4547-B07B-56F1577D450B}" presName="descendantText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A193928-9F2D-4B7D-9A5C-4E46FC41EFC4}" type="pres">
      <dgm:prSet presAssocID="{AA1C4863-CC05-4AE4-9B8A-F544710BAD11}" presName="sp" presStyleCnt="0"/>
      <dgm:spPr/>
    </dgm:pt>
    <dgm:pt modelId="{E9DC47AA-3048-41B6-AF70-D794682C1F32}" type="pres">
      <dgm:prSet presAssocID="{18FBCE87-7CFD-43C8-8052-19F6E9917076}" presName="linNode" presStyleCnt="0"/>
      <dgm:spPr/>
    </dgm:pt>
    <dgm:pt modelId="{3FAB31BF-9E5D-41EF-BD2B-46FB56111CB7}" type="pres">
      <dgm:prSet presAssocID="{18FBCE87-7CFD-43C8-8052-19F6E9917076}" presName="parentText" presStyleLbl="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C8FBD813-F266-4229-BEE0-7A86B5884155}" srcId="{8D820144-1B85-440D-A9D7-3DCB84AD461F}" destId="{26F1C8A5-DC61-487F-BFEA-3319126D46BA}" srcOrd="0" destOrd="0" parTransId="{78ADE967-190B-4EAC-B7ED-BBA6B255B261}" sibTransId="{1790BA20-7B5A-4786-83F1-FE7265180D46}"/>
    <dgm:cxn modelId="{9E9C67DA-2C13-4EED-A683-050700D0E4FF}" srcId="{339AD7EA-FDC0-4610-A4BD-A0AC45A2ACFE}" destId="{25EF74F4-B606-4DB8-997F-2187CFFE6652}" srcOrd="2" destOrd="0" parTransId="{E1342E82-9744-4A2D-A3E2-A10150609C1F}" sibTransId="{7855831E-2466-4BB8-A933-3B8CADDE3494}"/>
    <dgm:cxn modelId="{3317F932-85AB-43CD-BED4-F5A3697945FE}" type="presOf" srcId="{985BA09D-18B4-4205-BAAA-89567B82805E}" destId="{489AE787-FDC2-430C-8ECA-057CA92EB8AC}" srcOrd="0" destOrd="0" presId="urn:microsoft.com/office/officeart/2005/8/layout/vList5"/>
    <dgm:cxn modelId="{6416FD5D-B814-4990-B9B7-74C903A0EF80}" type="presOf" srcId="{8D820144-1B85-440D-A9D7-3DCB84AD461F}" destId="{D97C1A71-6FCC-47D2-A872-FEE2F4AA853E}" srcOrd="0" destOrd="0" presId="urn:microsoft.com/office/officeart/2005/8/layout/vList5"/>
    <dgm:cxn modelId="{A4FB3688-2D88-446E-A47B-9DF6E2A36ECB}" type="presOf" srcId="{8134391A-E45D-4111-9355-17D11459E1D5}" destId="{72A84722-B831-4541-A500-D15360199BD4}" srcOrd="0" destOrd="0" presId="urn:microsoft.com/office/officeart/2005/8/layout/vList5"/>
    <dgm:cxn modelId="{42247587-6B0F-4649-B40D-F47AD6C5160B}" type="presOf" srcId="{339AD7EA-FDC0-4610-A4BD-A0AC45A2ACFE}" destId="{138BF343-AD6B-4301-A1B7-EFADA66FA646}" srcOrd="0" destOrd="0" presId="urn:microsoft.com/office/officeart/2005/8/layout/vList5"/>
    <dgm:cxn modelId="{060C859F-9EA3-40AD-9AB9-030D975F9FD4}" type="presOf" srcId="{25EF74F4-B606-4DB8-997F-2187CFFE6652}" destId="{3F21E1CF-F04F-41CC-99DD-84281FD384F2}" srcOrd="0" destOrd="0" presId="urn:microsoft.com/office/officeart/2005/8/layout/vList5"/>
    <dgm:cxn modelId="{50FAC356-2EDB-4918-9B6C-AC09D39D647E}" type="presOf" srcId="{7C3F7173-5CCB-4C9B-AE4F-4C61324D87D1}" destId="{CC6A2298-0FB0-44E8-8918-ED82ED4F8AD8}" srcOrd="0" destOrd="0" presId="urn:microsoft.com/office/officeart/2005/8/layout/vList5"/>
    <dgm:cxn modelId="{2B717D76-6F45-4E29-B2FF-1B9398A0AB34}" srcId="{FA7DB7A8-C17B-4FAF-AEBC-5BBF61E1C357}" destId="{BF226CCF-CB0F-4772-8D35-AE4C78FC3B84}" srcOrd="0" destOrd="0" parTransId="{5EBEAC41-0382-4636-B12C-1D5F4078D58E}" sibTransId="{B89DC1FE-0203-4005-99EE-29410DCA6A78}"/>
    <dgm:cxn modelId="{DC79D520-45CD-46F1-80C9-BF523C9AFC4E}" srcId="{8134391A-E45D-4111-9355-17D11459E1D5}" destId="{419D9778-E5E3-4180-8105-ABD6EF0184A7}" srcOrd="1" destOrd="0" parTransId="{C086BEF7-CE63-4335-B3D4-9AC48253ACBC}" sibTransId="{C37A2056-ACDB-44E1-AF10-FBFD9EC3CEFC}"/>
    <dgm:cxn modelId="{86BA6543-018C-4FE4-9E6A-B2C5E5DF50E9}" srcId="{25EF74F4-B606-4DB8-997F-2187CFFE6652}" destId="{985BA09D-18B4-4205-BAAA-89567B82805E}" srcOrd="0" destOrd="0" parTransId="{9B84A9BA-B4AA-4B94-A436-A057FC388DC5}" sibTransId="{28E24B94-BCF5-4E9E-BC9D-82A4A1B9FBC9}"/>
    <dgm:cxn modelId="{5AD7D466-41FB-40CC-8BEE-7C9E90E68040}" type="presOf" srcId="{26F1C8A5-DC61-487F-BFEA-3319126D46BA}" destId="{54363765-7F2F-4D6E-825D-B36AEEB5E0C7}" srcOrd="0" destOrd="0" presId="urn:microsoft.com/office/officeart/2005/8/layout/vList5"/>
    <dgm:cxn modelId="{A0086D1B-7AA6-437C-B321-23F0FD094F18}" srcId="{339AD7EA-FDC0-4610-A4BD-A0AC45A2ACFE}" destId="{4602EE2C-A592-4547-B07B-56F1577D450B}" srcOrd="4" destOrd="0" parTransId="{AB98F532-86DB-49B0-B75D-63EB76DF6ED5}" sibTransId="{AA1C4863-CC05-4AE4-9B8A-F544710BAD11}"/>
    <dgm:cxn modelId="{F6316866-15A4-48F1-B77B-C17A93835112}" srcId="{8134391A-E45D-4111-9355-17D11459E1D5}" destId="{6A09A508-6027-4382-A46F-4E2C49F7B17A}" srcOrd="0" destOrd="0" parTransId="{78E63A1F-9202-434B-ABFD-D8D081F95519}" sibTransId="{0B493647-D354-4C6B-ADA0-EC648ECC6E6E}"/>
    <dgm:cxn modelId="{3200C86C-D9F3-4A2D-802D-453656BAE3A7}" srcId="{339AD7EA-FDC0-4610-A4BD-A0AC45A2ACFE}" destId="{FA7DB7A8-C17B-4FAF-AEBC-5BBF61E1C357}" srcOrd="3" destOrd="0" parTransId="{287D7BA2-3248-4858-A1C1-81DB0ADCD2B7}" sibTransId="{35F54B5B-918D-4CB7-959E-4F16F4FF2159}"/>
    <dgm:cxn modelId="{A870D40C-3E1D-49B3-B025-50D5DBD90ABB}" type="presOf" srcId="{FA7DB7A8-C17B-4FAF-AEBC-5BBF61E1C357}" destId="{376C4E0B-460D-4146-922A-8FFD5190DE56}" srcOrd="0" destOrd="0" presId="urn:microsoft.com/office/officeart/2005/8/layout/vList5"/>
    <dgm:cxn modelId="{43194B17-1CBE-457C-BBAD-D4F28D95189C}" srcId="{4602EE2C-A592-4547-B07B-56F1577D450B}" destId="{7C3F7173-5CCB-4C9B-AE4F-4C61324D87D1}" srcOrd="0" destOrd="0" parTransId="{4556B780-789E-4228-A289-E07CFF6A4257}" sibTransId="{33A531E1-5374-4FC9-A062-F284416FBED3}"/>
    <dgm:cxn modelId="{712E4E03-D05B-4D70-A086-58C91B9485F1}" srcId="{339AD7EA-FDC0-4610-A4BD-A0AC45A2ACFE}" destId="{8D820144-1B85-440D-A9D7-3DCB84AD461F}" srcOrd="1" destOrd="0" parTransId="{535A75CE-D388-44D7-956D-EA602C77FF10}" sibTransId="{D2AAED98-86D3-4AF9-AE47-6A5CAD2D7DF9}"/>
    <dgm:cxn modelId="{6E00BD15-E598-4619-AC5A-92015D0E694C}" type="presOf" srcId="{BF226CCF-CB0F-4772-8D35-AE4C78FC3B84}" destId="{79137AFA-8CBD-46CC-A7E3-942DC06A97FD}" srcOrd="0" destOrd="0" presId="urn:microsoft.com/office/officeart/2005/8/layout/vList5"/>
    <dgm:cxn modelId="{1D01F997-546E-40C7-B4D4-E83214EAFA6B}" type="presOf" srcId="{419D9778-E5E3-4180-8105-ABD6EF0184A7}" destId="{0145BBB0-9263-43B1-80CF-34624C655330}" srcOrd="0" destOrd="1" presId="urn:microsoft.com/office/officeart/2005/8/layout/vList5"/>
    <dgm:cxn modelId="{3DCA0AE8-A641-42B6-8930-55A79BE3E298}" type="presOf" srcId="{4602EE2C-A592-4547-B07B-56F1577D450B}" destId="{24EDCBB5-80EC-494B-B317-B00CAF6696ED}" srcOrd="0" destOrd="0" presId="urn:microsoft.com/office/officeart/2005/8/layout/vList5"/>
    <dgm:cxn modelId="{70687D4E-3244-4B0E-91A9-19E1192A65C8}" srcId="{339AD7EA-FDC0-4610-A4BD-A0AC45A2ACFE}" destId="{18FBCE87-7CFD-43C8-8052-19F6E9917076}" srcOrd="5" destOrd="0" parTransId="{6C46C92D-02F6-44B3-8270-ACC613E11221}" sibTransId="{15DA8543-D749-419E-8E99-828A0F5162CC}"/>
    <dgm:cxn modelId="{842062EF-346C-436D-AC4D-4F903040A390}" type="presOf" srcId="{18FBCE87-7CFD-43C8-8052-19F6E9917076}" destId="{3FAB31BF-9E5D-41EF-BD2B-46FB56111CB7}" srcOrd="0" destOrd="0" presId="urn:microsoft.com/office/officeart/2005/8/layout/vList5"/>
    <dgm:cxn modelId="{CB4C990E-B519-4938-9F67-DB06E47F8313}" type="presOf" srcId="{6A09A508-6027-4382-A46F-4E2C49F7B17A}" destId="{0145BBB0-9263-43B1-80CF-34624C655330}" srcOrd="0" destOrd="0" presId="urn:microsoft.com/office/officeart/2005/8/layout/vList5"/>
    <dgm:cxn modelId="{9772DC28-2608-4F8A-8CFE-EC5A66A619E2}" srcId="{339AD7EA-FDC0-4610-A4BD-A0AC45A2ACFE}" destId="{8134391A-E45D-4111-9355-17D11459E1D5}" srcOrd="0" destOrd="0" parTransId="{977B2253-5A35-4A19-8755-9D2E4689BAC0}" sibTransId="{2E6A78B1-DB9F-4CE7-9B33-BA13ABDF8D8E}"/>
    <dgm:cxn modelId="{EF89D55E-6C4E-41D2-87DB-8D1F17C65197}" type="presParOf" srcId="{138BF343-AD6B-4301-A1B7-EFADA66FA646}" destId="{331864DF-A8FA-4068-B134-5D4195922189}" srcOrd="0" destOrd="0" presId="urn:microsoft.com/office/officeart/2005/8/layout/vList5"/>
    <dgm:cxn modelId="{F400D428-4C80-4FE6-AA28-4AEBB53E9384}" type="presParOf" srcId="{331864DF-A8FA-4068-B134-5D4195922189}" destId="{72A84722-B831-4541-A500-D15360199BD4}" srcOrd="0" destOrd="0" presId="urn:microsoft.com/office/officeart/2005/8/layout/vList5"/>
    <dgm:cxn modelId="{26DD9388-2930-417F-A01F-7CDE6D3E6CD4}" type="presParOf" srcId="{331864DF-A8FA-4068-B134-5D4195922189}" destId="{0145BBB0-9263-43B1-80CF-34624C655330}" srcOrd="1" destOrd="0" presId="urn:microsoft.com/office/officeart/2005/8/layout/vList5"/>
    <dgm:cxn modelId="{E833918C-7EE3-4B3D-98A3-F11C0A01F52C}" type="presParOf" srcId="{138BF343-AD6B-4301-A1B7-EFADA66FA646}" destId="{DE9B28F2-5B3F-42FA-A940-64404A985CC8}" srcOrd="1" destOrd="0" presId="urn:microsoft.com/office/officeart/2005/8/layout/vList5"/>
    <dgm:cxn modelId="{88A10F15-887F-42BB-99D8-CEFC6688CD74}" type="presParOf" srcId="{138BF343-AD6B-4301-A1B7-EFADA66FA646}" destId="{35666C53-FF65-469D-BB41-E1AB641D7556}" srcOrd="2" destOrd="0" presId="urn:microsoft.com/office/officeart/2005/8/layout/vList5"/>
    <dgm:cxn modelId="{A41ACE2E-13C2-4202-B12F-FCD08CFF3D64}" type="presParOf" srcId="{35666C53-FF65-469D-BB41-E1AB641D7556}" destId="{D97C1A71-6FCC-47D2-A872-FEE2F4AA853E}" srcOrd="0" destOrd="0" presId="urn:microsoft.com/office/officeart/2005/8/layout/vList5"/>
    <dgm:cxn modelId="{0DC85729-211D-4AE0-8DD6-A67AD064DE3F}" type="presParOf" srcId="{35666C53-FF65-469D-BB41-E1AB641D7556}" destId="{54363765-7F2F-4D6E-825D-B36AEEB5E0C7}" srcOrd="1" destOrd="0" presId="urn:microsoft.com/office/officeart/2005/8/layout/vList5"/>
    <dgm:cxn modelId="{C7557A39-4467-41D4-88E3-D2E6C626A63B}" type="presParOf" srcId="{138BF343-AD6B-4301-A1B7-EFADA66FA646}" destId="{46316401-3667-4780-8B2F-F163E14508CA}" srcOrd="3" destOrd="0" presId="urn:microsoft.com/office/officeart/2005/8/layout/vList5"/>
    <dgm:cxn modelId="{C820B2CF-1F6C-4D9B-B0F0-43439796363D}" type="presParOf" srcId="{138BF343-AD6B-4301-A1B7-EFADA66FA646}" destId="{F9ABC504-22AC-418C-B272-A1C4B31793CC}" srcOrd="4" destOrd="0" presId="urn:microsoft.com/office/officeart/2005/8/layout/vList5"/>
    <dgm:cxn modelId="{0A837DF3-AAC0-48FA-A19F-461785659D37}" type="presParOf" srcId="{F9ABC504-22AC-418C-B272-A1C4B31793CC}" destId="{3F21E1CF-F04F-41CC-99DD-84281FD384F2}" srcOrd="0" destOrd="0" presId="urn:microsoft.com/office/officeart/2005/8/layout/vList5"/>
    <dgm:cxn modelId="{D089F5D3-A0E3-496C-AF10-96E0B5985234}" type="presParOf" srcId="{F9ABC504-22AC-418C-B272-A1C4B31793CC}" destId="{489AE787-FDC2-430C-8ECA-057CA92EB8AC}" srcOrd="1" destOrd="0" presId="urn:microsoft.com/office/officeart/2005/8/layout/vList5"/>
    <dgm:cxn modelId="{9D9C419F-BDE9-40F6-B7E6-02EBC5C60AB3}" type="presParOf" srcId="{138BF343-AD6B-4301-A1B7-EFADA66FA646}" destId="{AFB8D806-30DC-4A89-B421-15F72F1167BC}" srcOrd="5" destOrd="0" presId="urn:microsoft.com/office/officeart/2005/8/layout/vList5"/>
    <dgm:cxn modelId="{18448E88-A9CC-47A8-ADE1-71D629F8EAAB}" type="presParOf" srcId="{138BF343-AD6B-4301-A1B7-EFADA66FA646}" destId="{1A7FDE75-BEC4-4223-B5CC-0DAC80E9811D}" srcOrd="6" destOrd="0" presId="urn:microsoft.com/office/officeart/2005/8/layout/vList5"/>
    <dgm:cxn modelId="{4A2D1CA8-CC65-4CEB-BCBA-6A413FC387DC}" type="presParOf" srcId="{1A7FDE75-BEC4-4223-B5CC-0DAC80E9811D}" destId="{376C4E0B-460D-4146-922A-8FFD5190DE56}" srcOrd="0" destOrd="0" presId="urn:microsoft.com/office/officeart/2005/8/layout/vList5"/>
    <dgm:cxn modelId="{11843495-CAA3-4DAB-B31E-4E6FC5BE13F0}" type="presParOf" srcId="{1A7FDE75-BEC4-4223-B5CC-0DAC80E9811D}" destId="{79137AFA-8CBD-46CC-A7E3-942DC06A97FD}" srcOrd="1" destOrd="0" presId="urn:microsoft.com/office/officeart/2005/8/layout/vList5"/>
    <dgm:cxn modelId="{3C35EC95-D202-4259-A460-F85BFAE09A0D}" type="presParOf" srcId="{138BF343-AD6B-4301-A1B7-EFADA66FA646}" destId="{D4779B2B-47CF-40DA-BB12-89FEE90915C3}" srcOrd="7" destOrd="0" presId="urn:microsoft.com/office/officeart/2005/8/layout/vList5"/>
    <dgm:cxn modelId="{1E697AEA-CFBE-4C40-A9E6-83E140EF4FF3}" type="presParOf" srcId="{138BF343-AD6B-4301-A1B7-EFADA66FA646}" destId="{35CE4557-3E70-4B02-8BE1-CB727727A5B5}" srcOrd="8" destOrd="0" presId="urn:microsoft.com/office/officeart/2005/8/layout/vList5"/>
    <dgm:cxn modelId="{7A393737-8A43-48C0-B156-15398F5E8C90}" type="presParOf" srcId="{35CE4557-3E70-4B02-8BE1-CB727727A5B5}" destId="{24EDCBB5-80EC-494B-B317-B00CAF6696ED}" srcOrd="0" destOrd="0" presId="urn:microsoft.com/office/officeart/2005/8/layout/vList5"/>
    <dgm:cxn modelId="{9B6D4C2C-77FC-424E-924A-EB34B3FACD37}" type="presParOf" srcId="{35CE4557-3E70-4B02-8BE1-CB727727A5B5}" destId="{CC6A2298-0FB0-44E8-8918-ED82ED4F8AD8}" srcOrd="1" destOrd="0" presId="urn:microsoft.com/office/officeart/2005/8/layout/vList5"/>
    <dgm:cxn modelId="{3097E635-F9A1-49CC-8B2B-5AB8175C9BB5}" type="presParOf" srcId="{138BF343-AD6B-4301-A1B7-EFADA66FA646}" destId="{DA193928-9F2D-4B7D-9A5C-4E46FC41EFC4}" srcOrd="9" destOrd="0" presId="urn:microsoft.com/office/officeart/2005/8/layout/vList5"/>
    <dgm:cxn modelId="{49981F9D-1F64-4A57-B33C-AF6EC5809338}" type="presParOf" srcId="{138BF343-AD6B-4301-A1B7-EFADA66FA646}" destId="{E9DC47AA-3048-41B6-AF70-D794682C1F32}" srcOrd="10" destOrd="0" presId="urn:microsoft.com/office/officeart/2005/8/layout/vList5"/>
    <dgm:cxn modelId="{341C002F-6CF9-4AC8-8A18-35EDFBB1959B}" type="presParOf" srcId="{E9DC47AA-3048-41B6-AF70-D794682C1F32}" destId="{3FAB31BF-9E5D-41EF-BD2B-46FB56111CB7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F75D91-9322-42C0-B297-9CEB0AC40EF5}">
      <dsp:nvSpPr>
        <dsp:cNvPr id="0" name=""/>
        <dsp:cNvSpPr/>
      </dsp:nvSpPr>
      <dsp:spPr>
        <a:xfrm>
          <a:off x="0" y="3886275"/>
          <a:ext cx="4835525" cy="1108770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kern="1200" dirty="0" err="1" smtClean="0"/>
            <a:t>Blinding</a:t>
          </a:r>
          <a:r>
            <a:rPr lang="de-DE" sz="1300" kern="1200" dirty="0" smtClean="0"/>
            <a:t> (</a:t>
          </a:r>
          <a:r>
            <a:rPr lang="de-DE" sz="1300" kern="1200" dirty="0" err="1" smtClean="0"/>
            <a:t>Doctor,Patient</a:t>
          </a:r>
          <a:r>
            <a:rPr lang="de-DE" sz="1300" kern="1200" smtClean="0"/>
            <a:t>, Analysis)</a:t>
          </a:r>
          <a:endParaRPr lang="de-DE" sz="1300" kern="1200" dirty="0"/>
        </a:p>
      </dsp:txBody>
      <dsp:txXfrm>
        <a:off x="0" y="3886275"/>
        <a:ext cx="1450657" cy="1108770"/>
      </dsp:txXfrm>
    </dsp:sp>
    <dsp:sp modelId="{4A6E7463-D06C-41A3-B235-6DBD00CF15A8}">
      <dsp:nvSpPr>
        <dsp:cNvPr id="0" name=""/>
        <dsp:cNvSpPr/>
      </dsp:nvSpPr>
      <dsp:spPr>
        <a:xfrm>
          <a:off x="0" y="3841440"/>
          <a:ext cx="4835525" cy="1108770"/>
        </a:xfrm>
        <a:prstGeom prst="roundRect">
          <a:avLst>
            <a:gd name="adj" fmla="val 1000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kern="1200" dirty="0" smtClean="0"/>
            <a:t>Reporting</a:t>
          </a:r>
          <a:endParaRPr lang="de-DE" sz="1300" kern="1200" dirty="0"/>
        </a:p>
      </dsp:txBody>
      <dsp:txXfrm>
        <a:off x="0" y="3841440"/>
        <a:ext cx="1450657" cy="1108770"/>
      </dsp:txXfrm>
    </dsp:sp>
    <dsp:sp modelId="{4C1C0FD3-D9CD-478D-850A-6C6196A4EB78}">
      <dsp:nvSpPr>
        <dsp:cNvPr id="0" name=""/>
        <dsp:cNvSpPr/>
      </dsp:nvSpPr>
      <dsp:spPr>
        <a:xfrm>
          <a:off x="0" y="1299144"/>
          <a:ext cx="4835525" cy="1108770"/>
        </a:xfrm>
        <a:prstGeom prst="roundRect">
          <a:avLst>
            <a:gd name="adj" fmla="val 1000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kern="1200" dirty="0" err="1" smtClean="0"/>
            <a:t>Randomisation</a:t>
          </a:r>
          <a:endParaRPr lang="de-DE" sz="1300" kern="1200" dirty="0"/>
        </a:p>
      </dsp:txBody>
      <dsp:txXfrm>
        <a:off x="0" y="1299144"/>
        <a:ext cx="1450657" cy="1108770"/>
      </dsp:txXfrm>
    </dsp:sp>
    <dsp:sp modelId="{22379949-9852-42A4-AD5C-9331EA83506F}">
      <dsp:nvSpPr>
        <dsp:cNvPr id="0" name=""/>
        <dsp:cNvSpPr/>
      </dsp:nvSpPr>
      <dsp:spPr>
        <a:xfrm>
          <a:off x="0" y="5578"/>
          <a:ext cx="4835525" cy="1108770"/>
        </a:xfrm>
        <a:prstGeom prst="roundRect">
          <a:avLst>
            <a:gd name="adj" fmla="val 1000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kern="1200" dirty="0" err="1" smtClean="0"/>
            <a:t>Targetpopulation</a:t>
          </a:r>
          <a:endParaRPr lang="de-DE" sz="1300" kern="1200" dirty="0"/>
        </a:p>
      </dsp:txBody>
      <dsp:txXfrm>
        <a:off x="0" y="5578"/>
        <a:ext cx="1450657" cy="1108770"/>
      </dsp:txXfrm>
    </dsp:sp>
    <dsp:sp modelId="{EF2EF6B7-8D69-4FC4-AFBB-21376D5759C4}">
      <dsp:nvSpPr>
        <dsp:cNvPr id="0" name=""/>
        <dsp:cNvSpPr/>
      </dsp:nvSpPr>
      <dsp:spPr>
        <a:xfrm>
          <a:off x="2401754" y="97975"/>
          <a:ext cx="1385963" cy="92397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 smtClean="0"/>
            <a:t>Population</a:t>
          </a:r>
          <a:endParaRPr lang="de-DE" sz="1200" kern="1200" dirty="0"/>
        </a:p>
      </dsp:txBody>
      <dsp:txXfrm>
        <a:off x="2428816" y="125037"/>
        <a:ext cx="1331839" cy="869851"/>
      </dsp:txXfrm>
    </dsp:sp>
    <dsp:sp modelId="{2D531E25-D1F2-4F29-9AC9-969D6015CA9B}">
      <dsp:nvSpPr>
        <dsp:cNvPr id="0" name=""/>
        <dsp:cNvSpPr/>
      </dsp:nvSpPr>
      <dsp:spPr>
        <a:xfrm>
          <a:off x="2193859" y="1021951"/>
          <a:ext cx="900876" cy="369590"/>
        </a:xfrm>
        <a:custGeom>
          <a:avLst/>
          <a:gdLst/>
          <a:ahLst/>
          <a:cxnLst/>
          <a:rect l="0" t="0" r="0" b="0"/>
          <a:pathLst>
            <a:path>
              <a:moveTo>
                <a:pt x="900876" y="0"/>
              </a:moveTo>
              <a:lnTo>
                <a:pt x="900876" y="184795"/>
              </a:lnTo>
              <a:lnTo>
                <a:pt x="0" y="184795"/>
              </a:lnTo>
              <a:lnTo>
                <a:pt x="0" y="369590"/>
              </a:lnTo>
            </a:path>
          </a:pathLst>
        </a:custGeom>
        <a:noFill/>
        <a:ln w="254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9B89A6-6510-4124-903F-28A114560B2C}">
      <dsp:nvSpPr>
        <dsp:cNvPr id="0" name=""/>
        <dsp:cNvSpPr/>
      </dsp:nvSpPr>
      <dsp:spPr>
        <a:xfrm>
          <a:off x="1500878" y="1391541"/>
          <a:ext cx="1385963" cy="92397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 smtClean="0"/>
            <a:t>Control</a:t>
          </a:r>
          <a:endParaRPr lang="de-DE" sz="1200" kern="1200" dirty="0"/>
        </a:p>
      </dsp:txBody>
      <dsp:txXfrm>
        <a:off x="1527940" y="1418603"/>
        <a:ext cx="1331839" cy="869851"/>
      </dsp:txXfrm>
    </dsp:sp>
    <dsp:sp modelId="{5F136D1A-E65B-465F-8E30-E83AB5DCD360}">
      <dsp:nvSpPr>
        <dsp:cNvPr id="0" name=""/>
        <dsp:cNvSpPr/>
      </dsp:nvSpPr>
      <dsp:spPr>
        <a:xfrm>
          <a:off x="2148139" y="2315517"/>
          <a:ext cx="91440" cy="36959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9590"/>
              </a:lnTo>
            </a:path>
          </a:pathLst>
        </a:custGeom>
        <a:noFill/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724BBC-C46F-423A-8164-41699768A22B}">
      <dsp:nvSpPr>
        <dsp:cNvPr id="0" name=""/>
        <dsp:cNvSpPr/>
      </dsp:nvSpPr>
      <dsp:spPr>
        <a:xfrm>
          <a:off x="1500878" y="2685107"/>
          <a:ext cx="1385963" cy="923975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 err="1" smtClean="0"/>
            <a:t>Blinding</a:t>
          </a:r>
          <a:endParaRPr lang="de-DE" sz="1200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 smtClean="0"/>
            <a:t> (</a:t>
          </a:r>
          <a:r>
            <a:rPr lang="de-DE" sz="1200" kern="1200" dirty="0" err="1" smtClean="0"/>
            <a:t>Health</a:t>
          </a:r>
          <a:r>
            <a:rPr lang="de-DE" sz="1200" kern="1200" dirty="0" smtClean="0"/>
            <a:t> care </a:t>
          </a:r>
          <a:r>
            <a:rPr lang="de-DE" sz="1200" kern="1200" dirty="0" err="1" smtClean="0"/>
            <a:t>provider</a:t>
          </a:r>
          <a:r>
            <a:rPr lang="de-DE" sz="1200" kern="1200" dirty="0" smtClean="0"/>
            <a:t>, Patient, Analysis)</a:t>
          </a:r>
          <a:endParaRPr lang="de-DE" sz="1200" kern="1200" dirty="0"/>
        </a:p>
      </dsp:txBody>
      <dsp:txXfrm>
        <a:off x="1527940" y="2712169"/>
        <a:ext cx="1331839" cy="869851"/>
      </dsp:txXfrm>
    </dsp:sp>
    <dsp:sp modelId="{A454BE75-961B-45F1-9670-854E376E52F9}">
      <dsp:nvSpPr>
        <dsp:cNvPr id="0" name=""/>
        <dsp:cNvSpPr/>
      </dsp:nvSpPr>
      <dsp:spPr>
        <a:xfrm>
          <a:off x="2148139" y="3609083"/>
          <a:ext cx="91440" cy="36959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9590"/>
              </a:lnTo>
            </a:path>
          </a:pathLst>
        </a:custGeom>
        <a:noFill/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723EDC-BEC8-405A-A4A1-D15DDC0389F0}">
      <dsp:nvSpPr>
        <dsp:cNvPr id="0" name=""/>
        <dsp:cNvSpPr/>
      </dsp:nvSpPr>
      <dsp:spPr>
        <a:xfrm>
          <a:off x="1500878" y="3978673"/>
          <a:ext cx="1385963" cy="92397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 smtClean="0"/>
            <a:t>Outcome Assessment</a:t>
          </a:r>
          <a:endParaRPr lang="de-DE" sz="1200" kern="1200" dirty="0"/>
        </a:p>
      </dsp:txBody>
      <dsp:txXfrm>
        <a:off x="1527940" y="4005735"/>
        <a:ext cx="1331839" cy="869851"/>
      </dsp:txXfrm>
    </dsp:sp>
    <dsp:sp modelId="{B8D32EED-A1CC-4BBD-A5FE-29DD66E731DB}">
      <dsp:nvSpPr>
        <dsp:cNvPr id="0" name=""/>
        <dsp:cNvSpPr/>
      </dsp:nvSpPr>
      <dsp:spPr>
        <a:xfrm>
          <a:off x="3094736" y="1021951"/>
          <a:ext cx="900876" cy="3695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4795"/>
              </a:lnTo>
              <a:lnTo>
                <a:pt x="900876" y="184795"/>
              </a:lnTo>
              <a:lnTo>
                <a:pt x="900876" y="369590"/>
              </a:lnTo>
            </a:path>
          </a:pathLst>
        </a:custGeom>
        <a:noFill/>
        <a:ln w="254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D1F84C-C757-4062-B8C5-8A1E876753E3}">
      <dsp:nvSpPr>
        <dsp:cNvPr id="0" name=""/>
        <dsp:cNvSpPr/>
      </dsp:nvSpPr>
      <dsp:spPr>
        <a:xfrm>
          <a:off x="3302630" y="1391541"/>
          <a:ext cx="1385963" cy="92397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 smtClean="0"/>
            <a:t>Intervention</a:t>
          </a:r>
          <a:endParaRPr lang="de-DE" sz="1200" kern="1200" dirty="0"/>
        </a:p>
      </dsp:txBody>
      <dsp:txXfrm>
        <a:off x="3329692" y="1418603"/>
        <a:ext cx="1331839" cy="869851"/>
      </dsp:txXfrm>
    </dsp:sp>
    <dsp:sp modelId="{49C2BFA3-1211-4AA6-9882-999D7956279B}">
      <dsp:nvSpPr>
        <dsp:cNvPr id="0" name=""/>
        <dsp:cNvSpPr/>
      </dsp:nvSpPr>
      <dsp:spPr>
        <a:xfrm>
          <a:off x="3949892" y="2315517"/>
          <a:ext cx="91440" cy="36959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9590"/>
              </a:lnTo>
            </a:path>
          </a:pathLst>
        </a:custGeom>
        <a:noFill/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F8D121-9346-4908-8CBB-F48E9AE07E58}">
      <dsp:nvSpPr>
        <dsp:cNvPr id="0" name=""/>
        <dsp:cNvSpPr/>
      </dsp:nvSpPr>
      <dsp:spPr>
        <a:xfrm>
          <a:off x="3302630" y="2685107"/>
          <a:ext cx="1385963" cy="923975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 err="1" smtClean="0"/>
            <a:t>Blinding</a:t>
          </a:r>
          <a:r>
            <a:rPr lang="de-DE" sz="1200" kern="1200" dirty="0" smtClean="0"/>
            <a:t>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 smtClean="0"/>
            <a:t>(</a:t>
          </a:r>
          <a:r>
            <a:rPr lang="de-DE" sz="1200" kern="1200" dirty="0" err="1" smtClean="0"/>
            <a:t>Health</a:t>
          </a:r>
          <a:r>
            <a:rPr lang="de-DE" sz="1200" kern="1200" dirty="0" smtClean="0"/>
            <a:t> care </a:t>
          </a:r>
          <a:r>
            <a:rPr lang="de-DE" sz="1200" kern="1200" dirty="0" err="1" smtClean="0"/>
            <a:t>provider</a:t>
          </a:r>
          <a:r>
            <a:rPr lang="de-DE" sz="1200" kern="1200" dirty="0" smtClean="0"/>
            <a:t>, Patient, Analysis)</a:t>
          </a:r>
          <a:endParaRPr lang="de-DE" sz="1200" kern="1200" dirty="0"/>
        </a:p>
      </dsp:txBody>
      <dsp:txXfrm>
        <a:off x="3329692" y="2712169"/>
        <a:ext cx="1331839" cy="869851"/>
      </dsp:txXfrm>
    </dsp:sp>
    <dsp:sp modelId="{BA00E25D-4C39-429D-886B-9F7B8754250D}">
      <dsp:nvSpPr>
        <dsp:cNvPr id="0" name=""/>
        <dsp:cNvSpPr/>
      </dsp:nvSpPr>
      <dsp:spPr>
        <a:xfrm>
          <a:off x="3949892" y="3609083"/>
          <a:ext cx="91440" cy="36959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9590"/>
              </a:lnTo>
            </a:path>
          </a:pathLst>
        </a:custGeom>
        <a:noFill/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9641D7-FAB6-447B-A996-2120CE9967BC}">
      <dsp:nvSpPr>
        <dsp:cNvPr id="0" name=""/>
        <dsp:cNvSpPr/>
      </dsp:nvSpPr>
      <dsp:spPr>
        <a:xfrm>
          <a:off x="3302630" y="3978673"/>
          <a:ext cx="1385963" cy="92397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 smtClean="0"/>
            <a:t>Outcome Assessment</a:t>
          </a:r>
          <a:endParaRPr lang="de-DE" sz="1200" kern="1200" dirty="0"/>
        </a:p>
      </dsp:txBody>
      <dsp:txXfrm>
        <a:off x="3329692" y="4005735"/>
        <a:ext cx="1331839" cy="86985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5D0599-1214-4EFB-8159-09343CF33FCB}">
      <dsp:nvSpPr>
        <dsp:cNvPr id="0" name=""/>
        <dsp:cNvSpPr/>
      </dsp:nvSpPr>
      <dsp:spPr>
        <a:xfrm>
          <a:off x="0" y="52056"/>
          <a:ext cx="3096344" cy="673920"/>
        </a:xfrm>
        <a:prstGeom prst="roundRect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err="1" smtClean="0"/>
            <a:t>Selection</a:t>
          </a:r>
          <a:r>
            <a:rPr lang="de-DE" sz="2000" kern="1200" dirty="0" smtClean="0"/>
            <a:t> Bias</a:t>
          </a:r>
          <a:endParaRPr lang="de-DE" sz="2000" kern="1200" dirty="0"/>
        </a:p>
      </dsp:txBody>
      <dsp:txXfrm>
        <a:off x="32898" y="84954"/>
        <a:ext cx="3030548" cy="608124"/>
      </dsp:txXfrm>
    </dsp:sp>
    <dsp:sp modelId="{B64A711E-7647-4D7A-A882-C8FBB799651A}">
      <dsp:nvSpPr>
        <dsp:cNvPr id="0" name=""/>
        <dsp:cNvSpPr/>
      </dsp:nvSpPr>
      <dsp:spPr>
        <a:xfrm>
          <a:off x="0" y="1152130"/>
          <a:ext cx="3096344" cy="673920"/>
        </a:xfrm>
        <a:prstGeom prst="roundRect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/>
            <a:t>Performance Bias</a:t>
          </a:r>
          <a:endParaRPr lang="de-DE" sz="2000" kern="1200" dirty="0"/>
        </a:p>
      </dsp:txBody>
      <dsp:txXfrm>
        <a:off x="32898" y="1185028"/>
        <a:ext cx="3030548" cy="608124"/>
      </dsp:txXfrm>
    </dsp:sp>
    <dsp:sp modelId="{835EDBE5-E06B-4819-9FF5-398901CCA647}">
      <dsp:nvSpPr>
        <dsp:cNvPr id="0" name=""/>
        <dsp:cNvSpPr/>
      </dsp:nvSpPr>
      <dsp:spPr>
        <a:xfrm>
          <a:off x="0" y="1728195"/>
          <a:ext cx="3096344" cy="673920"/>
        </a:xfrm>
        <a:prstGeom prst="roundRect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err="1" smtClean="0"/>
            <a:t>Detection</a:t>
          </a:r>
          <a:r>
            <a:rPr lang="de-DE" sz="2000" kern="1200" dirty="0" smtClean="0"/>
            <a:t> Bias</a:t>
          </a:r>
          <a:endParaRPr lang="de-DE" sz="2000" kern="1200" dirty="0"/>
        </a:p>
      </dsp:txBody>
      <dsp:txXfrm>
        <a:off x="32898" y="1761093"/>
        <a:ext cx="3030548" cy="608124"/>
      </dsp:txXfrm>
    </dsp:sp>
    <dsp:sp modelId="{CB19615E-20F3-4153-8292-3F1573CD0E05}">
      <dsp:nvSpPr>
        <dsp:cNvPr id="0" name=""/>
        <dsp:cNvSpPr/>
      </dsp:nvSpPr>
      <dsp:spPr>
        <a:xfrm>
          <a:off x="0" y="2592285"/>
          <a:ext cx="3096344" cy="673920"/>
        </a:xfrm>
        <a:prstGeom prst="roundRect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/>
            <a:t>Attrition Bias</a:t>
          </a:r>
          <a:endParaRPr lang="de-DE" sz="2000" kern="1200" dirty="0"/>
        </a:p>
      </dsp:txBody>
      <dsp:txXfrm>
        <a:off x="32898" y="2625183"/>
        <a:ext cx="3030548" cy="608124"/>
      </dsp:txXfrm>
    </dsp:sp>
    <dsp:sp modelId="{39F71661-005C-4D90-89A5-EC52DE9679A3}">
      <dsp:nvSpPr>
        <dsp:cNvPr id="0" name=""/>
        <dsp:cNvSpPr/>
      </dsp:nvSpPr>
      <dsp:spPr>
        <a:xfrm>
          <a:off x="0" y="3162456"/>
          <a:ext cx="3096344" cy="673920"/>
        </a:xfrm>
        <a:prstGeom prst="roundRect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/>
            <a:t>Reporting Bias</a:t>
          </a:r>
          <a:endParaRPr lang="de-DE" sz="2000" kern="1200" dirty="0"/>
        </a:p>
      </dsp:txBody>
      <dsp:txXfrm>
        <a:off x="32898" y="3195354"/>
        <a:ext cx="3030548" cy="60812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45BBB0-9263-43B1-80CF-34624C655330}">
      <dsp:nvSpPr>
        <dsp:cNvPr id="0" name=""/>
        <dsp:cNvSpPr/>
      </dsp:nvSpPr>
      <dsp:spPr>
        <a:xfrm rot="5400000">
          <a:off x="3885326" y="-1624662"/>
          <a:ext cx="519906" cy="3901440"/>
        </a:xfrm>
        <a:prstGeom prst="round2SameRect">
          <a:avLst/>
        </a:prstGeom>
        <a:solidFill>
          <a:srgbClr val="FFC000"/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400" kern="1200" dirty="0" err="1" smtClean="0"/>
            <a:t>Sequence</a:t>
          </a:r>
          <a:r>
            <a:rPr lang="de-DE" sz="1400" kern="1200" dirty="0" smtClean="0"/>
            <a:t> Generation</a:t>
          </a:r>
          <a:endParaRPr lang="de-DE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400" kern="1200" dirty="0" err="1" smtClean="0"/>
            <a:t>Allocation</a:t>
          </a:r>
          <a:r>
            <a:rPr lang="de-DE" sz="1400" kern="1200" dirty="0" smtClean="0"/>
            <a:t> </a:t>
          </a:r>
          <a:r>
            <a:rPr lang="de-DE" sz="1400" kern="1200" dirty="0" err="1" smtClean="0"/>
            <a:t>sequence</a:t>
          </a:r>
          <a:r>
            <a:rPr lang="de-DE" sz="1400" kern="1200" dirty="0" smtClean="0"/>
            <a:t> </a:t>
          </a:r>
          <a:r>
            <a:rPr lang="de-DE" sz="1400" kern="1200" dirty="0" err="1" smtClean="0"/>
            <a:t>concealment</a:t>
          </a:r>
          <a:endParaRPr lang="de-DE" sz="1400" kern="1200" dirty="0"/>
        </a:p>
      </dsp:txBody>
      <dsp:txXfrm rot="-5400000">
        <a:off x="2194559" y="91485"/>
        <a:ext cx="3876060" cy="469146"/>
      </dsp:txXfrm>
    </dsp:sp>
    <dsp:sp modelId="{72A84722-B831-4541-A500-D15360199BD4}">
      <dsp:nvSpPr>
        <dsp:cNvPr id="0" name=""/>
        <dsp:cNvSpPr/>
      </dsp:nvSpPr>
      <dsp:spPr>
        <a:xfrm>
          <a:off x="0" y="1116"/>
          <a:ext cx="2194560" cy="649882"/>
        </a:xfrm>
        <a:prstGeom prst="roundRect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900" kern="1200" dirty="0" err="1" smtClean="0"/>
            <a:t>Selection</a:t>
          </a:r>
          <a:r>
            <a:rPr lang="de-DE" sz="1900" kern="1200" dirty="0" smtClean="0"/>
            <a:t> Bias</a:t>
          </a:r>
          <a:endParaRPr lang="de-DE" sz="1900" kern="1200" dirty="0"/>
        </a:p>
      </dsp:txBody>
      <dsp:txXfrm>
        <a:off x="31725" y="32841"/>
        <a:ext cx="2131110" cy="586432"/>
      </dsp:txXfrm>
    </dsp:sp>
    <dsp:sp modelId="{54363765-7F2F-4D6E-825D-B36AEEB5E0C7}">
      <dsp:nvSpPr>
        <dsp:cNvPr id="0" name=""/>
        <dsp:cNvSpPr/>
      </dsp:nvSpPr>
      <dsp:spPr>
        <a:xfrm rot="5400000">
          <a:off x="3885326" y="-942285"/>
          <a:ext cx="519906" cy="3901440"/>
        </a:xfrm>
        <a:prstGeom prst="round2SameRect">
          <a:avLst/>
        </a:prstGeom>
        <a:solidFill>
          <a:srgbClr val="FFC000"/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400" kern="1200" dirty="0" err="1" smtClean="0"/>
            <a:t>Blindung</a:t>
          </a:r>
          <a:r>
            <a:rPr lang="de-DE" sz="1400" kern="1200" dirty="0" smtClean="0"/>
            <a:t> (</a:t>
          </a:r>
          <a:r>
            <a:rPr lang="de-DE" sz="1400" kern="1200" dirty="0" err="1" smtClean="0"/>
            <a:t>Health</a:t>
          </a:r>
          <a:r>
            <a:rPr lang="de-DE" sz="1400" kern="1200" dirty="0" smtClean="0"/>
            <a:t> Care Provider, Patient)</a:t>
          </a:r>
          <a:endParaRPr lang="de-DE" sz="1400" kern="1200" dirty="0"/>
        </a:p>
      </dsp:txBody>
      <dsp:txXfrm rot="-5400000">
        <a:off x="2194559" y="773862"/>
        <a:ext cx="3876060" cy="469146"/>
      </dsp:txXfrm>
    </dsp:sp>
    <dsp:sp modelId="{D97C1A71-6FCC-47D2-A872-FEE2F4AA853E}">
      <dsp:nvSpPr>
        <dsp:cNvPr id="0" name=""/>
        <dsp:cNvSpPr/>
      </dsp:nvSpPr>
      <dsp:spPr>
        <a:xfrm>
          <a:off x="0" y="683493"/>
          <a:ext cx="2194560" cy="649882"/>
        </a:xfrm>
        <a:prstGeom prst="roundRect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900" kern="1200" dirty="0" smtClean="0"/>
            <a:t>Performance Bias</a:t>
          </a:r>
          <a:endParaRPr lang="de-DE" sz="1900" kern="1200" dirty="0"/>
        </a:p>
      </dsp:txBody>
      <dsp:txXfrm>
        <a:off x="31725" y="715218"/>
        <a:ext cx="2131110" cy="586432"/>
      </dsp:txXfrm>
    </dsp:sp>
    <dsp:sp modelId="{489AE787-FDC2-430C-8ECA-057CA92EB8AC}">
      <dsp:nvSpPr>
        <dsp:cNvPr id="0" name=""/>
        <dsp:cNvSpPr/>
      </dsp:nvSpPr>
      <dsp:spPr>
        <a:xfrm rot="5400000">
          <a:off x="3885326" y="-259908"/>
          <a:ext cx="519906" cy="3901440"/>
        </a:xfrm>
        <a:prstGeom prst="round2SameRect">
          <a:avLst/>
        </a:prstGeom>
        <a:solidFill>
          <a:srgbClr val="FFC000"/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400" kern="1200" dirty="0" err="1" smtClean="0"/>
            <a:t>Blindung</a:t>
          </a:r>
          <a:r>
            <a:rPr lang="de-DE" sz="1400" kern="1200" dirty="0" smtClean="0"/>
            <a:t> (Analysis)</a:t>
          </a:r>
          <a:endParaRPr lang="de-DE" sz="1400" kern="1200" dirty="0"/>
        </a:p>
      </dsp:txBody>
      <dsp:txXfrm rot="-5400000">
        <a:off x="2194559" y="1456239"/>
        <a:ext cx="3876060" cy="469146"/>
      </dsp:txXfrm>
    </dsp:sp>
    <dsp:sp modelId="{3F21E1CF-F04F-41CC-99DD-84281FD384F2}">
      <dsp:nvSpPr>
        <dsp:cNvPr id="0" name=""/>
        <dsp:cNvSpPr/>
      </dsp:nvSpPr>
      <dsp:spPr>
        <a:xfrm>
          <a:off x="0" y="1365870"/>
          <a:ext cx="2194560" cy="649882"/>
        </a:xfrm>
        <a:prstGeom prst="roundRect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900" kern="1200" dirty="0" err="1" smtClean="0"/>
            <a:t>Detection</a:t>
          </a:r>
          <a:r>
            <a:rPr lang="de-DE" sz="1900" kern="1200" dirty="0" smtClean="0"/>
            <a:t> Bias</a:t>
          </a:r>
          <a:endParaRPr lang="de-DE" sz="1900" kern="1200" dirty="0"/>
        </a:p>
      </dsp:txBody>
      <dsp:txXfrm>
        <a:off x="31725" y="1397595"/>
        <a:ext cx="2131110" cy="586432"/>
      </dsp:txXfrm>
    </dsp:sp>
    <dsp:sp modelId="{79137AFA-8CBD-46CC-A7E3-942DC06A97FD}">
      <dsp:nvSpPr>
        <dsp:cNvPr id="0" name=""/>
        <dsp:cNvSpPr/>
      </dsp:nvSpPr>
      <dsp:spPr>
        <a:xfrm rot="5400000">
          <a:off x="3885326" y="422468"/>
          <a:ext cx="519906" cy="3901440"/>
        </a:xfrm>
        <a:prstGeom prst="round2SameRect">
          <a:avLst/>
        </a:prstGeom>
        <a:solidFill>
          <a:srgbClr val="FFC000"/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400" kern="1200" dirty="0" err="1" smtClean="0"/>
            <a:t>Incomplete</a:t>
          </a:r>
          <a:r>
            <a:rPr lang="de-DE" sz="1400" kern="1200" dirty="0" smtClean="0"/>
            <a:t> </a:t>
          </a:r>
          <a:r>
            <a:rPr lang="de-DE" sz="1400" kern="1200" dirty="0" err="1" smtClean="0"/>
            <a:t>outcome</a:t>
          </a:r>
          <a:r>
            <a:rPr lang="de-DE" sz="1400" kern="1200" dirty="0" smtClean="0"/>
            <a:t> </a:t>
          </a:r>
          <a:r>
            <a:rPr lang="de-DE" sz="1400" kern="1200" dirty="0" err="1" smtClean="0"/>
            <a:t>data</a:t>
          </a:r>
          <a:endParaRPr lang="de-DE" sz="1400" kern="1200" dirty="0"/>
        </a:p>
      </dsp:txBody>
      <dsp:txXfrm rot="-5400000">
        <a:off x="2194559" y="2138615"/>
        <a:ext cx="3876060" cy="469146"/>
      </dsp:txXfrm>
    </dsp:sp>
    <dsp:sp modelId="{376C4E0B-460D-4146-922A-8FFD5190DE56}">
      <dsp:nvSpPr>
        <dsp:cNvPr id="0" name=""/>
        <dsp:cNvSpPr/>
      </dsp:nvSpPr>
      <dsp:spPr>
        <a:xfrm>
          <a:off x="0" y="2048247"/>
          <a:ext cx="2194560" cy="649882"/>
        </a:xfrm>
        <a:prstGeom prst="roundRect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900" kern="1200" dirty="0" smtClean="0"/>
            <a:t>Attrition Bias</a:t>
          </a:r>
          <a:endParaRPr lang="de-DE" sz="1900" kern="1200" dirty="0"/>
        </a:p>
      </dsp:txBody>
      <dsp:txXfrm>
        <a:off x="31725" y="2079972"/>
        <a:ext cx="2131110" cy="586432"/>
      </dsp:txXfrm>
    </dsp:sp>
    <dsp:sp modelId="{CC6A2298-0FB0-44E8-8918-ED82ED4F8AD8}">
      <dsp:nvSpPr>
        <dsp:cNvPr id="0" name=""/>
        <dsp:cNvSpPr/>
      </dsp:nvSpPr>
      <dsp:spPr>
        <a:xfrm rot="5400000">
          <a:off x="3885326" y="1104845"/>
          <a:ext cx="519906" cy="3901440"/>
        </a:xfrm>
        <a:prstGeom prst="round2SameRect">
          <a:avLst/>
        </a:prstGeom>
        <a:solidFill>
          <a:srgbClr val="FFC000"/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400" kern="1200" dirty="0" err="1" smtClean="0"/>
            <a:t>Selective</a:t>
          </a:r>
          <a:r>
            <a:rPr lang="de-DE" sz="1400" kern="1200" dirty="0" smtClean="0"/>
            <a:t> </a:t>
          </a:r>
          <a:r>
            <a:rPr lang="de-DE" sz="1400" kern="1200" dirty="0" err="1" smtClean="0"/>
            <a:t>outcome</a:t>
          </a:r>
          <a:r>
            <a:rPr lang="de-DE" sz="1400" kern="1200" dirty="0" smtClean="0"/>
            <a:t> </a:t>
          </a:r>
          <a:r>
            <a:rPr lang="de-DE" sz="1400" kern="1200" dirty="0" err="1" smtClean="0"/>
            <a:t>reporting</a:t>
          </a:r>
          <a:endParaRPr lang="de-DE" sz="1400" kern="1200" dirty="0"/>
        </a:p>
      </dsp:txBody>
      <dsp:txXfrm rot="-5400000">
        <a:off x="2194559" y="2820992"/>
        <a:ext cx="3876060" cy="469146"/>
      </dsp:txXfrm>
    </dsp:sp>
    <dsp:sp modelId="{24EDCBB5-80EC-494B-B317-B00CAF6696ED}">
      <dsp:nvSpPr>
        <dsp:cNvPr id="0" name=""/>
        <dsp:cNvSpPr/>
      </dsp:nvSpPr>
      <dsp:spPr>
        <a:xfrm>
          <a:off x="0" y="2730624"/>
          <a:ext cx="2194560" cy="649882"/>
        </a:xfrm>
        <a:prstGeom prst="roundRect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900" kern="1200" dirty="0" smtClean="0"/>
            <a:t>Reporting Bias</a:t>
          </a:r>
          <a:endParaRPr lang="de-DE" sz="1900" kern="1200" dirty="0"/>
        </a:p>
      </dsp:txBody>
      <dsp:txXfrm>
        <a:off x="31725" y="2762349"/>
        <a:ext cx="2131110" cy="586432"/>
      </dsp:txXfrm>
    </dsp:sp>
    <dsp:sp modelId="{3FAB31BF-9E5D-41EF-BD2B-46FB56111CB7}">
      <dsp:nvSpPr>
        <dsp:cNvPr id="0" name=""/>
        <dsp:cNvSpPr/>
      </dsp:nvSpPr>
      <dsp:spPr>
        <a:xfrm>
          <a:off x="0" y="3413000"/>
          <a:ext cx="2194560" cy="649882"/>
        </a:xfrm>
        <a:prstGeom prst="roundRect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900" kern="1200" dirty="0" smtClean="0"/>
            <a:t>Other Bias</a:t>
          </a:r>
          <a:endParaRPr lang="de-DE" sz="1900" kern="1200" dirty="0"/>
        </a:p>
      </dsp:txBody>
      <dsp:txXfrm>
        <a:off x="31725" y="3444725"/>
        <a:ext cx="2131110" cy="5864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AEA2DA-A28C-4DA1-A345-4FB6DAB71D1D}" type="datetimeFigureOut">
              <a:rPr lang="de-DE" smtClean="0"/>
              <a:t>07.03.2014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88FA0C-EBFE-4658-905E-E23F756956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5926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F548B8-10CE-4C81-AE09-0CD6AC59EB24}" type="slidenum">
              <a:rPr lang="de-DE" altLang="de-DE"/>
              <a:pPr/>
              <a:t>20</a:t>
            </a:fld>
            <a:endParaRPr lang="de-DE" altLang="de-DE"/>
          </a:p>
        </p:txBody>
      </p:sp>
      <p:sp>
        <p:nvSpPr>
          <p:cNvPr id="478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27125" y="711200"/>
            <a:ext cx="4605338" cy="3454400"/>
          </a:xfrm>
          <a:ln/>
        </p:spPr>
      </p:sp>
      <p:sp>
        <p:nvSpPr>
          <p:cNvPr id="478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69278"/>
            <a:ext cx="5029200" cy="4063340"/>
          </a:xfrm>
        </p:spPr>
        <p:txBody>
          <a:bodyPr/>
          <a:lstStyle/>
          <a:p>
            <a:pPr defTabSz="914400"/>
            <a:endParaRPr lang="de-DE" alt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1400736" y="914977"/>
            <a:ext cx="4055129" cy="313459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5762" tIns="42881" rIns="85762" bIns="42881" anchor="ctr"/>
          <a:lstStyle/>
          <a:p>
            <a:endParaRPr lang="de-DE"/>
          </a:p>
        </p:txBody>
      </p:sp>
      <p:sp>
        <p:nvSpPr>
          <p:cNvPr id="4098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1046350" y="4352638"/>
            <a:ext cx="4770904" cy="347806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0401" indent="-80401" eaLnBrk="1">
              <a:lnSpc>
                <a:spcPct val="93000"/>
              </a:lnSpc>
              <a:spcBef>
                <a:spcPct val="0"/>
              </a:spcBef>
              <a:buSzPct val="45000"/>
              <a:tabLst>
                <a:tab pos="678946" algn="l"/>
                <a:tab pos="1357892" algn="l"/>
                <a:tab pos="2036837" algn="l"/>
                <a:tab pos="2715783" algn="l"/>
                <a:tab pos="3394729" algn="l"/>
                <a:tab pos="4073675" algn="l"/>
                <a:tab pos="4752621" algn="l"/>
              </a:tabLst>
            </a:pPr>
            <a:r>
              <a:rPr lang="en-GB" altLang="de-DE" dirty="0">
                <a:latin typeface="Arial" pitchFamily="34" charset="0"/>
                <a:ea typeface="msgothic" charset="0"/>
                <a:cs typeface="msgothic" charset="0"/>
              </a:rPr>
              <a:t>Fig 1 Example presentation of risk of bias assessments for studies in a Cochrane review of therapeutic monitoring of antiretroviral drugs in people with HIV14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png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.png"/><Relationship Id="rId4" Type="http://schemas.openxmlformats.org/officeDocument/2006/relationships/oleObject" Target="../embeddings/oleObject3.bin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7163" y="260350"/>
            <a:ext cx="1258887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2060575"/>
            <a:ext cx="179388" cy="28082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0" y="955675"/>
            <a:ext cx="9144000" cy="714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000000"/>
              </a:solidFill>
            </a:endParaRPr>
          </a:p>
        </p:txBody>
      </p: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7092950" y="5805488"/>
            <a:ext cx="792163" cy="508000"/>
            <a:chOff x="2" y="0"/>
            <a:chExt cx="19994" cy="20000"/>
          </a:xfrm>
        </p:grpSpPr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4203" y="14335"/>
              <a:ext cx="4202" cy="5665"/>
            </a:xfrm>
            <a:prstGeom prst="ellipse">
              <a:avLst/>
            </a:prstGeom>
            <a:solidFill>
              <a:srgbClr val="CCCCC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9" name="Freeform 12"/>
            <p:cNvSpPr>
              <a:spLocks/>
            </p:cNvSpPr>
            <p:nvPr/>
          </p:nvSpPr>
          <p:spPr bwMode="auto">
            <a:xfrm>
              <a:off x="177" y="1350"/>
              <a:ext cx="6807" cy="12576"/>
            </a:xfrm>
            <a:custGeom>
              <a:avLst/>
              <a:gdLst>
                <a:gd name="T0" fmla="*/ 0 w 20000"/>
                <a:gd name="T1" fmla="*/ 75 h 20000"/>
                <a:gd name="T2" fmla="*/ 0 w 20000"/>
                <a:gd name="T3" fmla="*/ 25 h 20000"/>
                <a:gd name="T4" fmla="*/ 0 w 20000"/>
                <a:gd name="T5" fmla="*/ 71 h 20000"/>
                <a:gd name="T6" fmla="*/ 0 w 20000"/>
                <a:gd name="T7" fmla="*/ 38 h 20000"/>
                <a:gd name="T8" fmla="*/ 0 w 20000"/>
                <a:gd name="T9" fmla="*/ 90 h 20000"/>
                <a:gd name="T10" fmla="*/ 0 w 20000"/>
                <a:gd name="T11" fmla="*/ 0 h 20000"/>
                <a:gd name="T12" fmla="*/ 0 w 20000"/>
                <a:gd name="T13" fmla="*/ 56 h 20000"/>
                <a:gd name="T14" fmla="*/ 0 w 20000"/>
                <a:gd name="T15" fmla="*/ 84 h 20000"/>
                <a:gd name="T16" fmla="*/ 0 w 20000"/>
                <a:gd name="T17" fmla="*/ 33 h 20000"/>
                <a:gd name="T18" fmla="*/ 0 w 20000"/>
                <a:gd name="T19" fmla="*/ 121 h 20000"/>
                <a:gd name="T20" fmla="*/ 0 w 20000"/>
                <a:gd name="T21" fmla="*/ 56 h 20000"/>
                <a:gd name="T22" fmla="*/ 0 w 20000"/>
                <a:gd name="T23" fmla="*/ 90 h 20000"/>
                <a:gd name="T24" fmla="*/ 0 w 20000"/>
                <a:gd name="T25" fmla="*/ 44 h 20000"/>
                <a:gd name="T26" fmla="*/ 0 w 20000"/>
                <a:gd name="T27" fmla="*/ 79 h 20000"/>
                <a:gd name="T28" fmla="*/ 0 w 20000"/>
                <a:gd name="T29" fmla="*/ 75 h 2000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0000" h="20000">
                  <a:moveTo>
                    <a:pt x="0" y="12313"/>
                  </a:moveTo>
                  <a:lnTo>
                    <a:pt x="6621" y="4053"/>
                  </a:lnTo>
                  <a:lnTo>
                    <a:pt x="7138" y="11652"/>
                  </a:lnTo>
                  <a:lnTo>
                    <a:pt x="10292" y="6200"/>
                  </a:lnTo>
                  <a:lnTo>
                    <a:pt x="12740" y="14791"/>
                  </a:lnTo>
                  <a:lnTo>
                    <a:pt x="17634" y="0"/>
                  </a:lnTo>
                  <a:lnTo>
                    <a:pt x="19986" y="9174"/>
                  </a:lnTo>
                  <a:lnTo>
                    <a:pt x="19470" y="13800"/>
                  </a:lnTo>
                  <a:lnTo>
                    <a:pt x="17634" y="5452"/>
                  </a:lnTo>
                  <a:lnTo>
                    <a:pt x="12740" y="19989"/>
                  </a:lnTo>
                  <a:lnTo>
                    <a:pt x="9993" y="9174"/>
                  </a:lnTo>
                  <a:lnTo>
                    <a:pt x="6213" y="14791"/>
                  </a:lnTo>
                  <a:lnTo>
                    <a:pt x="5602" y="7192"/>
                  </a:lnTo>
                  <a:lnTo>
                    <a:pt x="1020" y="13051"/>
                  </a:lnTo>
                  <a:lnTo>
                    <a:pt x="0" y="12313"/>
                  </a:lnTo>
                  <a:close/>
                </a:path>
              </a:pathLst>
            </a:custGeom>
            <a:solidFill>
              <a:srgbClr val="FF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de-DE" sz="2800">
                <a:solidFill>
                  <a:srgbClr val="000000"/>
                </a:solidFill>
              </a:endParaRPr>
            </a:p>
          </p:txBody>
        </p:sp>
        <p:sp>
          <p:nvSpPr>
            <p:cNvPr id="10" name="Freeform 13"/>
            <p:cNvSpPr>
              <a:spLocks/>
            </p:cNvSpPr>
            <p:nvPr/>
          </p:nvSpPr>
          <p:spPr bwMode="auto">
            <a:xfrm>
              <a:off x="71" y="9196"/>
              <a:ext cx="8334" cy="7847"/>
            </a:xfrm>
            <a:custGeom>
              <a:avLst/>
              <a:gdLst>
                <a:gd name="T0" fmla="*/ 0 w 20000"/>
                <a:gd name="T1" fmla="*/ 0 h 20000"/>
                <a:gd name="T2" fmla="*/ 1 w 20000"/>
                <a:gd name="T3" fmla="*/ 0 h 20000"/>
                <a:gd name="T4" fmla="*/ 1 w 20000"/>
                <a:gd name="T5" fmla="*/ 1 h 20000"/>
                <a:gd name="T6" fmla="*/ 1 w 20000"/>
                <a:gd name="T7" fmla="*/ 1 h 20000"/>
                <a:gd name="T8" fmla="*/ 1 w 20000"/>
                <a:gd name="T9" fmla="*/ 1 h 20000"/>
                <a:gd name="T10" fmla="*/ 1 w 20000"/>
                <a:gd name="T11" fmla="*/ 1 h 20000"/>
                <a:gd name="T12" fmla="*/ 1 w 20000"/>
                <a:gd name="T13" fmla="*/ 1 h 20000"/>
                <a:gd name="T14" fmla="*/ 1 w 20000"/>
                <a:gd name="T15" fmla="*/ 1 h 20000"/>
                <a:gd name="T16" fmla="*/ 1 w 20000"/>
                <a:gd name="T17" fmla="*/ 1 h 20000"/>
                <a:gd name="T18" fmla="*/ 1 w 20000"/>
                <a:gd name="T19" fmla="*/ 0 h 20000"/>
                <a:gd name="T20" fmla="*/ 1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0000" h="20000">
                  <a:moveTo>
                    <a:pt x="255" y="0"/>
                  </a:moveTo>
                  <a:lnTo>
                    <a:pt x="17823" y="14298"/>
                  </a:lnTo>
                  <a:lnTo>
                    <a:pt x="18989" y="16152"/>
                  </a:lnTo>
                  <a:lnTo>
                    <a:pt x="19656" y="17864"/>
                  </a:lnTo>
                  <a:lnTo>
                    <a:pt x="19989" y="19982"/>
                  </a:lnTo>
                  <a:lnTo>
                    <a:pt x="9917" y="19982"/>
                  </a:lnTo>
                  <a:lnTo>
                    <a:pt x="10083" y="18394"/>
                  </a:lnTo>
                  <a:lnTo>
                    <a:pt x="10583" y="16681"/>
                  </a:lnTo>
                  <a:lnTo>
                    <a:pt x="11083" y="15357"/>
                  </a:lnTo>
                  <a:lnTo>
                    <a:pt x="11249" y="13892"/>
                  </a:lnTo>
                  <a:lnTo>
                    <a:pt x="10827" y="12833"/>
                  </a:lnTo>
                  <a:lnTo>
                    <a:pt x="0" y="1977"/>
                  </a:lnTo>
                  <a:lnTo>
                    <a:pt x="255" y="0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de-DE" sz="2800">
                <a:solidFill>
                  <a:srgbClr val="000000"/>
                </a:solidFill>
              </a:endParaRPr>
            </a:p>
          </p:txBody>
        </p:sp>
        <p:sp>
          <p:nvSpPr>
            <p:cNvPr id="11" name="Line 14"/>
            <p:cNvSpPr>
              <a:spLocks noChangeShapeType="1"/>
            </p:cNvSpPr>
            <p:nvPr/>
          </p:nvSpPr>
          <p:spPr bwMode="auto">
            <a:xfrm>
              <a:off x="349" y="8102"/>
              <a:ext cx="6598" cy="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de-DE" sz="2800">
                <a:solidFill>
                  <a:srgbClr val="000000"/>
                </a:solidFill>
              </a:endParaRPr>
            </a:p>
          </p:txBody>
        </p:sp>
        <p:sp>
          <p:nvSpPr>
            <p:cNvPr id="12" name="Freeform 15"/>
            <p:cNvSpPr>
              <a:spLocks/>
            </p:cNvSpPr>
            <p:nvPr/>
          </p:nvSpPr>
          <p:spPr bwMode="auto">
            <a:xfrm>
              <a:off x="13120" y="3324"/>
              <a:ext cx="6844" cy="11177"/>
            </a:xfrm>
            <a:custGeom>
              <a:avLst/>
              <a:gdLst>
                <a:gd name="T0" fmla="*/ 0 w 20000"/>
                <a:gd name="T1" fmla="*/ 18 h 20000"/>
                <a:gd name="T2" fmla="*/ 0 w 20000"/>
                <a:gd name="T3" fmla="*/ 0 h 20000"/>
                <a:gd name="T4" fmla="*/ 0 w 20000"/>
                <a:gd name="T5" fmla="*/ 23 h 20000"/>
                <a:gd name="T6" fmla="*/ 0 w 20000"/>
                <a:gd name="T7" fmla="*/ 6 h 20000"/>
                <a:gd name="T8" fmla="*/ 0 w 20000"/>
                <a:gd name="T9" fmla="*/ 18 h 20000"/>
                <a:gd name="T10" fmla="*/ 0 w 20000"/>
                <a:gd name="T11" fmla="*/ 6 h 20000"/>
                <a:gd name="T12" fmla="*/ 0 w 20000"/>
                <a:gd name="T13" fmla="*/ 23 h 20000"/>
                <a:gd name="T14" fmla="*/ 0 w 20000"/>
                <a:gd name="T15" fmla="*/ 27 h 20000"/>
                <a:gd name="T16" fmla="*/ 0 w 20000"/>
                <a:gd name="T17" fmla="*/ 11 h 20000"/>
                <a:gd name="T18" fmla="*/ 0 w 20000"/>
                <a:gd name="T19" fmla="*/ 27 h 20000"/>
                <a:gd name="T20" fmla="*/ 0 w 20000"/>
                <a:gd name="T21" fmla="*/ 13 h 20000"/>
                <a:gd name="T22" fmla="*/ 0 w 20000"/>
                <a:gd name="T23" fmla="*/ 33 h 20000"/>
                <a:gd name="T24" fmla="*/ 0 w 20000"/>
                <a:gd name="T25" fmla="*/ 11 h 20000"/>
                <a:gd name="T26" fmla="*/ 0 w 20000"/>
                <a:gd name="T27" fmla="*/ 26 h 20000"/>
                <a:gd name="T28" fmla="*/ 0 w 20000"/>
                <a:gd name="T29" fmla="*/ 18 h 2000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0000" h="20000">
                  <a:moveTo>
                    <a:pt x="311" y="10781"/>
                  </a:moveTo>
                  <a:lnTo>
                    <a:pt x="4070" y="0"/>
                  </a:lnTo>
                  <a:lnTo>
                    <a:pt x="5991" y="14126"/>
                  </a:lnTo>
                  <a:lnTo>
                    <a:pt x="9642" y="3073"/>
                  </a:lnTo>
                  <a:lnTo>
                    <a:pt x="12076" y="11066"/>
                  </a:lnTo>
                  <a:lnTo>
                    <a:pt x="14604" y="3259"/>
                  </a:lnTo>
                  <a:lnTo>
                    <a:pt x="19986" y="14040"/>
                  </a:lnTo>
                  <a:lnTo>
                    <a:pt x="19067" y="15985"/>
                  </a:lnTo>
                  <a:lnTo>
                    <a:pt x="14807" y="6877"/>
                  </a:lnTo>
                  <a:lnTo>
                    <a:pt x="12170" y="16171"/>
                  </a:lnTo>
                  <a:lnTo>
                    <a:pt x="9642" y="7906"/>
                  </a:lnTo>
                  <a:lnTo>
                    <a:pt x="5179" y="19988"/>
                  </a:lnTo>
                  <a:lnTo>
                    <a:pt x="3556" y="6320"/>
                  </a:lnTo>
                  <a:lnTo>
                    <a:pt x="0" y="15527"/>
                  </a:lnTo>
                  <a:lnTo>
                    <a:pt x="311" y="10781"/>
                  </a:lnTo>
                  <a:close/>
                </a:path>
              </a:pathLst>
            </a:custGeom>
            <a:solidFill>
              <a:srgbClr val="FF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de-DE" sz="2800">
                <a:solidFill>
                  <a:srgbClr val="000000"/>
                </a:solidFill>
              </a:endParaRPr>
            </a:p>
          </p:txBody>
        </p:sp>
        <p:sp>
          <p:nvSpPr>
            <p:cNvPr id="13" name="Line 16"/>
            <p:cNvSpPr>
              <a:spLocks noChangeShapeType="1"/>
            </p:cNvSpPr>
            <p:nvPr/>
          </p:nvSpPr>
          <p:spPr bwMode="auto">
            <a:xfrm>
              <a:off x="13190" y="8310"/>
              <a:ext cx="6668" cy="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de-DE" sz="2800">
                <a:solidFill>
                  <a:srgbClr val="000000"/>
                </a:solidFill>
              </a:endParaRPr>
            </a:p>
          </p:txBody>
        </p:sp>
        <p:sp>
          <p:nvSpPr>
            <p:cNvPr id="14" name="Freeform 17"/>
            <p:cNvSpPr>
              <a:spLocks/>
            </p:cNvSpPr>
            <p:nvPr/>
          </p:nvSpPr>
          <p:spPr bwMode="auto">
            <a:xfrm>
              <a:off x="13990" y="8781"/>
              <a:ext cx="5798" cy="8421"/>
            </a:xfrm>
            <a:custGeom>
              <a:avLst/>
              <a:gdLst>
                <a:gd name="T0" fmla="*/ 0 w 20000"/>
                <a:gd name="T1" fmla="*/ 1 h 20000"/>
                <a:gd name="T2" fmla="*/ 0 w 20000"/>
                <a:gd name="T3" fmla="*/ 1 h 20000"/>
                <a:gd name="T4" fmla="*/ 0 w 20000"/>
                <a:gd name="T5" fmla="*/ 1 h 20000"/>
                <a:gd name="T6" fmla="*/ 0 w 20000"/>
                <a:gd name="T7" fmla="*/ 1 h 20000"/>
                <a:gd name="T8" fmla="*/ 0 w 20000"/>
                <a:gd name="T9" fmla="*/ 1 h 20000"/>
                <a:gd name="T10" fmla="*/ 0 w 20000"/>
                <a:gd name="T11" fmla="*/ 1 h 20000"/>
                <a:gd name="T12" fmla="*/ 0 w 20000"/>
                <a:gd name="T13" fmla="*/ 1 h 20000"/>
                <a:gd name="T14" fmla="*/ 0 w 20000"/>
                <a:gd name="T15" fmla="*/ 1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1 h 20000"/>
                <a:gd name="T24" fmla="*/ 0 w 20000"/>
                <a:gd name="T25" fmla="*/ 1 h 20000"/>
                <a:gd name="T26" fmla="*/ 0 w 20000"/>
                <a:gd name="T27" fmla="*/ 1 h 200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0000" h="20000">
                  <a:moveTo>
                    <a:pt x="0" y="19852"/>
                  </a:moveTo>
                  <a:lnTo>
                    <a:pt x="1548" y="19984"/>
                  </a:lnTo>
                  <a:lnTo>
                    <a:pt x="6943" y="16645"/>
                  </a:lnTo>
                  <a:lnTo>
                    <a:pt x="7422" y="15411"/>
                  </a:lnTo>
                  <a:lnTo>
                    <a:pt x="11125" y="14671"/>
                  </a:lnTo>
                  <a:lnTo>
                    <a:pt x="13168" y="14063"/>
                  </a:lnTo>
                  <a:lnTo>
                    <a:pt x="15674" y="12451"/>
                  </a:lnTo>
                  <a:lnTo>
                    <a:pt x="17829" y="10230"/>
                  </a:lnTo>
                  <a:lnTo>
                    <a:pt x="19266" y="8010"/>
                  </a:lnTo>
                  <a:lnTo>
                    <a:pt x="19984" y="3947"/>
                  </a:lnTo>
                  <a:lnTo>
                    <a:pt x="19872" y="0"/>
                  </a:lnTo>
                  <a:lnTo>
                    <a:pt x="5619" y="10477"/>
                  </a:lnTo>
                  <a:lnTo>
                    <a:pt x="0" y="18257"/>
                  </a:lnTo>
                  <a:lnTo>
                    <a:pt x="0" y="19852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de-DE" sz="2800">
                <a:solidFill>
                  <a:srgbClr val="000000"/>
                </a:solidFill>
              </a:endParaRPr>
            </a:p>
          </p:txBody>
        </p:sp>
        <p:sp>
          <p:nvSpPr>
            <p:cNvPr id="15" name="Freeform 18"/>
            <p:cNvSpPr>
              <a:spLocks/>
            </p:cNvSpPr>
            <p:nvPr/>
          </p:nvSpPr>
          <p:spPr bwMode="auto">
            <a:xfrm>
              <a:off x="10450" y="8677"/>
              <a:ext cx="9306" cy="11171"/>
            </a:xfrm>
            <a:custGeom>
              <a:avLst/>
              <a:gdLst>
                <a:gd name="T0" fmla="*/ 0 w 20000"/>
                <a:gd name="T1" fmla="*/ 29 h 20000"/>
                <a:gd name="T2" fmla="*/ 4 w 20000"/>
                <a:gd name="T3" fmla="*/ 0 h 20000"/>
                <a:gd name="T4" fmla="*/ 3 w 20000"/>
                <a:gd name="T5" fmla="*/ 11 h 20000"/>
                <a:gd name="T6" fmla="*/ 2 w 20000"/>
                <a:gd name="T7" fmla="*/ 22 h 20000"/>
                <a:gd name="T8" fmla="*/ 2 w 20000"/>
                <a:gd name="T9" fmla="*/ 26 h 20000"/>
                <a:gd name="T10" fmla="*/ 1 w 20000"/>
                <a:gd name="T11" fmla="*/ 28 h 20000"/>
                <a:gd name="T12" fmla="*/ 1 w 20000"/>
                <a:gd name="T13" fmla="*/ 33 h 20000"/>
                <a:gd name="T14" fmla="*/ 0 w 20000"/>
                <a:gd name="T15" fmla="*/ 31 h 20000"/>
                <a:gd name="T16" fmla="*/ 0 w 20000"/>
                <a:gd name="T17" fmla="*/ 29 h 200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000" h="20000">
                  <a:moveTo>
                    <a:pt x="0" y="17483"/>
                  </a:moveTo>
                  <a:lnTo>
                    <a:pt x="19990" y="0"/>
                  </a:lnTo>
                  <a:lnTo>
                    <a:pt x="12531" y="6882"/>
                  </a:lnTo>
                  <a:lnTo>
                    <a:pt x="8205" y="13106"/>
                  </a:lnTo>
                  <a:lnTo>
                    <a:pt x="7757" y="15995"/>
                  </a:lnTo>
                  <a:lnTo>
                    <a:pt x="7379" y="17012"/>
                  </a:lnTo>
                  <a:lnTo>
                    <a:pt x="4475" y="19988"/>
                  </a:lnTo>
                  <a:lnTo>
                    <a:pt x="1860" y="18872"/>
                  </a:lnTo>
                  <a:lnTo>
                    <a:pt x="0" y="17483"/>
                  </a:lnTo>
                  <a:close/>
                </a:path>
              </a:pathLst>
            </a:custGeom>
            <a:solidFill>
              <a:srgbClr val="CCCCCC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de-DE" sz="2800">
                <a:solidFill>
                  <a:srgbClr val="000000"/>
                </a:solidFill>
              </a:endParaRPr>
            </a:p>
          </p:txBody>
        </p:sp>
        <p:sp>
          <p:nvSpPr>
            <p:cNvPr id="16" name="Freeform 19"/>
            <p:cNvSpPr>
              <a:spLocks/>
            </p:cNvSpPr>
            <p:nvPr/>
          </p:nvSpPr>
          <p:spPr bwMode="auto">
            <a:xfrm>
              <a:off x="8053" y="2285"/>
              <a:ext cx="3859" cy="14813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30 h 20000"/>
                <a:gd name="T4" fmla="*/ 0 w 20000"/>
                <a:gd name="T5" fmla="*/ 77 h 20000"/>
                <a:gd name="T6" fmla="*/ 0 w 20000"/>
                <a:gd name="T7" fmla="*/ 134 h 20000"/>
                <a:gd name="T8" fmla="*/ 0 w 20000"/>
                <a:gd name="T9" fmla="*/ 189 h 20000"/>
                <a:gd name="T10" fmla="*/ 0 w 20000"/>
                <a:gd name="T11" fmla="*/ 225 h 20000"/>
                <a:gd name="T12" fmla="*/ 0 w 20000"/>
                <a:gd name="T13" fmla="*/ 264 h 20000"/>
                <a:gd name="T14" fmla="*/ 0 w 20000"/>
                <a:gd name="T15" fmla="*/ 278 h 20000"/>
                <a:gd name="T16" fmla="*/ 0 w 20000"/>
                <a:gd name="T17" fmla="*/ 297 h 20000"/>
                <a:gd name="T18" fmla="*/ 0 w 20000"/>
                <a:gd name="T19" fmla="*/ 323 h 20000"/>
                <a:gd name="T20" fmla="*/ 0 w 20000"/>
                <a:gd name="T21" fmla="*/ 413 h 20000"/>
                <a:gd name="T22" fmla="*/ 0 w 20000"/>
                <a:gd name="T23" fmla="*/ 444 h 20000"/>
                <a:gd name="T24" fmla="*/ 0 w 20000"/>
                <a:gd name="T25" fmla="*/ 454 h 20000"/>
                <a:gd name="T26" fmla="*/ 0 w 20000"/>
                <a:gd name="T27" fmla="*/ 456 h 20000"/>
                <a:gd name="T28" fmla="*/ 0 w 20000"/>
                <a:gd name="T29" fmla="*/ 475 h 20000"/>
                <a:gd name="T30" fmla="*/ 0 w 20000"/>
                <a:gd name="T31" fmla="*/ 518 h 20000"/>
                <a:gd name="T32" fmla="*/ 0 w 20000"/>
                <a:gd name="T33" fmla="*/ 542 h 20000"/>
                <a:gd name="T34" fmla="*/ 0 w 20000"/>
                <a:gd name="T35" fmla="*/ 555 h 20000"/>
                <a:gd name="T36" fmla="*/ 0 w 20000"/>
                <a:gd name="T37" fmla="*/ 573 h 20000"/>
                <a:gd name="T38" fmla="*/ 0 w 20000"/>
                <a:gd name="T39" fmla="*/ 583 h 20000"/>
                <a:gd name="T40" fmla="*/ 0 w 20000"/>
                <a:gd name="T41" fmla="*/ 598 h 20000"/>
                <a:gd name="T42" fmla="*/ 0 w 20000"/>
                <a:gd name="T43" fmla="*/ 648 h 20000"/>
                <a:gd name="T44" fmla="*/ 0 w 20000"/>
                <a:gd name="T45" fmla="*/ 687 h 20000"/>
                <a:gd name="T46" fmla="*/ 0 w 20000"/>
                <a:gd name="T47" fmla="*/ 715 h 20000"/>
                <a:gd name="T48" fmla="*/ 0 w 20000"/>
                <a:gd name="T49" fmla="*/ 735 h 20000"/>
                <a:gd name="T50" fmla="*/ 0 w 20000"/>
                <a:gd name="T51" fmla="*/ 725 h 20000"/>
                <a:gd name="T52" fmla="*/ 0 w 20000"/>
                <a:gd name="T53" fmla="*/ 671 h 20000"/>
                <a:gd name="T54" fmla="*/ 0 w 20000"/>
                <a:gd name="T55" fmla="*/ 665 h 20000"/>
                <a:gd name="T56" fmla="*/ 0 w 20000"/>
                <a:gd name="T57" fmla="*/ 658 h 20000"/>
                <a:gd name="T58" fmla="*/ 0 w 20000"/>
                <a:gd name="T59" fmla="*/ 642 h 20000"/>
                <a:gd name="T60" fmla="*/ 0 w 20000"/>
                <a:gd name="T61" fmla="*/ 606 h 20000"/>
                <a:gd name="T62" fmla="*/ 0 w 20000"/>
                <a:gd name="T63" fmla="*/ 576 h 20000"/>
                <a:gd name="T64" fmla="*/ 0 w 20000"/>
                <a:gd name="T65" fmla="*/ 549 h 20000"/>
                <a:gd name="T66" fmla="*/ 0 w 20000"/>
                <a:gd name="T67" fmla="*/ 536 h 20000"/>
                <a:gd name="T68" fmla="*/ 0 w 20000"/>
                <a:gd name="T69" fmla="*/ 526 h 20000"/>
                <a:gd name="T70" fmla="*/ 0 w 20000"/>
                <a:gd name="T71" fmla="*/ 493 h 20000"/>
                <a:gd name="T72" fmla="*/ 0 w 20000"/>
                <a:gd name="T73" fmla="*/ 447 h 20000"/>
                <a:gd name="T74" fmla="*/ 0 w 20000"/>
                <a:gd name="T75" fmla="*/ 431 h 20000"/>
                <a:gd name="T76" fmla="*/ 0 w 20000"/>
                <a:gd name="T77" fmla="*/ 433 h 20000"/>
                <a:gd name="T78" fmla="*/ 0 w 20000"/>
                <a:gd name="T79" fmla="*/ 416 h 20000"/>
                <a:gd name="T80" fmla="*/ 0 w 20000"/>
                <a:gd name="T81" fmla="*/ 387 h 20000"/>
                <a:gd name="T82" fmla="*/ 0 w 20000"/>
                <a:gd name="T83" fmla="*/ 337 h 20000"/>
                <a:gd name="T84" fmla="*/ 0 w 20000"/>
                <a:gd name="T85" fmla="*/ 289 h 20000"/>
                <a:gd name="T86" fmla="*/ 0 w 20000"/>
                <a:gd name="T87" fmla="*/ 264 h 20000"/>
                <a:gd name="T88" fmla="*/ 0 w 20000"/>
                <a:gd name="T89" fmla="*/ 248 h 20000"/>
                <a:gd name="T90" fmla="*/ 0 w 20000"/>
                <a:gd name="T91" fmla="*/ 230 h 20000"/>
                <a:gd name="T92" fmla="*/ 0 w 20000"/>
                <a:gd name="T93" fmla="*/ 191 h 20000"/>
                <a:gd name="T94" fmla="*/ 0 w 20000"/>
                <a:gd name="T95" fmla="*/ 142 h 20000"/>
                <a:gd name="T96" fmla="*/ 0 w 20000"/>
                <a:gd name="T97" fmla="*/ 88 h 20000"/>
                <a:gd name="T98" fmla="*/ 0 w 20000"/>
                <a:gd name="T99" fmla="*/ 33 h 20000"/>
                <a:gd name="T100" fmla="*/ 0 w 20000"/>
                <a:gd name="T101" fmla="*/ 0 h 200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0000" h="20000">
                  <a:moveTo>
                    <a:pt x="12422" y="0"/>
                  </a:moveTo>
                  <a:lnTo>
                    <a:pt x="9904" y="842"/>
                  </a:lnTo>
                  <a:lnTo>
                    <a:pt x="7194" y="2104"/>
                  </a:lnTo>
                  <a:lnTo>
                    <a:pt x="5036" y="3647"/>
                  </a:lnTo>
                  <a:lnTo>
                    <a:pt x="3429" y="5124"/>
                  </a:lnTo>
                  <a:lnTo>
                    <a:pt x="2518" y="6106"/>
                  </a:lnTo>
                  <a:lnTo>
                    <a:pt x="2710" y="7153"/>
                  </a:lnTo>
                  <a:lnTo>
                    <a:pt x="3597" y="7574"/>
                  </a:lnTo>
                  <a:lnTo>
                    <a:pt x="4868" y="8069"/>
                  </a:lnTo>
                  <a:lnTo>
                    <a:pt x="4508" y="8770"/>
                  </a:lnTo>
                  <a:lnTo>
                    <a:pt x="0" y="11220"/>
                  </a:lnTo>
                  <a:lnTo>
                    <a:pt x="360" y="12062"/>
                  </a:lnTo>
                  <a:lnTo>
                    <a:pt x="2350" y="12342"/>
                  </a:lnTo>
                  <a:lnTo>
                    <a:pt x="4676" y="12408"/>
                  </a:lnTo>
                  <a:lnTo>
                    <a:pt x="6115" y="12903"/>
                  </a:lnTo>
                  <a:lnTo>
                    <a:pt x="6475" y="14091"/>
                  </a:lnTo>
                  <a:lnTo>
                    <a:pt x="6307" y="14727"/>
                  </a:lnTo>
                  <a:lnTo>
                    <a:pt x="8633" y="15082"/>
                  </a:lnTo>
                  <a:lnTo>
                    <a:pt x="7026" y="15568"/>
                  </a:lnTo>
                  <a:lnTo>
                    <a:pt x="6307" y="15849"/>
                  </a:lnTo>
                  <a:lnTo>
                    <a:pt x="7194" y="16269"/>
                  </a:lnTo>
                  <a:lnTo>
                    <a:pt x="7194" y="17606"/>
                  </a:lnTo>
                  <a:lnTo>
                    <a:pt x="7194" y="18654"/>
                  </a:lnTo>
                  <a:lnTo>
                    <a:pt x="8273" y="19430"/>
                  </a:lnTo>
                  <a:lnTo>
                    <a:pt x="10624" y="19991"/>
                  </a:lnTo>
                  <a:lnTo>
                    <a:pt x="17626" y="19710"/>
                  </a:lnTo>
                  <a:lnTo>
                    <a:pt x="19976" y="18233"/>
                  </a:lnTo>
                  <a:lnTo>
                    <a:pt x="15827" y="18093"/>
                  </a:lnTo>
                  <a:lnTo>
                    <a:pt x="14221" y="17887"/>
                  </a:lnTo>
                  <a:lnTo>
                    <a:pt x="13141" y="17466"/>
                  </a:lnTo>
                  <a:lnTo>
                    <a:pt x="13501" y="16484"/>
                  </a:lnTo>
                  <a:lnTo>
                    <a:pt x="13309" y="15643"/>
                  </a:lnTo>
                  <a:lnTo>
                    <a:pt x="12422" y="14942"/>
                  </a:lnTo>
                  <a:lnTo>
                    <a:pt x="14388" y="14586"/>
                  </a:lnTo>
                  <a:lnTo>
                    <a:pt x="12422" y="14306"/>
                  </a:lnTo>
                  <a:lnTo>
                    <a:pt x="12590" y="13399"/>
                  </a:lnTo>
                  <a:lnTo>
                    <a:pt x="12422" y="12137"/>
                  </a:lnTo>
                  <a:lnTo>
                    <a:pt x="11343" y="11716"/>
                  </a:lnTo>
                  <a:lnTo>
                    <a:pt x="9353" y="11781"/>
                  </a:lnTo>
                  <a:lnTo>
                    <a:pt x="7746" y="11295"/>
                  </a:lnTo>
                  <a:lnTo>
                    <a:pt x="8106" y="10519"/>
                  </a:lnTo>
                  <a:lnTo>
                    <a:pt x="10791" y="9182"/>
                  </a:lnTo>
                  <a:lnTo>
                    <a:pt x="12422" y="7854"/>
                  </a:lnTo>
                  <a:lnTo>
                    <a:pt x="11703" y="7153"/>
                  </a:lnTo>
                  <a:lnTo>
                    <a:pt x="10791" y="6732"/>
                  </a:lnTo>
                  <a:lnTo>
                    <a:pt x="10624" y="6237"/>
                  </a:lnTo>
                  <a:lnTo>
                    <a:pt x="10983" y="5189"/>
                  </a:lnTo>
                  <a:lnTo>
                    <a:pt x="11511" y="3862"/>
                  </a:lnTo>
                  <a:lnTo>
                    <a:pt x="13141" y="2384"/>
                  </a:lnTo>
                  <a:lnTo>
                    <a:pt x="15827" y="916"/>
                  </a:lnTo>
                  <a:lnTo>
                    <a:pt x="12422" y="0"/>
                  </a:lnTo>
                  <a:close/>
                </a:path>
              </a:pathLst>
            </a:custGeom>
            <a:solidFill>
              <a:srgbClr val="CCCCCC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de-DE" sz="2800">
                <a:solidFill>
                  <a:srgbClr val="000000"/>
                </a:solidFill>
              </a:endParaRPr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6804" y="0"/>
              <a:ext cx="13192" cy="19744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2" y="256"/>
              <a:ext cx="13192" cy="19647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solidFill>
                  <a:srgbClr val="000000"/>
                </a:solidFill>
              </a:endParaRPr>
            </a:p>
          </p:txBody>
        </p:sp>
      </p:grpSp>
      <p:sp>
        <p:nvSpPr>
          <p:cNvPr id="19" name="Text Box 24"/>
          <p:cNvSpPr txBox="1">
            <a:spLocks noChangeArrowheads="1"/>
          </p:cNvSpPr>
          <p:nvPr userDrawn="1"/>
        </p:nvSpPr>
        <p:spPr bwMode="auto">
          <a:xfrm>
            <a:off x="6588125" y="6381750"/>
            <a:ext cx="1493838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900" smtClean="0">
                <a:solidFill>
                  <a:srgbClr val="5F5F5F"/>
                </a:solidFill>
                <a:latin typeface="Impact" pitchFamily="34" charset="0"/>
              </a:rPr>
              <a:t>Institut für Forschung in der</a:t>
            </a:r>
          </a:p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900" smtClean="0">
                <a:solidFill>
                  <a:srgbClr val="5F5F5F"/>
                </a:solidFill>
                <a:latin typeface="Impact" pitchFamily="34" charset="0"/>
              </a:rPr>
              <a:t>Operativen Medizin</a:t>
            </a:r>
          </a:p>
        </p:txBody>
      </p:sp>
      <p:graphicFrame>
        <p:nvGraphicFramePr>
          <p:cNvPr id="20" name="Object 25"/>
          <p:cNvGraphicFramePr>
            <a:graphicFrameLocks noChangeAspect="1"/>
          </p:cNvGraphicFramePr>
          <p:nvPr userDrawn="1"/>
        </p:nvGraphicFramePr>
        <p:xfrm>
          <a:off x="8027988" y="5876925"/>
          <a:ext cx="792162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" name="Photo Editor-Foto" r:id="rId4" imgW="8554644" imgH="4105848" progId="MSPhotoEd.3">
                  <p:embed/>
                </p:oleObj>
              </mc:Choice>
              <mc:Fallback>
                <p:oleObj name="Photo Editor-Foto" r:id="rId4" imgW="8554644" imgH="4105848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27988" y="5876925"/>
                        <a:ext cx="792162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 Box 26"/>
          <p:cNvSpPr txBox="1">
            <a:spLocks noChangeArrowheads="1"/>
          </p:cNvSpPr>
          <p:nvPr userDrawn="1"/>
        </p:nvSpPr>
        <p:spPr bwMode="auto">
          <a:xfrm>
            <a:off x="8027988" y="6308725"/>
            <a:ext cx="777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de-DE" smtClean="0">
                <a:solidFill>
                  <a:srgbClr val="808080"/>
                </a:solidFill>
                <a:latin typeface="Impact" pitchFamily="34" charset="0"/>
              </a:rPr>
              <a:t>IFOM</a:t>
            </a:r>
          </a:p>
        </p:txBody>
      </p:sp>
      <p:sp>
        <p:nvSpPr>
          <p:cNvPr id="4597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de-DE" noProof="0" smtClean="0"/>
              <a:t>Titelmasterformat durch Klicken bearbeiten</a:t>
            </a:r>
          </a:p>
        </p:txBody>
      </p:sp>
      <p:sp>
        <p:nvSpPr>
          <p:cNvPr id="4597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1800"/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638260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000000"/>
                </a:solidFill>
              </a:rPr>
              <a:t>© IFOM Köln Dörthe Seidel</a:t>
            </a:r>
          </a:p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404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38950" y="274638"/>
            <a:ext cx="2125663" cy="52419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229350" cy="52419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000000"/>
                </a:solidFill>
              </a:rPr>
              <a:t>© IFOM Köln Dörthe Seidel</a:t>
            </a:r>
          </a:p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924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7163" y="260350"/>
            <a:ext cx="1258887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2060575"/>
            <a:ext cx="179388" cy="2808288"/>
          </a:xfrm>
          <a:prstGeom prst="rect">
            <a:avLst/>
          </a:prstGeom>
          <a:solidFill>
            <a:srgbClr val="33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0" y="955675"/>
            <a:ext cx="9144000" cy="714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000000"/>
              </a:solidFill>
            </a:endParaRPr>
          </a:p>
        </p:txBody>
      </p: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7092950" y="5805488"/>
            <a:ext cx="792163" cy="508000"/>
            <a:chOff x="2" y="0"/>
            <a:chExt cx="19994" cy="20000"/>
          </a:xfrm>
        </p:grpSpPr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4203" y="14335"/>
              <a:ext cx="4202" cy="5665"/>
            </a:xfrm>
            <a:prstGeom prst="ellipse">
              <a:avLst/>
            </a:prstGeom>
            <a:solidFill>
              <a:srgbClr val="CCCCC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9" name="Freeform 12"/>
            <p:cNvSpPr>
              <a:spLocks/>
            </p:cNvSpPr>
            <p:nvPr/>
          </p:nvSpPr>
          <p:spPr bwMode="auto">
            <a:xfrm>
              <a:off x="177" y="1350"/>
              <a:ext cx="6807" cy="12576"/>
            </a:xfrm>
            <a:custGeom>
              <a:avLst/>
              <a:gdLst>
                <a:gd name="T0" fmla="*/ 0 w 20000"/>
                <a:gd name="T1" fmla="*/ 75 h 20000"/>
                <a:gd name="T2" fmla="*/ 0 w 20000"/>
                <a:gd name="T3" fmla="*/ 25 h 20000"/>
                <a:gd name="T4" fmla="*/ 0 w 20000"/>
                <a:gd name="T5" fmla="*/ 71 h 20000"/>
                <a:gd name="T6" fmla="*/ 0 w 20000"/>
                <a:gd name="T7" fmla="*/ 38 h 20000"/>
                <a:gd name="T8" fmla="*/ 0 w 20000"/>
                <a:gd name="T9" fmla="*/ 90 h 20000"/>
                <a:gd name="T10" fmla="*/ 0 w 20000"/>
                <a:gd name="T11" fmla="*/ 0 h 20000"/>
                <a:gd name="T12" fmla="*/ 0 w 20000"/>
                <a:gd name="T13" fmla="*/ 56 h 20000"/>
                <a:gd name="T14" fmla="*/ 0 w 20000"/>
                <a:gd name="T15" fmla="*/ 84 h 20000"/>
                <a:gd name="T16" fmla="*/ 0 w 20000"/>
                <a:gd name="T17" fmla="*/ 33 h 20000"/>
                <a:gd name="T18" fmla="*/ 0 w 20000"/>
                <a:gd name="T19" fmla="*/ 121 h 20000"/>
                <a:gd name="T20" fmla="*/ 0 w 20000"/>
                <a:gd name="T21" fmla="*/ 56 h 20000"/>
                <a:gd name="T22" fmla="*/ 0 w 20000"/>
                <a:gd name="T23" fmla="*/ 90 h 20000"/>
                <a:gd name="T24" fmla="*/ 0 w 20000"/>
                <a:gd name="T25" fmla="*/ 44 h 20000"/>
                <a:gd name="T26" fmla="*/ 0 w 20000"/>
                <a:gd name="T27" fmla="*/ 79 h 20000"/>
                <a:gd name="T28" fmla="*/ 0 w 20000"/>
                <a:gd name="T29" fmla="*/ 75 h 2000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0000" h="20000">
                  <a:moveTo>
                    <a:pt x="0" y="12313"/>
                  </a:moveTo>
                  <a:lnTo>
                    <a:pt x="6621" y="4053"/>
                  </a:lnTo>
                  <a:lnTo>
                    <a:pt x="7138" y="11652"/>
                  </a:lnTo>
                  <a:lnTo>
                    <a:pt x="10292" y="6200"/>
                  </a:lnTo>
                  <a:lnTo>
                    <a:pt x="12740" y="14791"/>
                  </a:lnTo>
                  <a:lnTo>
                    <a:pt x="17634" y="0"/>
                  </a:lnTo>
                  <a:lnTo>
                    <a:pt x="19986" y="9174"/>
                  </a:lnTo>
                  <a:lnTo>
                    <a:pt x="19470" y="13800"/>
                  </a:lnTo>
                  <a:lnTo>
                    <a:pt x="17634" y="5452"/>
                  </a:lnTo>
                  <a:lnTo>
                    <a:pt x="12740" y="19989"/>
                  </a:lnTo>
                  <a:lnTo>
                    <a:pt x="9993" y="9174"/>
                  </a:lnTo>
                  <a:lnTo>
                    <a:pt x="6213" y="14791"/>
                  </a:lnTo>
                  <a:lnTo>
                    <a:pt x="5602" y="7192"/>
                  </a:lnTo>
                  <a:lnTo>
                    <a:pt x="1020" y="13051"/>
                  </a:lnTo>
                  <a:lnTo>
                    <a:pt x="0" y="12313"/>
                  </a:lnTo>
                  <a:close/>
                </a:path>
              </a:pathLst>
            </a:custGeom>
            <a:solidFill>
              <a:srgbClr val="FF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de-DE" sz="2800">
                <a:solidFill>
                  <a:srgbClr val="000000"/>
                </a:solidFill>
              </a:endParaRPr>
            </a:p>
          </p:txBody>
        </p:sp>
        <p:sp>
          <p:nvSpPr>
            <p:cNvPr id="10" name="Freeform 13"/>
            <p:cNvSpPr>
              <a:spLocks/>
            </p:cNvSpPr>
            <p:nvPr/>
          </p:nvSpPr>
          <p:spPr bwMode="auto">
            <a:xfrm>
              <a:off x="71" y="9196"/>
              <a:ext cx="8334" cy="7847"/>
            </a:xfrm>
            <a:custGeom>
              <a:avLst/>
              <a:gdLst>
                <a:gd name="T0" fmla="*/ 0 w 20000"/>
                <a:gd name="T1" fmla="*/ 0 h 20000"/>
                <a:gd name="T2" fmla="*/ 1 w 20000"/>
                <a:gd name="T3" fmla="*/ 0 h 20000"/>
                <a:gd name="T4" fmla="*/ 1 w 20000"/>
                <a:gd name="T5" fmla="*/ 1 h 20000"/>
                <a:gd name="T6" fmla="*/ 1 w 20000"/>
                <a:gd name="T7" fmla="*/ 1 h 20000"/>
                <a:gd name="T8" fmla="*/ 1 w 20000"/>
                <a:gd name="T9" fmla="*/ 1 h 20000"/>
                <a:gd name="T10" fmla="*/ 1 w 20000"/>
                <a:gd name="T11" fmla="*/ 1 h 20000"/>
                <a:gd name="T12" fmla="*/ 1 w 20000"/>
                <a:gd name="T13" fmla="*/ 1 h 20000"/>
                <a:gd name="T14" fmla="*/ 1 w 20000"/>
                <a:gd name="T15" fmla="*/ 1 h 20000"/>
                <a:gd name="T16" fmla="*/ 1 w 20000"/>
                <a:gd name="T17" fmla="*/ 1 h 20000"/>
                <a:gd name="T18" fmla="*/ 1 w 20000"/>
                <a:gd name="T19" fmla="*/ 0 h 20000"/>
                <a:gd name="T20" fmla="*/ 1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0000" h="20000">
                  <a:moveTo>
                    <a:pt x="255" y="0"/>
                  </a:moveTo>
                  <a:lnTo>
                    <a:pt x="17823" y="14298"/>
                  </a:lnTo>
                  <a:lnTo>
                    <a:pt x="18989" y="16152"/>
                  </a:lnTo>
                  <a:lnTo>
                    <a:pt x="19656" y="17864"/>
                  </a:lnTo>
                  <a:lnTo>
                    <a:pt x="19989" y="19982"/>
                  </a:lnTo>
                  <a:lnTo>
                    <a:pt x="9917" y="19982"/>
                  </a:lnTo>
                  <a:lnTo>
                    <a:pt x="10083" y="18394"/>
                  </a:lnTo>
                  <a:lnTo>
                    <a:pt x="10583" y="16681"/>
                  </a:lnTo>
                  <a:lnTo>
                    <a:pt x="11083" y="15357"/>
                  </a:lnTo>
                  <a:lnTo>
                    <a:pt x="11249" y="13892"/>
                  </a:lnTo>
                  <a:lnTo>
                    <a:pt x="10827" y="12833"/>
                  </a:lnTo>
                  <a:lnTo>
                    <a:pt x="0" y="1977"/>
                  </a:lnTo>
                  <a:lnTo>
                    <a:pt x="255" y="0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de-DE" sz="2800">
                <a:solidFill>
                  <a:srgbClr val="000000"/>
                </a:solidFill>
              </a:endParaRPr>
            </a:p>
          </p:txBody>
        </p:sp>
        <p:sp>
          <p:nvSpPr>
            <p:cNvPr id="11" name="Line 14"/>
            <p:cNvSpPr>
              <a:spLocks noChangeShapeType="1"/>
            </p:cNvSpPr>
            <p:nvPr/>
          </p:nvSpPr>
          <p:spPr bwMode="auto">
            <a:xfrm>
              <a:off x="349" y="8102"/>
              <a:ext cx="6598" cy="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de-DE" sz="2800">
                <a:solidFill>
                  <a:srgbClr val="000000"/>
                </a:solidFill>
              </a:endParaRPr>
            </a:p>
          </p:txBody>
        </p:sp>
        <p:sp>
          <p:nvSpPr>
            <p:cNvPr id="12" name="Freeform 15"/>
            <p:cNvSpPr>
              <a:spLocks/>
            </p:cNvSpPr>
            <p:nvPr/>
          </p:nvSpPr>
          <p:spPr bwMode="auto">
            <a:xfrm>
              <a:off x="13120" y="3324"/>
              <a:ext cx="6844" cy="11177"/>
            </a:xfrm>
            <a:custGeom>
              <a:avLst/>
              <a:gdLst>
                <a:gd name="T0" fmla="*/ 0 w 20000"/>
                <a:gd name="T1" fmla="*/ 18 h 20000"/>
                <a:gd name="T2" fmla="*/ 0 w 20000"/>
                <a:gd name="T3" fmla="*/ 0 h 20000"/>
                <a:gd name="T4" fmla="*/ 0 w 20000"/>
                <a:gd name="T5" fmla="*/ 23 h 20000"/>
                <a:gd name="T6" fmla="*/ 0 w 20000"/>
                <a:gd name="T7" fmla="*/ 6 h 20000"/>
                <a:gd name="T8" fmla="*/ 0 w 20000"/>
                <a:gd name="T9" fmla="*/ 18 h 20000"/>
                <a:gd name="T10" fmla="*/ 0 w 20000"/>
                <a:gd name="T11" fmla="*/ 6 h 20000"/>
                <a:gd name="T12" fmla="*/ 0 w 20000"/>
                <a:gd name="T13" fmla="*/ 23 h 20000"/>
                <a:gd name="T14" fmla="*/ 0 w 20000"/>
                <a:gd name="T15" fmla="*/ 27 h 20000"/>
                <a:gd name="T16" fmla="*/ 0 w 20000"/>
                <a:gd name="T17" fmla="*/ 11 h 20000"/>
                <a:gd name="T18" fmla="*/ 0 w 20000"/>
                <a:gd name="T19" fmla="*/ 27 h 20000"/>
                <a:gd name="T20" fmla="*/ 0 w 20000"/>
                <a:gd name="T21" fmla="*/ 13 h 20000"/>
                <a:gd name="T22" fmla="*/ 0 w 20000"/>
                <a:gd name="T23" fmla="*/ 33 h 20000"/>
                <a:gd name="T24" fmla="*/ 0 w 20000"/>
                <a:gd name="T25" fmla="*/ 11 h 20000"/>
                <a:gd name="T26" fmla="*/ 0 w 20000"/>
                <a:gd name="T27" fmla="*/ 26 h 20000"/>
                <a:gd name="T28" fmla="*/ 0 w 20000"/>
                <a:gd name="T29" fmla="*/ 18 h 2000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0000" h="20000">
                  <a:moveTo>
                    <a:pt x="311" y="10781"/>
                  </a:moveTo>
                  <a:lnTo>
                    <a:pt x="4070" y="0"/>
                  </a:lnTo>
                  <a:lnTo>
                    <a:pt x="5991" y="14126"/>
                  </a:lnTo>
                  <a:lnTo>
                    <a:pt x="9642" y="3073"/>
                  </a:lnTo>
                  <a:lnTo>
                    <a:pt x="12076" y="11066"/>
                  </a:lnTo>
                  <a:lnTo>
                    <a:pt x="14604" y="3259"/>
                  </a:lnTo>
                  <a:lnTo>
                    <a:pt x="19986" y="14040"/>
                  </a:lnTo>
                  <a:lnTo>
                    <a:pt x="19067" y="15985"/>
                  </a:lnTo>
                  <a:lnTo>
                    <a:pt x="14807" y="6877"/>
                  </a:lnTo>
                  <a:lnTo>
                    <a:pt x="12170" y="16171"/>
                  </a:lnTo>
                  <a:lnTo>
                    <a:pt x="9642" y="7906"/>
                  </a:lnTo>
                  <a:lnTo>
                    <a:pt x="5179" y="19988"/>
                  </a:lnTo>
                  <a:lnTo>
                    <a:pt x="3556" y="6320"/>
                  </a:lnTo>
                  <a:lnTo>
                    <a:pt x="0" y="15527"/>
                  </a:lnTo>
                  <a:lnTo>
                    <a:pt x="311" y="10781"/>
                  </a:lnTo>
                  <a:close/>
                </a:path>
              </a:pathLst>
            </a:custGeom>
            <a:solidFill>
              <a:srgbClr val="FF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de-DE" sz="2800">
                <a:solidFill>
                  <a:srgbClr val="000000"/>
                </a:solidFill>
              </a:endParaRPr>
            </a:p>
          </p:txBody>
        </p:sp>
        <p:sp>
          <p:nvSpPr>
            <p:cNvPr id="13" name="Line 16"/>
            <p:cNvSpPr>
              <a:spLocks noChangeShapeType="1"/>
            </p:cNvSpPr>
            <p:nvPr/>
          </p:nvSpPr>
          <p:spPr bwMode="auto">
            <a:xfrm>
              <a:off x="13190" y="8310"/>
              <a:ext cx="6668" cy="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de-DE" sz="2800">
                <a:solidFill>
                  <a:srgbClr val="000000"/>
                </a:solidFill>
              </a:endParaRPr>
            </a:p>
          </p:txBody>
        </p:sp>
        <p:sp>
          <p:nvSpPr>
            <p:cNvPr id="14" name="Freeform 17"/>
            <p:cNvSpPr>
              <a:spLocks/>
            </p:cNvSpPr>
            <p:nvPr/>
          </p:nvSpPr>
          <p:spPr bwMode="auto">
            <a:xfrm>
              <a:off x="13990" y="8781"/>
              <a:ext cx="5798" cy="8421"/>
            </a:xfrm>
            <a:custGeom>
              <a:avLst/>
              <a:gdLst>
                <a:gd name="T0" fmla="*/ 0 w 20000"/>
                <a:gd name="T1" fmla="*/ 1 h 20000"/>
                <a:gd name="T2" fmla="*/ 0 w 20000"/>
                <a:gd name="T3" fmla="*/ 1 h 20000"/>
                <a:gd name="T4" fmla="*/ 0 w 20000"/>
                <a:gd name="T5" fmla="*/ 1 h 20000"/>
                <a:gd name="T6" fmla="*/ 0 w 20000"/>
                <a:gd name="T7" fmla="*/ 1 h 20000"/>
                <a:gd name="T8" fmla="*/ 0 w 20000"/>
                <a:gd name="T9" fmla="*/ 1 h 20000"/>
                <a:gd name="T10" fmla="*/ 0 w 20000"/>
                <a:gd name="T11" fmla="*/ 1 h 20000"/>
                <a:gd name="T12" fmla="*/ 0 w 20000"/>
                <a:gd name="T13" fmla="*/ 1 h 20000"/>
                <a:gd name="T14" fmla="*/ 0 w 20000"/>
                <a:gd name="T15" fmla="*/ 1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1 h 20000"/>
                <a:gd name="T24" fmla="*/ 0 w 20000"/>
                <a:gd name="T25" fmla="*/ 1 h 20000"/>
                <a:gd name="T26" fmla="*/ 0 w 20000"/>
                <a:gd name="T27" fmla="*/ 1 h 200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0000" h="20000">
                  <a:moveTo>
                    <a:pt x="0" y="19852"/>
                  </a:moveTo>
                  <a:lnTo>
                    <a:pt x="1548" y="19984"/>
                  </a:lnTo>
                  <a:lnTo>
                    <a:pt x="6943" y="16645"/>
                  </a:lnTo>
                  <a:lnTo>
                    <a:pt x="7422" y="15411"/>
                  </a:lnTo>
                  <a:lnTo>
                    <a:pt x="11125" y="14671"/>
                  </a:lnTo>
                  <a:lnTo>
                    <a:pt x="13168" y="14063"/>
                  </a:lnTo>
                  <a:lnTo>
                    <a:pt x="15674" y="12451"/>
                  </a:lnTo>
                  <a:lnTo>
                    <a:pt x="17829" y="10230"/>
                  </a:lnTo>
                  <a:lnTo>
                    <a:pt x="19266" y="8010"/>
                  </a:lnTo>
                  <a:lnTo>
                    <a:pt x="19984" y="3947"/>
                  </a:lnTo>
                  <a:lnTo>
                    <a:pt x="19872" y="0"/>
                  </a:lnTo>
                  <a:lnTo>
                    <a:pt x="5619" y="10477"/>
                  </a:lnTo>
                  <a:lnTo>
                    <a:pt x="0" y="18257"/>
                  </a:lnTo>
                  <a:lnTo>
                    <a:pt x="0" y="19852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de-DE" sz="2800">
                <a:solidFill>
                  <a:srgbClr val="000000"/>
                </a:solidFill>
              </a:endParaRPr>
            </a:p>
          </p:txBody>
        </p:sp>
        <p:sp>
          <p:nvSpPr>
            <p:cNvPr id="15" name="Freeform 18"/>
            <p:cNvSpPr>
              <a:spLocks/>
            </p:cNvSpPr>
            <p:nvPr/>
          </p:nvSpPr>
          <p:spPr bwMode="auto">
            <a:xfrm>
              <a:off x="10450" y="8677"/>
              <a:ext cx="9306" cy="11171"/>
            </a:xfrm>
            <a:custGeom>
              <a:avLst/>
              <a:gdLst>
                <a:gd name="T0" fmla="*/ 0 w 20000"/>
                <a:gd name="T1" fmla="*/ 29 h 20000"/>
                <a:gd name="T2" fmla="*/ 4 w 20000"/>
                <a:gd name="T3" fmla="*/ 0 h 20000"/>
                <a:gd name="T4" fmla="*/ 3 w 20000"/>
                <a:gd name="T5" fmla="*/ 11 h 20000"/>
                <a:gd name="T6" fmla="*/ 2 w 20000"/>
                <a:gd name="T7" fmla="*/ 22 h 20000"/>
                <a:gd name="T8" fmla="*/ 2 w 20000"/>
                <a:gd name="T9" fmla="*/ 26 h 20000"/>
                <a:gd name="T10" fmla="*/ 1 w 20000"/>
                <a:gd name="T11" fmla="*/ 28 h 20000"/>
                <a:gd name="T12" fmla="*/ 1 w 20000"/>
                <a:gd name="T13" fmla="*/ 33 h 20000"/>
                <a:gd name="T14" fmla="*/ 0 w 20000"/>
                <a:gd name="T15" fmla="*/ 31 h 20000"/>
                <a:gd name="T16" fmla="*/ 0 w 20000"/>
                <a:gd name="T17" fmla="*/ 29 h 200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000" h="20000">
                  <a:moveTo>
                    <a:pt x="0" y="17483"/>
                  </a:moveTo>
                  <a:lnTo>
                    <a:pt x="19990" y="0"/>
                  </a:lnTo>
                  <a:lnTo>
                    <a:pt x="12531" y="6882"/>
                  </a:lnTo>
                  <a:lnTo>
                    <a:pt x="8205" y="13106"/>
                  </a:lnTo>
                  <a:lnTo>
                    <a:pt x="7757" y="15995"/>
                  </a:lnTo>
                  <a:lnTo>
                    <a:pt x="7379" y="17012"/>
                  </a:lnTo>
                  <a:lnTo>
                    <a:pt x="4475" y="19988"/>
                  </a:lnTo>
                  <a:lnTo>
                    <a:pt x="1860" y="18872"/>
                  </a:lnTo>
                  <a:lnTo>
                    <a:pt x="0" y="17483"/>
                  </a:lnTo>
                  <a:close/>
                </a:path>
              </a:pathLst>
            </a:custGeom>
            <a:solidFill>
              <a:srgbClr val="CCCCCC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de-DE" sz="2800">
                <a:solidFill>
                  <a:srgbClr val="000000"/>
                </a:solidFill>
              </a:endParaRPr>
            </a:p>
          </p:txBody>
        </p:sp>
        <p:sp>
          <p:nvSpPr>
            <p:cNvPr id="16" name="Freeform 19"/>
            <p:cNvSpPr>
              <a:spLocks/>
            </p:cNvSpPr>
            <p:nvPr/>
          </p:nvSpPr>
          <p:spPr bwMode="auto">
            <a:xfrm>
              <a:off x="8053" y="2285"/>
              <a:ext cx="3859" cy="14813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30 h 20000"/>
                <a:gd name="T4" fmla="*/ 0 w 20000"/>
                <a:gd name="T5" fmla="*/ 77 h 20000"/>
                <a:gd name="T6" fmla="*/ 0 w 20000"/>
                <a:gd name="T7" fmla="*/ 134 h 20000"/>
                <a:gd name="T8" fmla="*/ 0 w 20000"/>
                <a:gd name="T9" fmla="*/ 189 h 20000"/>
                <a:gd name="T10" fmla="*/ 0 w 20000"/>
                <a:gd name="T11" fmla="*/ 225 h 20000"/>
                <a:gd name="T12" fmla="*/ 0 w 20000"/>
                <a:gd name="T13" fmla="*/ 264 h 20000"/>
                <a:gd name="T14" fmla="*/ 0 w 20000"/>
                <a:gd name="T15" fmla="*/ 278 h 20000"/>
                <a:gd name="T16" fmla="*/ 0 w 20000"/>
                <a:gd name="T17" fmla="*/ 297 h 20000"/>
                <a:gd name="T18" fmla="*/ 0 w 20000"/>
                <a:gd name="T19" fmla="*/ 323 h 20000"/>
                <a:gd name="T20" fmla="*/ 0 w 20000"/>
                <a:gd name="T21" fmla="*/ 413 h 20000"/>
                <a:gd name="T22" fmla="*/ 0 w 20000"/>
                <a:gd name="T23" fmla="*/ 444 h 20000"/>
                <a:gd name="T24" fmla="*/ 0 w 20000"/>
                <a:gd name="T25" fmla="*/ 454 h 20000"/>
                <a:gd name="T26" fmla="*/ 0 w 20000"/>
                <a:gd name="T27" fmla="*/ 456 h 20000"/>
                <a:gd name="T28" fmla="*/ 0 w 20000"/>
                <a:gd name="T29" fmla="*/ 475 h 20000"/>
                <a:gd name="T30" fmla="*/ 0 w 20000"/>
                <a:gd name="T31" fmla="*/ 518 h 20000"/>
                <a:gd name="T32" fmla="*/ 0 w 20000"/>
                <a:gd name="T33" fmla="*/ 542 h 20000"/>
                <a:gd name="T34" fmla="*/ 0 w 20000"/>
                <a:gd name="T35" fmla="*/ 555 h 20000"/>
                <a:gd name="T36" fmla="*/ 0 w 20000"/>
                <a:gd name="T37" fmla="*/ 573 h 20000"/>
                <a:gd name="T38" fmla="*/ 0 w 20000"/>
                <a:gd name="T39" fmla="*/ 583 h 20000"/>
                <a:gd name="T40" fmla="*/ 0 w 20000"/>
                <a:gd name="T41" fmla="*/ 598 h 20000"/>
                <a:gd name="T42" fmla="*/ 0 w 20000"/>
                <a:gd name="T43" fmla="*/ 648 h 20000"/>
                <a:gd name="T44" fmla="*/ 0 w 20000"/>
                <a:gd name="T45" fmla="*/ 687 h 20000"/>
                <a:gd name="T46" fmla="*/ 0 w 20000"/>
                <a:gd name="T47" fmla="*/ 715 h 20000"/>
                <a:gd name="T48" fmla="*/ 0 w 20000"/>
                <a:gd name="T49" fmla="*/ 735 h 20000"/>
                <a:gd name="T50" fmla="*/ 0 w 20000"/>
                <a:gd name="T51" fmla="*/ 725 h 20000"/>
                <a:gd name="T52" fmla="*/ 0 w 20000"/>
                <a:gd name="T53" fmla="*/ 671 h 20000"/>
                <a:gd name="T54" fmla="*/ 0 w 20000"/>
                <a:gd name="T55" fmla="*/ 665 h 20000"/>
                <a:gd name="T56" fmla="*/ 0 w 20000"/>
                <a:gd name="T57" fmla="*/ 658 h 20000"/>
                <a:gd name="T58" fmla="*/ 0 w 20000"/>
                <a:gd name="T59" fmla="*/ 642 h 20000"/>
                <a:gd name="T60" fmla="*/ 0 w 20000"/>
                <a:gd name="T61" fmla="*/ 606 h 20000"/>
                <a:gd name="T62" fmla="*/ 0 w 20000"/>
                <a:gd name="T63" fmla="*/ 576 h 20000"/>
                <a:gd name="T64" fmla="*/ 0 w 20000"/>
                <a:gd name="T65" fmla="*/ 549 h 20000"/>
                <a:gd name="T66" fmla="*/ 0 w 20000"/>
                <a:gd name="T67" fmla="*/ 536 h 20000"/>
                <a:gd name="T68" fmla="*/ 0 w 20000"/>
                <a:gd name="T69" fmla="*/ 526 h 20000"/>
                <a:gd name="T70" fmla="*/ 0 w 20000"/>
                <a:gd name="T71" fmla="*/ 493 h 20000"/>
                <a:gd name="T72" fmla="*/ 0 w 20000"/>
                <a:gd name="T73" fmla="*/ 447 h 20000"/>
                <a:gd name="T74" fmla="*/ 0 w 20000"/>
                <a:gd name="T75" fmla="*/ 431 h 20000"/>
                <a:gd name="T76" fmla="*/ 0 w 20000"/>
                <a:gd name="T77" fmla="*/ 433 h 20000"/>
                <a:gd name="T78" fmla="*/ 0 w 20000"/>
                <a:gd name="T79" fmla="*/ 416 h 20000"/>
                <a:gd name="T80" fmla="*/ 0 w 20000"/>
                <a:gd name="T81" fmla="*/ 387 h 20000"/>
                <a:gd name="T82" fmla="*/ 0 w 20000"/>
                <a:gd name="T83" fmla="*/ 337 h 20000"/>
                <a:gd name="T84" fmla="*/ 0 w 20000"/>
                <a:gd name="T85" fmla="*/ 289 h 20000"/>
                <a:gd name="T86" fmla="*/ 0 w 20000"/>
                <a:gd name="T87" fmla="*/ 264 h 20000"/>
                <a:gd name="T88" fmla="*/ 0 w 20000"/>
                <a:gd name="T89" fmla="*/ 248 h 20000"/>
                <a:gd name="T90" fmla="*/ 0 w 20000"/>
                <a:gd name="T91" fmla="*/ 230 h 20000"/>
                <a:gd name="T92" fmla="*/ 0 w 20000"/>
                <a:gd name="T93" fmla="*/ 191 h 20000"/>
                <a:gd name="T94" fmla="*/ 0 w 20000"/>
                <a:gd name="T95" fmla="*/ 142 h 20000"/>
                <a:gd name="T96" fmla="*/ 0 w 20000"/>
                <a:gd name="T97" fmla="*/ 88 h 20000"/>
                <a:gd name="T98" fmla="*/ 0 w 20000"/>
                <a:gd name="T99" fmla="*/ 33 h 20000"/>
                <a:gd name="T100" fmla="*/ 0 w 20000"/>
                <a:gd name="T101" fmla="*/ 0 h 200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0000" h="20000">
                  <a:moveTo>
                    <a:pt x="12422" y="0"/>
                  </a:moveTo>
                  <a:lnTo>
                    <a:pt x="9904" y="842"/>
                  </a:lnTo>
                  <a:lnTo>
                    <a:pt x="7194" y="2104"/>
                  </a:lnTo>
                  <a:lnTo>
                    <a:pt x="5036" y="3647"/>
                  </a:lnTo>
                  <a:lnTo>
                    <a:pt x="3429" y="5124"/>
                  </a:lnTo>
                  <a:lnTo>
                    <a:pt x="2518" y="6106"/>
                  </a:lnTo>
                  <a:lnTo>
                    <a:pt x="2710" y="7153"/>
                  </a:lnTo>
                  <a:lnTo>
                    <a:pt x="3597" y="7574"/>
                  </a:lnTo>
                  <a:lnTo>
                    <a:pt x="4868" y="8069"/>
                  </a:lnTo>
                  <a:lnTo>
                    <a:pt x="4508" y="8770"/>
                  </a:lnTo>
                  <a:lnTo>
                    <a:pt x="0" y="11220"/>
                  </a:lnTo>
                  <a:lnTo>
                    <a:pt x="360" y="12062"/>
                  </a:lnTo>
                  <a:lnTo>
                    <a:pt x="2350" y="12342"/>
                  </a:lnTo>
                  <a:lnTo>
                    <a:pt x="4676" y="12408"/>
                  </a:lnTo>
                  <a:lnTo>
                    <a:pt x="6115" y="12903"/>
                  </a:lnTo>
                  <a:lnTo>
                    <a:pt x="6475" y="14091"/>
                  </a:lnTo>
                  <a:lnTo>
                    <a:pt x="6307" y="14727"/>
                  </a:lnTo>
                  <a:lnTo>
                    <a:pt x="8633" y="15082"/>
                  </a:lnTo>
                  <a:lnTo>
                    <a:pt x="7026" y="15568"/>
                  </a:lnTo>
                  <a:lnTo>
                    <a:pt x="6307" y="15849"/>
                  </a:lnTo>
                  <a:lnTo>
                    <a:pt x="7194" y="16269"/>
                  </a:lnTo>
                  <a:lnTo>
                    <a:pt x="7194" y="17606"/>
                  </a:lnTo>
                  <a:lnTo>
                    <a:pt x="7194" y="18654"/>
                  </a:lnTo>
                  <a:lnTo>
                    <a:pt x="8273" y="19430"/>
                  </a:lnTo>
                  <a:lnTo>
                    <a:pt x="10624" y="19991"/>
                  </a:lnTo>
                  <a:lnTo>
                    <a:pt x="17626" y="19710"/>
                  </a:lnTo>
                  <a:lnTo>
                    <a:pt x="19976" y="18233"/>
                  </a:lnTo>
                  <a:lnTo>
                    <a:pt x="15827" y="18093"/>
                  </a:lnTo>
                  <a:lnTo>
                    <a:pt x="14221" y="17887"/>
                  </a:lnTo>
                  <a:lnTo>
                    <a:pt x="13141" y="17466"/>
                  </a:lnTo>
                  <a:lnTo>
                    <a:pt x="13501" y="16484"/>
                  </a:lnTo>
                  <a:lnTo>
                    <a:pt x="13309" y="15643"/>
                  </a:lnTo>
                  <a:lnTo>
                    <a:pt x="12422" y="14942"/>
                  </a:lnTo>
                  <a:lnTo>
                    <a:pt x="14388" y="14586"/>
                  </a:lnTo>
                  <a:lnTo>
                    <a:pt x="12422" y="14306"/>
                  </a:lnTo>
                  <a:lnTo>
                    <a:pt x="12590" y="13399"/>
                  </a:lnTo>
                  <a:lnTo>
                    <a:pt x="12422" y="12137"/>
                  </a:lnTo>
                  <a:lnTo>
                    <a:pt x="11343" y="11716"/>
                  </a:lnTo>
                  <a:lnTo>
                    <a:pt x="9353" y="11781"/>
                  </a:lnTo>
                  <a:lnTo>
                    <a:pt x="7746" y="11295"/>
                  </a:lnTo>
                  <a:lnTo>
                    <a:pt x="8106" y="10519"/>
                  </a:lnTo>
                  <a:lnTo>
                    <a:pt x="10791" y="9182"/>
                  </a:lnTo>
                  <a:lnTo>
                    <a:pt x="12422" y="7854"/>
                  </a:lnTo>
                  <a:lnTo>
                    <a:pt x="11703" y="7153"/>
                  </a:lnTo>
                  <a:lnTo>
                    <a:pt x="10791" y="6732"/>
                  </a:lnTo>
                  <a:lnTo>
                    <a:pt x="10624" y="6237"/>
                  </a:lnTo>
                  <a:lnTo>
                    <a:pt x="10983" y="5189"/>
                  </a:lnTo>
                  <a:lnTo>
                    <a:pt x="11511" y="3862"/>
                  </a:lnTo>
                  <a:lnTo>
                    <a:pt x="13141" y="2384"/>
                  </a:lnTo>
                  <a:lnTo>
                    <a:pt x="15827" y="916"/>
                  </a:lnTo>
                  <a:lnTo>
                    <a:pt x="12422" y="0"/>
                  </a:lnTo>
                  <a:close/>
                </a:path>
              </a:pathLst>
            </a:custGeom>
            <a:solidFill>
              <a:srgbClr val="CCCCCC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de-DE" sz="2800">
                <a:solidFill>
                  <a:srgbClr val="000000"/>
                </a:solidFill>
              </a:endParaRPr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6804" y="0"/>
              <a:ext cx="13192" cy="19744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2" y="256"/>
              <a:ext cx="13192" cy="19647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solidFill>
                  <a:srgbClr val="000000"/>
                </a:solidFill>
              </a:endParaRPr>
            </a:p>
          </p:txBody>
        </p:sp>
      </p:grpSp>
      <p:graphicFrame>
        <p:nvGraphicFramePr>
          <p:cNvPr id="19" name="Object 24"/>
          <p:cNvGraphicFramePr>
            <a:graphicFrameLocks noChangeAspect="1"/>
          </p:cNvGraphicFramePr>
          <p:nvPr userDrawn="1"/>
        </p:nvGraphicFramePr>
        <p:xfrm>
          <a:off x="8027988" y="5876925"/>
          <a:ext cx="792162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3" name="Photo Editor-Foto" r:id="rId4" imgW="8554644" imgH="4105848" progId="MSPhotoEd.3">
                  <p:embed/>
                </p:oleObj>
              </mc:Choice>
              <mc:Fallback>
                <p:oleObj name="Photo Editor-Foto" r:id="rId4" imgW="8554644" imgH="4105848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27988" y="5876925"/>
                        <a:ext cx="792162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 Box 25"/>
          <p:cNvSpPr txBox="1">
            <a:spLocks noChangeArrowheads="1"/>
          </p:cNvSpPr>
          <p:nvPr userDrawn="1"/>
        </p:nvSpPr>
        <p:spPr bwMode="auto">
          <a:xfrm>
            <a:off x="6588125" y="6381750"/>
            <a:ext cx="1493838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900" smtClean="0">
                <a:solidFill>
                  <a:srgbClr val="5F5F5F"/>
                </a:solidFill>
                <a:latin typeface="Impact" pitchFamily="34" charset="0"/>
              </a:rPr>
              <a:t>Institut für Forschung in der</a:t>
            </a:r>
          </a:p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900" smtClean="0">
                <a:solidFill>
                  <a:srgbClr val="5F5F5F"/>
                </a:solidFill>
                <a:latin typeface="Impact" pitchFamily="34" charset="0"/>
              </a:rPr>
              <a:t>Operativen Medizin</a:t>
            </a:r>
          </a:p>
        </p:txBody>
      </p:sp>
      <p:sp>
        <p:nvSpPr>
          <p:cNvPr id="21" name="Text Box 26"/>
          <p:cNvSpPr txBox="1">
            <a:spLocks noChangeArrowheads="1"/>
          </p:cNvSpPr>
          <p:nvPr userDrawn="1"/>
        </p:nvSpPr>
        <p:spPr bwMode="auto">
          <a:xfrm>
            <a:off x="8027988" y="6308725"/>
            <a:ext cx="777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de-DE" smtClean="0">
                <a:solidFill>
                  <a:srgbClr val="808080"/>
                </a:solidFill>
                <a:latin typeface="Impact" pitchFamily="34" charset="0"/>
              </a:rPr>
              <a:t>IFOM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22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000000"/>
                </a:solidFill>
              </a:rPr>
              <a:t>© IFOM Köln Dörthe Seidel</a:t>
            </a:r>
          </a:p>
        </p:txBody>
      </p:sp>
    </p:spTree>
    <p:extLst>
      <p:ext uri="{BB962C8B-B14F-4D97-AF65-F5344CB8AC3E}">
        <p14:creationId xmlns:p14="http://schemas.microsoft.com/office/powerpoint/2010/main" val="194133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000000"/>
                </a:solidFill>
              </a:rPr>
              <a:t>© IFOM Köln Dörthe Seidel</a:t>
            </a:r>
          </a:p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522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125538"/>
            <a:ext cx="41767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86313" y="1125538"/>
            <a:ext cx="41783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000000"/>
                </a:solidFill>
              </a:rPr>
              <a:t>© IFOM Köln Dörthe Seidel</a:t>
            </a:r>
          </a:p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621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000000"/>
                </a:solidFill>
              </a:rPr>
              <a:t>© IFOM Köln Dörthe Seidel</a:t>
            </a:r>
          </a:p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021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000000"/>
                </a:solidFill>
              </a:rPr>
              <a:t>© IFOM Köln Dörthe Seidel</a:t>
            </a:r>
          </a:p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465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000000"/>
                </a:solidFill>
              </a:rPr>
              <a:t>© IFOM Köln Dörthe Seidel</a:t>
            </a:r>
          </a:p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57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000000"/>
                </a:solidFill>
              </a:rPr>
              <a:t>© IFOM Köln Dörthe Seidel</a:t>
            </a:r>
          </a:p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471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000000"/>
                </a:solidFill>
              </a:rPr>
              <a:t>© IFOM Köln Dörthe Seidel</a:t>
            </a:r>
          </a:p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844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354888" cy="633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Folientitel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25538"/>
            <a:ext cx="8507413" cy="439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587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245225"/>
            <a:ext cx="60483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>
                <a:solidFill>
                  <a:srgbClr val="000000"/>
                </a:solidFill>
              </a:rPr>
              <a:t>© IFOM Köln Dörthe Seidel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srgbClr val="000000"/>
              </a:solidFill>
            </a:endParaRPr>
          </a:p>
        </p:txBody>
      </p:sp>
      <p:pic>
        <p:nvPicPr>
          <p:cNvPr id="1029" name="Picture 7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7163" y="260350"/>
            <a:ext cx="1258887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8"/>
          <p:cNvSpPr>
            <a:spLocks noChangeArrowheads="1"/>
          </p:cNvSpPr>
          <p:nvPr/>
        </p:nvSpPr>
        <p:spPr bwMode="auto">
          <a:xfrm>
            <a:off x="0" y="2060575"/>
            <a:ext cx="179388" cy="2808288"/>
          </a:xfrm>
          <a:prstGeom prst="rect">
            <a:avLst/>
          </a:prstGeom>
          <a:solidFill>
            <a:srgbClr val="33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000000"/>
              </a:solidFill>
            </a:endParaRPr>
          </a:p>
        </p:txBody>
      </p:sp>
      <p:sp>
        <p:nvSpPr>
          <p:cNvPr id="1031" name="Rectangle 9"/>
          <p:cNvSpPr>
            <a:spLocks noChangeArrowheads="1"/>
          </p:cNvSpPr>
          <p:nvPr/>
        </p:nvSpPr>
        <p:spPr bwMode="auto">
          <a:xfrm>
            <a:off x="0" y="955675"/>
            <a:ext cx="9144000" cy="714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000000"/>
              </a:solidFill>
            </a:endParaRPr>
          </a:p>
        </p:txBody>
      </p: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7092950" y="5805488"/>
            <a:ext cx="792163" cy="508000"/>
            <a:chOff x="2" y="0"/>
            <a:chExt cx="19994" cy="20000"/>
          </a:xfrm>
        </p:grpSpPr>
        <p:sp>
          <p:nvSpPr>
            <p:cNvPr id="1036" name="Oval 11"/>
            <p:cNvSpPr>
              <a:spLocks noChangeArrowheads="1"/>
            </p:cNvSpPr>
            <p:nvPr/>
          </p:nvSpPr>
          <p:spPr bwMode="auto">
            <a:xfrm>
              <a:off x="4203" y="14335"/>
              <a:ext cx="4202" cy="5665"/>
            </a:xfrm>
            <a:prstGeom prst="ellipse">
              <a:avLst/>
            </a:prstGeom>
            <a:solidFill>
              <a:srgbClr val="CCCCC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037" name="Freeform 12"/>
            <p:cNvSpPr>
              <a:spLocks/>
            </p:cNvSpPr>
            <p:nvPr/>
          </p:nvSpPr>
          <p:spPr bwMode="auto">
            <a:xfrm>
              <a:off x="177" y="1350"/>
              <a:ext cx="6807" cy="12576"/>
            </a:xfrm>
            <a:custGeom>
              <a:avLst/>
              <a:gdLst>
                <a:gd name="T0" fmla="*/ 0 w 20000"/>
                <a:gd name="T1" fmla="*/ 75 h 20000"/>
                <a:gd name="T2" fmla="*/ 0 w 20000"/>
                <a:gd name="T3" fmla="*/ 25 h 20000"/>
                <a:gd name="T4" fmla="*/ 0 w 20000"/>
                <a:gd name="T5" fmla="*/ 71 h 20000"/>
                <a:gd name="T6" fmla="*/ 0 w 20000"/>
                <a:gd name="T7" fmla="*/ 38 h 20000"/>
                <a:gd name="T8" fmla="*/ 0 w 20000"/>
                <a:gd name="T9" fmla="*/ 90 h 20000"/>
                <a:gd name="T10" fmla="*/ 0 w 20000"/>
                <a:gd name="T11" fmla="*/ 0 h 20000"/>
                <a:gd name="T12" fmla="*/ 0 w 20000"/>
                <a:gd name="T13" fmla="*/ 56 h 20000"/>
                <a:gd name="T14" fmla="*/ 0 w 20000"/>
                <a:gd name="T15" fmla="*/ 84 h 20000"/>
                <a:gd name="T16" fmla="*/ 0 w 20000"/>
                <a:gd name="T17" fmla="*/ 33 h 20000"/>
                <a:gd name="T18" fmla="*/ 0 w 20000"/>
                <a:gd name="T19" fmla="*/ 121 h 20000"/>
                <a:gd name="T20" fmla="*/ 0 w 20000"/>
                <a:gd name="T21" fmla="*/ 56 h 20000"/>
                <a:gd name="T22" fmla="*/ 0 w 20000"/>
                <a:gd name="T23" fmla="*/ 90 h 20000"/>
                <a:gd name="T24" fmla="*/ 0 w 20000"/>
                <a:gd name="T25" fmla="*/ 44 h 20000"/>
                <a:gd name="T26" fmla="*/ 0 w 20000"/>
                <a:gd name="T27" fmla="*/ 79 h 20000"/>
                <a:gd name="T28" fmla="*/ 0 w 20000"/>
                <a:gd name="T29" fmla="*/ 75 h 2000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0000" h="20000">
                  <a:moveTo>
                    <a:pt x="0" y="12313"/>
                  </a:moveTo>
                  <a:lnTo>
                    <a:pt x="6621" y="4053"/>
                  </a:lnTo>
                  <a:lnTo>
                    <a:pt x="7138" y="11652"/>
                  </a:lnTo>
                  <a:lnTo>
                    <a:pt x="10292" y="6200"/>
                  </a:lnTo>
                  <a:lnTo>
                    <a:pt x="12740" y="14791"/>
                  </a:lnTo>
                  <a:lnTo>
                    <a:pt x="17634" y="0"/>
                  </a:lnTo>
                  <a:lnTo>
                    <a:pt x="19986" y="9174"/>
                  </a:lnTo>
                  <a:lnTo>
                    <a:pt x="19470" y="13800"/>
                  </a:lnTo>
                  <a:lnTo>
                    <a:pt x="17634" y="5452"/>
                  </a:lnTo>
                  <a:lnTo>
                    <a:pt x="12740" y="19989"/>
                  </a:lnTo>
                  <a:lnTo>
                    <a:pt x="9993" y="9174"/>
                  </a:lnTo>
                  <a:lnTo>
                    <a:pt x="6213" y="14791"/>
                  </a:lnTo>
                  <a:lnTo>
                    <a:pt x="5602" y="7192"/>
                  </a:lnTo>
                  <a:lnTo>
                    <a:pt x="1020" y="13051"/>
                  </a:lnTo>
                  <a:lnTo>
                    <a:pt x="0" y="12313"/>
                  </a:lnTo>
                  <a:close/>
                </a:path>
              </a:pathLst>
            </a:custGeom>
            <a:solidFill>
              <a:srgbClr val="FF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de-DE" sz="2800">
                <a:solidFill>
                  <a:srgbClr val="000000"/>
                </a:solidFill>
              </a:endParaRPr>
            </a:p>
          </p:txBody>
        </p:sp>
        <p:sp>
          <p:nvSpPr>
            <p:cNvPr id="1038" name="Freeform 13"/>
            <p:cNvSpPr>
              <a:spLocks/>
            </p:cNvSpPr>
            <p:nvPr/>
          </p:nvSpPr>
          <p:spPr bwMode="auto">
            <a:xfrm>
              <a:off x="71" y="9196"/>
              <a:ext cx="8334" cy="7847"/>
            </a:xfrm>
            <a:custGeom>
              <a:avLst/>
              <a:gdLst>
                <a:gd name="T0" fmla="*/ 0 w 20000"/>
                <a:gd name="T1" fmla="*/ 0 h 20000"/>
                <a:gd name="T2" fmla="*/ 1 w 20000"/>
                <a:gd name="T3" fmla="*/ 0 h 20000"/>
                <a:gd name="T4" fmla="*/ 1 w 20000"/>
                <a:gd name="T5" fmla="*/ 1 h 20000"/>
                <a:gd name="T6" fmla="*/ 1 w 20000"/>
                <a:gd name="T7" fmla="*/ 1 h 20000"/>
                <a:gd name="T8" fmla="*/ 1 w 20000"/>
                <a:gd name="T9" fmla="*/ 1 h 20000"/>
                <a:gd name="T10" fmla="*/ 1 w 20000"/>
                <a:gd name="T11" fmla="*/ 1 h 20000"/>
                <a:gd name="T12" fmla="*/ 1 w 20000"/>
                <a:gd name="T13" fmla="*/ 1 h 20000"/>
                <a:gd name="T14" fmla="*/ 1 w 20000"/>
                <a:gd name="T15" fmla="*/ 1 h 20000"/>
                <a:gd name="T16" fmla="*/ 1 w 20000"/>
                <a:gd name="T17" fmla="*/ 1 h 20000"/>
                <a:gd name="T18" fmla="*/ 1 w 20000"/>
                <a:gd name="T19" fmla="*/ 0 h 20000"/>
                <a:gd name="T20" fmla="*/ 1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0000" h="20000">
                  <a:moveTo>
                    <a:pt x="255" y="0"/>
                  </a:moveTo>
                  <a:lnTo>
                    <a:pt x="17823" y="14298"/>
                  </a:lnTo>
                  <a:lnTo>
                    <a:pt x="18989" y="16152"/>
                  </a:lnTo>
                  <a:lnTo>
                    <a:pt x="19656" y="17864"/>
                  </a:lnTo>
                  <a:lnTo>
                    <a:pt x="19989" y="19982"/>
                  </a:lnTo>
                  <a:lnTo>
                    <a:pt x="9917" y="19982"/>
                  </a:lnTo>
                  <a:lnTo>
                    <a:pt x="10083" y="18394"/>
                  </a:lnTo>
                  <a:lnTo>
                    <a:pt x="10583" y="16681"/>
                  </a:lnTo>
                  <a:lnTo>
                    <a:pt x="11083" y="15357"/>
                  </a:lnTo>
                  <a:lnTo>
                    <a:pt x="11249" y="13892"/>
                  </a:lnTo>
                  <a:lnTo>
                    <a:pt x="10827" y="12833"/>
                  </a:lnTo>
                  <a:lnTo>
                    <a:pt x="0" y="1977"/>
                  </a:lnTo>
                  <a:lnTo>
                    <a:pt x="255" y="0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de-DE" sz="2800">
                <a:solidFill>
                  <a:srgbClr val="000000"/>
                </a:solidFill>
              </a:endParaRPr>
            </a:p>
          </p:txBody>
        </p:sp>
        <p:sp>
          <p:nvSpPr>
            <p:cNvPr id="1039" name="Line 14"/>
            <p:cNvSpPr>
              <a:spLocks noChangeShapeType="1"/>
            </p:cNvSpPr>
            <p:nvPr/>
          </p:nvSpPr>
          <p:spPr bwMode="auto">
            <a:xfrm>
              <a:off x="349" y="8102"/>
              <a:ext cx="6598" cy="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de-DE" sz="2800">
                <a:solidFill>
                  <a:srgbClr val="000000"/>
                </a:solidFill>
              </a:endParaRPr>
            </a:p>
          </p:txBody>
        </p:sp>
        <p:sp>
          <p:nvSpPr>
            <p:cNvPr id="1040" name="Freeform 15"/>
            <p:cNvSpPr>
              <a:spLocks/>
            </p:cNvSpPr>
            <p:nvPr/>
          </p:nvSpPr>
          <p:spPr bwMode="auto">
            <a:xfrm>
              <a:off x="13120" y="3324"/>
              <a:ext cx="6844" cy="11177"/>
            </a:xfrm>
            <a:custGeom>
              <a:avLst/>
              <a:gdLst>
                <a:gd name="T0" fmla="*/ 0 w 20000"/>
                <a:gd name="T1" fmla="*/ 18 h 20000"/>
                <a:gd name="T2" fmla="*/ 0 w 20000"/>
                <a:gd name="T3" fmla="*/ 0 h 20000"/>
                <a:gd name="T4" fmla="*/ 0 w 20000"/>
                <a:gd name="T5" fmla="*/ 23 h 20000"/>
                <a:gd name="T6" fmla="*/ 0 w 20000"/>
                <a:gd name="T7" fmla="*/ 6 h 20000"/>
                <a:gd name="T8" fmla="*/ 0 w 20000"/>
                <a:gd name="T9" fmla="*/ 18 h 20000"/>
                <a:gd name="T10" fmla="*/ 0 w 20000"/>
                <a:gd name="T11" fmla="*/ 6 h 20000"/>
                <a:gd name="T12" fmla="*/ 0 w 20000"/>
                <a:gd name="T13" fmla="*/ 23 h 20000"/>
                <a:gd name="T14" fmla="*/ 0 w 20000"/>
                <a:gd name="T15" fmla="*/ 27 h 20000"/>
                <a:gd name="T16" fmla="*/ 0 w 20000"/>
                <a:gd name="T17" fmla="*/ 11 h 20000"/>
                <a:gd name="T18" fmla="*/ 0 w 20000"/>
                <a:gd name="T19" fmla="*/ 27 h 20000"/>
                <a:gd name="T20" fmla="*/ 0 w 20000"/>
                <a:gd name="T21" fmla="*/ 13 h 20000"/>
                <a:gd name="T22" fmla="*/ 0 w 20000"/>
                <a:gd name="T23" fmla="*/ 33 h 20000"/>
                <a:gd name="T24" fmla="*/ 0 w 20000"/>
                <a:gd name="T25" fmla="*/ 11 h 20000"/>
                <a:gd name="T26" fmla="*/ 0 w 20000"/>
                <a:gd name="T27" fmla="*/ 26 h 20000"/>
                <a:gd name="T28" fmla="*/ 0 w 20000"/>
                <a:gd name="T29" fmla="*/ 18 h 2000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0000" h="20000">
                  <a:moveTo>
                    <a:pt x="311" y="10781"/>
                  </a:moveTo>
                  <a:lnTo>
                    <a:pt x="4070" y="0"/>
                  </a:lnTo>
                  <a:lnTo>
                    <a:pt x="5991" y="14126"/>
                  </a:lnTo>
                  <a:lnTo>
                    <a:pt x="9642" y="3073"/>
                  </a:lnTo>
                  <a:lnTo>
                    <a:pt x="12076" y="11066"/>
                  </a:lnTo>
                  <a:lnTo>
                    <a:pt x="14604" y="3259"/>
                  </a:lnTo>
                  <a:lnTo>
                    <a:pt x="19986" y="14040"/>
                  </a:lnTo>
                  <a:lnTo>
                    <a:pt x="19067" y="15985"/>
                  </a:lnTo>
                  <a:lnTo>
                    <a:pt x="14807" y="6877"/>
                  </a:lnTo>
                  <a:lnTo>
                    <a:pt x="12170" y="16171"/>
                  </a:lnTo>
                  <a:lnTo>
                    <a:pt x="9642" y="7906"/>
                  </a:lnTo>
                  <a:lnTo>
                    <a:pt x="5179" y="19988"/>
                  </a:lnTo>
                  <a:lnTo>
                    <a:pt x="3556" y="6320"/>
                  </a:lnTo>
                  <a:lnTo>
                    <a:pt x="0" y="15527"/>
                  </a:lnTo>
                  <a:lnTo>
                    <a:pt x="311" y="10781"/>
                  </a:lnTo>
                  <a:close/>
                </a:path>
              </a:pathLst>
            </a:custGeom>
            <a:solidFill>
              <a:srgbClr val="FF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de-DE" sz="2800">
                <a:solidFill>
                  <a:srgbClr val="000000"/>
                </a:solidFill>
              </a:endParaRPr>
            </a:p>
          </p:txBody>
        </p:sp>
        <p:sp>
          <p:nvSpPr>
            <p:cNvPr id="1041" name="Line 16"/>
            <p:cNvSpPr>
              <a:spLocks noChangeShapeType="1"/>
            </p:cNvSpPr>
            <p:nvPr/>
          </p:nvSpPr>
          <p:spPr bwMode="auto">
            <a:xfrm>
              <a:off x="13190" y="8310"/>
              <a:ext cx="6668" cy="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de-DE" sz="2800">
                <a:solidFill>
                  <a:srgbClr val="000000"/>
                </a:solidFill>
              </a:endParaRPr>
            </a:p>
          </p:txBody>
        </p:sp>
        <p:sp>
          <p:nvSpPr>
            <p:cNvPr id="1042" name="Freeform 17"/>
            <p:cNvSpPr>
              <a:spLocks/>
            </p:cNvSpPr>
            <p:nvPr/>
          </p:nvSpPr>
          <p:spPr bwMode="auto">
            <a:xfrm>
              <a:off x="13990" y="8781"/>
              <a:ext cx="5798" cy="8421"/>
            </a:xfrm>
            <a:custGeom>
              <a:avLst/>
              <a:gdLst>
                <a:gd name="T0" fmla="*/ 0 w 20000"/>
                <a:gd name="T1" fmla="*/ 1 h 20000"/>
                <a:gd name="T2" fmla="*/ 0 w 20000"/>
                <a:gd name="T3" fmla="*/ 1 h 20000"/>
                <a:gd name="T4" fmla="*/ 0 w 20000"/>
                <a:gd name="T5" fmla="*/ 1 h 20000"/>
                <a:gd name="T6" fmla="*/ 0 w 20000"/>
                <a:gd name="T7" fmla="*/ 1 h 20000"/>
                <a:gd name="T8" fmla="*/ 0 w 20000"/>
                <a:gd name="T9" fmla="*/ 1 h 20000"/>
                <a:gd name="T10" fmla="*/ 0 w 20000"/>
                <a:gd name="T11" fmla="*/ 1 h 20000"/>
                <a:gd name="T12" fmla="*/ 0 w 20000"/>
                <a:gd name="T13" fmla="*/ 1 h 20000"/>
                <a:gd name="T14" fmla="*/ 0 w 20000"/>
                <a:gd name="T15" fmla="*/ 1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1 h 20000"/>
                <a:gd name="T24" fmla="*/ 0 w 20000"/>
                <a:gd name="T25" fmla="*/ 1 h 20000"/>
                <a:gd name="T26" fmla="*/ 0 w 20000"/>
                <a:gd name="T27" fmla="*/ 1 h 200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0000" h="20000">
                  <a:moveTo>
                    <a:pt x="0" y="19852"/>
                  </a:moveTo>
                  <a:lnTo>
                    <a:pt x="1548" y="19984"/>
                  </a:lnTo>
                  <a:lnTo>
                    <a:pt x="6943" y="16645"/>
                  </a:lnTo>
                  <a:lnTo>
                    <a:pt x="7422" y="15411"/>
                  </a:lnTo>
                  <a:lnTo>
                    <a:pt x="11125" y="14671"/>
                  </a:lnTo>
                  <a:lnTo>
                    <a:pt x="13168" y="14063"/>
                  </a:lnTo>
                  <a:lnTo>
                    <a:pt x="15674" y="12451"/>
                  </a:lnTo>
                  <a:lnTo>
                    <a:pt x="17829" y="10230"/>
                  </a:lnTo>
                  <a:lnTo>
                    <a:pt x="19266" y="8010"/>
                  </a:lnTo>
                  <a:lnTo>
                    <a:pt x="19984" y="3947"/>
                  </a:lnTo>
                  <a:lnTo>
                    <a:pt x="19872" y="0"/>
                  </a:lnTo>
                  <a:lnTo>
                    <a:pt x="5619" y="10477"/>
                  </a:lnTo>
                  <a:lnTo>
                    <a:pt x="0" y="18257"/>
                  </a:lnTo>
                  <a:lnTo>
                    <a:pt x="0" y="19852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de-DE" sz="2800">
                <a:solidFill>
                  <a:srgbClr val="000000"/>
                </a:solidFill>
              </a:endParaRPr>
            </a:p>
          </p:txBody>
        </p:sp>
        <p:sp>
          <p:nvSpPr>
            <p:cNvPr id="1043" name="Freeform 18"/>
            <p:cNvSpPr>
              <a:spLocks/>
            </p:cNvSpPr>
            <p:nvPr/>
          </p:nvSpPr>
          <p:spPr bwMode="auto">
            <a:xfrm>
              <a:off x="10450" y="8677"/>
              <a:ext cx="9306" cy="11171"/>
            </a:xfrm>
            <a:custGeom>
              <a:avLst/>
              <a:gdLst>
                <a:gd name="T0" fmla="*/ 0 w 20000"/>
                <a:gd name="T1" fmla="*/ 29 h 20000"/>
                <a:gd name="T2" fmla="*/ 4 w 20000"/>
                <a:gd name="T3" fmla="*/ 0 h 20000"/>
                <a:gd name="T4" fmla="*/ 3 w 20000"/>
                <a:gd name="T5" fmla="*/ 11 h 20000"/>
                <a:gd name="T6" fmla="*/ 2 w 20000"/>
                <a:gd name="T7" fmla="*/ 22 h 20000"/>
                <a:gd name="T8" fmla="*/ 2 w 20000"/>
                <a:gd name="T9" fmla="*/ 26 h 20000"/>
                <a:gd name="T10" fmla="*/ 1 w 20000"/>
                <a:gd name="T11" fmla="*/ 28 h 20000"/>
                <a:gd name="T12" fmla="*/ 1 w 20000"/>
                <a:gd name="T13" fmla="*/ 33 h 20000"/>
                <a:gd name="T14" fmla="*/ 0 w 20000"/>
                <a:gd name="T15" fmla="*/ 31 h 20000"/>
                <a:gd name="T16" fmla="*/ 0 w 20000"/>
                <a:gd name="T17" fmla="*/ 29 h 200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000" h="20000">
                  <a:moveTo>
                    <a:pt x="0" y="17483"/>
                  </a:moveTo>
                  <a:lnTo>
                    <a:pt x="19990" y="0"/>
                  </a:lnTo>
                  <a:lnTo>
                    <a:pt x="12531" y="6882"/>
                  </a:lnTo>
                  <a:lnTo>
                    <a:pt x="8205" y="13106"/>
                  </a:lnTo>
                  <a:lnTo>
                    <a:pt x="7757" y="15995"/>
                  </a:lnTo>
                  <a:lnTo>
                    <a:pt x="7379" y="17012"/>
                  </a:lnTo>
                  <a:lnTo>
                    <a:pt x="4475" y="19988"/>
                  </a:lnTo>
                  <a:lnTo>
                    <a:pt x="1860" y="18872"/>
                  </a:lnTo>
                  <a:lnTo>
                    <a:pt x="0" y="17483"/>
                  </a:lnTo>
                  <a:close/>
                </a:path>
              </a:pathLst>
            </a:custGeom>
            <a:solidFill>
              <a:srgbClr val="CCCCCC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de-DE" sz="2800">
                <a:solidFill>
                  <a:srgbClr val="000000"/>
                </a:solidFill>
              </a:endParaRPr>
            </a:p>
          </p:txBody>
        </p:sp>
        <p:sp>
          <p:nvSpPr>
            <p:cNvPr id="1044" name="Freeform 19"/>
            <p:cNvSpPr>
              <a:spLocks/>
            </p:cNvSpPr>
            <p:nvPr/>
          </p:nvSpPr>
          <p:spPr bwMode="auto">
            <a:xfrm>
              <a:off x="8053" y="2285"/>
              <a:ext cx="3859" cy="14813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30 h 20000"/>
                <a:gd name="T4" fmla="*/ 0 w 20000"/>
                <a:gd name="T5" fmla="*/ 77 h 20000"/>
                <a:gd name="T6" fmla="*/ 0 w 20000"/>
                <a:gd name="T7" fmla="*/ 134 h 20000"/>
                <a:gd name="T8" fmla="*/ 0 w 20000"/>
                <a:gd name="T9" fmla="*/ 189 h 20000"/>
                <a:gd name="T10" fmla="*/ 0 w 20000"/>
                <a:gd name="T11" fmla="*/ 225 h 20000"/>
                <a:gd name="T12" fmla="*/ 0 w 20000"/>
                <a:gd name="T13" fmla="*/ 264 h 20000"/>
                <a:gd name="T14" fmla="*/ 0 w 20000"/>
                <a:gd name="T15" fmla="*/ 278 h 20000"/>
                <a:gd name="T16" fmla="*/ 0 w 20000"/>
                <a:gd name="T17" fmla="*/ 297 h 20000"/>
                <a:gd name="T18" fmla="*/ 0 w 20000"/>
                <a:gd name="T19" fmla="*/ 323 h 20000"/>
                <a:gd name="T20" fmla="*/ 0 w 20000"/>
                <a:gd name="T21" fmla="*/ 413 h 20000"/>
                <a:gd name="T22" fmla="*/ 0 w 20000"/>
                <a:gd name="T23" fmla="*/ 444 h 20000"/>
                <a:gd name="T24" fmla="*/ 0 w 20000"/>
                <a:gd name="T25" fmla="*/ 454 h 20000"/>
                <a:gd name="T26" fmla="*/ 0 w 20000"/>
                <a:gd name="T27" fmla="*/ 456 h 20000"/>
                <a:gd name="T28" fmla="*/ 0 w 20000"/>
                <a:gd name="T29" fmla="*/ 475 h 20000"/>
                <a:gd name="T30" fmla="*/ 0 w 20000"/>
                <a:gd name="T31" fmla="*/ 518 h 20000"/>
                <a:gd name="T32" fmla="*/ 0 w 20000"/>
                <a:gd name="T33" fmla="*/ 542 h 20000"/>
                <a:gd name="T34" fmla="*/ 0 w 20000"/>
                <a:gd name="T35" fmla="*/ 555 h 20000"/>
                <a:gd name="T36" fmla="*/ 0 w 20000"/>
                <a:gd name="T37" fmla="*/ 573 h 20000"/>
                <a:gd name="T38" fmla="*/ 0 w 20000"/>
                <a:gd name="T39" fmla="*/ 583 h 20000"/>
                <a:gd name="T40" fmla="*/ 0 w 20000"/>
                <a:gd name="T41" fmla="*/ 598 h 20000"/>
                <a:gd name="T42" fmla="*/ 0 w 20000"/>
                <a:gd name="T43" fmla="*/ 648 h 20000"/>
                <a:gd name="T44" fmla="*/ 0 w 20000"/>
                <a:gd name="T45" fmla="*/ 687 h 20000"/>
                <a:gd name="T46" fmla="*/ 0 w 20000"/>
                <a:gd name="T47" fmla="*/ 715 h 20000"/>
                <a:gd name="T48" fmla="*/ 0 w 20000"/>
                <a:gd name="T49" fmla="*/ 735 h 20000"/>
                <a:gd name="T50" fmla="*/ 0 w 20000"/>
                <a:gd name="T51" fmla="*/ 725 h 20000"/>
                <a:gd name="T52" fmla="*/ 0 w 20000"/>
                <a:gd name="T53" fmla="*/ 671 h 20000"/>
                <a:gd name="T54" fmla="*/ 0 w 20000"/>
                <a:gd name="T55" fmla="*/ 665 h 20000"/>
                <a:gd name="T56" fmla="*/ 0 w 20000"/>
                <a:gd name="T57" fmla="*/ 658 h 20000"/>
                <a:gd name="T58" fmla="*/ 0 w 20000"/>
                <a:gd name="T59" fmla="*/ 642 h 20000"/>
                <a:gd name="T60" fmla="*/ 0 w 20000"/>
                <a:gd name="T61" fmla="*/ 606 h 20000"/>
                <a:gd name="T62" fmla="*/ 0 w 20000"/>
                <a:gd name="T63" fmla="*/ 576 h 20000"/>
                <a:gd name="T64" fmla="*/ 0 w 20000"/>
                <a:gd name="T65" fmla="*/ 549 h 20000"/>
                <a:gd name="T66" fmla="*/ 0 w 20000"/>
                <a:gd name="T67" fmla="*/ 536 h 20000"/>
                <a:gd name="T68" fmla="*/ 0 w 20000"/>
                <a:gd name="T69" fmla="*/ 526 h 20000"/>
                <a:gd name="T70" fmla="*/ 0 w 20000"/>
                <a:gd name="T71" fmla="*/ 493 h 20000"/>
                <a:gd name="T72" fmla="*/ 0 w 20000"/>
                <a:gd name="T73" fmla="*/ 447 h 20000"/>
                <a:gd name="T74" fmla="*/ 0 w 20000"/>
                <a:gd name="T75" fmla="*/ 431 h 20000"/>
                <a:gd name="T76" fmla="*/ 0 w 20000"/>
                <a:gd name="T77" fmla="*/ 433 h 20000"/>
                <a:gd name="T78" fmla="*/ 0 w 20000"/>
                <a:gd name="T79" fmla="*/ 416 h 20000"/>
                <a:gd name="T80" fmla="*/ 0 w 20000"/>
                <a:gd name="T81" fmla="*/ 387 h 20000"/>
                <a:gd name="T82" fmla="*/ 0 w 20000"/>
                <a:gd name="T83" fmla="*/ 337 h 20000"/>
                <a:gd name="T84" fmla="*/ 0 w 20000"/>
                <a:gd name="T85" fmla="*/ 289 h 20000"/>
                <a:gd name="T86" fmla="*/ 0 w 20000"/>
                <a:gd name="T87" fmla="*/ 264 h 20000"/>
                <a:gd name="T88" fmla="*/ 0 w 20000"/>
                <a:gd name="T89" fmla="*/ 248 h 20000"/>
                <a:gd name="T90" fmla="*/ 0 w 20000"/>
                <a:gd name="T91" fmla="*/ 230 h 20000"/>
                <a:gd name="T92" fmla="*/ 0 w 20000"/>
                <a:gd name="T93" fmla="*/ 191 h 20000"/>
                <a:gd name="T94" fmla="*/ 0 w 20000"/>
                <a:gd name="T95" fmla="*/ 142 h 20000"/>
                <a:gd name="T96" fmla="*/ 0 w 20000"/>
                <a:gd name="T97" fmla="*/ 88 h 20000"/>
                <a:gd name="T98" fmla="*/ 0 w 20000"/>
                <a:gd name="T99" fmla="*/ 33 h 20000"/>
                <a:gd name="T100" fmla="*/ 0 w 20000"/>
                <a:gd name="T101" fmla="*/ 0 h 200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0000" h="20000">
                  <a:moveTo>
                    <a:pt x="12422" y="0"/>
                  </a:moveTo>
                  <a:lnTo>
                    <a:pt x="9904" y="842"/>
                  </a:lnTo>
                  <a:lnTo>
                    <a:pt x="7194" y="2104"/>
                  </a:lnTo>
                  <a:lnTo>
                    <a:pt x="5036" y="3647"/>
                  </a:lnTo>
                  <a:lnTo>
                    <a:pt x="3429" y="5124"/>
                  </a:lnTo>
                  <a:lnTo>
                    <a:pt x="2518" y="6106"/>
                  </a:lnTo>
                  <a:lnTo>
                    <a:pt x="2710" y="7153"/>
                  </a:lnTo>
                  <a:lnTo>
                    <a:pt x="3597" y="7574"/>
                  </a:lnTo>
                  <a:lnTo>
                    <a:pt x="4868" y="8069"/>
                  </a:lnTo>
                  <a:lnTo>
                    <a:pt x="4508" y="8770"/>
                  </a:lnTo>
                  <a:lnTo>
                    <a:pt x="0" y="11220"/>
                  </a:lnTo>
                  <a:lnTo>
                    <a:pt x="360" y="12062"/>
                  </a:lnTo>
                  <a:lnTo>
                    <a:pt x="2350" y="12342"/>
                  </a:lnTo>
                  <a:lnTo>
                    <a:pt x="4676" y="12408"/>
                  </a:lnTo>
                  <a:lnTo>
                    <a:pt x="6115" y="12903"/>
                  </a:lnTo>
                  <a:lnTo>
                    <a:pt x="6475" y="14091"/>
                  </a:lnTo>
                  <a:lnTo>
                    <a:pt x="6307" y="14727"/>
                  </a:lnTo>
                  <a:lnTo>
                    <a:pt x="8633" y="15082"/>
                  </a:lnTo>
                  <a:lnTo>
                    <a:pt x="7026" y="15568"/>
                  </a:lnTo>
                  <a:lnTo>
                    <a:pt x="6307" y="15849"/>
                  </a:lnTo>
                  <a:lnTo>
                    <a:pt x="7194" y="16269"/>
                  </a:lnTo>
                  <a:lnTo>
                    <a:pt x="7194" y="17606"/>
                  </a:lnTo>
                  <a:lnTo>
                    <a:pt x="7194" y="18654"/>
                  </a:lnTo>
                  <a:lnTo>
                    <a:pt x="8273" y="19430"/>
                  </a:lnTo>
                  <a:lnTo>
                    <a:pt x="10624" y="19991"/>
                  </a:lnTo>
                  <a:lnTo>
                    <a:pt x="17626" y="19710"/>
                  </a:lnTo>
                  <a:lnTo>
                    <a:pt x="19976" y="18233"/>
                  </a:lnTo>
                  <a:lnTo>
                    <a:pt x="15827" y="18093"/>
                  </a:lnTo>
                  <a:lnTo>
                    <a:pt x="14221" y="17887"/>
                  </a:lnTo>
                  <a:lnTo>
                    <a:pt x="13141" y="17466"/>
                  </a:lnTo>
                  <a:lnTo>
                    <a:pt x="13501" y="16484"/>
                  </a:lnTo>
                  <a:lnTo>
                    <a:pt x="13309" y="15643"/>
                  </a:lnTo>
                  <a:lnTo>
                    <a:pt x="12422" y="14942"/>
                  </a:lnTo>
                  <a:lnTo>
                    <a:pt x="14388" y="14586"/>
                  </a:lnTo>
                  <a:lnTo>
                    <a:pt x="12422" y="14306"/>
                  </a:lnTo>
                  <a:lnTo>
                    <a:pt x="12590" y="13399"/>
                  </a:lnTo>
                  <a:lnTo>
                    <a:pt x="12422" y="12137"/>
                  </a:lnTo>
                  <a:lnTo>
                    <a:pt x="11343" y="11716"/>
                  </a:lnTo>
                  <a:lnTo>
                    <a:pt x="9353" y="11781"/>
                  </a:lnTo>
                  <a:lnTo>
                    <a:pt x="7746" y="11295"/>
                  </a:lnTo>
                  <a:lnTo>
                    <a:pt x="8106" y="10519"/>
                  </a:lnTo>
                  <a:lnTo>
                    <a:pt x="10791" y="9182"/>
                  </a:lnTo>
                  <a:lnTo>
                    <a:pt x="12422" y="7854"/>
                  </a:lnTo>
                  <a:lnTo>
                    <a:pt x="11703" y="7153"/>
                  </a:lnTo>
                  <a:lnTo>
                    <a:pt x="10791" y="6732"/>
                  </a:lnTo>
                  <a:lnTo>
                    <a:pt x="10624" y="6237"/>
                  </a:lnTo>
                  <a:lnTo>
                    <a:pt x="10983" y="5189"/>
                  </a:lnTo>
                  <a:lnTo>
                    <a:pt x="11511" y="3862"/>
                  </a:lnTo>
                  <a:lnTo>
                    <a:pt x="13141" y="2384"/>
                  </a:lnTo>
                  <a:lnTo>
                    <a:pt x="15827" y="916"/>
                  </a:lnTo>
                  <a:lnTo>
                    <a:pt x="12422" y="0"/>
                  </a:lnTo>
                  <a:close/>
                </a:path>
              </a:pathLst>
            </a:custGeom>
            <a:solidFill>
              <a:srgbClr val="CCCCCC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de-DE" sz="2800">
                <a:solidFill>
                  <a:srgbClr val="000000"/>
                </a:solidFill>
              </a:endParaRPr>
            </a:p>
          </p:txBody>
        </p:sp>
        <p:sp>
          <p:nvSpPr>
            <p:cNvPr id="1045" name="Oval 20"/>
            <p:cNvSpPr>
              <a:spLocks noChangeArrowheads="1"/>
            </p:cNvSpPr>
            <p:nvPr/>
          </p:nvSpPr>
          <p:spPr bwMode="auto">
            <a:xfrm>
              <a:off x="6804" y="0"/>
              <a:ext cx="13192" cy="19744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046" name="Oval 21"/>
            <p:cNvSpPr>
              <a:spLocks noChangeArrowheads="1"/>
            </p:cNvSpPr>
            <p:nvPr/>
          </p:nvSpPr>
          <p:spPr bwMode="auto">
            <a:xfrm>
              <a:off x="2" y="256"/>
              <a:ext cx="13192" cy="19647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solidFill>
                  <a:srgbClr val="000000"/>
                </a:solidFill>
              </a:endParaRPr>
            </a:p>
          </p:txBody>
        </p:sp>
      </p:grpSp>
      <p:graphicFrame>
        <p:nvGraphicFramePr>
          <p:cNvPr id="1033" name="Object 24"/>
          <p:cNvGraphicFramePr>
            <a:graphicFrameLocks noChangeAspect="1"/>
          </p:cNvGraphicFramePr>
          <p:nvPr userDrawn="1"/>
        </p:nvGraphicFramePr>
        <p:xfrm>
          <a:off x="8027988" y="5876925"/>
          <a:ext cx="792162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" name="Photo Editor-Foto" r:id="rId15" imgW="8554644" imgH="4105848" progId="MSPhotoEd.3">
                  <p:embed/>
                </p:oleObj>
              </mc:Choice>
              <mc:Fallback>
                <p:oleObj name="Photo Editor-Foto" r:id="rId15" imgW="8554644" imgH="4105848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27988" y="5876925"/>
                        <a:ext cx="792162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8777" name="Text Box 25"/>
          <p:cNvSpPr txBox="1">
            <a:spLocks noChangeArrowheads="1"/>
          </p:cNvSpPr>
          <p:nvPr userDrawn="1"/>
        </p:nvSpPr>
        <p:spPr bwMode="auto">
          <a:xfrm>
            <a:off x="6588125" y="6381750"/>
            <a:ext cx="1493838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900" smtClean="0">
                <a:solidFill>
                  <a:srgbClr val="5F5F5F"/>
                </a:solidFill>
                <a:latin typeface="Impact" pitchFamily="34" charset="0"/>
              </a:rPr>
              <a:t>Institut für Forschung in der</a:t>
            </a:r>
          </a:p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900" smtClean="0">
                <a:solidFill>
                  <a:srgbClr val="5F5F5F"/>
                </a:solidFill>
                <a:latin typeface="Impact" pitchFamily="34" charset="0"/>
              </a:rPr>
              <a:t>Operativen Medizin</a:t>
            </a:r>
          </a:p>
        </p:txBody>
      </p:sp>
      <p:sp>
        <p:nvSpPr>
          <p:cNvPr id="458778" name="Text Box 26"/>
          <p:cNvSpPr txBox="1">
            <a:spLocks noChangeArrowheads="1"/>
          </p:cNvSpPr>
          <p:nvPr userDrawn="1"/>
        </p:nvSpPr>
        <p:spPr bwMode="auto">
          <a:xfrm>
            <a:off x="8027988" y="6308725"/>
            <a:ext cx="777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de-DE" smtClean="0">
                <a:solidFill>
                  <a:srgbClr val="808080"/>
                </a:solidFill>
                <a:latin typeface="Impact" pitchFamily="34" charset="0"/>
              </a:rPr>
              <a:t>IFOM</a:t>
            </a:r>
          </a:p>
        </p:txBody>
      </p:sp>
    </p:spTree>
    <p:extLst>
      <p:ext uri="{BB962C8B-B14F-4D97-AF65-F5344CB8AC3E}">
        <p14:creationId xmlns:p14="http://schemas.microsoft.com/office/powerpoint/2010/main" val="1799293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333399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333399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333399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333399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333399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rgbClr val="333399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rgbClr val="333399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rgbClr val="333399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rgbClr val="3333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33399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33399"/>
        </a:buClr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4.wmf"/><Relationship Id="rId4" Type="http://schemas.openxmlformats.org/officeDocument/2006/relationships/oleObject" Target="../embeddings/oleObject4.bin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6.bin"/><Relationship Id="rId4" Type="http://schemas.openxmlformats.org/officeDocument/2006/relationships/image" Target="../media/image15.w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cbi.nlm.nih.gov/pubmed/24449355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827584" y="116632"/>
            <a:ext cx="6480720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rgbClr val="333399"/>
              </a:buClr>
            </a:pPr>
            <a:endParaRPr lang="de-DE" sz="2000" dirty="0">
              <a:solidFill>
                <a:srgbClr val="000000"/>
              </a:solidFill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827584" y="4005064"/>
            <a:ext cx="8062664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de-DE" sz="2400" dirty="0" smtClean="0">
                <a:solidFill>
                  <a:srgbClr val="000000"/>
                </a:solidFill>
                <a:cs typeface="Arial" pitchFamily="34" charset="0"/>
              </a:rPr>
              <a:t>Edmund A.M. Neugebauer</a:t>
            </a:r>
          </a:p>
          <a:p>
            <a:pPr lvl="0" algn="ctr"/>
            <a:endParaRPr lang="de-DE" sz="2400" dirty="0">
              <a:solidFill>
                <a:srgbClr val="000000"/>
              </a:solidFill>
              <a:cs typeface="Arial" pitchFamily="34" charset="0"/>
            </a:endParaRPr>
          </a:p>
          <a:p>
            <a:pPr lvl="0" algn="ctr"/>
            <a:r>
              <a:rPr lang="de-DE" dirty="0" smtClean="0">
                <a:solidFill>
                  <a:srgbClr val="000000"/>
                </a:solidFill>
                <a:cs typeface="Arial" pitchFamily="34" charset="0"/>
              </a:rPr>
              <a:t>Institute </a:t>
            </a:r>
            <a:r>
              <a:rPr lang="de-DE" dirty="0" err="1" smtClean="0">
                <a:solidFill>
                  <a:srgbClr val="000000"/>
                </a:solidFill>
                <a:cs typeface="Arial" pitchFamily="34" charset="0"/>
              </a:rPr>
              <a:t>for</a:t>
            </a:r>
            <a:r>
              <a:rPr lang="de-DE" dirty="0" smtClean="0">
                <a:solidFill>
                  <a:srgbClr val="000000"/>
                </a:solidFill>
                <a:cs typeface="Arial" pitchFamily="34" charset="0"/>
              </a:rPr>
              <a:t> Research </a:t>
            </a:r>
            <a:r>
              <a:rPr lang="de-DE" dirty="0">
                <a:solidFill>
                  <a:srgbClr val="000000"/>
                </a:solidFill>
                <a:cs typeface="Arial" pitchFamily="34" charset="0"/>
              </a:rPr>
              <a:t>in </a:t>
            </a:r>
            <a:r>
              <a:rPr lang="de-DE" dirty="0" smtClean="0">
                <a:solidFill>
                  <a:srgbClr val="000000"/>
                </a:solidFill>
                <a:cs typeface="Arial" pitchFamily="34" charset="0"/>
              </a:rPr>
              <a:t>Operative </a:t>
            </a:r>
            <a:r>
              <a:rPr lang="de-DE" dirty="0" err="1" smtClean="0">
                <a:solidFill>
                  <a:srgbClr val="000000"/>
                </a:solidFill>
                <a:cs typeface="Arial" pitchFamily="34" charset="0"/>
              </a:rPr>
              <a:t>Medicine</a:t>
            </a:r>
            <a:r>
              <a:rPr lang="de-DE" dirty="0" smtClean="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de-DE" dirty="0">
                <a:solidFill>
                  <a:srgbClr val="000000"/>
                </a:solidFill>
                <a:cs typeface="Arial" pitchFamily="34" charset="0"/>
              </a:rPr>
              <a:t>(IFOM)</a:t>
            </a:r>
          </a:p>
          <a:p>
            <a:pPr lvl="0" algn="ctr"/>
            <a:r>
              <a:rPr lang="de-DE" sz="1400" dirty="0" err="1" smtClean="0">
                <a:solidFill>
                  <a:srgbClr val="000000"/>
                </a:solidFill>
                <a:cs typeface="Arial" pitchFamily="34" charset="0"/>
              </a:rPr>
              <a:t>Director</a:t>
            </a:r>
            <a:r>
              <a:rPr lang="de-DE" sz="1400" dirty="0" smtClean="0">
                <a:solidFill>
                  <a:srgbClr val="000000"/>
                </a:solidFill>
                <a:cs typeface="Arial" pitchFamily="34" charset="0"/>
              </a:rPr>
              <a:t>: </a:t>
            </a:r>
            <a:r>
              <a:rPr lang="de-DE" sz="1400" dirty="0">
                <a:solidFill>
                  <a:srgbClr val="000000"/>
                </a:solidFill>
                <a:cs typeface="Arial" pitchFamily="34" charset="0"/>
              </a:rPr>
              <a:t>Univ. Prof. Dr. Prof. h.c. Edmund A. </a:t>
            </a:r>
            <a:r>
              <a:rPr lang="de-DE" sz="1400" dirty="0" smtClean="0">
                <a:solidFill>
                  <a:srgbClr val="000000"/>
                </a:solidFill>
                <a:cs typeface="Arial" pitchFamily="34" charset="0"/>
              </a:rPr>
              <a:t>M. Neugebauer</a:t>
            </a:r>
          </a:p>
          <a:p>
            <a:pPr lvl="0" algn="ctr"/>
            <a:r>
              <a:rPr lang="en-US" dirty="0">
                <a:solidFill>
                  <a:srgbClr val="000000"/>
                </a:solidFill>
                <a:cs typeface="Arial" pitchFamily="34" charset="0"/>
              </a:rPr>
              <a:t>Chair for Surgical Research</a:t>
            </a:r>
          </a:p>
          <a:p>
            <a:pPr algn="ctr"/>
            <a:r>
              <a:rPr lang="en-US" dirty="0">
                <a:solidFill>
                  <a:srgbClr val="000000"/>
                </a:solidFill>
                <a:cs typeface="Arial" pitchFamily="34" charset="0"/>
              </a:rPr>
              <a:t>Witten/</a:t>
            </a:r>
            <a:r>
              <a:rPr lang="en-US" dirty="0" err="1">
                <a:solidFill>
                  <a:srgbClr val="000000"/>
                </a:solidFill>
                <a:cs typeface="Arial" pitchFamily="34" charset="0"/>
              </a:rPr>
              <a:t>Herdecke</a:t>
            </a:r>
            <a:r>
              <a:rPr lang="en-US" dirty="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University, Campus </a:t>
            </a:r>
            <a:r>
              <a:rPr lang="en-US" dirty="0">
                <a:solidFill>
                  <a:srgbClr val="000000"/>
                </a:solidFill>
                <a:cs typeface="Arial" pitchFamily="34" charset="0"/>
              </a:rPr>
              <a:t>Cologne</a:t>
            </a:r>
          </a:p>
          <a:p>
            <a:pPr lvl="0" algn="ctr"/>
            <a:r>
              <a:rPr lang="de-DE" dirty="0" err="1">
                <a:solidFill>
                  <a:srgbClr val="000000"/>
                </a:solidFill>
                <a:cs typeface="Arial" pitchFamily="34" charset="0"/>
              </a:rPr>
              <a:t>Ostmerheimer</a:t>
            </a:r>
            <a:r>
              <a:rPr lang="de-DE" dirty="0">
                <a:solidFill>
                  <a:srgbClr val="000000"/>
                </a:solidFill>
                <a:cs typeface="Arial" pitchFamily="34" charset="0"/>
              </a:rPr>
              <a:t> Str. 200, 51109 </a:t>
            </a:r>
            <a:r>
              <a:rPr lang="de-DE" dirty="0" smtClean="0">
                <a:solidFill>
                  <a:srgbClr val="000000"/>
                </a:solidFill>
                <a:cs typeface="Arial" pitchFamily="34" charset="0"/>
              </a:rPr>
              <a:t>Cologne, </a:t>
            </a:r>
          </a:p>
          <a:p>
            <a:pPr lvl="0" algn="ctr"/>
            <a:r>
              <a:rPr lang="de-DE" dirty="0" smtClean="0">
                <a:solidFill>
                  <a:srgbClr val="000000"/>
                </a:solidFill>
                <a:cs typeface="Arial" pitchFamily="34" charset="0"/>
              </a:rPr>
              <a:t>Germany</a:t>
            </a:r>
            <a:endParaRPr lang="de-DE" dirty="0">
              <a:solidFill>
                <a:srgbClr val="000000"/>
              </a:solidFill>
              <a:cs typeface="Arial" pitchFamily="34" charset="0"/>
            </a:endParaRPr>
          </a:p>
          <a:p>
            <a:pPr lvl="0" algn="ctr"/>
            <a:endParaRPr lang="de-DE" dirty="0">
              <a:solidFill>
                <a:srgbClr val="000000"/>
              </a:solidFill>
              <a:latin typeface="+mj-lt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3099"/>
            <a:ext cx="1905000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eck 3"/>
          <p:cNvSpPr/>
          <p:nvPr/>
        </p:nvSpPr>
        <p:spPr>
          <a:xfrm>
            <a:off x="2138300" y="194242"/>
            <a:ext cx="56166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XVI DIABESITY SURGERY MEETING UNIVERSITY </a:t>
            </a:r>
            <a:r>
              <a:rPr lang="en-US" dirty="0" smtClean="0"/>
              <a:t>MALAGA/SPAIN March </a:t>
            </a:r>
            <a:r>
              <a:rPr lang="en-US" dirty="0"/>
              <a:t>7-8 2014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323528" y="1916832"/>
            <a:ext cx="88204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6"/>
                </a:solidFill>
              </a:rPr>
              <a:t>Bariatric procedures currently used for diabetes: </a:t>
            </a:r>
            <a:endParaRPr lang="en-US" sz="2400" b="1" dirty="0" smtClean="0">
              <a:solidFill>
                <a:schemeClr val="accent6"/>
              </a:solidFill>
            </a:endParaRPr>
          </a:p>
          <a:p>
            <a:pPr algn="ctr"/>
            <a:r>
              <a:rPr lang="en-US" sz="2400" b="1" dirty="0" smtClean="0">
                <a:solidFill>
                  <a:schemeClr val="accent6"/>
                </a:solidFill>
              </a:rPr>
              <a:t>Basic</a:t>
            </a:r>
            <a:r>
              <a:rPr lang="en-US" sz="2400" b="1" dirty="0">
                <a:solidFill>
                  <a:schemeClr val="accent6"/>
                </a:solidFill>
              </a:rPr>
              <a:t> </a:t>
            </a:r>
            <a:r>
              <a:rPr lang="en-US" sz="2400" b="1" dirty="0" smtClean="0">
                <a:solidFill>
                  <a:schemeClr val="accent6"/>
                </a:solidFill>
              </a:rPr>
              <a:t>considerations </a:t>
            </a:r>
            <a:r>
              <a:rPr lang="en-US" sz="2400" b="1" dirty="0">
                <a:solidFill>
                  <a:schemeClr val="accent6"/>
                </a:solidFill>
              </a:rPr>
              <a:t>of study designs to demonstrate efficacy and</a:t>
            </a:r>
          </a:p>
          <a:p>
            <a:pPr algn="ctr"/>
            <a:r>
              <a:rPr lang="en-US" sz="2400" b="1" dirty="0">
                <a:solidFill>
                  <a:schemeClr val="accent6"/>
                </a:solidFill>
              </a:rPr>
              <a:t>effectiveness in bariatric surgical research for diabetes</a:t>
            </a:r>
            <a:endParaRPr lang="de-DE" sz="24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954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31155"/>
            <a:ext cx="8260457" cy="4865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354888" cy="633412"/>
          </a:xfrm>
        </p:spPr>
        <p:txBody>
          <a:bodyPr/>
          <a:lstStyle/>
          <a:p>
            <a:pPr algn="ctr"/>
            <a:r>
              <a:rPr lang="en-US" dirty="0" smtClean="0"/>
              <a:t>Randomized </a:t>
            </a:r>
            <a:r>
              <a:rPr lang="en-US" dirty="0"/>
              <a:t>controlled studies in bariatric </a:t>
            </a:r>
            <a:r>
              <a:rPr lang="en-US" dirty="0" smtClean="0"/>
              <a:t>surgery </a:t>
            </a:r>
            <a:r>
              <a:rPr lang="en-US" dirty="0"/>
              <a:t>for Type II diabetes </a:t>
            </a: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3779912" y="1152804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</a:t>
            </a:r>
            <a:r>
              <a:rPr lang="de-DE" dirty="0" smtClean="0"/>
              <a:t>= 6-10</a:t>
            </a:r>
            <a:endParaRPr lang="de-DE" dirty="0"/>
          </a:p>
        </p:txBody>
      </p:sp>
      <p:sp>
        <p:nvSpPr>
          <p:cNvPr id="7" name="Rechteck 6"/>
          <p:cNvSpPr/>
          <p:nvPr/>
        </p:nvSpPr>
        <p:spPr bwMode="auto">
          <a:xfrm>
            <a:off x="395536" y="3645024"/>
            <a:ext cx="8064896" cy="739247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8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748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Study 3: N </a:t>
            </a:r>
            <a:r>
              <a:rPr lang="de-DE" dirty="0"/>
              <a:t>Engl J Med 2012;366:1577-85.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467544" y="1361147"/>
            <a:ext cx="84249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Diet and Medical Therapy Versus Bariatric Surgery in Type 2 Diabetes (DIBASY) ClinicalTrials.gov </a:t>
            </a:r>
            <a:r>
              <a:rPr lang="en-US" b="1" dirty="0" smtClean="0"/>
              <a:t>Identifier: NCT00888836</a:t>
            </a:r>
          </a:p>
          <a:p>
            <a:endParaRPr lang="en-US" b="1" dirty="0"/>
          </a:p>
          <a:p>
            <a:r>
              <a:rPr lang="en-US" dirty="0" smtClean="0"/>
              <a:t>Sponsor: Catholic </a:t>
            </a:r>
            <a:r>
              <a:rPr lang="en-US" dirty="0"/>
              <a:t>University of the Sacred Heart </a:t>
            </a:r>
            <a:r>
              <a:rPr lang="en-US" dirty="0" smtClean="0"/>
              <a:t>, Italy</a:t>
            </a:r>
            <a:endParaRPr lang="en-US" dirty="0"/>
          </a:p>
          <a:p>
            <a:r>
              <a:rPr lang="en-US" dirty="0" smtClean="0"/>
              <a:t>PI: </a:t>
            </a:r>
            <a:r>
              <a:rPr lang="en-US" dirty="0" err="1" smtClean="0">
                <a:solidFill>
                  <a:schemeClr val="accent2"/>
                </a:solidFill>
              </a:rPr>
              <a:t>Geltrude</a:t>
            </a:r>
            <a:r>
              <a:rPr lang="en-US" dirty="0" smtClean="0">
                <a:solidFill>
                  <a:schemeClr val="accent2"/>
                </a:solidFill>
              </a:rPr>
              <a:t> </a:t>
            </a:r>
            <a:r>
              <a:rPr lang="en-US" dirty="0" err="1">
                <a:solidFill>
                  <a:schemeClr val="accent2"/>
                </a:solidFill>
              </a:rPr>
              <a:t>Mingrone</a:t>
            </a:r>
            <a:r>
              <a:rPr lang="en-US" dirty="0"/>
              <a:t>, Catholic University of the Sacred </a:t>
            </a:r>
            <a:r>
              <a:rPr lang="en-US" dirty="0" smtClean="0"/>
              <a:t>Heart</a:t>
            </a:r>
          </a:p>
          <a:p>
            <a:endParaRPr lang="en-US" dirty="0"/>
          </a:p>
        </p:txBody>
      </p:sp>
      <p:sp>
        <p:nvSpPr>
          <p:cNvPr id="4" name="Rechteck 3"/>
          <p:cNvSpPr/>
          <p:nvPr/>
        </p:nvSpPr>
        <p:spPr>
          <a:xfrm>
            <a:off x="429246" y="2852936"/>
            <a:ext cx="813690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accent6"/>
                </a:solidFill>
              </a:rPr>
              <a:t>Single-center</a:t>
            </a:r>
            <a:r>
              <a:rPr lang="en-US" b="1" dirty="0">
                <a:solidFill>
                  <a:schemeClr val="accent6"/>
                </a:solidFill>
              </a:rPr>
              <a:t>, </a:t>
            </a:r>
            <a:r>
              <a:rPr lang="en-US" b="1" dirty="0" err="1">
                <a:solidFill>
                  <a:schemeClr val="accent6"/>
                </a:solidFill>
              </a:rPr>
              <a:t>nonblinded</a:t>
            </a:r>
            <a:r>
              <a:rPr lang="en-US" b="1" dirty="0">
                <a:solidFill>
                  <a:schemeClr val="accent6"/>
                </a:solidFill>
              </a:rPr>
              <a:t>, randomized, </a:t>
            </a:r>
            <a:r>
              <a:rPr lang="en-US" b="1" dirty="0" smtClean="0">
                <a:solidFill>
                  <a:schemeClr val="accent6"/>
                </a:solidFill>
              </a:rPr>
              <a:t>controlled Trial</a:t>
            </a:r>
            <a:r>
              <a:rPr lang="en-US" dirty="0" smtClean="0"/>
              <a:t> </a:t>
            </a:r>
            <a:r>
              <a:rPr lang="en-US" dirty="0"/>
              <a:t>on the Effect of Gastric Bypass and </a:t>
            </a:r>
            <a:r>
              <a:rPr lang="en-US" dirty="0" err="1"/>
              <a:t>Biliopancreatic</a:t>
            </a:r>
            <a:r>
              <a:rPr lang="en-US" dirty="0"/>
              <a:t> Diversion on Type 2 Diabetes Mellitus in Patients With BMI &gt; 35 vs. Medical </a:t>
            </a:r>
            <a:r>
              <a:rPr lang="en-US" dirty="0" smtClean="0"/>
              <a:t>Therapy</a:t>
            </a:r>
          </a:p>
          <a:p>
            <a:endParaRPr lang="en-US" dirty="0" smtClean="0"/>
          </a:p>
          <a:p>
            <a:r>
              <a:rPr lang="de-DE" dirty="0" err="1"/>
              <a:t>Enrollment</a:t>
            </a:r>
            <a:r>
              <a:rPr lang="de-DE" dirty="0"/>
              <a:t> </a:t>
            </a:r>
            <a:r>
              <a:rPr lang="de-DE" dirty="0" smtClean="0"/>
              <a:t>: 60 </a:t>
            </a:r>
            <a:r>
              <a:rPr lang="de-DE" dirty="0" err="1" smtClean="0"/>
              <a:t>Patients</a:t>
            </a:r>
            <a:r>
              <a:rPr lang="de-DE" dirty="0" smtClean="0"/>
              <a:t>,</a:t>
            </a:r>
          </a:p>
          <a:p>
            <a:r>
              <a:rPr lang="de-DE" dirty="0" err="1" smtClean="0"/>
              <a:t>Completed</a:t>
            </a:r>
            <a:r>
              <a:rPr lang="de-DE" dirty="0" smtClean="0"/>
              <a:t>: November 2011</a:t>
            </a:r>
          </a:p>
          <a:p>
            <a:endParaRPr lang="de-DE" dirty="0" smtClean="0"/>
          </a:p>
          <a:p>
            <a:r>
              <a:rPr lang="en-US" dirty="0"/>
              <a:t>The study was </a:t>
            </a:r>
            <a:r>
              <a:rPr lang="en-US" b="1" dirty="0">
                <a:solidFill>
                  <a:schemeClr val="accent6"/>
                </a:solidFill>
              </a:rPr>
              <a:t>powered </a:t>
            </a:r>
            <a:r>
              <a:rPr lang="en-US" dirty="0"/>
              <a:t>to detect an absolute </a:t>
            </a:r>
            <a:r>
              <a:rPr lang="en-US" dirty="0" smtClean="0"/>
              <a:t>difference of </a:t>
            </a:r>
            <a:r>
              <a:rPr lang="en-US" dirty="0"/>
              <a:t>65 percentage points in the </a:t>
            </a:r>
            <a:r>
              <a:rPr lang="en-US" dirty="0">
                <a:solidFill>
                  <a:srgbClr val="002060"/>
                </a:solidFill>
              </a:rPr>
              <a:t>rate of </a:t>
            </a:r>
            <a:r>
              <a:rPr lang="en-US" dirty="0" smtClean="0">
                <a:solidFill>
                  <a:srgbClr val="002060"/>
                </a:solidFill>
              </a:rPr>
              <a:t>remission of </a:t>
            </a:r>
            <a:r>
              <a:rPr lang="en-US" dirty="0">
                <a:solidFill>
                  <a:srgbClr val="002060"/>
                </a:solidFill>
              </a:rPr>
              <a:t>type 2 diabetes between the </a:t>
            </a:r>
            <a:r>
              <a:rPr lang="en-US" dirty="0" smtClean="0">
                <a:solidFill>
                  <a:srgbClr val="002060"/>
                </a:solidFill>
              </a:rPr>
              <a:t>gastric bypass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group and the medical-therapy group</a:t>
            </a:r>
            <a:endParaRPr lang="de-DE" dirty="0" smtClean="0">
              <a:solidFill>
                <a:srgbClr val="002060"/>
              </a:solidFill>
            </a:endParaRPr>
          </a:p>
          <a:p>
            <a:endParaRPr lang="de-DE" dirty="0" smtClean="0"/>
          </a:p>
        </p:txBody>
      </p:sp>
      <p:sp>
        <p:nvSpPr>
          <p:cNvPr id="5" name="Rechteck 4"/>
          <p:cNvSpPr/>
          <p:nvPr/>
        </p:nvSpPr>
        <p:spPr>
          <a:xfrm>
            <a:off x="107504" y="5730647"/>
            <a:ext cx="76328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/>
              <a:t>h</a:t>
            </a:r>
            <a:r>
              <a:rPr lang="de-DE" sz="1400" dirty="0" smtClean="0"/>
              <a:t>ttp//clinicaltrials.gov/ct2/</a:t>
            </a:r>
            <a:r>
              <a:rPr lang="de-DE" sz="1400" dirty="0" err="1" smtClean="0"/>
              <a:t>show</a:t>
            </a:r>
            <a:r>
              <a:rPr lang="de-DE" sz="1400" dirty="0" smtClean="0"/>
              <a:t>/</a:t>
            </a:r>
            <a:r>
              <a:rPr lang="de-DE" sz="1400" dirty="0" err="1" smtClean="0"/>
              <a:t>record</a:t>
            </a:r>
            <a:r>
              <a:rPr lang="de-DE" sz="1400" dirty="0" smtClean="0"/>
              <a:t>/NCT00888836?term=</a:t>
            </a:r>
          </a:p>
          <a:p>
            <a:r>
              <a:rPr lang="de-DE" sz="1400" dirty="0" smtClean="0"/>
              <a:t>randomized+controlled+Studies+in+bariatric+surgery+for+Type+II+diabetes&amp;rank=3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1481693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err="1" smtClean="0">
                <a:solidFill>
                  <a:srgbClr val="FF0000"/>
                </a:solidFill>
              </a:rPr>
              <a:t>P</a:t>
            </a:r>
            <a:r>
              <a:rPr lang="de-DE" dirty="0" err="1" smtClean="0"/>
              <a:t>atients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467544" y="1052736"/>
            <a:ext cx="849694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</a:rPr>
              <a:t>Inclusion Criteria</a:t>
            </a:r>
            <a:r>
              <a:rPr lang="en-US" dirty="0">
                <a:solidFill>
                  <a:schemeClr val="accent6"/>
                </a:solidFill>
              </a:rPr>
              <a:t>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patients with type 2 diabetes and BMI ≥35 kg.m-2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age between 30 and 60 years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duration of diabetes ≥ 5 </a:t>
            </a:r>
            <a:r>
              <a:rPr lang="en-US" dirty="0" smtClean="0"/>
              <a:t>years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poor </a:t>
            </a:r>
            <a:r>
              <a:rPr lang="en-US" dirty="0"/>
              <a:t>glycemic control (i.e., HbA1c ≥ 7.0%) in spite a medical </a:t>
            </a:r>
            <a:r>
              <a:rPr lang="en-US" dirty="0" err="1"/>
              <a:t>antidiabetic</a:t>
            </a:r>
            <a:r>
              <a:rPr lang="en-US" dirty="0"/>
              <a:t> therapy in accordance with good clinical practice (GCP</a:t>
            </a:r>
            <a:r>
              <a:rPr lang="en-US" dirty="0" smtClean="0"/>
              <a:t>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r>
              <a:rPr lang="en-US" b="1" dirty="0">
                <a:solidFill>
                  <a:schemeClr val="accent6"/>
                </a:solidFill>
              </a:rPr>
              <a:t>Exclusion Criteria: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pregnancy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medical conditions requiring acute </a:t>
            </a:r>
            <a:r>
              <a:rPr lang="en-US" dirty="0" err="1" smtClean="0"/>
              <a:t>hospitalisation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severe </a:t>
            </a:r>
            <a:r>
              <a:rPr lang="en-US" dirty="0"/>
              <a:t>diabetes complications or associated medical conditions (such as blindness, end-stage renal failure, liver cirrhosis, malignancy, chronic congestive heart </a:t>
            </a:r>
            <a:r>
              <a:rPr lang="en-US" dirty="0" smtClean="0"/>
              <a:t>failure)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recent </a:t>
            </a:r>
            <a:r>
              <a:rPr lang="en-US" dirty="0"/>
              <a:t>(within preceding 12 months) myocardial infarction, stroke or </a:t>
            </a:r>
            <a:r>
              <a:rPr lang="en-US" dirty="0" smtClean="0"/>
              <a:t>TIA unstable </a:t>
            </a:r>
            <a:r>
              <a:rPr lang="en-US" dirty="0"/>
              <a:t>angina </a:t>
            </a:r>
            <a:r>
              <a:rPr lang="en-US" dirty="0" smtClean="0"/>
              <a:t>pectoris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psychological </a:t>
            </a:r>
            <a:r>
              <a:rPr lang="en-US" dirty="0"/>
              <a:t>conditions which may hamper patient's </a:t>
            </a:r>
            <a:r>
              <a:rPr lang="en-US" dirty="0" smtClean="0"/>
              <a:t>cooperation geographic </a:t>
            </a:r>
            <a:r>
              <a:rPr lang="en-US" dirty="0" err="1" smtClean="0"/>
              <a:t>inaccessibilit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any </a:t>
            </a:r>
            <a:r>
              <a:rPr lang="en-US" dirty="0"/>
              <a:t>condition which, in the </a:t>
            </a:r>
            <a:r>
              <a:rPr lang="en-US" dirty="0" err="1"/>
              <a:t>judgement</a:t>
            </a:r>
            <a:r>
              <a:rPr lang="en-US" dirty="0"/>
              <a:t> of the Investigator, may make risky the participation in the study or bias the results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10852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solidFill>
                  <a:srgbClr val="FF0000"/>
                </a:solidFill>
              </a:rPr>
              <a:t>I</a:t>
            </a:r>
            <a:r>
              <a:rPr lang="de-DE" dirty="0" smtClean="0"/>
              <a:t>ntervention and </a:t>
            </a:r>
            <a:r>
              <a:rPr lang="de-DE" b="1" dirty="0">
                <a:solidFill>
                  <a:srgbClr val="FF0000"/>
                </a:solidFill>
              </a:rPr>
              <a:t>C</a:t>
            </a:r>
            <a:r>
              <a:rPr lang="de-DE" dirty="0" smtClean="0"/>
              <a:t>ontrol</a:t>
            </a:r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251520" y="1844824"/>
            <a:ext cx="864096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 smtClean="0"/>
              <a:t>Intervention 1: </a:t>
            </a:r>
            <a:r>
              <a:rPr lang="de-DE" dirty="0" err="1">
                <a:solidFill>
                  <a:schemeClr val="accent6"/>
                </a:solidFill>
              </a:rPr>
              <a:t>Procedure</a:t>
            </a:r>
            <a:r>
              <a:rPr lang="de-DE" dirty="0">
                <a:solidFill>
                  <a:schemeClr val="accent6"/>
                </a:solidFill>
              </a:rPr>
              <a:t>: </a:t>
            </a:r>
            <a:r>
              <a:rPr lang="de-DE" dirty="0" err="1">
                <a:solidFill>
                  <a:schemeClr val="accent6"/>
                </a:solidFill>
              </a:rPr>
              <a:t>Gastric</a:t>
            </a:r>
            <a:r>
              <a:rPr lang="de-DE" dirty="0">
                <a:solidFill>
                  <a:schemeClr val="accent6"/>
                </a:solidFill>
              </a:rPr>
              <a:t> </a:t>
            </a:r>
            <a:r>
              <a:rPr lang="de-DE" dirty="0" err="1">
                <a:solidFill>
                  <a:schemeClr val="accent6"/>
                </a:solidFill>
              </a:rPr>
              <a:t>bypass</a:t>
            </a:r>
            <a:endParaRPr lang="de-DE" dirty="0">
              <a:solidFill>
                <a:schemeClr val="accent6"/>
              </a:solidFill>
            </a:endParaRPr>
          </a:p>
          <a:p>
            <a:r>
              <a:rPr lang="de-DE" dirty="0" smtClean="0"/>
              <a:t>Type </a:t>
            </a:r>
            <a:r>
              <a:rPr lang="de-DE" dirty="0"/>
              <a:t>2 </a:t>
            </a:r>
            <a:r>
              <a:rPr lang="de-DE" dirty="0" err="1"/>
              <a:t>diabetic</a:t>
            </a:r>
            <a:r>
              <a:rPr lang="de-DE" dirty="0"/>
              <a:t> </a:t>
            </a:r>
            <a:r>
              <a:rPr lang="de-DE" dirty="0" err="1"/>
              <a:t>subjects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BMI ≥ 35, </a:t>
            </a:r>
            <a:r>
              <a:rPr lang="de-DE" dirty="0" err="1"/>
              <a:t>poor</a:t>
            </a:r>
            <a:r>
              <a:rPr lang="de-DE" dirty="0"/>
              <a:t> </a:t>
            </a:r>
            <a:r>
              <a:rPr lang="de-DE" dirty="0" err="1"/>
              <a:t>glycemic</a:t>
            </a:r>
            <a:r>
              <a:rPr lang="de-DE" dirty="0"/>
              <a:t> </a:t>
            </a:r>
            <a:r>
              <a:rPr lang="de-DE" dirty="0" err="1"/>
              <a:t>control</a:t>
            </a:r>
            <a:r>
              <a:rPr lang="de-DE" dirty="0"/>
              <a:t> (HbA1c ≥ 7.0%) and </a:t>
            </a:r>
            <a:r>
              <a:rPr lang="de-DE" dirty="0" err="1"/>
              <a:t>diabetes</a:t>
            </a:r>
            <a:r>
              <a:rPr lang="de-DE" dirty="0"/>
              <a:t> </a:t>
            </a:r>
            <a:r>
              <a:rPr lang="de-DE" dirty="0" err="1"/>
              <a:t>duration</a:t>
            </a:r>
            <a:r>
              <a:rPr lang="de-DE" dirty="0"/>
              <a:t> ≥ 5 </a:t>
            </a:r>
            <a:r>
              <a:rPr lang="de-DE" dirty="0" err="1"/>
              <a:t>years</a:t>
            </a:r>
            <a:r>
              <a:rPr lang="de-DE" dirty="0"/>
              <a:t> </a:t>
            </a:r>
            <a:r>
              <a:rPr lang="de-DE" dirty="0" err="1"/>
              <a:t>undergo</a:t>
            </a:r>
            <a:r>
              <a:rPr lang="de-DE" dirty="0"/>
              <a:t> </a:t>
            </a:r>
            <a:r>
              <a:rPr lang="de-DE" dirty="0" err="1"/>
              <a:t>gastric</a:t>
            </a:r>
            <a:r>
              <a:rPr lang="de-DE" dirty="0"/>
              <a:t> </a:t>
            </a:r>
            <a:r>
              <a:rPr lang="de-DE" dirty="0" err="1"/>
              <a:t>bypass</a:t>
            </a:r>
            <a:endParaRPr lang="de-DE" dirty="0"/>
          </a:p>
          <a:p>
            <a:endParaRPr lang="de-DE" dirty="0"/>
          </a:p>
          <a:p>
            <a:r>
              <a:rPr lang="de-DE" b="1" dirty="0" smtClean="0"/>
              <a:t>Intervention 2 : </a:t>
            </a:r>
            <a:r>
              <a:rPr lang="de-DE" dirty="0" err="1">
                <a:solidFill>
                  <a:schemeClr val="accent6"/>
                </a:solidFill>
              </a:rPr>
              <a:t>Procedure</a:t>
            </a:r>
            <a:r>
              <a:rPr lang="de-DE" dirty="0">
                <a:solidFill>
                  <a:schemeClr val="accent6"/>
                </a:solidFill>
              </a:rPr>
              <a:t>: </a:t>
            </a:r>
            <a:r>
              <a:rPr lang="de-DE" dirty="0" err="1">
                <a:solidFill>
                  <a:schemeClr val="accent6"/>
                </a:solidFill>
              </a:rPr>
              <a:t>Bilio-pancreatic</a:t>
            </a:r>
            <a:r>
              <a:rPr lang="de-DE" dirty="0">
                <a:solidFill>
                  <a:schemeClr val="accent6"/>
                </a:solidFill>
              </a:rPr>
              <a:t> </a:t>
            </a:r>
            <a:r>
              <a:rPr lang="de-DE" dirty="0" err="1">
                <a:solidFill>
                  <a:schemeClr val="accent6"/>
                </a:solidFill>
              </a:rPr>
              <a:t>diversion</a:t>
            </a:r>
            <a:endParaRPr lang="de-DE" dirty="0">
              <a:solidFill>
                <a:schemeClr val="accent6"/>
              </a:solidFill>
            </a:endParaRPr>
          </a:p>
          <a:p>
            <a:r>
              <a:rPr lang="de-DE" dirty="0" smtClean="0"/>
              <a:t>Type </a:t>
            </a:r>
            <a:r>
              <a:rPr lang="de-DE" dirty="0"/>
              <a:t>2 </a:t>
            </a:r>
            <a:r>
              <a:rPr lang="de-DE" dirty="0" err="1"/>
              <a:t>diabetic</a:t>
            </a:r>
            <a:r>
              <a:rPr lang="de-DE" dirty="0"/>
              <a:t> </a:t>
            </a:r>
            <a:r>
              <a:rPr lang="de-DE" dirty="0" err="1"/>
              <a:t>subjects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BMI ≥ 35, </a:t>
            </a:r>
            <a:r>
              <a:rPr lang="de-DE" dirty="0" err="1"/>
              <a:t>poor</a:t>
            </a:r>
            <a:r>
              <a:rPr lang="de-DE" dirty="0"/>
              <a:t> </a:t>
            </a:r>
            <a:r>
              <a:rPr lang="de-DE" dirty="0" err="1"/>
              <a:t>glycemic</a:t>
            </a:r>
            <a:r>
              <a:rPr lang="de-DE" dirty="0"/>
              <a:t> </a:t>
            </a:r>
            <a:r>
              <a:rPr lang="de-DE" dirty="0" err="1"/>
              <a:t>control</a:t>
            </a:r>
            <a:r>
              <a:rPr lang="de-DE" dirty="0"/>
              <a:t> (HbA1c ≥ 7.0%) and </a:t>
            </a:r>
            <a:r>
              <a:rPr lang="de-DE" dirty="0" err="1"/>
              <a:t>diabetes</a:t>
            </a:r>
            <a:r>
              <a:rPr lang="de-DE" dirty="0"/>
              <a:t> </a:t>
            </a:r>
            <a:r>
              <a:rPr lang="de-DE" dirty="0" err="1"/>
              <a:t>duration</a:t>
            </a:r>
            <a:r>
              <a:rPr lang="de-DE" dirty="0"/>
              <a:t> ≥ 5 </a:t>
            </a:r>
            <a:r>
              <a:rPr lang="de-DE" dirty="0" err="1"/>
              <a:t>years</a:t>
            </a:r>
            <a:r>
              <a:rPr lang="de-DE" dirty="0"/>
              <a:t> </a:t>
            </a:r>
            <a:r>
              <a:rPr lang="de-DE" dirty="0" err="1"/>
              <a:t>undergo</a:t>
            </a:r>
            <a:r>
              <a:rPr lang="de-DE" dirty="0"/>
              <a:t> </a:t>
            </a:r>
            <a:r>
              <a:rPr lang="de-DE" dirty="0" err="1"/>
              <a:t>bilio-pancreatic</a:t>
            </a:r>
            <a:r>
              <a:rPr lang="de-DE" dirty="0"/>
              <a:t> </a:t>
            </a:r>
            <a:r>
              <a:rPr lang="de-DE" dirty="0" err="1"/>
              <a:t>diversion</a:t>
            </a:r>
            <a:endParaRPr lang="de-DE" dirty="0"/>
          </a:p>
          <a:p>
            <a:endParaRPr lang="de-DE" dirty="0"/>
          </a:p>
          <a:p>
            <a:r>
              <a:rPr lang="de-DE" b="1" dirty="0" smtClean="0"/>
              <a:t>Intervention 3 : </a:t>
            </a:r>
            <a:r>
              <a:rPr lang="de-DE" dirty="0" err="1">
                <a:solidFill>
                  <a:schemeClr val="accent6"/>
                </a:solidFill>
              </a:rPr>
              <a:t>Behavioral</a:t>
            </a:r>
            <a:r>
              <a:rPr lang="de-DE" dirty="0">
                <a:solidFill>
                  <a:schemeClr val="accent6"/>
                </a:solidFill>
              </a:rPr>
              <a:t>: anti-</a:t>
            </a:r>
            <a:r>
              <a:rPr lang="de-DE" dirty="0" err="1">
                <a:solidFill>
                  <a:schemeClr val="accent6"/>
                </a:solidFill>
              </a:rPr>
              <a:t>diabetic</a:t>
            </a:r>
            <a:r>
              <a:rPr lang="de-DE" dirty="0">
                <a:solidFill>
                  <a:schemeClr val="accent6"/>
                </a:solidFill>
              </a:rPr>
              <a:t> </a:t>
            </a:r>
            <a:r>
              <a:rPr lang="de-DE" dirty="0" err="1">
                <a:solidFill>
                  <a:schemeClr val="accent6"/>
                </a:solidFill>
              </a:rPr>
              <a:t>drugs</a:t>
            </a:r>
            <a:r>
              <a:rPr lang="de-DE" dirty="0">
                <a:solidFill>
                  <a:schemeClr val="accent6"/>
                </a:solidFill>
              </a:rPr>
              <a:t> and </a:t>
            </a:r>
            <a:r>
              <a:rPr lang="de-DE" dirty="0" err="1">
                <a:solidFill>
                  <a:schemeClr val="accent6"/>
                </a:solidFill>
              </a:rPr>
              <a:t>behavioral</a:t>
            </a:r>
            <a:r>
              <a:rPr lang="de-DE" dirty="0">
                <a:solidFill>
                  <a:schemeClr val="accent6"/>
                </a:solidFill>
              </a:rPr>
              <a:t> </a:t>
            </a:r>
            <a:r>
              <a:rPr lang="de-DE" dirty="0" err="1">
                <a:solidFill>
                  <a:schemeClr val="accent6"/>
                </a:solidFill>
              </a:rPr>
              <a:t>suggestions</a:t>
            </a:r>
            <a:endParaRPr lang="de-DE" dirty="0">
              <a:solidFill>
                <a:schemeClr val="accent6"/>
              </a:solidFill>
            </a:endParaRPr>
          </a:p>
          <a:p>
            <a:r>
              <a:rPr lang="de-DE" dirty="0" smtClean="0"/>
              <a:t>Type </a:t>
            </a:r>
            <a:r>
              <a:rPr lang="de-DE" dirty="0"/>
              <a:t>2 </a:t>
            </a:r>
            <a:r>
              <a:rPr lang="de-DE" dirty="0" err="1"/>
              <a:t>diabetic</a:t>
            </a:r>
            <a:r>
              <a:rPr lang="de-DE" dirty="0"/>
              <a:t> </a:t>
            </a:r>
            <a:r>
              <a:rPr lang="de-DE" dirty="0" err="1"/>
              <a:t>subjects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BMI ≥ 35, </a:t>
            </a:r>
            <a:r>
              <a:rPr lang="de-DE" dirty="0" err="1"/>
              <a:t>poor</a:t>
            </a:r>
            <a:r>
              <a:rPr lang="de-DE" dirty="0"/>
              <a:t> </a:t>
            </a:r>
            <a:r>
              <a:rPr lang="de-DE" dirty="0" err="1"/>
              <a:t>glycemic</a:t>
            </a:r>
            <a:r>
              <a:rPr lang="de-DE" dirty="0"/>
              <a:t> </a:t>
            </a:r>
            <a:r>
              <a:rPr lang="de-DE" dirty="0" err="1"/>
              <a:t>control</a:t>
            </a:r>
            <a:r>
              <a:rPr lang="de-DE" dirty="0"/>
              <a:t> (HbA1c ≥ 7.0%) and </a:t>
            </a:r>
            <a:r>
              <a:rPr lang="de-DE" dirty="0" err="1"/>
              <a:t>diabetes</a:t>
            </a:r>
            <a:r>
              <a:rPr lang="de-DE" dirty="0"/>
              <a:t> </a:t>
            </a:r>
            <a:r>
              <a:rPr lang="de-DE" dirty="0" err="1"/>
              <a:t>duration</a:t>
            </a:r>
            <a:r>
              <a:rPr lang="de-DE" dirty="0"/>
              <a:t> ≥ 5 </a:t>
            </a:r>
            <a:r>
              <a:rPr lang="de-DE" dirty="0" err="1" smtClean="0"/>
              <a:t>years</a:t>
            </a:r>
            <a:r>
              <a:rPr lang="de-DE" dirty="0" smtClean="0"/>
              <a:t> </a:t>
            </a:r>
            <a:r>
              <a:rPr lang="de-DE" dirty="0" err="1" smtClean="0"/>
              <a:t>undergo</a:t>
            </a:r>
            <a:r>
              <a:rPr lang="de-DE" dirty="0" smtClean="0"/>
              <a:t> </a:t>
            </a:r>
            <a:r>
              <a:rPr lang="de-DE" dirty="0" err="1"/>
              <a:t>medical</a:t>
            </a:r>
            <a:r>
              <a:rPr lang="de-DE" dirty="0"/>
              <a:t> </a:t>
            </a:r>
            <a:r>
              <a:rPr lang="de-DE" dirty="0" err="1" smtClean="0"/>
              <a:t>therapy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683568" y="5848654"/>
            <a:ext cx="45528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err="1"/>
              <a:t>Mingrone</a:t>
            </a:r>
            <a:r>
              <a:rPr lang="en-US" sz="1600" dirty="0"/>
              <a:t> </a:t>
            </a:r>
            <a:r>
              <a:rPr lang="en-US" sz="1600" dirty="0" smtClean="0"/>
              <a:t> et.al </a:t>
            </a:r>
            <a:r>
              <a:rPr lang="de-DE" sz="1600" dirty="0" smtClean="0"/>
              <a:t>N </a:t>
            </a:r>
            <a:r>
              <a:rPr lang="de-DE" sz="1600" dirty="0"/>
              <a:t>Engl J Med 2012;366:1577-85</a:t>
            </a:r>
          </a:p>
        </p:txBody>
      </p:sp>
    </p:spTree>
    <p:extLst>
      <p:ext uri="{BB962C8B-B14F-4D97-AF65-F5344CB8AC3E}">
        <p14:creationId xmlns:p14="http://schemas.microsoft.com/office/powerpoint/2010/main" val="1359590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solidFill>
                  <a:srgbClr val="FF0000"/>
                </a:solidFill>
              </a:rPr>
              <a:t>O</a:t>
            </a:r>
            <a:r>
              <a:rPr lang="de-DE" b="1" dirty="0" smtClean="0"/>
              <a:t>utcome</a:t>
            </a:r>
            <a:endParaRPr lang="de-DE" b="1" dirty="0"/>
          </a:p>
        </p:txBody>
      </p:sp>
      <p:sp>
        <p:nvSpPr>
          <p:cNvPr id="3" name="Rechteck 2"/>
          <p:cNvSpPr/>
          <p:nvPr/>
        </p:nvSpPr>
        <p:spPr>
          <a:xfrm>
            <a:off x="467544" y="1494217"/>
            <a:ext cx="7920880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accent6"/>
                </a:solidFill>
              </a:rPr>
              <a:t>The primary end point </a:t>
            </a:r>
            <a:endParaRPr lang="en-US" sz="2800" b="1" dirty="0" smtClean="0">
              <a:solidFill>
                <a:schemeClr val="accent6"/>
              </a:solidFill>
            </a:endParaRPr>
          </a:p>
          <a:p>
            <a:r>
              <a:rPr lang="en-US" sz="2800" dirty="0" smtClean="0"/>
              <a:t>was </a:t>
            </a:r>
            <a:r>
              <a:rPr lang="en-US" sz="2800" dirty="0"/>
              <a:t>the </a:t>
            </a:r>
            <a:r>
              <a:rPr lang="en-US" sz="2800" b="1" dirty="0">
                <a:solidFill>
                  <a:schemeClr val="accent6"/>
                </a:solidFill>
              </a:rPr>
              <a:t>rate of diabetes </a:t>
            </a:r>
            <a:r>
              <a:rPr lang="en-US" sz="2800" b="1" dirty="0" smtClean="0">
                <a:solidFill>
                  <a:schemeClr val="accent6"/>
                </a:solidFill>
              </a:rPr>
              <a:t>remission</a:t>
            </a:r>
            <a:r>
              <a:rPr lang="en-US" sz="2800" b="1" dirty="0" smtClean="0">
                <a:solidFill>
                  <a:srgbClr val="FF0000"/>
                </a:solidFill>
              </a:rPr>
              <a:t>*</a:t>
            </a:r>
            <a:r>
              <a:rPr lang="en-US" sz="2800" b="1" dirty="0" smtClean="0">
                <a:solidFill>
                  <a:schemeClr val="accent6"/>
                </a:solidFill>
              </a:rPr>
              <a:t> at </a:t>
            </a:r>
            <a:r>
              <a:rPr lang="en-US" sz="2800" b="1" dirty="0">
                <a:solidFill>
                  <a:schemeClr val="accent6"/>
                </a:solidFill>
              </a:rPr>
              <a:t>2 </a:t>
            </a:r>
            <a:r>
              <a:rPr lang="en-US" sz="2800" b="1" dirty="0" smtClean="0">
                <a:solidFill>
                  <a:schemeClr val="accent6"/>
                </a:solidFill>
              </a:rPr>
              <a:t>years</a:t>
            </a:r>
          </a:p>
          <a:p>
            <a:endParaRPr lang="en-US" sz="2800" b="1" dirty="0" smtClean="0">
              <a:solidFill>
                <a:schemeClr val="accent6"/>
              </a:solidFill>
            </a:endParaRPr>
          </a:p>
          <a:p>
            <a:r>
              <a:rPr lang="en-US" sz="2800" b="1" dirty="0" smtClean="0">
                <a:solidFill>
                  <a:schemeClr val="accent6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*</a:t>
            </a:r>
            <a:r>
              <a:rPr lang="en-US" sz="2400" dirty="0" smtClean="0"/>
              <a:t>defined </a:t>
            </a:r>
            <a:r>
              <a:rPr lang="en-US" sz="2400" dirty="0"/>
              <a:t>as a fasting glucose level of &lt;100 mg per deciliter [5.6 </a:t>
            </a:r>
            <a:r>
              <a:rPr lang="en-US" sz="2400" dirty="0" err="1"/>
              <a:t>mmol</a:t>
            </a:r>
            <a:r>
              <a:rPr lang="en-US" sz="2400" dirty="0"/>
              <a:t> </a:t>
            </a:r>
            <a:r>
              <a:rPr lang="en-US" sz="2400" dirty="0" smtClean="0"/>
              <a:t>per liter</a:t>
            </a:r>
            <a:r>
              <a:rPr lang="en-US" sz="2400" dirty="0"/>
              <a:t>] and a </a:t>
            </a:r>
            <a:r>
              <a:rPr lang="en-US" sz="2400" dirty="0" err="1"/>
              <a:t>glycated</a:t>
            </a:r>
            <a:r>
              <a:rPr lang="en-US" sz="2400" dirty="0"/>
              <a:t> hemoglobin level of &lt;6.5% in the absence of </a:t>
            </a:r>
            <a:r>
              <a:rPr lang="en-US" sz="2400" dirty="0" smtClean="0"/>
              <a:t>pharmacologic therapy</a:t>
            </a:r>
          </a:p>
          <a:p>
            <a:endParaRPr lang="de-DE" sz="2800" dirty="0"/>
          </a:p>
        </p:txBody>
      </p:sp>
      <p:sp>
        <p:nvSpPr>
          <p:cNvPr id="4" name="Rechteck 3"/>
          <p:cNvSpPr/>
          <p:nvPr/>
        </p:nvSpPr>
        <p:spPr>
          <a:xfrm>
            <a:off x="683568" y="5848654"/>
            <a:ext cx="45528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err="1"/>
              <a:t>Mingrone</a:t>
            </a:r>
            <a:r>
              <a:rPr lang="en-US" sz="1600" dirty="0"/>
              <a:t> </a:t>
            </a:r>
            <a:r>
              <a:rPr lang="en-US" sz="1600" dirty="0" smtClean="0"/>
              <a:t> et.al </a:t>
            </a:r>
            <a:r>
              <a:rPr lang="de-DE" sz="1600" dirty="0" smtClean="0"/>
              <a:t>N </a:t>
            </a:r>
            <a:r>
              <a:rPr lang="de-DE" sz="1600" dirty="0"/>
              <a:t>Engl J Med 2012;366:1577-85</a:t>
            </a:r>
          </a:p>
        </p:txBody>
      </p:sp>
    </p:spTree>
    <p:extLst>
      <p:ext uri="{BB962C8B-B14F-4D97-AF65-F5344CB8AC3E}">
        <p14:creationId xmlns:p14="http://schemas.microsoft.com/office/powerpoint/2010/main" val="1861416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113179"/>
            <a:ext cx="7354888" cy="633412"/>
          </a:xfrm>
        </p:spPr>
        <p:txBody>
          <a:bodyPr/>
          <a:lstStyle/>
          <a:p>
            <a:r>
              <a:rPr lang="de-DE" dirty="0" smtClean="0"/>
              <a:t>Study design: </a:t>
            </a:r>
            <a:r>
              <a:rPr lang="de-DE" dirty="0" err="1" smtClean="0"/>
              <a:t>Enrollment</a:t>
            </a:r>
            <a:r>
              <a:rPr lang="de-DE" dirty="0" smtClean="0"/>
              <a:t> </a:t>
            </a:r>
            <a:r>
              <a:rPr lang="de-DE" dirty="0"/>
              <a:t>and </a:t>
            </a:r>
            <a:r>
              <a:rPr lang="de-DE" dirty="0" err="1"/>
              <a:t>Outcomes</a:t>
            </a:r>
            <a:endParaRPr lang="de-DE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90646"/>
            <a:ext cx="8064896" cy="5897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Gerade Verbindung 4"/>
          <p:cNvCxnSpPr/>
          <p:nvPr/>
        </p:nvCxnSpPr>
        <p:spPr bwMode="auto">
          <a:xfrm>
            <a:off x="1475656" y="4869160"/>
            <a:ext cx="100811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Gerade Verbindung 7"/>
          <p:cNvCxnSpPr/>
          <p:nvPr/>
        </p:nvCxnSpPr>
        <p:spPr bwMode="auto">
          <a:xfrm>
            <a:off x="3707904" y="4869160"/>
            <a:ext cx="136815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Gerade Verbindung 9"/>
          <p:cNvCxnSpPr/>
          <p:nvPr/>
        </p:nvCxnSpPr>
        <p:spPr bwMode="auto">
          <a:xfrm>
            <a:off x="6084168" y="4869160"/>
            <a:ext cx="144016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Rechteck 6"/>
          <p:cNvSpPr/>
          <p:nvPr/>
        </p:nvSpPr>
        <p:spPr>
          <a:xfrm>
            <a:off x="207343" y="6519446"/>
            <a:ext cx="45528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err="1"/>
              <a:t>Mingrone</a:t>
            </a:r>
            <a:r>
              <a:rPr lang="en-US" sz="1600" dirty="0"/>
              <a:t> </a:t>
            </a:r>
            <a:r>
              <a:rPr lang="en-US" sz="1600" dirty="0" smtClean="0"/>
              <a:t> et.al </a:t>
            </a:r>
            <a:r>
              <a:rPr lang="de-DE" sz="1600" dirty="0" smtClean="0"/>
              <a:t>N </a:t>
            </a:r>
            <a:r>
              <a:rPr lang="de-DE" sz="1600" dirty="0"/>
              <a:t>Engl J Med 2012;366:1577-85</a:t>
            </a:r>
          </a:p>
        </p:txBody>
      </p:sp>
    </p:spTree>
    <p:extLst>
      <p:ext uri="{BB962C8B-B14F-4D97-AF65-F5344CB8AC3E}">
        <p14:creationId xmlns:p14="http://schemas.microsoft.com/office/powerpoint/2010/main" val="2218882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err="1" smtClean="0"/>
              <a:t>Results</a:t>
            </a:r>
            <a:r>
              <a:rPr lang="de-DE" dirty="0" smtClean="0"/>
              <a:t>:</a:t>
            </a:r>
            <a:endParaRPr lang="de-DE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95557"/>
            <a:ext cx="7272808" cy="4726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hteck 2"/>
          <p:cNvSpPr/>
          <p:nvPr/>
        </p:nvSpPr>
        <p:spPr>
          <a:xfrm>
            <a:off x="323528" y="5732095"/>
            <a:ext cx="8568952" cy="86177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6"/>
                </a:solidFill>
              </a:rPr>
              <a:t>At 2 years, diabetes remission had occurred in no patients in the medical-therapy</a:t>
            </a:r>
          </a:p>
          <a:p>
            <a:r>
              <a:rPr lang="en-US" sz="1600" dirty="0">
                <a:solidFill>
                  <a:schemeClr val="accent6"/>
                </a:solidFill>
              </a:rPr>
              <a:t>group versus 75% in the gastric-bypass group and 95% in the </a:t>
            </a:r>
            <a:r>
              <a:rPr lang="en-US" sz="1600" dirty="0" err="1">
                <a:solidFill>
                  <a:schemeClr val="accent6"/>
                </a:solidFill>
              </a:rPr>
              <a:t>biliopancreatic</a:t>
            </a:r>
            <a:r>
              <a:rPr lang="en-US" sz="1600" dirty="0">
                <a:solidFill>
                  <a:schemeClr val="accent6"/>
                </a:solidFill>
              </a:rPr>
              <a:t>-diversion</a:t>
            </a:r>
          </a:p>
          <a:p>
            <a:r>
              <a:rPr lang="en-US" sz="1600" dirty="0">
                <a:solidFill>
                  <a:schemeClr val="accent6"/>
                </a:solidFill>
              </a:rPr>
              <a:t>group (P&lt;0.001 for both comparisons</a:t>
            </a:r>
            <a:endParaRPr lang="de-DE" sz="1600" dirty="0">
              <a:solidFill>
                <a:schemeClr val="accent6"/>
              </a:solidFill>
            </a:endParaRPr>
          </a:p>
        </p:txBody>
      </p:sp>
      <p:sp>
        <p:nvSpPr>
          <p:cNvPr id="4" name="Rechteck 3"/>
          <p:cNvSpPr/>
          <p:nvPr/>
        </p:nvSpPr>
        <p:spPr>
          <a:xfrm rot="20531804">
            <a:off x="847227" y="2576567"/>
            <a:ext cx="7272808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/>
              <a:t>Preoperative BMI and weight loss did not predict</a:t>
            </a:r>
          </a:p>
          <a:p>
            <a:r>
              <a:rPr lang="en-US" dirty="0"/>
              <a:t>the improvement in hyperglycemia after these procedures.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2331579" y="404664"/>
            <a:ext cx="45528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err="1"/>
              <a:t>Mingrone</a:t>
            </a:r>
            <a:r>
              <a:rPr lang="en-US" sz="1600" dirty="0"/>
              <a:t> </a:t>
            </a:r>
            <a:r>
              <a:rPr lang="en-US" sz="1600" dirty="0" smtClean="0"/>
              <a:t> et.al </a:t>
            </a:r>
            <a:r>
              <a:rPr lang="de-DE" sz="1600" dirty="0" smtClean="0"/>
              <a:t>N </a:t>
            </a:r>
            <a:r>
              <a:rPr lang="de-DE" sz="1600" dirty="0"/>
              <a:t>Engl J Med 2012;366:1577-85</a:t>
            </a:r>
          </a:p>
        </p:txBody>
      </p:sp>
    </p:spTree>
    <p:extLst>
      <p:ext uri="{BB962C8B-B14F-4D97-AF65-F5344CB8AC3E}">
        <p14:creationId xmlns:p14="http://schemas.microsoft.com/office/powerpoint/2010/main" val="3566014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Limitations</a:t>
            </a:r>
            <a:r>
              <a:rPr lang="de-DE" dirty="0" smtClean="0"/>
              <a:t> of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/>
              <a:t>s</a:t>
            </a:r>
            <a:r>
              <a:rPr lang="de-DE" dirty="0" err="1" smtClean="0"/>
              <a:t>tudy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467544" y="1634067"/>
            <a:ext cx="8568952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/>
              <a:t>The </a:t>
            </a:r>
            <a:r>
              <a:rPr lang="de-DE" dirty="0" err="1" smtClean="0"/>
              <a:t>number</a:t>
            </a:r>
            <a:r>
              <a:rPr lang="de-DE" dirty="0"/>
              <a:t> </a:t>
            </a:r>
            <a:r>
              <a:rPr lang="en-US" dirty="0" smtClean="0"/>
              <a:t>of </a:t>
            </a:r>
            <a:r>
              <a:rPr lang="en-US" dirty="0"/>
              <a:t>patients, although fulfilling the </a:t>
            </a:r>
            <a:r>
              <a:rPr lang="en-US" dirty="0" smtClean="0"/>
              <a:t>sample-size </a:t>
            </a:r>
            <a:r>
              <a:rPr lang="de-DE" dirty="0" err="1" smtClean="0"/>
              <a:t>requirement</a:t>
            </a:r>
            <a:r>
              <a:rPr lang="de-DE" dirty="0"/>
              <a:t>, was </a:t>
            </a:r>
            <a:r>
              <a:rPr lang="de-DE" dirty="0" err="1"/>
              <a:t>relatively</a:t>
            </a:r>
            <a:r>
              <a:rPr lang="de-DE" dirty="0"/>
              <a:t> </a:t>
            </a:r>
            <a:r>
              <a:rPr lang="de-DE" dirty="0" err="1" smtClean="0"/>
              <a:t>small</a:t>
            </a:r>
            <a:r>
              <a:rPr lang="de-DE" dirty="0" smtClean="0"/>
              <a:t>  &gt;</a:t>
            </a:r>
            <a:r>
              <a:rPr lang="en-US" dirty="0" smtClean="0"/>
              <a:t>larger multicenter studies </a:t>
            </a:r>
            <a:r>
              <a:rPr lang="en-US" dirty="0"/>
              <a:t>will be required to confirm </a:t>
            </a:r>
            <a:r>
              <a:rPr lang="en-US" dirty="0" smtClean="0"/>
              <a:t>the findings</a:t>
            </a:r>
          </a:p>
          <a:p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The </a:t>
            </a:r>
            <a:r>
              <a:rPr lang="en-US" b="1" dirty="0">
                <a:solidFill>
                  <a:schemeClr val="accent6"/>
                </a:solidFill>
              </a:rPr>
              <a:t>study did not have sufficient </a:t>
            </a:r>
            <a:r>
              <a:rPr lang="en-US" b="1" dirty="0" smtClean="0">
                <a:solidFill>
                  <a:schemeClr val="accent6"/>
                </a:solidFill>
              </a:rPr>
              <a:t>power </a:t>
            </a:r>
            <a:r>
              <a:rPr lang="en-US" dirty="0" smtClean="0"/>
              <a:t>to </a:t>
            </a:r>
            <a:r>
              <a:rPr lang="en-US" dirty="0"/>
              <a:t>analyze safety or to detect differences in </a:t>
            </a:r>
            <a:r>
              <a:rPr lang="en-US" dirty="0" smtClean="0"/>
              <a:t>other important </a:t>
            </a:r>
            <a:r>
              <a:rPr lang="en-US" dirty="0"/>
              <a:t>end points, such as </a:t>
            </a:r>
            <a:r>
              <a:rPr lang="en-US" dirty="0">
                <a:solidFill>
                  <a:schemeClr val="accent6"/>
                </a:solidFill>
              </a:rPr>
              <a:t>rates of death </a:t>
            </a:r>
            <a:r>
              <a:rPr lang="en-US" dirty="0" smtClean="0"/>
              <a:t>or </a:t>
            </a:r>
            <a:r>
              <a:rPr lang="en-US" dirty="0" smtClean="0">
                <a:solidFill>
                  <a:schemeClr val="accent6"/>
                </a:solidFill>
              </a:rPr>
              <a:t>cardiovascular </a:t>
            </a:r>
            <a:r>
              <a:rPr lang="en-US" dirty="0">
                <a:solidFill>
                  <a:schemeClr val="accent6"/>
                </a:solidFill>
              </a:rPr>
              <a:t>events </a:t>
            </a:r>
            <a:r>
              <a:rPr lang="en-US" dirty="0"/>
              <a:t>and </a:t>
            </a:r>
            <a:r>
              <a:rPr lang="en-US" dirty="0">
                <a:solidFill>
                  <a:schemeClr val="accent6"/>
                </a:solidFill>
              </a:rPr>
              <a:t>differences in </a:t>
            </a:r>
            <a:r>
              <a:rPr lang="en-US" dirty="0" smtClean="0">
                <a:solidFill>
                  <a:schemeClr val="accent6"/>
                </a:solidFill>
              </a:rPr>
              <a:t>long-term morbidity</a:t>
            </a:r>
            <a:r>
              <a:rPr lang="en-US" dirty="0" smtClean="0"/>
              <a:t> </a:t>
            </a:r>
            <a:r>
              <a:rPr lang="en-US" dirty="0"/>
              <a:t>between the two surgical procedures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Eligibility criteria did not include cutoffs for </a:t>
            </a:r>
            <a:r>
              <a:rPr lang="en-US" dirty="0" smtClean="0"/>
              <a:t>dyslipidemia or </a:t>
            </a:r>
            <a:r>
              <a:rPr lang="en-US" dirty="0"/>
              <a:t>arterial blood pressure, and </a:t>
            </a:r>
            <a:r>
              <a:rPr lang="en-US" dirty="0" smtClean="0"/>
              <a:t>eligible patients </a:t>
            </a:r>
            <a:r>
              <a:rPr lang="en-US" dirty="0"/>
              <a:t>underwent randomization as they </a:t>
            </a:r>
            <a:r>
              <a:rPr lang="en-US" dirty="0" smtClean="0"/>
              <a:t>presented</a:t>
            </a:r>
          </a:p>
          <a:p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The </a:t>
            </a:r>
            <a:r>
              <a:rPr lang="en-US" b="1" dirty="0" smtClean="0">
                <a:solidFill>
                  <a:schemeClr val="accent6"/>
                </a:solidFill>
              </a:rPr>
              <a:t>longer-term </a:t>
            </a:r>
            <a:r>
              <a:rPr lang="en-US" sz="2400" b="1" dirty="0">
                <a:solidFill>
                  <a:srgbClr val="FF0000"/>
                </a:solidFill>
              </a:rPr>
              <a:t>outcome</a:t>
            </a:r>
            <a:r>
              <a:rPr lang="en-US" sz="2000" b="1" dirty="0">
                <a:solidFill>
                  <a:schemeClr val="accent6"/>
                </a:solidFill>
              </a:rPr>
              <a:t> </a:t>
            </a:r>
            <a:r>
              <a:rPr lang="en-US" b="1" dirty="0">
                <a:solidFill>
                  <a:schemeClr val="accent6"/>
                </a:solidFill>
              </a:rPr>
              <a:t>is unclear</a:t>
            </a:r>
            <a:r>
              <a:rPr lang="en-US" dirty="0"/>
              <a:t> because of </a:t>
            </a:r>
            <a:r>
              <a:rPr lang="en-US" dirty="0" smtClean="0"/>
              <a:t>the potential </a:t>
            </a:r>
            <a:r>
              <a:rPr lang="en-US" dirty="0"/>
              <a:t>for recurrence of </a:t>
            </a:r>
            <a:r>
              <a:rPr lang="en-US" dirty="0" smtClean="0"/>
              <a:t>hyperglycemia.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683568" y="5848654"/>
            <a:ext cx="45528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err="1"/>
              <a:t>Mingrone</a:t>
            </a:r>
            <a:r>
              <a:rPr lang="en-US" sz="1600" dirty="0"/>
              <a:t> </a:t>
            </a:r>
            <a:r>
              <a:rPr lang="en-US" sz="1600" dirty="0" smtClean="0"/>
              <a:t> et.al </a:t>
            </a:r>
            <a:r>
              <a:rPr lang="de-DE" sz="1600" dirty="0" smtClean="0"/>
              <a:t>N </a:t>
            </a:r>
            <a:r>
              <a:rPr lang="de-DE" sz="1600" dirty="0"/>
              <a:t>Engl J Med 2012;366:1577-85</a:t>
            </a:r>
          </a:p>
        </p:txBody>
      </p:sp>
    </p:spTree>
    <p:extLst>
      <p:ext uri="{BB962C8B-B14F-4D97-AF65-F5344CB8AC3E}">
        <p14:creationId xmlns:p14="http://schemas.microsoft.com/office/powerpoint/2010/main" val="2042483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5616" y="2852936"/>
            <a:ext cx="7354888" cy="633412"/>
          </a:xfrm>
        </p:spPr>
        <p:txBody>
          <a:bodyPr/>
          <a:lstStyle/>
          <a:p>
            <a:r>
              <a:rPr lang="de-DE" sz="4000" dirty="0" smtClean="0"/>
              <a:t>Short </a:t>
            </a:r>
            <a:r>
              <a:rPr lang="de-DE" sz="4000" dirty="0" err="1" smtClean="0"/>
              <a:t>excursion</a:t>
            </a:r>
            <a:r>
              <a:rPr lang="de-DE" sz="4000" dirty="0" smtClean="0"/>
              <a:t> on </a:t>
            </a:r>
            <a:r>
              <a:rPr lang="de-DE" sz="4000" b="1" dirty="0" err="1" smtClean="0">
                <a:solidFill>
                  <a:srgbClr val="FF0000"/>
                </a:solidFill>
              </a:rPr>
              <a:t>outcome</a:t>
            </a:r>
            <a:endParaRPr lang="de-DE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164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nummernplatzhalter 5"/>
          <p:cNvSpPr>
            <a:spLocks noGrp="1"/>
          </p:cNvSpPr>
          <p:nvPr>
            <p:ph type="sldNum" sz="quarter" idx="4294967295"/>
          </p:nvPr>
        </p:nvSpPr>
        <p:spPr>
          <a:xfrm>
            <a:off x="7239000" y="6477000"/>
            <a:ext cx="1905000" cy="228600"/>
          </a:xfrm>
          <a:prstGeom prst="rect">
            <a:avLst/>
          </a:prstGeom>
        </p:spPr>
        <p:txBody>
          <a:bodyPr/>
          <a:lstStyle/>
          <a:p>
            <a:r>
              <a:rPr lang="de-DE" altLang="de-DE"/>
              <a:t>- </a:t>
            </a:r>
            <a:fld id="{3AAEBF33-ED7F-40BE-A976-BA07BDC43DA1}" type="slidenum">
              <a:rPr lang="de-DE" altLang="de-DE"/>
              <a:pPr/>
              <a:t>19</a:t>
            </a:fld>
            <a:r>
              <a:rPr lang="de-DE" altLang="de-DE"/>
              <a:t> -</a:t>
            </a:r>
          </a:p>
        </p:txBody>
      </p:sp>
      <p:sp>
        <p:nvSpPr>
          <p:cNvPr id="50186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251520" y="1841528"/>
            <a:ext cx="9001000" cy="4114800"/>
          </a:xfrm>
          <a:noFill/>
          <a:ln/>
          <a:extLst>
            <a:ext uri="{91240B29-F687-4F45-9708-019B960494DF}">
              <a14:hiddenLine xmlns:a14="http://schemas.microsoft.com/office/drawing/2010/main" w="3175" cmpd="sng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lnSpc>
                <a:spcPct val="85000"/>
              </a:lnSpc>
              <a:spcBef>
                <a:spcPct val="30000"/>
              </a:spcBef>
              <a:buFontTx/>
              <a:buNone/>
              <a:tabLst>
                <a:tab pos="3619500" algn="l"/>
                <a:tab pos="6286500" algn="l"/>
              </a:tabLst>
            </a:pPr>
            <a:r>
              <a:rPr lang="de-DE" altLang="de-DE" dirty="0"/>
              <a:t>	</a:t>
            </a:r>
            <a:r>
              <a:rPr lang="de-DE" altLang="de-DE" sz="2000" dirty="0"/>
              <a:t>quantitative</a:t>
            </a:r>
            <a:r>
              <a:rPr lang="de-DE" altLang="de-DE" dirty="0"/>
              <a:t>	 </a:t>
            </a:r>
            <a:r>
              <a:rPr lang="de-DE" altLang="de-DE" sz="1800" dirty="0"/>
              <a:t>• </a:t>
            </a:r>
            <a:r>
              <a:rPr lang="de-DE" altLang="de-DE" sz="1600" dirty="0" err="1"/>
              <a:t>mortality</a:t>
            </a:r>
            <a:r>
              <a:rPr lang="de-DE" altLang="de-DE" sz="1600" dirty="0"/>
              <a:t> </a:t>
            </a:r>
            <a:r>
              <a:rPr lang="de-DE" altLang="de-DE" sz="1600" dirty="0" err="1" smtClean="0"/>
              <a:t>rates</a:t>
            </a:r>
            <a:r>
              <a:rPr lang="de-DE" altLang="de-DE" sz="1600" dirty="0" smtClean="0"/>
              <a:t>	</a:t>
            </a:r>
            <a:endParaRPr lang="de-DE" altLang="de-DE" sz="1600" dirty="0"/>
          </a:p>
          <a:p>
            <a:pPr marL="0" indent="0">
              <a:lnSpc>
                <a:spcPct val="90000"/>
              </a:lnSpc>
              <a:buFontTx/>
              <a:buNone/>
              <a:tabLst>
                <a:tab pos="3619500" algn="l"/>
                <a:tab pos="6286500" algn="l"/>
              </a:tabLst>
            </a:pPr>
            <a:r>
              <a:rPr lang="de-DE" altLang="de-DE" sz="1600" dirty="0"/>
              <a:t>		 • </a:t>
            </a:r>
            <a:r>
              <a:rPr lang="de-DE" altLang="de-DE" sz="1600" dirty="0" err="1"/>
              <a:t>survival</a:t>
            </a:r>
            <a:r>
              <a:rPr lang="de-DE" altLang="de-DE" sz="1600" dirty="0"/>
              <a:t> time</a:t>
            </a:r>
            <a:br>
              <a:rPr lang="de-DE" altLang="de-DE" sz="1600" dirty="0"/>
            </a:br>
            <a:r>
              <a:rPr lang="de-DE" altLang="de-DE" sz="1600" dirty="0"/>
              <a:t>		 • </a:t>
            </a:r>
            <a:r>
              <a:rPr lang="de-DE" altLang="de-DE" sz="1600" dirty="0" err="1"/>
              <a:t>complication</a:t>
            </a:r>
            <a:r>
              <a:rPr lang="de-DE" altLang="de-DE" sz="1600" dirty="0"/>
              <a:t> </a:t>
            </a:r>
            <a:r>
              <a:rPr lang="de-DE" altLang="de-DE" sz="1600" dirty="0" err="1"/>
              <a:t>rates</a:t>
            </a:r>
            <a:endParaRPr lang="de-DE" altLang="de-DE" sz="1600" dirty="0"/>
          </a:p>
          <a:p>
            <a:pPr marL="0" indent="0">
              <a:lnSpc>
                <a:spcPct val="90000"/>
              </a:lnSpc>
              <a:buFontTx/>
              <a:buNone/>
              <a:tabLst>
                <a:tab pos="3619500" algn="l"/>
                <a:tab pos="6286500" algn="l"/>
              </a:tabLst>
            </a:pPr>
            <a:r>
              <a:rPr lang="de-DE" altLang="de-DE" sz="1600" dirty="0"/>
              <a:t>	</a:t>
            </a:r>
            <a:r>
              <a:rPr lang="de-DE" altLang="de-DE" sz="2000" dirty="0"/>
              <a:t>qualitative</a:t>
            </a:r>
            <a:r>
              <a:rPr lang="de-DE" altLang="de-DE" sz="1600" dirty="0"/>
              <a:t>	 • </a:t>
            </a:r>
            <a:r>
              <a:rPr lang="de-DE" altLang="de-DE" sz="1600" dirty="0" err="1"/>
              <a:t>convalescence</a:t>
            </a:r>
            <a:r>
              <a:rPr lang="de-DE" altLang="de-DE" sz="1600" dirty="0"/>
              <a:t/>
            </a:r>
            <a:br>
              <a:rPr lang="de-DE" altLang="de-DE" sz="1600" dirty="0"/>
            </a:br>
            <a:r>
              <a:rPr lang="de-DE" altLang="de-DE" sz="1600" dirty="0"/>
              <a:t>		 • </a:t>
            </a:r>
            <a:r>
              <a:rPr lang="de-DE" altLang="de-DE" sz="1600" dirty="0" err="1"/>
              <a:t>quality</a:t>
            </a:r>
            <a:r>
              <a:rPr lang="de-DE" altLang="de-DE" sz="1600" dirty="0"/>
              <a:t> of </a:t>
            </a:r>
            <a:r>
              <a:rPr lang="de-DE" altLang="de-DE" sz="1600" dirty="0" err="1"/>
              <a:t>life</a:t>
            </a:r>
            <a:r>
              <a:rPr lang="de-DE" altLang="de-DE" sz="1600" dirty="0"/>
              <a:t/>
            </a:r>
            <a:br>
              <a:rPr lang="de-DE" altLang="de-DE" sz="1600" dirty="0"/>
            </a:br>
            <a:r>
              <a:rPr lang="de-DE" altLang="de-DE" sz="1600" dirty="0">
                <a:solidFill>
                  <a:schemeClr val="accent2"/>
                </a:solidFill>
              </a:rPr>
              <a:t>		 • </a:t>
            </a:r>
            <a:r>
              <a:rPr lang="de-DE" altLang="de-DE" sz="1600" dirty="0" err="1">
                <a:solidFill>
                  <a:schemeClr val="accent2"/>
                </a:solidFill>
              </a:rPr>
              <a:t>autonomy</a:t>
            </a:r>
            <a:endParaRPr lang="de-DE" altLang="de-DE" sz="1600" dirty="0">
              <a:solidFill>
                <a:schemeClr val="accent2"/>
              </a:solidFill>
            </a:endParaRPr>
          </a:p>
          <a:p>
            <a:pPr marL="0" indent="0">
              <a:lnSpc>
                <a:spcPct val="90000"/>
              </a:lnSpc>
              <a:buFontTx/>
              <a:buNone/>
              <a:tabLst>
                <a:tab pos="3619500" algn="l"/>
                <a:tab pos="6286500" algn="l"/>
              </a:tabLst>
            </a:pPr>
            <a:r>
              <a:rPr lang="de-DE" altLang="de-DE" sz="1600" dirty="0">
                <a:solidFill>
                  <a:schemeClr val="accent2"/>
                </a:solidFill>
              </a:rPr>
              <a:t>	</a:t>
            </a:r>
            <a:r>
              <a:rPr lang="de-DE" altLang="de-DE" sz="2000" dirty="0"/>
              <a:t>quantitative</a:t>
            </a:r>
            <a:r>
              <a:rPr lang="de-DE" altLang="de-DE" sz="1600" dirty="0"/>
              <a:t>	 • </a:t>
            </a:r>
            <a:r>
              <a:rPr lang="de-DE" altLang="de-DE" sz="1600" dirty="0" err="1"/>
              <a:t>laboratory</a:t>
            </a:r>
            <a:r>
              <a:rPr lang="de-DE" altLang="de-DE" sz="1600" dirty="0"/>
              <a:t> / </a:t>
            </a:r>
            <a:r>
              <a:rPr lang="de-DE" altLang="de-DE" sz="1600" dirty="0" err="1" smtClean="0"/>
              <a:t>function</a:t>
            </a:r>
            <a:r>
              <a:rPr lang="de-DE" altLang="de-DE" sz="1600" dirty="0" err="1">
                <a:solidFill>
                  <a:schemeClr val="accent2"/>
                </a:solidFill>
              </a:rPr>
              <a:t>tests</a:t>
            </a:r>
            <a:r>
              <a:rPr lang="de-DE" altLang="de-DE" sz="1600" dirty="0">
                <a:solidFill>
                  <a:schemeClr val="accent2"/>
                </a:solidFill>
              </a:rPr>
              <a:t/>
            </a:r>
            <a:br>
              <a:rPr lang="de-DE" altLang="de-DE" sz="1600" dirty="0">
                <a:solidFill>
                  <a:schemeClr val="accent2"/>
                </a:solidFill>
              </a:rPr>
            </a:br>
            <a:r>
              <a:rPr lang="de-DE" altLang="de-DE" sz="1600" dirty="0"/>
              <a:t>		 • </a:t>
            </a:r>
            <a:r>
              <a:rPr lang="de-DE" altLang="de-DE" sz="1600" dirty="0" err="1"/>
              <a:t>histology</a:t>
            </a:r>
            <a:r>
              <a:rPr lang="de-DE" altLang="de-DE" sz="1600" dirty="0"/>
              <a:t/>
            </a:r>
            <a:br>
              <a:rPr lang="de-DE" altLang="de-DE" sz="1600" dirty="0"/>
            </a:br>
            <a:r>
              <a:rPr lang="de-DE" altLang="de-DE" sz="1600" dirty="0"/>
              <a:t>		 • </a:t>
            </a:r>
            <a:r>
              <a:rPr lang="de-DE" altLang="de-DE" sz="1600" dirty="0" err="1"/>
              <a:t>bacteriology</a:t>
            </a:r>
            <a:endParaRPr lang="de-DE" altLang="de-DE" sz="1600" dirty="0"/>
          </a:p>
          <a:p>
            <a:pPr marL="0" indent="0">
              <a:lnSpc>
                <a:spcPct val="90000"/>
              </a:lnSpc>
              <a:buFontTx/>
              <a:buNone/>
              <a:tabLst>
                <a:tab pos="3619500" algn="l"/>
                <a:tab pos="6286500" algn="l"/>
              </a:tabLst>
            </a:pPr>
            <a:r>
              <a:rPr lang="de-DE" altLang="de-DE" sz="1600" dirty="0"/>
              <a:t>	</a:t>
            </a:r>
            <a:r>
              <a:rPr lang="de-DE" altLang="de-DE" sz="2000" dirty="0"/>
              <a:t>quantitative</a:t>
            </a:r>
            <a:r>
              <a:rPr lang="de-DE" altLang="de-DE" sz="1600" dirty="0"/>
              <a:t>	 • </a:t>
            </a:r>
            <a:r>
              <a:rPr lang="de-DE" altLang="de-DE" sz="1600" dirty="0" err="1"/>
              <a:t>costs</a:t>
            </a:r>
            <a:r>
              <a:rPr lang="de-DE" altLang="de-DE" sz="1600" dirty="0"/>
              <a:t/>
            </a:r>
            <a:br>
              <a:rPr lang="de-DE" altLang="de-DE" sz="1600" dirty="0"/>
            </a:br>
            <a:r>
              <a:rPr lang="de-DE" altLang="de-DE" sz="1600" dirty="0"/>
              <a:t>		 • </a:t>
            </a:r>
            <a:r>
              <a:rPr lang="de-DE" altLang="de-DE" sz="1600" dirty="0" err="1"/>
              <a:t>cost-effectiveness</a:t>
            </a:r>
            <a:r>
              <a:rPr lang="de-DE" altLang="de-DE" sz="1600" dirty="0"/>
              <a:t/>
            </a:r>
            <a:br>
              <a:rPr lang="de-DE" altLang="de-DE" sz="1600" dirty="0"/>
            </a:br>
            <a:r>
              <a:rPr lang="de-DE" altLang="de-DE" sz="1600" dirty="0"/>
              <a:t>		 • </a:t>
            </a:r>
            <a:r>
              <a:rPr lang="de-DE" altLang="de-DE" sz="1600" dirty="0" err="1"/>
              <a:t>cost-benefit</a:t>
            </a:r>
            <a:endParaRPr lang="de-DE" altLang="de-DE" sz="1600" dirty="0"/>
          </a:p>
        </p:txBody>
      </p:sp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716016" y="990600"/>
            <a:ext cx="3024336" cy="838200"/>
          </a:xfrm>
        </p:spPr>
        <p:txBody>
          <a:bodyPr/>
          <a:lstStyle/>
          <a:p>
            <a:r>
              <a:rPr lang="de-DE" altLang="de-DE" sz="2400" b="1" dirty="0" smtClean="0"/>
              <a:t>Outcome </a:t>
            </a:r>
            <a:r>
              <a:rPr lang="de-DE" altLang="de-DE" sz="2400" b="1" dirty="0" err="1" smtClean="0"/>
              <a:t>measures</a:t>
            </a:r>
            <a:r>
              <a:rPr lang="de-DE" altLang="de-DE" sz="2400" b="1" dirty="0" smtClean="0"/>
              <a:t> </a:t>
            </a:r>
            <a:endParaRPr lang="de-DE" altLang="de-DE" sz="2400" b="1" dirty="0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179512" y="2689"/>
            <a:ext cx="7772400" cy="1143000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/>
          <a:lstStyle>
            <a:lvl1pPr algn="ctr">
              <a:tabLst>
                <a:tab pos="8096250" algn="r"/>
              </a:tabLst>
              <a:defRPr sz="4400">
                <a:solidFill>
                  <a:srgbClr val="FFFF00"/>
                </a:solidFill>
                <a:latin typeface="Times New Roman" pitchFamily="18" charset="0"/>
              </a:defRPr>
            </a:lvl1pPr>
            <a:lvl2pPr algn="ctr">
              <a:tabLst>
                <a:tab pos="8096250" algn="r"/>
              </a:tabLst>
              <a:defRPr sz="4400">
                <a:solidFill>
                  <a:srgbClr val="FFFF00"/>
                </a:solidFill>
                <a:latin typeface="Times New Roman" pitchFamily="18" charset="0"/>
              </a:defRPr>
            </a:lvl2pPr>
            <a:lvl3pPr algn="ctr">
              <a:tabLst>
                <a:tab pos="8096250" algn="r"/>
              </a:tabLst>
              <a:defRPr sz="4400">
                <a:solidFill>
                  <a:srgbClr val="FFFF00"/>
                </a:solidFill>
                <a:latin typeface="Times New Roman" pitchFamily="18" charset="0"/>
              </a:defRPr>
            </a:lvl3pPr>
            <a:lvl4pPr algn="ctr">
              <a:tabLst>
                <a:tab pos="8096250" algn="r"/>
              </a:tabLst>
              <a:defRPr sz="4400">
                <a:solidFill>
                  <a:srgbClr val="FFFF00"/>
                </a:solidFill>
                <a:latin typeface="Times New Roman" pitchFamily="18" charset="0"/>
              </a:defRPr>
            </a:lvl4pPr>
            <a:lvl5pPr algn="ctr">
              <a:tabLst>
                <a:tab pos="8096250" algn="r"/>
              </a:tabLst>
              <a:defRPr sz="4400">
                <a:solidFill>
                  <a:srgbClr val="FFFF00"/>
                </a:solidFill>
                <a:latin typeface="Times New Roman" pitchFamily="18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8096250" algn="r"/>
              </a:tabLst>
              <a:defRPr sz="4400">
                <a:solidFill>
                  <a:srgbClr val="FFFF00"/>
                </a:solidFill>
                <a:latin typeface="Times New Roman" pitchFamily="18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8096250" algn="r"/>
              </a:tabLst>
              <a:defRPr sz="4400">
                <a:solidFill>
                  <a:srgbClr val="FFFF00"/>
                </a:solidFill>
                <a:latin typeface="Times New Roman" pitchFamily="18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8096250" algn="r"/>
              </a:tabLst>
              <a:defRPr sz="4400">
                <a:solidFill>
                  <a:srgbClr val="FFFF00"/>
                </a:solidFill>
                <a:latin typeface="Times New Roman" pitchFamily="18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8096250" algn="r"/>
              </a:tabLst>
              <a:defRPr sz="4400">
                <a:solidFill>
                  <a:srgbClr val="FFFF00"/>
                </a:solidFill>
                <a:latin typeface="Times New Roman" pitchFamily="18" charset="0"/>
              </a:defRPr>
            </a:lvl9pPr>
          </a:lstStyle>
          <a:p>
            <a:r>
              <a:rPr lang="en-GB" altLang="de-DE" sz="2400" b="1" dirty="0" smtClean="0">
                <a:solidFill>
                  <a:schemeClr val="accent2"/>
                </a:solidFill>
                <a:latin typeface="+mn-lt"/>
              </a:rPr>
              <a:t>Outcome: </a:t>
            </a:r>
            <a:r>
              <a:rPr lang="en-GB" altLang="de-DE" sz="2400" dirty="0" smtClean="0">
                <a:solidFill>
                  <a:schemeClr val="accent2"/>
                </a:solidFill>
                <a:latin typeface="+mn-lt"/>
              </a:rPr>
              <a:t>Achieving </a:t>
            </a:r>
            <a:r>
              <a:rPr lang="en-GB" altLang="de-DE" sz="2400" dirty="0">
                <a:solidFill>
                  <a:schemeClr val="accent2"/>
                </a:solidFill>
                <a:latin typeface="+mn-lt"/>
              </a:rPr>
              <a:t>the</a:t>
            </a:r>
            <a:r>
              <a:rPr lang="de-DE" altLang="de-DE" sz="2400" dirty="0">
                <a:solidFill>
                  <a:schemeClr val="accent2"/>
                </a:solidFill>
                <a:latin typeface="+mn-lt"/>
              </a:rPr>
              <a:t> „</a:t>
            </a:r>
            <a:r>
              <a:rPr lang="de-DE" altLang="de-DE" sz="2400" dirty="0" err="1">
                <a:solidFill>
                  <a:schemeClr val="accent2"/>
                </a:solidFill>
                <a:latin typeface="+mn-lt"/>
              </a:rPr>
              <a:t>best</a:t>
            </a:r>
            <a:r>
              <a:rPr lang="de-DE" altLang="de-DE" sz="2400" dirty="0">
                <a:solidFill>
                  <a:schemeClr val="accent2"/>
                </a:solidFill>
                <a:latin typeface="+mn-lt"/>
              </a:rPr>
              <a:t>“ </a:t>
            </a:r>
            <a:r>
              <a:rPr lang="de-DE" altLang="de-DE" sz="2400" dirty="0" err="1">
                <a:solidFill>
                  <a:schemeClr val="accent2"/>
                </a:solidFill>
                <a:latin typeface="+mn-lt"/>
              </a:rPr>
              <a:t>outcome</a:t>
            </a:r>
            <a:r>
              <a:rPr lang="de-DE" altLang="de-DE" sz="2400" dirty="0">
                <a:solidFill>
                  <a:schemeClr val="accent2"/>
                </a:solidFill>
                <a:latin typeface="+mn-lt"/>
              </a:rPr>
              <a:t> </a:t>
            </a:r>
            <a:r>
              <a:rPr lang="de-DE" altLang="de-DE" sz="2400" dirty="0" err="1">
                <a:solidFill>
                  <a:schemeClr val="accent2"/>
                </a:solidFill>
                <a:latin typeface="+mn-lt"/>
              </a:rPr>
              <a:t>is</a:t>
            </a:r>
            <a:r>
              <a:rPr lang="de-DE" altLang="de-DE" sz="2400" dirty="0">
                <a:solidFill>
                  <a:schemeClr val="accent2"/>
                </a:solidFill>
                <a:latin typeface="+mn-lt"/>
              </a:rPr>
              <a:t> </a:t>
            </a:r>
            <a:r>
              <a:rPr lang="de-DE" altLang="de-DE" sz="2400" dirty="0" err="1">
                <a:solidFill>
                  <a:schemeClr val="accent2"/>
                </a:solidFill>
                <a:latin typeface="+mn-lt"/>
              </a:rPr>
              <a:t>the</a:t>
            </a:r>
            <a:r>
              <a:rPr lang="de-DE" altLang="de-DE" sz="2400" dirty="0">
                <a:solidFill>
                  <a:schemeClr val="accent2"/>
                </a:solidFill>
                <a:latin typeface="+mn-lt"/>
              </a:rPr>
              <a:t> </a:t>
            </a:r>
            <a:r>
              <a:rPr lang="de-DE" altLang="de-DE" sz="2400" dirty="0" err="1">
                <a:solidFill>
                  <a:schemeClr val="accent2"/>
                </a:solidFill>
                <a:latin typeface="+mn-lt"/>
              </a:rPr>
              <a:t>goal</a:t>
            </a:r>
            <a:r>
              <a:rPr lang="de-DE" altLang="de-DE" sz="2400" dirty="0">
                <a:solidFill>
                  <a:schemeClr val="accent2"/>
                </a:solidFill>
                <a:latin typeface="+mn-lt"/>
              </a:rPr>
              <a:t/>
            </a:r>
            <a:br>
              <a:rPr lang="de-DE" altLang="de-DE" sz="2400" dirty="0">
                <a:solidFill>
                  <a:schemeClr val="accent2"/>
                </a:solidFill>
                <a:latin typeface="+mn-lt"/>
              </a:rPr>
            </a:br>
            <a:r>
              <a:rPr lang="de-DE" altLang="de-DE" sz="2400" dirty="0">
                <a:solidFill>
                  <a:schemeClr val="accent2"/>
                </a:solidFill>
                <a:latin typeface="+mn-lt"/>
              </a:rPr>
              <a:t>                of all </a:t>
            </a:r>
            <a:r>
              <a:rPr lang="de-DE" altLang="de-DE" sz="2400" dirty="0" err="1">
                <a:solidFill>
                  <a:schemeClr val="accent2"/>
                </a:solidFill>
                <a:latin typeface="+mn-lt"/>
              </a:rPr>
              <a:t>clinical</a:t>
            </a:r>
            <a:r>
              <a:rPr lang="de-DE" altLang="de-DE" sz="2400" dirty="0">
                <a:solidFill>
                  <a:schemeClr val="accent2"/>
                </a:solidFill>
                <a:latin typeface="+mn-lt"/>
              </a:rPr>
              <a:t> </a:t>
            </a:r>
            <a:r>
              <a:rPr lang="de-DE" altLang="de-DE" sz="2400" dirty="0" err="1">
                <a:solidFill>
                  <a:schemeClr val="accent2"/>
                </a:solidFill>
                <a:latin typeface="+mn-lt"/>
              </a:rPr>
              <a:t>medicine</a:t>
            </a:r>
            <a:r>
              <a:rPr lang="de-DE" altLang="de-DE" sz="2400" dirty="0">
                <a:solidFill>
                  <a:schemeClr val="accent2"/>
                </a:solidFill>
                <a:latin typeface="+mn-lt"/>
              </a:rPr>
              <a:t>   </a:t>
            </a:r>
            <a:r>
              <a:rPr lang="de-DE" altLang="de-DE" sz="1800" dirty="0">
                <a:solidFill>
                  <a:schemeClr val="accent2"/>
                </a:solidFill>
                <a:latin typeface="+mn-lt"/>
              </a:rPr>
              <a:t>(Little, 1993)</a:t>
            </a:r>
            <a:endParaRPr lang="de-DE" altLang="de-DE" sz="40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50181" name="Line 5"/>
          <p:cNvSpPr>
            <a:spLocks noChangeShapeType="1"/>
          </p:cNvSpPr>
          <p:nvPr/>
        </p:nvSpPr>
        <p:spPr bwMode="auto">
          <a:xfrm>
            <a:off x="0" y="1828800"/>
            <a:ext cx="9144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50189" name="Text Box 13"/>
          <p:cNvSpPr txBox="1">
            <a:spLocks noChangeArrowheads="1"/>
          </p:cNvSpPr>
          <p:nvPr/>
        </p:nvSpPr>
        <p:spPr bwMode="auto">
          <a:xfrm>
            <a:off x="392910" y="4218417"/>
            <a:ext cx="2369368" cy="4616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de-DE" sz="2400" b="1" dirty="0" err="1">
                <a:solidFill>
                  <a:schemeClr val="accent2"/>
                </a:solidFill>
              </a:rPr>
              <a:t>economical</a:t>
            </a:r>
            <a:endParaRPr lang="de-DE" altLang="de-DE" sz="2400" b="1" dirty="0">
              <a:solidFill>
                <a:schemeClr val="accent2"/>
              </a:solidFill>
            </a:endParaRPr>
          </a:p>
        </p:txBody>
      </p:sp>
      <p:sp>
        <p:nvSpPr>
          <p:cNvPr id="50190" name="Text Box 14"/>
          <p:cNvSpPr txBox="1">
            <a:spLocks noChangeArrowheads="1"/>
          </p:cNvSpPr>
          <p:nvPr/>
        </p:nvSpPr>
        <p:spPr bwMode="auto">
          <a:xfrm>
            <a:off x="370219" y="3433577"/>
            <a:ext cx="1999037" cy="4616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de-DE" sz="2400" b="1" dirty="0" err="1">
                <a:solidFill>
                  <a:schemeClr val="accent2"/>
                </a:solidFill>
              </a:rPr>
              <a:t>biological</a:t>
            </a:r>
            <a:endParaRPr lang="de-DE" altLang="de-DE" sz="2400" b="1" dirty="0">
              <a:solidFill>
                <a:schemeClr val="accent2"/>
              </a:solidFill>
            </a:endParaRPr>
          </a:p>
        </p:txBody>
      </p:sp>
      <p:sp>
        <p:nvSpPr>
          <p:cNvPr id="50191" name="Text Box 15"/>
          <p:cNvSpPr txBox="1">
            <a:spLocks noChangeArrowheads="1"/>
          </p:cNvSpPr>
          <p:nvPr/>
        </p:nvSpPr>
        <p:spPr bwMode="auto">
          <a:xfrm>
            <a:off x="392910" y="1876312"/>
            <a:ext cx="1490133" cy="4616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de-DE" sz="2400" b="1" dirty="0" err="1">
                <a:solidFill>
                  <a:schemeClr val="accent2"/>
                </a:solidFill>
              </a:rPr>
              <a:t>clinical</a:t>
            </a:r>
            <a:endParaRPr lang="de-DE" altLang="de-DE" sz="2400" b="1" dirty="0">
              <a:solidFill>
                <a:schemeClr val="accent2"/>
              </a:solidFill>
            </a:endParaRPr>
          </a:p>
        </p:txBody>
      </p:sp>
      <p:sp>
        <p:nvSpPr>
          <p:cNvPr id="50192" name="Line 16"/>
          <p:cNvSpPr>
            <a:spLocks noChangeShapeType="1"/>
          </p:cNvSpPr>
          <p:nvPr/>
        </p:nvSpPr>
        <p:spPr bwMode="auto">
          <a:xfrm>
            <a:off x="2370667" y="2209800"/>
            <a:ext cx="338667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50193" name="Line 17"/>
          <p:cNvSpPr>
            <a:spLocks noChangeShapeType="1"/>
          </p:cNvSpPr>
          <p:nvPr/>
        </p:nvSpPr>
        <p:spPr bwMode="auto">
          <a:xfrm>
            <a:off x="2369256" y="4419600"/>
            <a:ext cx="338667" cy="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" name="Pfeil nach rechts 1"/>
          <p:cNvSpPr/>
          <p:nvPr/>
        </p:nvSpPr>
        <p:spPr bwMode="auto">
          <a:xfrm>
            <a:off x="2369255" y="1988840"/>
            <a:ext cx="762585" cy="220960"/>
          </a:xfrm>
          <a:prstGeom prst="rightArrow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8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14" name="Pfeil nach rechts 13"/>
          <p:cNvSpPr/>
          <p:nvPr/>
        </p:nvSpPr>
        <p:spPr bwMode="auto">
          <a:xfrm>
            <a:off x="2380985" y="2820042"/>
            <a:ext cx="762585" cy="220960"/>
          </a:xfrm>
          <a:prstGeom prst="rightArrow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8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15" name="Pfeil nach rechts 14"/>
          <p:cNvSpPr/>
          <p:nvPr/>
        </p:nvSpPr>
        <p:spPr bwMode="auto">
          <a:xfrm>
            <a:off x="2380984" y="3553929"/>
            <a:ext cx="762585" cy="220960"/>
          </a:xfrm>
          <a:prstGeom prst="rightArrow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8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16" name="Pfeil nach rechts 15"/>
          <p:cNvSpPr/>
          <p:nvPr/>
        </p:nvSpPr>
        <p:spPr bwMode="auto">
          <a:xfrm>
            <a:off x="2397712" y="4419600"/>
            <a:ext cx="762585" cy="220960"/>
          </a:xfrm>
          <a:prstGeom prst="rightArrow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8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7681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01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01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01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01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01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01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01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01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01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01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01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01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accent2"/>
                </a:solidFill>
              </a:rPr>
              <a:t>Ou</a:t>
            </a:r>
            <a:r>
              <a:rPr lang="de-DE" sz="3200" b="1" dirty="0" smtClean="0">
                <a:solidFill>
                  <a:schemeClr val="accent2"/>
                </a:solidFill>
              </a:rPr>
              <a:t>tli</a:t>
            </a:r>
            <a:r>
              <a:rPr lang="de-DE" b="1" dirty="0" smtClean="0">
                <a:solidFill>
                  <a:schemeClr val="accent2"/>
                </a:solidFill>
              </a:rPr>
              <a:t>ne o</a:t>
            </a:r>
            <a:r>
              <a:rPr lang="de-DE" b="1" dirty="0" smtClean="0"/>
              <a:t>f </a:t>
            </a:r>
            <a:r>
              <a:rPr lang="de-DE" b="1" dirty="0" err="1" smtClean="0"/>
              <a:t>my</a:t>
            </a:r>
            <a:r>
              <a:rPr lang="de-DE" b="1" dirty="0" smtClean="0"/>
              <a:t> </a:t>
            </a:r>
            <a:r>
              <a:rPr lang="de-DE" b="1" dirty="0" err="1" smtClean="0"/>
              <a:t>talk</a:t>
            </a:r>
            <a:endParaRPr lang="de-DE" b="1" dirty="0"/>
          </a:p>
        </p:txBody>
      </p:sp>
      <p:sp>
        <p:nvSpPr>
          <p:cNvPr id="3" name="Textfeld 2"/>
          <p:cNvSpPr txBox="1"/>
          <p:nvPr/>
        </p:nvSpPr>
        <p:spPr>
          <a:xfrm flipH="1">
            <a:off x="683567" y="2276872"/>
            <a:ext cx="590465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2400" dirty="0" smtClean="0"/>
              <a:t>Status Quo- randomized </a:t>
            </a:r>
            <a:r>
              <a:rPr lang="en-US" sz="2400" dirty="0"/>
              <a:t>controlled </a:t>
            </a:r>
            <a:r>
              <a:rPr lang="en-US" sz="2400" dirty="0" smtClean="0"/>
              <a:t>trials</a:t>
            </a:r>
            <a:r>
              <a:rPr lang="en-US" sz="2400" dirty="0" smtClean="0"/>
              <a:t>?</a:t>
            </a:r>
            <a:r>
              <a:rPr lang="de-DE" sz="2400" dirty="0" smtClean="0"/>
              <a:t> </a:t>
            </a:r>
            <a:endParaRPr lang="de-DE" sz="2400" dirty="0" smtClean="0"/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de-DE" sz="2400" dirty="0" smtClean="0"/>
              <a:t>Outcome </a:t>
            </a:r>
            <a:r>
              <a:rPr lang="de-DE" sz="2400" dirty="0" err="1" smtClean="0"/>
              <a:t>measures</a:t>
            </a:r>
            <a:r>
              <a:rPr lang="de-DE" sz="2400" dirty="0" smtClean="0"/>
              <a:t> and </a:t>
            </a:r>
            <a:r>
              <a:rPr lang="de-DE" altLang="de-DE" sz="2400" dirty="0" err="1" smtClean="0"/>
              <a:t>confounders</a:t>
            </a:r>
            <a:r>
              <a:rPr lang="de-DE" altLang="de-DE" sz="2400" dirty="0" smtClean="0"/>
              <a:t> ?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de-DE" sz="2400" dirty="0" err="1" smtClean="0"/>
              <a:t>Systemetic</a:t>
            </a:r>
            <a:r>
              <a:rPr lang="de-DE" sz="2400" dirty="0" smtClean="0"/>
              <a:t> </a:t>
            </a:r>
            <a:r>
              <a:rPr lang="de-DE" sz="2400" dirty="0" err="1"/>
              <a:t>reviews</a:t>
            </a:r>
            <a:r>
              <a:rPr lang="de-DE" sz="2400" dirty="0"/>
              <a:t> and </a:t>
            </a:r>
            <a:r>
              <a:rPr lang="de-DE" sz="2400" dirty="0" err="1" smtClean="0"/>
              <a:t>metaanalyses</a:t>
            </a:r>
            <a:endParaRPr lang="de-DE" sz="2400" dirty="0" smtClean="0"/>
          </a:p>
          <a:p>
            <a:r>
              <a:rPr lang="de-DE" altLang="de-DE" sz="2400" dirty="0" smtClean="0"/>
              <a:t>         -  </a:t>
            </a:r>
            <a:r>
              <a:rPr lang="de-DE" altLang="de-DE" sz="2400" dirty="0" err="1" smtClean="0"/>
              <a:t>Risk</a:t>
            </a:r>
            <a:r>
              <a:rPr lang="de-DE" altLang="de-DE" sz="2400" dirty="0" smtClean="0"/>
              <a:t> of </a:t>
            </a:r>
            <a:r>
              <a:rPr lang="de-DE" altLang="de-DE" sz="2400" dirty="0" err="1" smtClean="0"/>
              <a:t>bias</a:t>
            </a:r>
            <a:r>
              <a:rPr lang="de-DE" altLang="de-DE" sz="2400" dirty="0" smtClean="0"/>
              <a:t> </a:t>
            </a:r>
            <a:r>
              <a:rPr lang="de-DE" altLang="de-DE" sz="2400" dirty="0" err="1" smtClean="0"/>
              <a:t>assessment</a:t>
            </a:r>
            <a:r>
              <a:rPr lang="de-DE" altLang="de-DE" sz="2400" dirty="0" smtClean="0"/>
              <a:t> ?</a:t>
            </a:r>
          </a:p>
          <a:p>
            <a:r>
              <a:rPr lang="en-US" sz="2400" dirty="0" smtClean="0"/>
              <a:t>         -  Strengths </a:t>
            </a:r>
            <a:r>
              <a:rPr lang="en-US" sz="2400" dirty="0"/>
              <a:t>and </a:t>
            </a:r>
            <a:r>
              <a:rPr lang="en-US" sz="2400" dirty="0" smtClean="0"/>
              <a:t>limitations ?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2400" dirty="0" smtClean="0"/>
              <a:t>The efficacy and effectiveness gap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altLang="de-DE" sz="2400" dirty="0" smtClean="0"/>
              <a:t>Summary and conclusion</a:t>
            </a:r>
            <a:endParaRPr lang="de-DE" altLang="de-DE" sz="2400" dirty="0" smtClean="0"/>
          </a:p>
          <a:p>
            <a:endParaRPr lang="de-DE" altLang="de-DE" sz="1600" dirty="0" smtClean="0"/>
          </a:p>
        </p:txBody>
      </p:sp>
      <p:sp>
        <p:nvSpPr>
          <p:cNvPr id="4" name="Rechteck 3"/>
          <p:cNvSpPr/>
          <p:nvPr/>
        </p:nvSpPr>
        <p:spPr>
          <a:xfrm>
            <a:off x="683567" y="1186508"/>
            <a:ext cx="82089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 smtClean="0">
                <a:solidFill>
                  <a:schemeClr val="accent2"/>
                </a:solidFill>
              </a:rPr>
              <a:t>RCT`s and </a:t>
            </a:r>
            <a:r>
              <a:rPr lang="en-US" sz="2400" dirty="0" err="1" smtClean="0">
                <a:solidFill>
                  <a:schemeClr val="accent2"/>
                </a:solidFill>
              </a:rPr>
              <a:t>metaanalyses</a:t>
            </a:r>
            <a:r>
              <a:rPr lang="en-US" sz="2400" dirty="0" smtClean="0">
                <a:solidFill>
                  <a:schemeClr val="accent2"/>
                </a:solidFill>
              </a:rPr>
              <a:t> of bariatric </a:t>
            </a:r>
            <a:r>
              <a:rPr lang="en-US" sz="2400" dirty="0">
                <a:solidFill>
                  <a:schemeClr val="accent2"/>
                </a:solidFill>
              </a:rPr>
              <a:t>surgery for Type II diabetes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5281" y="2204864"/>
            <a:ext cx="1905000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2017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186" name="Text Box 2"/>
          <p:cNvSpPr txBox="1">
            <a:spLocks noChangeArrowheads="1"/>
          </p:cNvSpPr>
          <p:nvPr/>
        </p:nvSpPr>
        <p:spPr bwMode="auto">
          <a:xfrm>
            <a:off x="228600" y="336550"/>
            <a:ext cx="8686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de-DE" altLang="de-DE" sz="3200" b="1">
                <a:solidFill>
                  <a:srgbClr val="000099"/>
                </a:solidFill>
              </a:rPr>
              <a:t>The optimal  outcome measure should…</a:t>
            </a:r>
          </a:p>
        </p:txBody>
      </p:sp>
      <p:sp>
        <p:nvSpPr>
          <p:cNvPr id="477187" name="Text Box 3"/>
          <p:cNvSpPr txBox="1">
            <a:spLocks noChangeArrowheads="1"/>
          </p:cNvSpPr>
          <p:nvPr/>
        </p:nvSpPr>
        <p:spPr bwMode="auto">
          <a:xfrm>
            <a:off x="3132138" y="1196975"/>
            <a:ext cx="5435600" cy="524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3400" indent="-5334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804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842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dirty="0">
                <a:solidFill>
                  <a:srgbClr val="FF0000"/>
                </a:solidFill>
                <a:latin typeface="Arial" charset="0"/>
                <a:sym typeface="Wingdings" pitchFamily="2" charset="2"/>
              </a:rPr>
              <a:t></a:t>
            </a:r>
            <a:r>
              <a:rPr lang="de-DE" altLang="de-DE" dirty="0">
                <a:latin typeface="Arial" charset="0"/>
                <a:sym typeface="Wingdings" pitchFamily="2" charset="2"/>
              </a:rPr>
              <a:t>  </a:t>
            </a:r>
            <a:r>
              <a:rPr lang="de-DE" altLang="de-DE" dirty="0" err="1">
                <a:solidFill>
                  <a:srgbClr val="000099"/>
                </a:solidFill>
                <a:latin typeface="Arial" charset="0"/>
                <a:sym typeface="Wingdings" pitchFamily="2" charset="2"/>
              </a:rPr>
              <a:t>cover</a:t>
            </a:r>
            <a:r>
              <a:rPr lang="de-DE" altLang="de-DE" dirty="0">
                <a:solidFill>
                  <a:srgbClr val="000099"/>
                </a:solidFill>
                <a:latin typeface="Arial" charset="0"/>
                <a:sym typeface="Wingdings" pitchFamily="2" charset="2"/>
              </a:rPr>
              <a:t> </a:t>
            </a:r>
            <a:r>
              <a:rPr lang="de-DE" altLang="de-DE" dirty="0" err="1">
                <a:solidFill>
                  <a:srgbClr val="000099"/>
                </a:solidFill>
                <a:latin typeface="Arial" charset="0"/>
                <a:sym typeface="Wingdings" pitchFamily="2" charset="2"/>
              </a:rPr>
              <a:t>the</a:t>
            </a:r>
            <a:r>
              <a:rPr lang="de-DE" altLang="de-DE" dirty="0">
                <a:solidFill>
                  <a:srgbClr val="000099"/>
                </a:solidFill>
                <a:latin typeface="Arial" charset="0"/>
                <a:sym typeface="Wingdings" pitchFamily="2" charset="2"/>
              </a:rPr>
              <a:t> </a:t>
            </a:r>
            <a:r>
              <a:rPr lang="de-DE" altLang="de-DE" dirty="0" err="1">
                <a:solidFill>
                  <a:srgbClr val="000099"/>
                </a:solidFill>
                <a:latin typeface="Arial" charset="0"/>
                <a:sym typeface="Wingdings" pitchFamily="2" charset="2"/>
              </a:rPr>
              <a:t>main</a:t>
            </a:r>
            <a:r>
              <a:rPr lang="de-DE" altLang="de-DE" dirty="0">
                <a:solidFill>
                  <a:srgbClr val="000099"/>
                </a:solidFill>
                <a:latin typeface="Arial" charset="0"/>
                <a:sym typeface="Wingdings" pitchFamily="2" charset="2"/>
              </a:rPr>
              <a:t> </a:t>
            </a:r>
            <a:r>
              <a:rPr lang="de-DE" altLang="de-DE" dirty="0" err="1">
                <a:solidFill>
                  <a:srgbClr val="000099"/>
                </a:solidFill>
                <a:latin typeface="Arial" charset="0"/>
                <a:sym typeface="Wingdings" pitchFamily="2" charset="2"/>
              </a:rPr>
              <a:t>problem</a:t>
            </a:r>
            <a:r>
              <a:rPr lang="de-DE" altLang="de-DE" dirty="0">
                <a:solidFill>
                  <a:srgbClr val="000099"/>
                </a:solidFill>
                <a:latin typeface="Arial" charset="0"/>
                <a:sym typeface="Wingdings" pitchFamily="2" charset="2"/>
              </a:rPr>
              <a:t> of </a:t>
            </a:r>
            <a:r>
              <a:rPr lang="de-DE" altLang="de-DE" dirty="0" err="1">
                <a:solidFill>
                  <a:srgbClr val="000099"/>
                </a:solidFill>
                <a:latin typeface="Arial" charset="0"/>
                <a:sym typeface="Wingdings" pitchFamily="2" charset="2"/>
              </a:rPr>
              <a:t>the</a:t>
            </a:r>
            <a:r>
              <a:rPr lang="de-DE" altLang="de-DE" dirty="0">
                <a:solidFill>
                  <a:srgbClr val="000099"/>
                </a:solidFill>
                <a:latin typeface="Arial" charset="0"/>
                <a:sym typeface="Wingdings" pitchFamily="2" charset="2"/>
              </a:rPr>
              <a:t> </a:t>
            </a:r>
            <a:r>
              <a:rPr lang="de-DE" altLang="de-DE" dirty="0" err="1">
                <a:solidFill>
                  <a:srgbClr val="000099"/>
                </a:solidFill>
                <a:latin typeface="Arial" charset="0"/>
                <a:sym typeface="Wingdings" pitchFamily="2" charset="2"/>
              </a:rPr>
              <a:t>patient</a:t>
            </a:r>
            <a:r>
              <a:rPr lang="de-DE" altLang="de-DE" dirty="0">
                <a:solidFill>
                  <a:srgbClr val="000099"/>
                </a:solidFill>
                <a:latin typeface="Arial" charset="0"/>
                <a:sym typeface="Wingdings" pitchFamily="2" charset="2"/>
              </a:rPr>
              <a:t> (</a:t>
            </a:r>
            <a:r>
              <a:rPr lang="de-DE" altLang="de-DE" dirty="0" err="1">
                <a:solidFill>
                  <a:srgbClr val="000099"/>
                </a:solidFill>
                <a:latin typeface="Arial" charset="0"/>
                <a:sym typeface="Wingdings" pitchFamily="2" charset="2"/>
              </a:rPr>
              <a:t>clinical</a:t>
            </a:r>
            <a:r>
              <a:rPr lang="de-DE" altLang="de-DE" dirty="0">
                <a:solidFill>
                  <a:srgbClr val="000099"/>
                </a:solidFill>
                <a:latin typeface="Arial" charset="0"/>
                <a:sym typeface="Wingdings" pitchFamily="2" charset="2"/>
              </a:rPr>
              <a:t> </a:t>
            </a:r>
            <a:r>
              <a:rPr lang="de-DE" altLang="de-DE" dirty="0" err="1">
                <a:solidFill>
                  <a:srgbClr val="000099"/>
                </a:solidFill>
                <a:latin typeface="Arial" charset="0"/>
                <a:sym typeface="Wingdings" pitchFamily="2" charset="2"/>
              </a:rPr>
              <a:t>relevance</a:t>
            </a:r>
            <a:r>
              <a:rPr lang="de-DE" altLang="de-DE" dirty="0">
                <a:solidFill>
                  <a:srgbClr val="000099"/>
                </a:solidFill>
                <a:latin typeface="Arial" charset="0"/>
                <a:sym typeface="Wingdings" pitchFamily="2" charset="2"/>
              </a:rPr>
              <a:t>)</a:t>
            </a:r>
            <a:endParaRPr lang="de-DE" altLang="de-DE" sz="2200" dirty="0">
              <a:solidFill>
                <a:srgbClr val="000099"/>
              </a:solidFill>
              <a:latin typeface="Arial" charset="0"/>
            </a:endParaRPr>
          </a:p>
          <a:p>
            <a:pPr>
              <a:lnSpc>
                <a:spcPct val="140000"/>
              </a:lnSpc>
              <a:spcBef>
                <a:spcPct val="50000"/>
              </a:spcBef>
            </a:pPr>
            <a:r>
              <a:rPr lang="de-DE" altLang="de-DE" sz="2200" dirty="0">
                <a:solidFill>
                  <a:srgbClr val="FF0000"/>
                </a:solidFill>
                <a:latin typeface="Arial" charset="0"/>
                <a:sym typeface="Wingdings" pitchFamily="2" charset="2"/>
              </a:rPr>
              <a:t></a:t>
            </a:r>
            <a:r>
              <a:rPr lang="de-DE" altLang="de-DE" sz="2200" dirty="0">
                <a:solidFill>
                  <a:srgbClr val="000099"/>
                </a:solidFill>
                <a:latin typeface="Arial" charset="0"/>
              </a:rPr>
              <a:t>	</a:t>
            </a:r>
            <a:r>
              <a:rPr lang="de-DE" altLang="de-DE" sz="2200" dirty="0" err="1">
                <a:solidFill>
                  <a:srgbClr val="000099"/>
                </a:solidFill>
                <a:latin typeface="Arial" charset="0"/>
              </a:rPr>
              <a:t>respond</a:t>
            </a:r>
            <a:r>
              <a:rPr lang="de-DE" altLang="de-DE" sz="2200" dirty="0">
                <a:solidFill>
                  <a:srgbClr val="000099"/>
                </a:solidFill>
                <a:latin typeface="Arial" charset="0"/>
              </a:rPr>
              <a:t> </a:t>
            </a:r>
            <a:r>
              <a:rPr lang="de-DE" altLang="de-DE" sz="2200" dirty="0" err="1">
                <a:solidFill>
                  <a:srgbClr val="000099"/>
                </a:solidFill>
                <a:latin typeface="Arial" charset="0"/>
              </a:rPr>
              <a:t>to</a:t>
            </a:r>
            <a:r>
              <a:rPr lang="de-DE" altLang="de-DE" sz="2200" dirty="0">
                <a:solidFill>
                  <a:srgbClr val="000099"/>
                </a:solidFill>
                <a:latin typeface="Arial" charset="0"/>
              </a:rPr>
              <a:t> </a:t>
            </a:r>
            <a:r>
              <a:rPr lang="de-DE" altLang="de-DE" sz="2200" dirty="0" err="1">
                <a:solidFill>
                  <a:srgbClr val="000099"/>
                </a:solidFill>
                <a:latin typeface="Arial" charset="0"/>
              </a:rPr>
              <a:t>changes</a:t>
            </a:r>
            <a:r>
              <a:rPr lang="de-DE" altLang="de-DE" sz="2200" dirty="0">
                <a:solidFill>
                  <a:srgbClr val="000099"/>
                </a:solidFill>
                <a:latin typeface="Arial" charset="0"/>
              </a:rPr>
              <a:t> of </a:t>
            </a:r>
            <a:r>
              <a:rPr lang="de-DE" altLang="de-DE" sz="2200" dirty="0" err="1">
                <a:solidFill>
                  <a:srgbClr val="000099"/>
                </a:solidFill>
                <a:latin typeface="Arial" charset="0"/>
              </a:rPr>
              <a:t>the</a:t>
            </a:r>
            <a:r>
              <a:rPr lang="de-DE" altLang="de-DE" sz="2200" dirty="0">
                <a:solidFill>
                  <a:srgbClr val="000099"/>
                </a:solidFill>
                <a:latin typeface="Arial" charset="0"/>
              </a:rPr>
              <a:t> </a:t>
            </a:r>
            <a:r>
              <a:rPr lang="de-DE" altLang="de-DE" sz="2200" dirty="0" err="1">
                <a:solidFill>
                  <a:srgbClr val="000099"/>
                </a:solidFill>
                <a:latin typeface="Arial" charset="0"/>
              </a:rPr>
              <a:t>intervention</a:t>
            </a:r>
            <a:r>
              <a:rPr lang="de-DE" altLang="de-DE" sz="2200" dirty="0">
                <a:solidFill>
                  <a:srgbClr val="000099"/>
                </a:solidFill>
                <a:latin typeface="Arial" charset="0"/>
              </a:rPr>
              <a:t> (</a:t>
            </a:r>
            <a:r>
              <a:rPr lang="de-DE" altLang="de-DE" sz="2200" dirty="0" err="1">
                <a:solidFill>
                  <a:srgbClr val="000099"/>
                </a:solidFill>
                <a:latin typeface="Arial" charset="0"/>
              </a:rPr>
              <a:t>sensitivity</a:t>
            </a:r>
            <a:r>
              <a:rPr lang="de-DE" altLang="de-DE" sz="2200" dirty="0">
                <a:solidFill>
                  <a:srgbClr val="000099"/>
                </a:solidFill>
                <a:latin typeface="Arial" charset="0"/>
              </a:rPr>
              <a:t>) </a:t>
            </a:r>
          </a:p>
          <a:p>
            <a:pPr>
              <a:lnSpc>
                <a:spcPct val="140000"/>
              </a:lnSpc>
              <a:spcBef>
                <a:spcPct val="50000"/>
              </a:spcBef>
            </a:pPr>
            <a:r>
              <a:rPr lang="de-DE" altLang="de-DE" sz="2200" dirty="0">
                <a:solidFill>
                  <a:srgbClr val="FF0000"/>
                </a:solidFill>
                <a:latin typeface="Arial" charset="0"/>
                <a:sym typeface="Wingdings" pitchFamily="2" charset="2"/>
              </a:rPr>
              <a:t></a:t>
            </a:r>
            <a:r>
              <a:rPr lang="de-DE" altLang="de-DE" sz="2200" dirty="0">
                <a:solidFill>
                  <a:srgbClr val="000099"/>
                </a:solidFill>
                <a:latin typeface="Arial" charset="0"/>
              </a:rPr>
              <a:t> 	</a:t>
            </a:r>
            <a:r>
              <a:rPr lang="de-DE" altLang="de-DE" sz="2200" dirty="0" err="1">
                <a:solidFill>
                  <a:srgbClr val="000099"/>
                </a:solidFill>
                <a:latin typeface="Arial" charset="0"/>
              </a:rPr>
              <a:t>be</a:t>
            </a:r>
            <a:r>
              <a:rPr lang="de-DE" altLang="de-DE" sz="2200" dirty="0">
                <a:solidFill>
                  <a:srgbClr val="000099"/>
                </a:solidFill>
                <a:latin typeface="Arial" charset="0"/>
              </a:rPr>
              <a:t> </a:t>
            </a:r>
            <a:r>
              <a:rPr lang="de-DE" altLang="de-DE" sz="2200" dirty="0" err="1">
                <a:solidFill>
                  <a:srgbClr val="000099"/>
                </a:solidFill>
                <a:latin typeface="Arial" charset="0"/>
              </a:rPr>
              <a:t>objective</a:t>
            </a:r>
            <a:r>
              <a:rPr lang="de-DE" altLang="de-DE" sz="2200" dirty="0">
                <a:solidFill>
                  <a:srgbClr val="000099"/>
                </a:solidFill>
                <a:latin typeface="Arial" charset="0"/>
              </a:rPr>
              <a:t>  and </a:t>
            </a:r>
            <a:r>
              <a:rPr lang="de-DE" altLang="de-DE" sz="2200" dirty="0" err="1">
                <a:solidFill>
                  <a:srgbClr val="000099"/>
                </a:solidFill>
                <a:latin typeface="Arial" charset="0"/>
              </a:rPr>
              <a:t>reproducible</a:t>
            </a:r>
            <a:r>
              <a:rPr lang="de-DE" altLang="de-DE" sz="2200" dirty="0">
                <a:solidFill>
                  <a:srgbClr val="000099"/>
                </a:solidFill>
                <a:latin typeface="Arial" charset="0"/>
              </a:rPr>
              <a:t> (</a:t>
            </a:r>
            <a:r>
              <a:rPr lang="de-DE" altLang="de-DE" sz="2200" dirty="0" err="1">
                <a:solidFill>
                  <a:srgbClr val="000099"/>
                </a:solidFill>
                <a:latin typeface="Arial" charset="0"/>
              </a:rPr>
              <a:t>reliability</a:t>
            </a:r>
            <a:r>
              <a:rPr lang="de-DE" altLang="de-DE" sz="2200" dirty="0">
                <a:solidFill>
                  <a:srgbClr val="000099"/>
                </a:solidFill>
                <a:latin typeface="Arial" charset="0"/>
              </a:rPr>
              <a:t>)</a:t>
            </a:r>
          </a:p>
          <a:p>
            <a:pPr>
              <a:lnSpc>
                <a:spcPct val="140000"/>
              </a:lnSpc>
              <a:spcBef>
                <a:spcPct val="50000"/>
              </a:spcBef>
            </a:pPr>
            <a:r>
              <a:rPr lang="de-DE" altLang="de-DE" sz="2200" dirty="0">
                <a:solidFill>
                  <a:srgbClr val="FF0000"/>
                </a:solidFill>
                <a:latin typeface="Arial" charset="0"/>
                <a:sym typeface="Wingdings" pitchFamily="2" charset="2"/>
              </a:rPr>
              <a:t></a:t>
            </a:r>
            <a:r>
              <a:rPr lang="de-DE" altLang="de-DE" sz="2200" dirty="0">
                <a:solidFill>
                  <a:srgbClr val="000099"/>
                </a:solidFill>
                <a:latin typeface="Arial" charset="0"/>
              </a:rPr>
              <a:t> 	</a:t>
            </a:r>
            <a:r>
              <a:rPr lang="de-DE" altLang="de-DE" sz="2200" dirty="0" err="1">
                <a:solidFill>
                  <a:srgbClr val="000099"/>
                </a:solidFill>
                <a:latin typeface="Arial" charset="0"/>
              </a:rPr>
              <a:t>be</a:t>
            </a:r>
            <a:r>
              <a:rPr lang="de-DE" altLang="de-DE" sz="2200" dirty="0">
                <a:solidFill>
                  <a:srgbClr val="000099"/>
                </a:solidFill>
                <a:latin typeface="Arial" charset="0"/>
              </a:rPr>
              <a:t> simple in </a:t>
            </a:r>
            <a:r>
              <a:rPr lang="de-DE" altLang="de-DE" sz="2200" dirty="0" err="1">
                <a:solidFill>
                  <a:srgbClr val="000099"/>
                </a:solidFill>
                <a:latin typeface="Arial" charset="0"/>
              </a:rPr>
              <a:t>handling</a:t>
            </a:r>
            <a:r>
              <a:rPr lang="de-DE" altLang="de-DE" sz="2200" dirty="0">
                <a:solidFill>
                  <a:srgbClr val="000099"/>
                </a:solidFill>
                <a:latin typeface="Arial" charset="0"/>
              </a:rPr>
              <a:t> and </a:t>
            </a:r>
            <a:r>
              <a:rPr lang="de-DE" altLang="de-DE" sz="2200" dirty="0" err="1">
                <a:solidFill>
                  <a:srgbClr val="000099"/>
                </a:solidFill>
                <a:latin typeface="Arial" charset="0"/>
              </a:rPr>
              <a:t>evaluation</a:t>
            </a:r>
            <a:r>
              <a:rPr lang="de-DE" altLang="de-DE" sz="2200" dirty="0">
                <a:solidFill>
                  <a:srgbClr val="000099"/>
                </a:solidFill>
                <a:latin typeface="Arial" charset="0"/>
              </a:rPr>
              <a:t> (</a:t>
            </a:r>
            <a:r>
              <a:rPr lang="de-DE" altLang="de-DE" sz="2200" dirty="0" err="1">
                <a:solidFill>
                  <a:srgbClr val="000099"/>
                </a:solidFill>
                <a:latin typeface="Arial" charset="0"/>
              </a:rPr>
              <a:t>practicability</a:t>
            </a:r>
            <a:r>
              <a:rPr lang="de-DE" altLang="de-DE" sz="2200" dirty="0">
                <a:solidFill>
                  <a:srgbClr val="000099"/>
                </a:solidFill>
                <a:latin typeface="Arial" charset="0"/>
              </a:rPr>
              <a:t>)</a:t>
            </a:r>
          </a:p>
          <a:p>
            <a:pPr>
              <a:lnSpc>
                <a:spcPct val="140000"/>
              </a:lnSpc>
              <a:spcBef>
                <a:spcPct val="50000"/>
              </a:spcBef>
            </a:pPr>
            <a:r>
              <a:rPr lang="de-DE" altLang="de-DE" sz="2200" dirty="0">
                <a:solidFill>
                  <a:srgbClr val="FF0000"/>
                </a:solidFill>
                <a:latin typeface="Arial" charset="0"/>
                <a:sym typeface="Wingdings" pitchFamily="2" charset="2"/>
              </a:rPr>
              <a:t></a:t>
            </a:r>
            <a:r>
              <a:rPr lang="de-DE" altLang="de-DE" sz="2200" dirty="0">
                <a:solidFill>
                  <a:srgbClr val="000099"/>
                </a:solidFill>
                <a:latin typeface="Arial" charset="0"/>
              </a:rPr>
              <a:t> 	</a:t>
            </a:r>
            <a:r>
              <a:rPr lang="de-DE" altLang="de-DE" sz="2200" dirty="0" err="1">
                <a:solidFill>
                  <a:srgbClr val="000099"/>
                </a:solidFill>
                <a:latin typeface="Arial" charset="0"/>
              </a:rPr>
              <a:t>be</a:t>
            </a:r>
            <a:r>
              <a:rPr lang="de-DE" altLang="de-DE" sz="2200" dirty="0">
                <a:solidFill>
                  <a:srgbClr val="000099"/>
                </a:solidFill>
                <a:latin typeface="Arial" charset="0"/>
              </a:rPr>
              <a:t> of </a:t>
            </a:r>
            <a:r>
              <a:rPr lang="de-DE" altLang="de-DE" sz="2200" dirty="0" err="1">
                <a:solidFill>
                  <a:srgbClr val="000099"/>
                </a:solidFill>
                <a:latin typeface="Arial" charset="0"/>
              </a:rPr>
              <a:t>relevance</a:t>
            </a:r>
            <a:r>
              <a:rPr lang="de-DE" altLang="de-DE" sz="2200" dirty="0">
                <a:solidFill>
                  <a:srgbClr val="000099"/>
                </a:solidFill>
                <a:latin typeface="Arial" charset="0"/>
              </a:rPr>
              <a:t> </a:t>
            </a:r>
            <a:r>
              <a:rPr lang="de-DE" altLang="de-DE" sz="2200" dirty="0" err="1">
                <a:solidFill>
                  <a:srgbClr val="000099"/>
                </a:solidFill>
                <a:latin typeface="Arial" charset="0"/>
              </a:rPr>
              <a:t>for</a:t>
            </a:r>
            <a:r>
              <a:rPr lang="de-DE" altLang="de-DE" sz="2200" dirty="0">
                <a:solidFill>
                  <a:srgbClr val="000099"/>
                </a:solidFill>
                <a:latin typeface="Arial" charset="0"/>
              </a:rPr>
              <a:t> </a:t>
            </a:r>
            <a:r>
              <a:rPr lang="de-DE" altLang="de-DE" sz="2200" dirty="0" err="1">
                <a:solidFill>
                  <a:srgbClr val="000099"/>
                </a:solidFill>
                <a:latin typeface="Arial" charset="0"/>
              </a:rPr>
              <a:t>further</a:t>
            </a:r>
            <a:r>
              <a:rPr lang="de-DE" altLang="de-DE" sz="2200" dirty="0">
                <a:solidFill>
                  <a:srgbClr val="000099"/>
                </a:solidFill>
                <a:latin typeface="Arial" charset="0"/>
              </a:rPr>
              <a:t> </a:t>
            </a:r>
            <a:r>
              <a:rPr lang="de-DE" altLang="de-DE" sz="2200" dirty="0" err="1">
                <a:solidFill>
                  <a:srgbClr val="000099"/>
                </a:solidFill>
                <a:latin typeface="Arial" charset="0"/>
              </a:rPr>
              <a:t>clinical</a:t>
            </a:r>
            <a:r>
              <a:rPr lang="de-DE" altLang="de-DE" sz="2200" dirty="0">
                <a:solidFill>
                  <a:srgbClr val="000099"/>
                </a:solidFill>
                <a:latin typeface="Arial" charset="0"/>
              </a:rPr>
              <a:t> </a:t>
            </a:r>
            <a:r>
              <a:rPr lang="de-DE" altLang="de-DE" sz="2200" dirty="0" err="1">
                <a:solidFill>
                  <a:srgbClr val="000099"/>
                </a:solidFill>
                <a:latin typeface="Arial" charset="0"/>
              </a:rPr>
              <a:t>decision</a:t>
            </a:r>
            <a:r>
              <a:rPr lang="de-DE" altLang="de-DE" sz="2200" dirty="0">
                <a:solidFill>
                  <a:srgbClr val="000099"/>
                </a:solidFill>
                <a:latin typeface="Arial" charset="0"/>
              </a:rPr>
              <a:t> </a:t>
            </a:r>
            <a:r>
              <a:rPr lang="de-DE" altLang="de-DE" sz="2200" dirty="0" err="1">
                <a:solidFill>
                  <a:srgbClr val="000099"/>
                </a:solidFill>
                <a:latin typeface="Arial" charset="0"/>
              </a:rPr>
              <a:t>making</a:t>
            </a:r>
            <a:endParaRPr lang="de-DE" altLang="de-DE" sz="2200" dirty="0">
              <a:solidFill>
                <a:srgbClr val="000099"/>
              </a:solidFill>
              <a:latin typeface="Arial" charset="0"/>
            </a:endParaRPr>
          </a:p>
        </p:txBody>
      </p:sp>
      <p:graphicFrame>
        <p:nvGraphicFramePr>
          <p:cNvPr id="477191" name="Object 7"/>
          <p:cNvGraphicFramePr>
            <a:graphicFrameLocks noChangeAspect="1"/>
          </p:cNvGraphicFramePr>
          <p:nvPr/>
        </p:nvGraphicFramePr>
        <p:xfrm>
          <a:off x="611188" y="1341438"/>
          <a:ext cx="2533650" cy="4392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6" name="PhotoSuite Image" r:id="rId4" imgW="2533680" imgH="4105440" progId="PhotoSuite.Image">
                  <p:embed/>
                </p:oleObj>
              </mc:Choice>
              <mc:Fallback>
                <p:oleObj name="PhotoSuite Image" r:id="rId4" imgW="2533680" imgH="4105440" progId="PhotoSuite.Imag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1341438"/>
                        <a:ext cx="2533650" cy="4392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63280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77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77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77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77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77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714" name="Text Box 2"/>
          <p:cNvSpPr txBox="1">
            <a:spLocks noChangeArrowheads="1"/>
          </p:cNvSpPr>
          <p:nvPr/>
        </p:nvSpPr>
        <p:spPr bwMode="auto">
          <a:xfrm>
            <a:off x="0" y="0"/>
            <a:ext cx="86518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de-DE" altLang="de-DE" sz="2400" b="1">
                <a:solidFill>
                  <a:schemeClr val="accent2"/>
                </a:solidFill>
              </a:rPr>
              <a:t>The problem of </a:t>
            </a:r>
            <a:r>
              <a:rPr lang="de-DE" altLang="de-DE" sz="2400" b="1">
                <a:solidFill>
                  <a:srgbClr val="FF0000"/>
                </a:solidFill>
              </a:rPr>
              <a:t>biological variables</a:t>
            </a:r>
            <a:r>
              <a:rPr lang="de-DE" altLang="de-DE" sz="2400" b="1">
                <a:solidFill>
                  <a:schemeClr val="accent2"/>
                </a:solidFill>
              </a:rPr>
              <a:t> as outcome parameters to demonstrate a treatment effect</a:t>
            </a:r>
          </a:p>
        </p:txBody>
      </p:sp>
      <p:sp>
        <p:nvSpPr>
          <p:cNvPr id="499716" name="Text Box 4"/>
          <p:cNvSpPr txBox="1">
            <a:spLocks noChangeArrowheads="1"/>
          </p:cNvSpPr>
          <p:nvPr/>
        </p:nvSpPr>
        <p:spPr bwMode="auto">
          <a:xfrm>
            <a:off x="746125" y="1611630"/>
            <a:ext cx="2873375" cy="4909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de-DE" altLang="de-DE" sz="2400" dirty="0" err="1">
                <a:solidFill>
                  <a:schemeClr val="accent2"/>
                </a:solidFill>
              </a:rPr>
              <a:t>biological</a:t>
            </a:r>
            <a:r>
              <a:rPr lang="de-DE" altLang="de-DE" sz="2400" dirty="0">
                <a:solidFill>
                  <a:schemeClr val="accent2"/>
                </a:solidFill>
              </a:rPr>
              <a:t> </a:t>
            </a:r>
            <a:r>
              <a:rPr lang="de-DE" altLang="de-DE" sz="2400" dirty="0" err="1">
                <a:solidFill>
                  <a:schemeClr val="accent2"/>
                </a:solidFill>
              </a:rPr>
              <a:t>parameter</a:t>
            </a:r>
            <a:endParaRPr lang="de-DE" altLang="de-DE" sz="2400" dirty="0">
              <a:solidFill>
                <a:schemeClr val="accent2"/>
              </a:solidFill>
            </a:endParaRPr>
          </a:p>
          <a:p>
            <a:pPr eaLnBrk="0" hangingPunct="0">
              <a:spcBef>
                <a:spcPct val="50000"/>
              </a:spcBef>
            </a:pPr>
            <a:r>
              <a:rPr lang="de-DE" altLang="de-DE" sz="2400" dirty="0">
                <a:solidFill>
                  <a:schemeClr val="accent2"/>
                </a:solidFill>
              </a:rPr>
              <a:t>- </a:t>
            </a:r>
            <a:r>
              <a:rPr lang="de-DE" altLang="de-DE" sz="2400" dirty="0" err="1">
                <a:solidFill>
                  <a:schemeClr val="accent2"/>
                </a:solidFill>
              </a:rPr>
              <a:t>laboratory</a:t>
            </a:r>
            <a:r>
              <a:rPr lang="de-DE" altLang="de-DE" sz="2400" dirty="0">
                <a:solidFill>
                  <a:schemeClr val="accent2"/>
                </a:solidFill>
              </a:rPr>
              <a:t> </a:t>
            </a:r>
            <a:r>
              <a:rPr lang="de-DE" altLang="de-DE" sz="2400" dirty="0" err="1">
                <a:solidFill>
                  <a:schemeClr val="accent2"/>
                </a:solidFill>
              </a:rPr>
              <a:t>data</a:t>
            </a:r>
            <a:r>
              <a:rPr lang="de-DE" altLang="de-DE" sz="2400" dirty="0">
                <a:solidFill>
                  <a:schemeClr val="accent2"/>
                </a:solidFill>
              </a:rPr>
              <a:t/>
            </a:r>
            <a:br>
              <a:rPr lang="de-DE" altLang="de-DE" sz="2400" dirty="0">
                <a:solidFill>
                  <a:schemeClr val="accent2"/>
                </a:solidFill>
              </a:rPr>
            </a:br>
            <a:r>
              <a:rPr lang="de-DE" altLang="de-DE" sz="2400" dirty="0">
                <a:solidFill>
                  <a:schemeClr val="accent2"/>
                </a:solidFill>
              </a:rPr>
              <a:t>- </a:t>
            </a:r>
            <a:r>
              <a:rPr lang="de-DE" altLang="de-DE" sz="2400" dirty="0" err="1">
                <a:solidFill>
                  <a:schemeClr val="accent2"/>
                </a:solidFill>
              </a:rPr>
              <a:t>bacteriology</a:t>
            </a:r>
            <a:r>
              <a:rPr lang="de-DE" altLang="de-DE" sz="2400" dirty="0">
                <a:solidFill>
                  <a:schemeClr val="accent2"/>
                </a:solidFill>
              </a:rPr>
              <a:t/>
            </a:r>
            <a:br>
              <a:rPr lang="de-DE" altLang="de-DE" sz="2400" dirty="0">
                <a:solidFill>
                  <a:schemeClr val="accent2"/>
                </a:solidFill>
              </a:rPr>
            </a:br>
            <a:r>
              <a:rPr lang="de-DE" altLang="de-DE" sz="2400" dirty="0">
                <a:solidFill>
                  <a:schemeClr val="accent2"/>
                </a:solidFill>
              </a:rPr>
              <a:t>- </a:t>
            </a:r>
            <a:r>
              <a:rPr lang="de-DE" altLang="de-DE" sz="2400" dirty="0" err="1">
                <a:solidFill>
                  <a:schemeClr val="accent2"/>
                </a:solidFill>
              </a:rPr>
              <a:t>function</a:t>
            </a:r>
            <a:r>
              <a:rPr lang="de-DE" altLang="de-DE" sz="2400" dirty="0">
                <a:solidFill>
                  <a:schemeClr val="accent2"/>
                </a:solidFill>
              </a:rPr>
              <a:t> </a:t>
            </a:r>
            <a:r>
              <a:rPr lang="de-DE" altLang="de-DE" sz="2400" dirty="0" err="1">
                <a:solidFill>
                  <a:schemeClr val="accent2"/>
                </a:solidFill>
              </a:rPr>
              <a:t>tests</a:t>
            </a:r>
            <a:r>
              <a:rPr lang="de-DE" altLang="de-DE" sz="2400" dirty="0">
                <a:solidFill>
                  <a:schemeClr val="accent2"/>
                </a:solidFill>
              </a:rPr>
              <a:t/>
            </a:r>
            <a:br>
              <a:rPr lang="de-DE" altLang="de-DE" sz="2400" dirty="0">
                <a:solidFill>
                  <a:schemeClr val="accent2"/>
                </a:solidFill>
              </a:rPr>
            </a:br>
            <a:r>
              <a:rPr lang="de-DE" altLang="de-DE" sz="2400" dirty="0">
                <a:solidFill>
                  <a:schemeClr val="accent2"/>
                </a:solidFill>
              </a:rPr>
              <a:t>- </a:t>
            </a:r>
            <a:r>
              <a:rPr lang="de-DE" altLang="de-DE" sz="2400" dirty="0" err="1">
                <a:solidFill>
                  <a:schemeClr val="accent2"/>
                </a:solidFill>
              </a:rPr>
              <a:t>histology</a:t>
            </a:r>
            <a:r>
              <a:rPr lang="de-DE" altLang="de-DE" sz="2400" dirty="0">
                <a:solidFill>
                  <a:schemeClr val="accent2"/>
                </a:solidFill>
              </a:rPr>
              <a:t/>
            </a:r>
            <a:br>
              <a:rPr lang="de-DE" altLang="de-DE" sz="2400" dirty="0">
                <a:solidFill>
                  <a:schemeClr val="accent2"/>
                </a:solidFill>
              </a:rPr>
            </a:br>
            <a:r>
              <a:rPr lang="de-DE" altLang="de-DE" sz="2400" dirty="0">
                <a:solidFill>
                  <a:schemeClr val="accent2"/>
                </a:solidFill>
              </a:rPr>
              <a:t>- immune </a:t>
            </a:r>
            <a:r>
              <a:rPr lang="de-DE" altLang="de-DE" sz="2400" dirty="0" err="1">
                <a:solidFill>
                  <a:schemeClr val="accent2"/>
                </a:solidFill>
              </a:rPr>
              <a:t>status</a:t>
            </a:r>
            <a:r>
              <a:rPr lang="de-DE" altLang="de-DE" sz="2400" dirty="0">
                <a:solidFill>
                  <a:schemeClr val="accent2"/>
                </a:solidFill>
              </a:rPr>
              <a:t/>
            </a:r>
            <a:br>
              <a:rPr lang="de-DE" altLang="de-DE" sz="2400" dirty="0">
                <a:solidFill>
                  <a:schemeClr val="accent2"/>
                </a:solidFill>
              </a:rPr>
            </a:br>
            <a:r>
              <a:rPr lang="de-DE" altLang="de-DE" sz="2400" dirty="0">
                <a:solidFill>
                  <a:schemeClr val="accent2"/>
                </a:solidFill>
              </a:rPr>
              <a:t>- etc.</a:t>
            </a:r>
          </a:p>
          <a:p>
            <a:pPr eaLnBrk="0" hangingPunct="0">
              <a:spcBef>
                <a:spcPct val="50000"/>
              </a:spcBef>
            </a:pPr>
            <a:endParaRPr lang="de-DE" altLang="de-DE" dirty="0">
              <a:solidFill>
                <a:schemeClr val="accent2"/>
              </a:solidFill>
            </a:endParaRPr>
          </a:p>
          <a:p>
            <a:pPr eaLnBrk="0" hangingPunct="0">
              <a:spcBef>
                <a:spcPct val="50000"/>
              </a:spcBef>
            </a:pPr>
            <a:endParaRPr lang="de-DE" altLang="de-DE" b="1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de-DE" altLang="de-DE" b="1" dirty="0" err="1" smtClean="0">
                <a:solidFill>
                  <a:schemeClr val="accent2"/>
                </a:solidFill>
                <a:latin typeface="Times New Roman" pitchFamily="18" charset="0"/>
              </a:rPr>
              <a:t>biological</a:t>
            </a:r>
            <a:r>
              <a:rPr lang="de-DE" altLang="de-DE" b="1" dirty="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de-DE" altLang="de-DE" b="1" dirty="0" err="1" smtClean="0">
                <a:solidFill>
                  <a:schemeClr val="accent2"/>
                </a:solidFill>
                <a:latin typeface="Times New Roman" pitchFamily="18" charset="0"/>
              </a:rPr>
              <a:t>effect</a:t>
            </a:r>
            <a:r>
              <a:rPr lang="de-DE" altLang="de-DE" b="1" dirty="0">
                <a:solidFill>
                  <a:schemeClr val="accent2"/>
                </a:solidFill>
                <a:latin typeface="Times New Roman" pitchFamily="18" charset="0"/>
              </a:rPr>
              <a:t/>
            </a:r>
            <a:br>
              <a:rPr lang="de-DE" altLang="de-DE" b="1" dirty="0">
                <a:solidFill>
                  <a:schemeClr val="accent2"/>
                </a:solidFill>
                <a:latin typeface="Times New Roman" pitchFamily="18" charset="0"/>
              </a:rPr>
            </a:br>
            <a:r>
              <a:rPr lang="de-DE" altLang="de-DE" sz="2800" i="1" dirty="0">
                <a:solidFill>
                  <a:srgbClr val="C00000"/>
                </a:solidFill>
                <a:latin typeface="Times New Roman" pitchFamily="18" charset="0"/>
              </a:rPr>
              <a:t>(„</a:t>
            </a:r>
            <a:r>
              <a:rPr lang="de-DE" altLang="de-DE" sz="2800" i="1" dirty="0" err="1">
                <a:solidFill>
                  <a:srgbClr val="C00000"/>
                </a:solidFill>
                <a:latin typeface="Times New Roman" pitchFamily="18" charset="0"/>
              </a:rPr>
              <a:t>Does</a:t>
            </a:r>
            <a:r>
              <a:rPr lang="de-DE" altLang="de-DE" sz="2800" i="1" dirty="0">
                <a:solidFill>
                  <a:srgbClr val="C00000"/>
                </a:solidFill>
                <a:latin typeface="Times New Roman" pitchFamily="18" charset="0"/>
              </a:rPr>
              <a:t> </a:t>
            </a:r>
            <a:r>
              <a:rPr lang="de-DE" altLang="de-DE" sz="2800" i="1" dirty="0" err="1">
                <a:solidFill>
                  <a:srgbClr val="C00000"/>
                </a:solidFill>
                <a:latin typeface="Times New Roman" pitchFamily="18" charset="0"/>
              </a:rPr>
              <a:t>it</a:t>
            </a:r>
            <a:r>
              <a:rPr lang="de-DE" altLang="de-DE" sz="2800" i="1" dirty="0">
                <a:solidFill>
                  <a:srgbClr val="C00000"/>
                </a:solidFill>
                <a:latin typeface="Times New Roman" pitchFamily="18" charset="0"/>
              </a:rPr>
              <a:t> </a:t>
            </a:r>
            <a:r>
              <a:rPr lang="de-DE" altLang="de-DE" sz="2800" i="1" dirty="0" err="1">
                <a:solidFill>
                  <a:srgbClr val="C00000"/>
                </a:solidFill>
                <a:latin typeface="Times New Roman" pitchFamily="18" charset="0"/>
              </a:rPr>
              <a:t>work</a:t>
            </a:r>
            <a:r>
              <a:rPr lang="de-DE" altLang="de-DE" sz="2800" i="1" dirty="0">
                <a:solidFill>
                  <a:srgbClr val="C00000"/>
                </a:solidFill>
                <a:latin typeface="Times New Roman" pitchFamily="18" charset="0"/>
              </a:rPr>
              <a:t>?“)</a:t>
            </a:r>
            <a:endParaRPr lang="de-DE" altLang="de-DE" sz="2000" b="1" dirty="0">
              <a:solidFill>
                <a:srgbClr val="C00000"/>
              </a:solidFill>
              <a:latin typeface="Times New Roman" pitchFamily="18" charset="0"/>
            </a:endParaRPr>
          </a:p>
        </p:txBody>
      </p:sp>
      <p:sp>
        <p:nvSpPr>
          <p:cNvPr id="499717" name="Text Box 5"/>
          <p:cNvSpPr txBox="1">
            <a:spLocks noChangeArrowheads="1"/>
          </p:cNvSpPr>
          <p:nvPr/>
        </p:nvSpPr>
        <p:spPr bwMode="auto">
          <a:xfrm>
            <a:off x="5076825" y="1628775"/>
            <a:ext cx="2873375" cy="49859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de-DE" altLang="de-DE" sz="2400" dirty="0" err="1">
                <a:solidFill>
                  <a:schemeClr val="accent2"/>
                </a:solidFill>
              </a:rPr>
              <a:t>clinical</a:t>
            </a:r>
            <a:r>
              <a:rPr lang="de-DE" altLang="de-DE" sz="2400" dirty="0">
                <a:solidFill>
                  <a:schemeClr val="accent2"/>
                </a:solidFill>
              </a:rPr>
              <a:t> </a:t>
            </a:r>
            <a:r>
              <a:rPr lang="de-DE" altLang="de-DE" sz="2400" dirty="0" err="1">
                <a:solidFill>
                  <a:schemeClr val="accent2"/>
                </a:solidFill>
              </a:rPr>
              <a:t>parameter</a:t>
            </a:r>
            <a:endParaRPr lang="de-DE" altLang="de-DE" sz="2400" dirty="0">
              <a:solidFill>
                <a:schemeClr val="accent2"/>
              </a:solidFill>
            </a:endParaRPr>
          </a:p>
          <a:p>
            <a:pPr eaLnBrk="0" hangingPunct="0">
              <a:spcBef>
                <a:spcPct val="50000"/>
              </a:spcBef>
            </a:pPr>
            <a:r>
              <a:rPr lang="de-DE" altLang="de-DE" sz="2400" dirty="0">
                <a:solidFill>
                  <a:schemeClr val="accent2"/>
                </a:solidFill>
              </a:rPr>
              <a:t>- </a:t>
            </a:r>
            <a:r>
              <a:rPr lang="de-DE" altLang="de-DE" sz="2400" dirty="0" err="1">
                <a:solidFill>
                  <a:schemeClr val="accent2"/>
                </a:solidFill>
              </a:rPr>
              <a:t>mortality</a:t>
            </a:r>
            <a:r>
              <a:rPr lang="de-DE" altLang="de-DE" sz="2400" dirty="0">
                <a:solidFill>
                  <a:schemeClr val="accent2"/>
                </a:solidFill>
              </a:rPr>
              <a:t> rate</a:t>
            </a:r>
            <a:br>
              <a:rPr lang="de-DE" altLang="de-DE" sz="2400" dirty="0">
                <a:solidFill>
                  <a:schemeClr val="accent2"/>
                </a:solidFill>
              </a:rPr>
            </a:br>
            <a:r>
              <a:rPr lang="de-DE" altLang="de-DE" sz="2400" dirty="0">
                <a:solidFill>
                  <a:schemeClr val="accent2"/>
                </a:solidFill>
              </a:rPr>
              <a:t>- </a:t>
            </a:r>
            <a:r>
              <a:rPr lang="de-DE" altLang="de-DE" sz="2400" dirty="0" err="1">
                <a:solidFill>
                  <a:schemeClr val="accent2"/>
                </a:solidFill>
              </a:rPr>
              <a:t>organ</a:t>
            </a:r>
            <a:r>
              <a:rPr lang="de-DE" altLang="de-DE" sz="2400" dirty="0">
                <a:solidFill>
                  <a:schemeClr val="accent2"/>
                </a:solidFill>
              </a:rPr>
              <a:t> </a:t>
            </a:r>
            <a:r>
              <a:rPr lang="de-DE" altLang="de-DE" sz="2400" dirty="0" err="1">
                <a:solidFill>
                  <a:schemeClr val="accent2"/>
                </a:solidFill>
              </a:rPr>
              <a:t>dysfunction</a:t>
            </a:r>
            <a:r>
              <a:rPr lang="de-DE" altLang="de-DE" sz="2400" dirty="0">
                <a:solidFill>
                  <a:schemeClr val="accent2"/>
                </a:solidFill>
              </a:rPr>
              <a:t/>
            </a:r>
            <a:br>
              <a:rPr lang="de-DE" altLang="de-DE" sz="2400" dirty="0">
                <a:solidFill>
                  <a:schemeClr val="accent2"/>
                </a:solidFill>
              </a:rPr>
            </a:br>
            <a:r>
              <a:rPr lang="de-DE" altLang="de-DE" sz="2400" dirty="0">
                <a:solidFill>
                  <a:schemeClr val="accent2"/>
                </a:solidFill>
              </a:rPr>
              <a:t>- </a:t>
            </a:r>
            <a:r>
              <a:rPr lang="de-DE" altLang="de-DE" sz="2400" dirty="0" err="1">
                <a:solidFill>
                  <a:schemeClr val="accent2"/>
                </a:solidFill>
              </a:rPr>
              <a:t>convalescence</a:t>
            </a:r>
            <a:r>
              <a:rPr lang="de-DE" altLang="de-DE" sz="2400" dirty="0">
                <a:solidFill>
                  <a:schemeClr val="accent2"/>
                </a:solidFill>
              </a:rPr>
              <a:t/>
            </a:r>
            <a:br>
              <a:rPr lang="de-DE" altLang="de-DE" sz="2400" dirty="0">
                <a:solidFill>
                  <a:schemeClr val="accent2"/>
                </a:solidFill>
              </a:rPr>
            </a:br>
            <a:r>
              <a:rPr lang="de-DE" altLang="de-DE" sz="2400" dirty="0">
                <a:solidFill>
                  <a:schemeClr val="accent2"/>
                </a:solidFill>
              </a:rPr>
              <a:t>- </a:t>
            </a:r>
            <a:r>
              <a:rPr lang="de-DE" altLang="de-DE" sz="2400" dirty="0" err="1">
                <a:solidFill>
                  <a:schemeClr val="accent2"/>
                </a:solidFill>
              </a:rPr>
              <a:t>discomfort</a:t>
            </a:r>
            <a:r>
              <a:rPr lang="de-DE" altLang="de-DE" sz="2400" dirty="0">
                <a:solidFill>
                  <a:schemeClr val="accent2"/>
                </a:solidFill>
              </a:rPr>
              <a:t/>
            </a:r>
            <a:br>
              <a:rPr lang="de-DE" altLang="de-DE" sz="2400" dirty="0">
                <a:solidFill>
                  <a:schemeClr val="accent2"/>
                </a:solidFill>
              </a:rPr>
            </a:br>
            <a:r>
              <a:rPr lang="de-DE" altLang="de-DE" sz="2400" dirty="0">
                <a:solidFill>
                  <a:schemeClr val="accent2"/>
                </a:solidFill>
              </a:rPr>
              <a:t>- </a:t>
            </a:r>
            <a:r>
              <a:rPr lang="de-DE" altLang="de-DE" sz="2400" dirty="0" err="1">
                <a:solidFill>
                  <a:schemeClr val="accent2"/>
                </a:solidFill>
              </a:rPr>
              <a:t>disability</a:t>
            </a:r>
            <a:r>
              <a:rPr lang="de-DE" altLang="de-DE" sz="2400" dirty="0">
                <a:solidFill>
                  <a:schemeClr val="accent2"/>
                </a:solidFill>
              </a:rPr>
              <a:t/>
            </a:r>
            <a:br>
              <a:rPr lang="de-DE" altLang="de-DE" sz="2400" dirty="0">
                <a:solidFill>
                  <a:schemeClr val="accent2"/>
                </a:solidFill>
              </a:rPr>
            </a:br>
            <a:r>
              <a:rPr lang="de-DE" altLang="de-DE" sz="2400" dirty="0">
                <a:solidFill>
                  <a:schemeClr val="accent2"/>
                </a:solidFill>
              </a:rPr>
              <a:t>- </a:t>
            </a:r>
            <a:r>
              <a:rPr lang="de-DE" altLang="de-DE" sz="2400" dirty="0" err="1">
                <a:solidFill>
                  <a:schemeClr val="accent2"/>
                </a:solidFill>
              </a:rPr>
              <a:t>autonomy</a:t>
            </a:r>
            <a:r>
              <a:rPr lang="de-DE" altLang="de-DE" sz="2400" dirty="0">
                <a:solidFill>
                  <a:schemeClr val="accent2"/>
                </a:solidFill>
              </a:rPr>
              <a:t/>
            </a:r>
            <a:br>
              <a:rPr lang="de-DE" altLang="de-DE" sz="2400" dirty="0">
                <a:solidFill>
                  <a:schemeClr val="accent2"/>
                </a:solidFill>
              </a:rPr>
            </a:br>
            <a:r>
              <a:rPr lang="de-DE" altLang="de-DE" sz="2400" dirty="0">
                <a:solidFill>
                  <a:schemeClr val="accent2"/>
                </a:solidFill>
              </a:rPr>
              <a:t>- etc.</a:t>
            </a:r>
          </a:p>
          <a:p>
            <a:pPr eaLnBrk="0" hangingPunct="0">
              <a:spcBef>
                <a:spcPct val="50000"/>
              </a:spcBef>
            </a:pPr>
            <a:endParaRPr lang="de-DE" altLang="de-DE" dirty="0">
              <a:solidFill>
                <a:schemeClr val="accent2"/>
              </a:solidFill>
            </a:endParaRPr>
          </a:p>
          <a:p>
            <a:pPr algn="ctr" eaLnBrk="0" hangingPunct="0">
              <a:spcBef>
                <a:spcPct val="50000"/>
              </a:spcBef>
            </a:pPr>
            <a:endParaRPr lang="de-DE" altLang="de-DE" b="1" dirty="0" smtClean="0">
              <a:solidFill>
                <a:schemeClr val="accent2"/>
              </a:solidFill>
            </a:endParaRPr>
          </a:p>
          <a:p>
            <a:pPr algn="ctr" eaLnBrk="0" hangingPunct="0">
              <a:spcBef>
                <a:spcPct val="50000"/>
              </a:spcBef>
            </a:pPr>
            <a:r>
              <a:rPr lang="de-DE" altLang="de-DE" b="1" dirty="0" err="1" smtClean="0">
                <a:solidFill>
                  <a:schemeClr val="accent2"/>
                </a:solidFill>
              </a:rPr>
              <a:t>clinical</a:t>
            </a:r>
            <a:r>
              <a:rPr lang="de-DE" altLang="de-DE" b="1" dirty="0" smtClean="0">
                <a:solidFill>
                  <a:schemeClr val="accent2"/>
                </a:solidFill>
              </a:rPr>
              <a:t> </a:t>
            </a:r>
            <a:r>
              <a:rPr lang="de-DE" altLang="de-DE" b="1" dirty="0" err="1">
                <a:solidFill>
                  <a:schemeClr val="accent2"/>
                </a:solidFill>
              </a:rPr>
              <a:t>effect</a:t>
            </a:r>
            <a:r>
              <a:rPr lang="de-DE" altLang="de-DE" b="1" dirty="0">
                <a:solidFill>
                  <a:schemeClr val="accent2"/>
                </a:solidFill>
              </a:rPr>
              <a:t> </a:t>
            </a:r>
          </a:p>
          <a:p>
            <a:pPr algn="ctr" eaLnBrk="0" hangingPunct="0">
              <a:spcBef>
                <a:spcPct val="50000"/>
              </a:spcBef>
            </a:pPr>
            <a:r>
              <a:rPr lang="de-DE" altLang="de-DE" sz="2400" i="1" dirty="0" smtClean="0">
                <a:solidFill>
                  <a:srgbClr val="C00000"/>
                </a:solidFill>
              </a:rPr>
              <a:t>(„</a:t>
            </a:r>
            <a:r>
              <a:rPr lang="de-DE" altLang="de-DE" sz="2400" i="1" dirty="0" err="1">
                <a:solidFill>
                  <a:srgbClr val="C00000"/>
                </a:solidFill>
              </a:rPr>
              <a:t>Does</a:t>
            </a:r>
            <a:r>
              <a:rPr lang="de-DE" altLang="de-DE" sz="2400" i="1" dirty="0">
                <a:solidFill>
                  <a:srgbClr val="C00000"/>
                </a:solidFill>
              </a:rPr>
              <a:t> </a:t>
            </a:r>
            <a:r>
              <a:rPr lang="de-DE" altLang="de-DE" sz="2400" i="1" dirty="0" err="1">
                <a:solidFill>
                  <a:srgbClr val="C00000"/>
                </a:solidFill>
              </a:rPr>
              <a:t>it</a:t>
            </a:r>
            <a:r>
              <a:rPr lang="de-DE" altLang="de-DE" sz="2400" i="1" dirty="0">
                <a:solidFill>
                  <a:srgbClr val="C00000"/>
                </a:solidFill>
              </a:rPr>
              <a:t> </a:t>
            </a:r>
            <a:r>
              <a:rPr lang="de-DE" altLang="de-DE" sz="2400" i="1" dirty="0" err="1">
                <a:solidFill>
                  <a:srgbClr val="C00000"/>
                </a:solidFill>
              </a:rPr>
              <a:t>help</a:t>
            </a:r>
            <a:r>
              <a:rPr lang="de-DE" altLang="de-DE" sz="2400" i="1" dirty="0">
                <a:solidFill>
                  <a:srgbClr val="C00000"/>
                </a:solidFill>
              </a:rPr>
              <a:t>?“)</a:t>
            </a:r>
          </a:p>
        </p:txBody>
      </p:sp>
      <p:sp>
        <p:nvSpPr>
          <p:cNvPr id="499718" name="Rectangle 6"/>
          <p:cNvSpPr>
            <a:spLocks noChangeArrowheads="1"/>
          </p:cNvSpPr>
          <p:nvPr/>
        </p:nvSpPr>
        <p:spPr bwMode="auto">
          <a:xfrm>
            <a:off x="391726" y="1611630"/>
            <a:ext cx="2889250" cy="901085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ffectLst>
            <a:prstShdw prst="shdw18" dist="17961" dir="13500000">
              <a:srgbClr val="FFFF00">
                <a:gamma/>
                <a:shade val="60000"/>
                <a:invGamma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99719" name="Rectangle 7"/>
          <p:cNvSpPr>
            <a:spLocks noChangeArrowheads="1"/>
          </p:cNvSpPr>
          <p:nvPr/>
        </p:nvSpPr>
        <p:spPr bwMode="auto">
          <a:xfrm>
            <a:off x="5060950" y="1630828"/>
            <a:ext cx="2889250" cy="523875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ffectLst>
            <a:prstShdw prst="shdw18" dist="17961" dir="13500000">
              <a:srgbClr val="FFFF00">
                <a:gamma/>
                <a:shade val="60000"/>
                <a:invGamma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99720" name="Freeform 8"/>
          <p:cNvSpPr>
            <a:spLocks/>
          </p:cNvSpPr>
          <p:nvPr/>
        </p:nvSpPr>
        <p:spPr bwMode="auto">
          <a:xfrm>
            <a:off x="666750" y="4865688"/>
            <a:ext cx="2921000" cy="825500"/>
          </a:xfrm>
          <a:custGeom>
            <a:avLst/>
            <a:gdLst>
              <a:gd name="T0" fmla="*/ 1840 w 1840"/>
              <a:gd name="T1" fmla="*/ 0 h 520"/>
              <a:gd name="T2" fmla="*/ 1030 w 1840"/>
              <a:gd name="T3" fmla="*/ 340 h 520"/>
              <a:gd name="T4" fmla="*/ 1330 w 1840"/>
              <a:gd name="T5" fmla="*/ 340 h 520"/>
              <a:gd name="T6" fmla="*/ 870 w 1840"/>
              <a:gd name="T7" fmla="*/ 520 h 520"/>
              <a:gd name="T8" fmla="*/ 320 w 1840"/>
              <a:gd name="T9" fmla="*/ 330 h 520"/>
              <a:gd name="T10" fmla="*/ 650 w 1840"/>
              <a:gd name="T11" fmla="*/ 330 h 520"/>
              <a:gd name="T12" fmla="*/ 0 w 1840"/>
              <a:gd name="T13" fmla="*/ 0 h 520"/>
              <a:gd name="T14" fmla="*/ 1840 w 1840"/>
              <a:gd name="T15" fmla="*/ 0 h 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40" h="520">
                <a:moveTo>
                  <a:pt x="1840" y="0"/>
                </a:moveTo>
                <a:lnTo>
                  <a:pt x="1030" y="340"/>
                </a:lnTo>
                <a:lnTo>
                  <a:pt x="1330" y="340"/>
                </a:lnTo>
                <a:lnTo>
                  <a:pt x="870" y="520"/>
                </a:lnTo>
                <a:lnTo>
                  <a:pt x="320" y="330"/>
                </a:lnTo>
                <a:lnTo>
                  <a:pt x="650" y="330"/>
                </a:lnTo>
                <a:lnTo>
                  <a:pt x="0" y="0"/>
                </a:lnTo>
                <a:lnTo>
                  <a:pt x="1840" y="0"/>
                </a:lnTo>
                <a:close/>
              </a:path>
            </a:pathLst>
          </a:cu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99721" name="Freeform 9"/>
          <p:cNvSpPr>
            <a:spLocks/>
          </p:cNvSpPr>
          <p:nvPr/>
        </p:nvSpPr>
        <p:spPr bwMode="auto">
          <a:xfrm>
            <a:off x="5053012" y="4855043"/>
            <a:ext cx="2921000" cy="825500"/>
          </a:xfrm>
          <a:custGeom>
            <a:avLst/>
            <a:gdLst>
              <a:gd name="T0" fmla="*/ 1840 w 1840"/>
              <a:gd name="T1" fmla="*/ 0 h 520"/>
              <a:gd name="T2" fmla="*/ 1030 w 1840"/>
              <a:gd name="T3" fmla="*/ 340 h 520"/>
              <a:gd name="T4" fmla="*/ 1330 w 1840"/>
              <a:gd name="T5" fmla="*/ 340 h 520"/>
              <a:gd name="T6" fmla="*/ 870 w 1840"/>
              <a:gd name="T7" fmla="*/ 520 h 520"/>
              <a:gd name="T8" fmla="*/ 320 w 1840"/>
              <a:gd name="T9" fmla="*/ 330 h 520"/>
              <a:gd name="T10" fmla="*/ 650 w 1840"/>
              <a:gd name="T11" fmla="*/ 330 h 520"/>
              <a:gd name="T12" fmla="*/ 0 w 1840"/>
              <a:gd name="T13" fmla="*/ 0 h 520"/>
              <a:gd name="T14" fmla="*/ 1840 w 1840"/>
              <a:gd name="T15" fmla="*/ 0 h 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40" h="520">
                <a:moveTo>
                  <a:pt x="1840" y="0"/>
                </a:moveTo>
                <a:lnTo>
                  <a:pt x="1030" y="340"/>
                </a:lnTo>
                <a:lnTo>
                  <a:pt x="1330" y="340"/>
                </a:lnTo>
                <a:lnTo>
                  <a:pt x="870" y="520"/>
                </a:lnTo>
                <a:lnTo>
                  <a:pt x="320" y="330"/>
                </a:lnTo>
                <a:lnTo>
                  <a:pt x="650" y="330"/>
                </a:lnTo>
                <a:lnTo>
                  <a:pt x="0" y="0"/>
                </a:lnTo>
                <a:lnTo>
                  <a:pt x="1840" y="0"/>
                </a:lnTo>
                <a:close/>
              </a:path>
            </a:pathLst>
          </a:cu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99722" name="Text Box 10"/>
          <p:cNvSpPr txBox="1">
            <a:spLocks noChangeArrowheads="1"/>
          </p:cNvSpPr>
          <p:nvPr/>
        </p:nvSpPr>
        <p:spPr bwMode="auto">
          <a:xfrm>
            <a:off x="1331913" y="4941888"/>
            <a:ext cx="19192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de-DE" altLang="de-DE" sz="1600" b="1">
                <a:solidFill>
                  <a:srgbClr val="FF0000"/>
                </a:solidFill>
                <a:latin typeface="Arial" charset="0"/>
              </a:rPr>
              <a:t>Surrogates</a:t>
            </a:r>
          </a:p>
        </p:txBody>
      </p:sp>
    </p:spTree>
    <p:extLst>
      <p:ext uri="{BB962C8B-B14F-4D97-AF65-F5344CB8AC3E}">
        <p14:creationId xmlns:p14="http://schemas.microsoft.com/office/powerpoint/2010/main" val="132042253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liennummernplatzhalter 3"/>
          <p:cNvSpPr>
            <a:spLocks noGrp="1"/>
          </p:cNvSpPr>
          <p:nvPr>
            <p:ph type="sldNum" sz="quarter" idx="4294967295"/>
          </p:nvPr>
        </p:nvSpPr>
        <p:spPr>
          <a:xfrm>
            <a:off x="7239000" y="6477000"/>
            <a:ext cx="1905000" cy="228600"/>
          </a:xfrm>
          <a:prstGeom prst="rect">
            <a:avLst/>
          </a:prstGeom>
        </p:spPr>
        <p:txBody>
          <a:bodyPr/>
          <a:lstStyle/>
          <a:p>
            <a:r>
              <a:rPr lang="de-DE" altLang="de-DE"/>
              <a:t>- </a:t>
            </a:r>
            <a:fld id="{086411AF-236C-4C58-BA4D-ABB6910F8001}" type="slidenum">
              <a:rPr lang="de-DE" altLang="de-DE"/>
              <a:pPr/>
              <a:t>22</a:t>
            </a:fld>
            <a:r>
              <a:rPr lang="de-DE" altLang="de-DE"/>
              <a:t> -</a:t>
            </a:r>
          </a:p>
        </p:txBody>
      </p:sp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406400" y="304800"/>
            <a:ext cx="7010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de-DE" sz="3200" b="1" dirty="0" err="1">
                <a:solidFill>
                  <a:schemeClr val="accent2"/>
                </a:solidFill>
              </a:rPr>
              <a:t>Physician</a:t>
            </a:r>
            <a:r>
              <a:rPr lang="de-DE" altLang="de-DE" sz="3200" b="1" dirty="0">
                <a:solidFill>
                  <a:schemeClr val="accent2"/>
                </a:solidFill>
              </a:rPr>
              <a:t>-Patient-</a:t>
            </a:r>
            <a:r>
              <a:rPr lang="de-DE" altLang="de-DE" sz="3200" b="1" dirty="0" err="1">
                <a:solidFill>
                  <a:schemeClr val="accent2"/>
                </a:solidFill>
              </a:rPr>
              <a:t>Relationship</a:t>
            </a:r>
            <a:endParaRPr lang="de-DE" altLang="de-DE" sz="3200" b="1" dirty="0">
              <a:solidFill>
                <a:schemeClr val="accent2"/>
              </a:solidFill>
            </a:endParaRPr>
          </a:p>
        </p:txBody>
      </p:sp>
      <p:sp>
        <p:nvSpPr>
          <p:cNvPr id="53251" name="Line 3"/>
          <p:cNvSpPr>
            <a:spLocks noChangeShapeType="1"/>
          </p:cNvSpPr>
          <p:nvPr/>
        </p:nvSpPr>
        <p:spPr bwMode="auto">
          <a:xfrm>
            <a:off x="0" y="892175"/>
            <a:ext cx="9144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53252" name="Object 4"/>
          <p:cNvGraphicFramePr>
            <a:graphicFrameLocks noChangeAspect="1"/>
          </p:cNvGraphicFramePr>
          <p:nvPr/>
        </p:nvGraphicFramePr>
        <p:xfrm>
          <a:off x="6623756" y="2266950"/>
          <a:ext cx="1580444" cy="147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59" name="Clip" r:id="rId3" imgW="2286000" imgH="1893600" progId="MS_ClipArt_Gallery.2">
                  <p:embed/>
                </p:oleObj>
              </mc:Choice>
              <mc:Fallback>
                <p:oleObj name="Clip" r:id="rId3" imgW="2286000" imgH="1893600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3756" y="2266950"/>
                        <a:ext cx="1580444" cy="1473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253" name="Text Box 5"/>
          <p:cNvSpPr txBox="1">
            <a:spLocks noChangeArrowheads="1"/>
          </p:cNvSpPr>
          <p:nvPr/>
        </p:nvSpPr>
        <p:spPr bwMode="auto">
          <a:xfrm>
            <a:off x="151116" y="1793875"/>
            <a:ext cx="2984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2000" dirty="0" err="1">
                <a:solidFill>
                  <a:schemeClr val="accent2"/>
                </a:solidFill>
              </a:rPr>
              <a:t>physician</a:t>
            </a:r>
            <a:r>
              <a:rPr lang="de-DE" altLang="de-DE" sz="2000" dirty="0">
                <a:solidFill>
                  <a:schemeClr val="accent2"/>
                </a:solidFill>
              </a:rPr>
              <a:t> </a:t>
            </a:r>
            <a:r>
              <a:rPr lang="de-DE" altLang="de-DE" sz="2000" dirty="0">
                <a:solidFill>
                  <a:schemeClr val="accent2"/>
                </a:solidFill>
                <a:sym typeface="Wingdings" pitchFamily="2" charset="2"/>
              </a:rPr>
              <a:t></a:t>
            </a:r>
            <a:r>
              <a:rPr lang="de-DE" altLang="de-DE" sz="2000" dirty="0">
                <a:solidFill>
                  <a:schemeClr val="accent2"/>
                </a:solidFill>
              </a:rPr>
              <a:t> </a:t>
            </a:r>
            <a:r>
              <a:rPr lang="de-DE" altLang="de-DE" sz="2000" dirty="0" err="1">
                <a:solidFill>
                  <a:schemeClr val="accent2"/>
                </a:solidFill>
              </a:rPr>
              <a:t>patient</a:t>
            </a:r>
            <a:endParaRPr lang="de-DE" altLang="de-DE" sz="2000" dirty="0">
              <a:solidFill>
                <a:schemeClr val="accent2"/>
              </a:solidFill>
            </a:endParaRPr>
          </a:p>
        </p:txBody>
      </p:sp>
      <p:sp>
        <p:nvSpPr>
          <p:cNvPr id="53254" name="Text Box 6"/>
          <p:cNvSpPr txBox="1">
            <a:spLocks noChangeArrowheads="1"/>
          </p:cNvSpPr>
          <p:nvPr/>
        </p:nvSpPr>
        <p:spPr bwMode="auto">
          <a:xfrm>
            <a:off x="3429000" y="1193801"/>
            <a:ext cx="1587500" cy="64135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800" b="1" i="1" dirty="0" err="1">
                <a:solidFill>
                  <a:schemeClr val="accent2"/>
                </a:solidFill>
              </a:rPr>
              <a:t>Pain</a:t>
            </a:r>
            <a:r>
              <a:rPr lang="de-DE" altLang="de-DE" sz="1800" b="1" i="1" dirty="0">
                <a:solidFill>
                  <a:schemeClr val="accent2"/>
                </a:solidFill>
              </a:rPr>
              <a:t>, </a:t>
            </a:r>
            <a:r>
              <a:rPr lang="de-DE" altLang="de-DE" sz="1800" b="1" i="1" dirty="0" err="1">
                <a:solidFill>
                  <a:schemeClr val="accent2"/>
                </a:solidFill>
              </a:rPr>
              <a:t>fear</a:t>
            </a:r>
            <a:r>
              <a:rPr lang="de-DE" altLang="de-DE" sz="1800" b="1" i="1" dirty="0">
                <a:solidFill>
                  <a:schemeClr val="accent2"/>
                </a:solidFill>
              </a:rPr>
              <a:t>,</a:t>
            </a:r>
            <a:br>
              <a:rPr lang="de-DE" altLang="de-DE" sz="1800" b="1" i="1" dirty="0">
                <a:solidFill>
                  <a:schemeClr val="accent2"/>
                </a:solidFill>
              </a:rPr>
            </a:br>
            <a:r>
              <a:rPr lang="de-DE" altLang="de-DE" sz="1800" b="1" i="1" dirty="0" err="1">
                <a:solidFill>
                  <a:schemeClr val="accent2"/>
                </a:solidFill>
              </a:rPr>
              <a:t>symptoms</a:t>
            </a:r>
            <a:endParaRPr lang="de-DE" altLang="de-DE" sz="1800" b="1" i="1" dirty="0">
              <a:solidFill>
                <a:schemeClr val="accent2"/>
              </a:solidFill>
            </a:endParaRPr>
          </a:p>
        </p:txBody>
      </p:sp>
      <p:graphicFrame>
        <p:nvGraphicFramePr>
          <p:cNvPr id="53255" name="Object 7"/>
          <p:cNvGraphicFramePr>
            <a:graphicFrameLocks noChangeAspect="1"/>
          </p:cNvGraphicFramePr>
          <p:nvPr/>
        </p:nvGraphicFramePr>
        <p:xfrm>
          <a:off x="1092200" y="2228850"/>
          <a:ext cx="1580444" cy="147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60" name="Clip" r:id="rId5" imgW="2286000" imgH="1893600" progId="MS_ClipArt_Gallery.2">
                  <p:embed/>
                </p:oleObj>
              </mc:Choice>
              <mc:Fallback>
                <p:oleObj name="Clip" r:id="rId5" imgW="2286000" imgH="1893600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2200" y="2228850"/>
                        <a:ext cx="1580444" cy="1473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256" name="Text Box 8"/>
          <p:cNvSpPr txBox="1">
            <a:spLocks noChangeArrowheads="1"/>
          </p:cNvSpPr>
          <p:nvPr/>
        </p:nvSpPr>
        <p:spPr bwMode="auto">
          <a:xfrm>
            <a:off x="682979" y="3825876"/>
            <a:ext cx="3015544" cy="1338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b="1" i="1" dirty="0">
                <a:solidFill>
                  <a:schemeClr val="accent2"/>
                </a:solidFill>
              </a:rPr>
              <a:t>„</a:t>
            </a:r>
            <a:r>
              <a:rPr lang="de-DE" altLang="de-DE" b="1" i="1" dirty="0" err="1">
                <a:solidFill>
                  <a:schemeClr val="accent2"/>
                </a:solidFill>
              </a:rPr>
              <a:t>How</a:t>
            </a:r>
            <a:r>
              <a:rPr lang="de-DE" altLang="de-DE" b="1" i="1" dirty="0">
                <a:solidFill>
                  <a:schemeClr val="accent2"/>
                </a:solidFill>
              </a:rPr>
              <a:t> </a:t>
            </a:r>
            <a:r>
              <a:rPr lang="de-DE" altLang="de-DE" b="1" i="1" dirty="0" err="1">
                <a:solidFill>
                  <a:schemeClr val="accent2"/>
                </a:solidFill>
              </a:rPr>
              <a:t>are</a:t>
            </a:r>
            <a:r>
              <a:rPr lang="de-DE" altLang="de-DE" b="1" i="1" dirty="0">
                <a:solidFill>
                  <a:schemeClr val="accent2"/>
                </a:solidFill>
              </a:rPr>
              <a:t> </a:t>
            </a:r>
            <a:r>
              <a:rPr lang="de-DE" altLang="de-DE" b="1" i="1" dirty="0" err="1">
                <a:solidFill>
                  <a:schemeClr val="accent2"/>
                </a:solidFill>
              </a:rPr>
              <a:t>you</a:t>
            </a:r>
            <a:r>
              <a:rPr lang="de-DE" altLang="de-DE" b="1" i="1" dirty="0">
                <a:solidFill>
                  <a:schemeClr val="accent2"/>
                </a:solidFill>
              </a:rPr>
              <a:t>?“</a:t>
            </a:r>
            <a:endParaRPr lang="de-DE" altLang="de-DE" sz="1800" b="1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de-DE" altLang="de-DE" sz="1800" dirty="0" err="1">
                <a:solidFill>
                  <a:schemeClr val="accent2"/>
                </a:solidFill>
              </a:rPr>
              <a:t>Indication</a:t>
            </a:r>
            <a:r>
              <a:rPr lang="de-DE" altLang="de-DE" sz="1800" dirty="0">
                <a:solidFill>
                  <a:schemeClr val="accent2"/>
                </a:solidFill>
              </a:rPr>
              <a:t> </a:t>
            </a:r>
            <a:r>
              <a:rPr lang="de-DE" altLang="de-DE" sz="1800" dirty="0" err="1">
                <a:solidFill>
                  <a:schemeClr val="accent2"/>
                </a:solidFill>
              </a:rPr>
              <a:t>for</a:t>
            </a:r>
            <a:r>
              <a:rPr lang="de-DE" altLang="de-DE" sz="1800" dirty="0">
                <a:solidFill>
                  <a:schemeClr val="accent2"/>
                </a:solidFill>
              </a:rPr>
              <a:t> </a:t>
            </a:r>
            <a:r>
              <a:rPr lang="de-DE" altLang="de-DE" sz="1800" dirty="0" err="1">
                <a:solidFill>
                  <a:schemeClr val="accent2"/>
                </a:solidFill>
              </a:rPr>
              <a:t>treatment</a:t>
            </a:r>
            <a:r>
              <a:rPr lang="de-DE" altLang="de-DE" sz="1800" dirty="0">
                <a:solidFill>
                  <a:schemeClr val="accent2"/>
                </a:solidFill>
              </a:rPr>
              <a:t>; </a:t>
            </a:r>
            <a:br>
              <a:rPr lang="de-DE" altLang="de-DE" sz="1800" dirty="0">
                <a:solidFill>
                  <a:schemeClr val="accent2"/>
                </a:solidFill>
              </a:rPr>
            </a:br>
            <a:r>
              <a:rPr lang="de-DE" altLang="de-DE" sz="1800" dirty="0" err="1">
                <a:solidFill>
                  <a:schemeClr val="accent2"/>
                </a:solidFill>
              </a:rPr>
              <a:t>patient-specific</a:t>
            </a:r>
            <a:r>
              <a:rPr lang="de-DE" altLang="de-DE" sz="1800" dirty="0">
                <a:solidFill>
                  <a:schemeClr val="accent2"/>
                </a:solidFill>
              </a:rPr>
              <a:t> </a:t>
            </a:r>
            <a:r>
              <a:rPr lang="de-DE" altLang="de-DE" sz="1800" dirty="0" err="1" smtClean="0">
                <a:solidFill>
                  <a:schemeClr val="accent2"/>
                </a:solidFill>
              </a:rPr>
              <a:t>aims</a:t>
            </a:r>
            <a:r>
              <a:rPr lang="de-DE" altLang="de-DE" sz="1800" dirty="0" smtClean="0">
                <a:solidFill>
                  <a:schemeClr val="accent2"/>
                </a:solidFill>
              </a:rPr>
              <a:t> and </a:t>
            </a:r>
            <a:r>
              <a:rPr lang="de-DE" altLang="de-DE" sz="1800" dirty="0" err="1" smtClean="0">
                <a:solidFill>
                  <a:schemeClr val="accent2"/>
                </a:solidFill>
              </a:rPr>
              <a:t>individuality</a:t>
            </a:r>
            <a:r>
              <a:rPr lang="de-DE" altLang="de-DE" sz="1800" dirty="0" smtClean="0">
                <a:solidFill>
                  <a:schemeClr val="accent2"/>
                </a:solidFill>
              </a:rPr>
              <a:t> </a:t>
            </a:r>
            <a:r>
              <a:rPr lang="de-DE" altLang="de-DE" dirty="0">
                <a:solidFill>
                  <a:schemeClr val="accent2"/>
                </a:solidFill>
              </a:rPr>
              <a:t> </a:t>
            </a:r>
            <a:r>
              <a:rPr lang="de-DE" altLang="de-DE" sz="1800" dirty="0" err="1" smtClean="0">
                <a:solidFill>
                  <a:srgbClr val="C00000"/>
                </a:solidFill>
              </a:rPr>
              <a:t>considered</a:t>
            </a:r>
            <a:r>
              <a:rPr lang="de-DE" altLang="de-DE" sz="1800" dirty="0" smtClean="0">
                <a:solidFill>
                  <a:srgbClr val="C00000"/>
                </a:solidFill>
              </a:rPr>
              <a:t> </a:t>
            </a:r>
            <a:r>
              <a:rPr lang="de-DE" altLang="de-DE" sz="1800" dirty="0" smtClean="0">
                <a:solidFill>
                  <a:schemeClr val="accent2"/>
                </a:solidFill>
              </a:rPr>
              <a:t>?</a:t>
            </a:r>
            <a:endParaRPr lang="de-DE" altLang="de-DE" sz="1800" dirty="0">
              <a:solidFill>
                <a:schemeClr val="accent2"/>
              </a:solidFill>
            </a:endParaRPr>
          </a:p>
        </p:txBody>
      </p:sp>
      <p:sp>
        <p:nvSpPr>
          <p:cNvPr id="53257" name="Text Box 9"/>
          <p:cNvSpPr txBox="1">
            <a:spLocks noChangeArrowheads="1"/>
          </p:cNvSpPr>
          <p:nvPr/>
        </p:nvSpPr>
        <p:spPr bwMode="auto">
          <a:xfrm>
            <a:off x="5772856" y="1835151"/>
            <a:ext cx="2984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2000" dirty="0" err="1">
                <a:solidFill>
                  <a:schemeClr val="accent2"/>
                </a:solidFill>
              </a:rPr>
              <a:t>physician</a:t>
            </a:r>
            <a:r>
              <a:rPr lang="de-DE" altLang="de-DE" sz="2000" dirty="0">
                <a:solidFill>
                  <a:schemeClr val="accent2"/>
                </a:solidFill>
              </a:rPr>
              <a:t> </a:t>
            </a:r>
            <a:r>
              <a:rPr lang="de-DE" altLang="de-DE" sz="2000" dirty="0">
                <a:solidFill>
                  <a:schemeClr val="accent2"/>
                </a:solidFill>
                <a:sym typeface="Wingdings" pitchFamily="2" charset="2"/>
              </a:rPr>
              <a:t></a:t>
            </a:r>
            <a:r>
              <a:rPr lang="de-DE" altLang="de-DE" sz="2000" dirty="0">
                <a:solidFill>
                  <a:schemeClr val="accent2"/>
                </a:solidFill>
              </a:rPr>
              <a:t> </a:t>
            </a:r>
            <a:r>
              <a:rPr lang="de-DE" altLang="de-DE" sz="2000" dirty="0" err="1">
                <a:solidFill>
                  <a:schemeClr val="accent2"/>
                </a:solidFill>
              </a:rPr>
              <a:t>patient</a:t>
            </a:r>
            <a:endParaRPr lang="de-DE" altLang="de-DE" sz="2000" dirty="0">
              <a:solidFill>
                <a:schemeClr val="accent2"/>
              </a:solidFill>
            </a:endParaRPr>
          </a:p>
        </p:txBody>
      </p:sp>
      <p:sp>
        <p:nvSpPr>
          <p:cNvPr id="53258" name="Text Box 10"/>
          <p:cNvSpPr txBox="1">
            <a:spLocks noChangeArrowheads="1"/>
          </p:cNvSpPr>
          <p:nvPr/>
        </p:nvSpPr>
        <p:spPr bwMode="auto">
          <a:xfrm>
            <a:off x="6121400" y="3914775"/>
            <a:ext cx="2381956" cy="1061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b="1" i="1" dirty="0">
                <a:solidFill>
                  <a:schemeClr val="accent2"/>
                </a:solidFill>
              </a:rPr>
              <a:t>„</a:t>
            </a:r>
            <a:r>
              <a:rPr lang="de-DE" altLang="de-DE" b="1" i="1" dirty="0" err="1">
                <a:solidFill>
                  <a:schemeClr val="accent2"/>
                </a:solidFill>
              </a:rPr>
              <a:t>How</a:t>
            </a:r>
            <a:r>
              <a:rPr lang="de-DE" altLang="de-DE" b="1" i="1" dirty="0">
                <a:solidFill>
                  <a:schemeClr val="accent2"/>
                </a:solidFill>
              </a:rPr>
              <a:t> </a:t>
            </a:r>
            <a:r>
              <a:rPr lang="de-DE" altLang="de-DE" b="1" i="1" dirty="0" err="1">
                <a:solidFill>
                  <a:schemeClr val="accent2"/>
                </a:solidFill>
              </a:rPr>
              <a:t>are</a:t>
            </a:r>
            <a:r>
              <a:rPr lang="de-DE" altLang="de-DE" b="1" i="1" dirty="0">
                <a:solidFill>
                  <a:schemeClr val="accent2"/>
                </a:solidFill>
              </a:rPr>
              <a:t> </a:t>
            </a:r>
            <a:r>
              <a:rPr lang="de-DE" altLang="de-DE" b="1" i="1" dirty="0" err="1">
                <a:solidFill>
                  <a:schemeClr val="accent2"/>
                </a:solidFill>
              </a:rPr>
              <a:t>you</a:t>
            </a:r>
            <a:r>
              <a:rPr lang="de-DE" altLang="de-DE" b="1" i="1" dirty="0">
                <a:solidFill>
                  <a:schemeClr val="accent2"/>
                </a:solidFill>
              </a:rPr>
              <a:t>?“</a:t>
            </a:r>
            <a:endParaRPr lang="de-DE" altLang="de-DE" sz="1800" dirty="0">
              <a:solidFill>
                <a:schemeClr val="accent2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de-DE" altLang="de-DE" sz="1800" dirty="0">
                <a:solidFill>
                  <a:schemeClr val="accent2"/>
                </a:solidFill>
              </a:rPr>
              <a:t>Patient-</a:t>
            </a:r>
            <a:r>
              <a:rPr lang="de-DE" altLang="de-DE" sz="1800" dirty="0" err="1">
                <a:solidFill>
                  <a:schemeClr val="accent2"/>
                </a:solidFill>
              </a:rPr>
              <a:t>specific</a:t>
            </a:r>
            <a:r>
              <a:rPr lang="de-DE" altLang="de-DE" sz="1800" dirty="0">
                <a:solidFill>
                  <a:schemeClr val="accent2"/>
                </a:solidFill>
              </a:rPr>
              <a:t> </a:t>
            </a:r>
            <a:r>
              <a:rPr lang="de-DE" altLang="de-DE" sz="1800" dirty="0" err="1" smtClean="0">
                <a:solidFill>
                  <a:schemeClr val="accent2"/>
                </a:solidFill>
              </a:rPr>
              <a:t>aims</a:t>
            </a:r>
            <a:r>
              <a:rPr lang="de-DE" altLang="de-DE" sz="1800" dirty="0" smtClean="0">
                <a:solidFill>
                  <a:schemeClr val="accent2"/>
                </a:solidFill>
              </a:rPr>
              <a:t> </a:t>
            </a:r>
            <a:r>
              <a:rPr lang="de-DE" altLang="de-DE" sz="1800" dirty="0" err="1">
                <a:solidFill>
                  <a:srgbClr val="C00000"/>
                </a:solidFill>
              </a:rPr>
              <a:t>fulfilled</a:t>
            </a:r>
            <a:r>
              <a:rPr lang="de-DE" altLang="de-DE" sz="1800" dirty="0">
                <a:solidFill>
                  <a:schemeClr val="accent2"/>
                </a:solidFill>
              </a:rPr>
              <a:t>?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/>
        </p:nvSpPr>
        <p:spPr bwMode="auto">
          <a:xfrm>
            <a:off x="3698523" y="2247632"/>
            <a:ext cx="185843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dirty="0">
                <a:solidFill>
                  <a:schemeClr val="accent2"/>
                </a:solidFill>
              </a:rPr>
              <a:t>Intervention</a:t>
            </a:r>
          </a:p>
        </p:txBody>
      </p:sp>
      <p:sp>
        <p:nvSpPr>
          <p:cNvPr id="53260" name="Line 12"/>
          <p:cNvSpPr>
            <a:spLocks noChangeShapeType="1"/>
          </p:cNvSpPr>
          <p:nvPr/>
        </p:nvSpPr>
        <p:spPr bwMode="auto">
          <a:xfrm flipH="1">
            <a:off x="2555776" y="1835150"/>
            <a:ext cx="1159680" cy="59714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53261" name="Text Box 13"/>
          <p:cNvSpPr txBox="1">
            <a:spLocks noChangeArrowheads="1"/>
          </p:cNvSpPr>
          <p:nvPr/>
        </p:nvSpPr>
        <p:spPr bwMode="auto">
          <a:xfrm>
            <a:off x="635001" y="5370681"/>
            <a:ext cx="8170333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de-DE" b="1" u="sng" dirty="0" smtClean="0">
                <a:solidFill>
                  <a:srgbClr val="C00000"/>
                </a:solidFill>
              </a:rPr>
              <a:t>A </a:t>
            </a:r>
            <a:r>
              <a:rPr lang="de-DE" altLang="de-DE" b="1" u="sng" dirty="0" err="1" smtClean="0">
                <a:solidFill>
                  <a:srgbClr val="C00000"/>
                </a:solidFill>
              </a:rPr>
              <a:t>true</a:t>
            </a:r>
            <a:r>
              <a:rPr lang="de-DE" altLang="de-DE" b="1" u="sng" dirty="0" smtClean="0">
                <a:solidFill>
                  <a:srgbClr val="C00000"/>
                </a:solidFill>
              </a:rPr>
              <a:t> </a:t>
            </a:r>
            <a:r>
              <a:rPr lang="de-DE" altLang="de-DE" b="1" u="sng" dirty="0" err="1">
                <a:solidFill>
                  <a:srgbClr val="C00000"/>
                </a:solidFill>
              </a:rPr>
              <a:t>endpoint</a:t>
            </a:r>
            <a:r>
              <a:rPr lang="de-DE" altLang="de-DE" dirty="0">
                <a:solidFill>
                  <a:srgbClr val="C00000"/>
                </a:solidFill>
              </a:rPr>
              <a:t> </a:t>
            </a:r>
            <a:r>
              <a:rPr lang="de-DE" altLang="de-DE" dirty="0" err="1">
                <a:solidFill>
                  <a:schemeClr val="accent2"/>
                </a:solidFill>
              </a:rPr>
              <a:t>is</a:t>
            </a:r>
            <a:r>
              <a:rPr lang="de-DE" altLang="de-DE" dirty="0">
                <a:solidFill>
                  <a:schemeClr val="accent2"/>
                </a:solidFill>
              </a:rPr>
              <a:t> „</a:t>
            </a:r>
            <a:r>
              <a:rPr lang="de-DE" altLang="de-DE" dirty="0" err="1">
                <a:solidFill>
                  <a:schemeClr val="accent2"/>
                </a:solidFill>
              </a:rPr>
              <a:t>how</a:t>
            </a:r>
            <a:r>
              <a:rPr lang="de-DE" altLang="de-DE" dirty="0">
                <a:solidFill>
                  <a:schemeClr val="accent2"/>
                </a:solidFill>
              </a:rPr>
              <a:t> </a:t>
            </a:r>
            <a:r>
              <a:rPr lang="de-DE" altLang="de-DE" dirty="0" err="1">
                <a:solidFill>
                  <a:schemeClr val="accent2"/>
                </a:solidFill>
              </a:rPr>
              <a:t>the</a:t>
            </a:r>
            <a:r>
              <a:rPr lang="de-DE" altLang="de-DE" dirty="0">
                <a:solidFill>
                  <a:schemeClr val="accent2"/>
                </a:solidFill>
              </a:rPr>
              <a:t> </a:t>
            </a:r>
            <a:r>
              <a:rPr lang="de-DE" altLang="de-DE" dirty="0" err="1">
                <a:solidFill>
                  <a:schemeClr val="accent2"/>
                </a:solidFill>
              </a:rPr>
              <a:t>patient</a:t>
            </a:r>
            <a:r>
              <a:rPr lang="de-DE" altLang="de-DE" dirty="0">
                <a:solidFill>
                  <a:schemeClr val="accent2"/>
                </a:solidFill>
              </a:rPr>
              <a:t>, </a:t>
            </a:r>
            <a:r>
              <a:rPr lang="de-DE" altLang="de-DE" dirty="0" err="1">
                <a:solidFill>
                  <a:schemeClr val="accent2"/>
                </a:solidFill>
              </a:rPr>
              <a:t>under</a:t>
            </a:r>
            <a:r>
              <a:rPr lang="de-DE" altLang="de-DE" dirty="0">
                <a:solidFill>
                  <a:schemeClr val="accent2"/>
                </a:solidFill>
              </a:rPr>
              <a:t> </a:t>
            </a:r>
            <a:r>
              <a:rPr lang="de-DE" altLang="de-DE" dirty="0" err="1">
                <a:solidFill>
                  <a:schemeClr val="accent2"/>
                </a:solidFill>
              </a:rPr>
              <a:t>the</a:t>
            </a:r>
            <a:r>
              <a:rPr lang="de-DE" altLang="de-DE" dirty="0">
                <a:solidFill>
                  <a:schemeClr val="accent2"/>
                </a:solidFill>
              </a:rPr>
              <a:t> </a:t>
            </a:r>
            <a:r>
              <a:rPr lang="de-DE" altLang="de-DE" dirty="0" err="1">
                <a:solidFill>
                  <a:schemeClr val="accent2"/>
                </a:solidFill>
              </a:rPr>
              <a:t>current</a:t>
            </a:r>
            <a:r>
              <a:rPr lang="de-DE" altLang="de-DE" dirty="0">
                <a:solidFill>
                  <a:schemeClr val="accent2"/>
                </a:solidFill>
              </a:rPr>
              <a:t> </a:t>
            </a:r>
            <a:r>
              <a:rPr lang="de-DE" altLang="de-DE" dirty="0" err="1">
                <a:solidFill>
                  <a:schemeClr val="accent2"/>
                </a:solidFill>
              </a:rPr>
              <a:t>circumstances</a:t>
            </a:r>
            <a:r>
              <a:rPr lang="de-DE" altLang="de-DE" dirty="0">
                <a:solidFill>
                  <a:schemeClr val="accent2"/>
                </a:solidFill>
              </a:rPr>
              <a:t> and at </a:t>
            </a:r>
            <a:r>
              <a:rPr lang="de-DE" altLang="de-DE" dirty="0" err="1">
                <a:solidFill>
                  <a:schemeClr val="accent2"/>
                </a:solidFill>
              </a:rPr>
              <a:t>this</a:t>
            </a:r>
            <a:r>
              <a:rPr lang="de-DE" altLang="de-DE" dirty="0">
                <a:solidFill>
                  <a:schemeClr val="accent2"/>
                </a:solidFill>
              </a:rPr>
              <a:t> </a:t>
            </a:r>
            <a:r>
              <a:rPr lang="de-DE" altLang="de-DE" dirty="0" err="1">
                <a:solidFill>
                  <a:schemeClr val="accent2"/>
                </a:solidFill>
              </a:rPr>
              <a:t>particular</a:t>
            </a:r>
            <a:r>
              <a:rPr lang="de-DE" altLang="de-DE" dirty="0">
                <a:solidFill>
                  <a:schemeClr val="accent2"/>
                </a:solidFill>
              </a:rPr>
              <a:t> time, </a:t>
            </a:r>
            <a:r>
              <a:rPr lang="de-DE" altLang="de-DE" dirty="0" err="1">
                <a:solidFill>
                  <a:schemeClr val="accent2"/>
                </a:solidFill>
              </a:rPr>
              <a:t>is</a:t>
            </a:r>
            <a:r>
              <a:rPr lang="de-DE" altLang="de-DE" dirty="0">
                <a:solidFill>
                  <a:schemeClr val="accent2"/>
                </a:solidFill>
              </a:rPr>
              <a:t> </a:t>
            </a:r>
            <a:r>
              <a:rPr lang="de-DE" altLang="de-DE" dirty="0" err="1">
                <a:solidFill>
                  <a:schemeClr val="accent2"/>
                </a:solidFill>
              </a:rPr>
              <a:t>handling</a:t>
            </a:r>
            <a:r>
              <a:rPr lang="de-DE" altLang="de-DE" dirty="0">
                <a:solidFill>
                  <a:schemeClr val="accent2"/>
                </a:solidFill>
              </a:rPr>
              <a:t> </a:t>
            </a:r>
            <a:r>
              <a:rPr lang="de-DE" altLang="de-DE" dirty="0" err="1">
                <a:solidFill>
                  <a:schemeClr val="accent2"/>
                </a:solidFill>
              </a:rPr>
              <a:t>the</a:t>
            </a:r>
            <a:r>
              <a:rPr lang="de-DE" altLang="de-DE" dirty="0">
                <a:solidFill>
                  <a:schemeClr val="accent2"/>
                </a:solidFill>
              </a:rPr>
              <a:t> </a:t>
            </a:r>
            <a:r>
              <a:rPr lang="de-DE" altLang="de-DE" dirty="0" err="1">
                <a:solidFill>
                  <a:schemeClr val="accent2"/>
                </a:solidFill>
              </a:rPr>
              <a:t>symptoms</a:t>
            </a:r>
            <a:r>
              <a:rPr lang="de-DE" altLang="de-DE" dirty="0">
                <a:solidFill>
                  <a:schemeClr val="accent2"/>
                </a:solidFill>
              </a:rPr>
              <a:t> and </a:t>
            </a:r>
            <a:r>
              <a:rPr lang="de-DE" altLang="de-DE" dirty="0" err="1">
                <a:solidFill>
                  <a:schemeClr val="accent2"/>
                </a:solidFill>
              </a:rPr>
              <a:t>the</a:t>
            </a:r>
            <a:r>
              <a:rPr lang="de-DE" altLang="de-DE" dirty="0">
                <a:solidFill>
                  <a:schemeClr val="accent2"/>
                </a:solidFill>
              </a:rPr>
              <a:t> </a:t>
            </a:r>
            <a:r>
              <a:rPr lang="de-DE" altLang="de-DE" dirty="0" err="1">
                <a:solidFill>
                  <a:schemeClr val="accent2"/>
                </a:solidFill>
              </a:rPr>
              <a:t>treatment</a:t>
            </a:r>
            <a:r>
              <a:rPr lang="de-DE" altLang="de-DE" dirty="0">
                <a:solidFill>
                  <a:schemeClr val="accent2"/>
                </a:solidFill>
              </a:rPr>
              <a:t>.“     </a:t>
            </a:r>
            <a:endParaRPr lang="de-DE" altLang="de-DE" dirty="0" smtClean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de-DE" altLang="de-DE" sz="1600" dirty="0" err="1" smtClean="0">
                <a:solidFill>
                  <a:schemeClr val="accent2"/>
                </a:solidFill>
              </a:rPr>
              <a:t>Troidl</a:t>
            </a:r>
            <a:r>
              <a:rPr lang="de-DE" altLang="de-DE" sz="1600" dirty="0" smtClean="0">
                <a:solidFill>
                  <a:schemeClr val="accent2"/>
                </a:solidFill>
              </a:rPr>
              <a:t> </a:t>
            </a:r>
            <a:r>
              <a:rPr lang="de-DE" altLang="de-DE" sz="1600" dirty="0">
                <a:solidFill>
                  <a:schemeClr val="accent2"/>
                </a:solidFill>
              </a:rPr>
              <a:t>(1989) </a:t>
            </a:r>
            <a:r>
              <a:rPr lang="de-DE" altLang="de-DE" sz="1600" dirty="0" err="1">
                <a:solidFill>
                  <a:schemeClr val="accent2"/>
                </a:solidFill>
              </a:rPr>
              <a:t>Langenbeck‘s</a:t>
            </a:r>
            <a:r>
              <a:rPr lang="de-DE" altLang="de-DE" sz="1600" dirty="0">
                <a:solidFill>
                  <a:schemeClr val="accent2"/>
                </a:solidFill>
              </a:rPr>
              <a:t> </a:t>
            </a:r>
            <a:r>
              <a:rPr lang="de-DE" altLang="de-DE" sz="1600" dirty="0" err="1">
                <a:solidFill>
                  <a:schemeClr val="accent2"/>
                </a:solidFill>
              </a:rPr>
              <a:t>Arch</a:t>
            </a:r>
            <a:r>
              <a:rPr lang="de-DE" altLang="de-DE" sz="1600" dirty="0">
                <a:solidFill>
                  <a:schemeClr val="accent2"/>
                </a:solidFill>
              </a:rPr>
              <a:t> </a:t>
            </a:r>
            <a:r>
              <a:rPr lang="de-DE" altLang="de-DE" sz="1600" dirty="0" err="1">
                <a:solidFill>
                  <a:schemeClr val="accent2"/>
                </a:solidFill>
              </a:rPr>
              <a:t>Surg</a:t>
            </a:r>
            <a:r>
              <a:rPr lang="de-DE" altLang="de-DE" sz="1600" dirty="0">
                <a:solidFill>
                  <a:schemeClr val="accent2"/>
                </a:solidFill>
              </a:rPr>
              <a:t> </a:t>
            </a:r>
            <a:r>
              <a:rPr lang="de-DE" altLang="de-DE" sz="1600" dirty="0" err="1">
                <a:solidFill>
                  <a:schemeClr val="accent2"/>
                </a:solidFill>
              </a:rPr>
              <a:t>Suppl</a:t>
            </a:r>
            <a:r>
              <a:rPr lang="de-DE" altLang="de-DE" sz="1600" dirty="0">
                <a:solidFill>
                  <a:schemeClr val="accent2"/>
                </a:solidFill>
              </a:rPr>
              <a:t> II, 101-107</a:t>
            </a:r>
          </a:p>
        </p:txBody>
      </p:sp>
      <p:sp>
        <p:nvSpPr>
          <p:cNvPr id="53262" name="Line 14"/>
          <p:cNvSpPr>
            <a:spLocks noChangeShapeType="1"/>
          </p:cNvSpPr>
          <p:nvPr/>
        </p:nvSpPr>
        <p:spPr bwMode="auto">
          <a:xfrm>
            <a:off x="0" y="5381625"/>
            <a:ext cx="9144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53263" name="Text Box 15"/>
          <p:cNvSpPr txBox="1">
            <a:spLocks noChangeArrowheads="1"/>
          </p:cNvSpPr>
          <p:nvPr/>
        </p:nvSpPr>
        <p:spPr bwMode="auto">
          <a:xfrm>
            <a:off x="3715456" y="2841626"/>
            <a:ext cx="1745544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dirty="0" err="1">
                <a:solidFill>
                  <a:schemeClr val="bg1"/>
                </a:solidFill>
              </a:rPr>
              <a:t>Op</a:t>
            </a:r>
            <a:r>
              <a:rPr lang="de-DE" altLang="de-DE" dirty="0">
                <a:solidFill>
                  <a:schemeClr val="bg1"/>
                </a:solidFill>
              </a:rPr>
              <a:t> </a:t>
            </a:r>
            <a:r>
              <a:rPr lang="de-DE" altLang="de-DE" dirty="0" err="1">
                <a:solidFill>
                  <a:schemeClr val="bg1"/>
                </a:solidFill>
              </a:rPr>
              <a:t>theatre</a:t>
            </a:r>
            <a:r>
              <a:rPr lang="de-DE" altLang="de-DE" dirty="0">
                <a:solidFill>
                  <a:schemeClr val="bg1"/>
                </a:solidFill>
              </a:rPr>
              <a:t>,</a:t>
            </a:r>
            <a:br>
              <a:rPr lang="de-DE" altLang="de-DE" dirty="0">
                <a:solidFill>
                  <a:schemeClr val="bg1"/>
                </a:solidFill>
              </a:rPr>
            </a:br>
            <a:r>
              <a:rPr lang="de-DE" altLang="de-DE" dirty="0">
                <a:solidFill>
                  <a:schemeClr val="bg1"/>
                </a:solidFill>
              </a:rPr>
              <a:t>ICU, ward</a:t>
            </a:r>
          </a:p>
        </p:txBody>
      </p:sp>
      <p:sp>
        <p:nvSpPr>
          <p:cNvPr id="53264" name="Line 16"/>
          <p:cNvSpPr>
            <a:spLocks noChangeShapeType="1"/>
          </p:cNvSpPr>
          <p:nvPr/>
        </p:nvSpPr>
        <p:spPr bwMode="auto">
          <a:xfrm>
            <a:off x="3063523" y="3254375"/>
            <a:ext cx="619477" cy="0"/>
          </a:xfrm>
          <a:prstGeom prst="line">
            <a:avLst/>
          </a:prstGeom>
          <a:noFill/>
          <a:ln w="152400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53266" name="Oval 18"/>
          <p:cNvSpPr>
            <a:spLocks noChangeArrowheads="1"/>
          </p:cNvSpPr>
          <p:nvPr/>
        </p:nvSpPr>
        <p:spPr bwMode="auto">
          <a:xfrm>
            <a:off x="3439075" y="1101726"/>
            <a:ext cx="1698978" cy="8255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" name="Pfeil nach rechts 1"/>
          <p:cNvSpPr/>
          <p:nvPr/>
        </p:nvSpPr>
        <p:spPr bwMode="auto">
          <a:xfrm>
            <a:off x="2998934" y="2981378"/>
            <a:ext cx="640184" cy="366826"/>
          </a:xfrm>
          <a:prstGeom prst="rightArrow">
            <a:avLst/>
          </a:prstGeom>
          <a:solidFill>
            <a:srgbClr val="0070C0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8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21" name="Pfeil nach rechts 20"/>
          <p:cNvSpPr/>
          <p:nvPr/>
        </p:nvSpPr>
        <p:spPr bwMode="auto">
          <a:xfrm>
            <a:off x="5573690" y="2981378"/>
            <a:ext cx="640184" cy="366826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8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0721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3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3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32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32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32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395536" y="1196752"/>
            <a:ext cx="856895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Study Testing Patient Decision Tools Related to the Risks and Benefits of Weight Loss Surgery </a:t>
            </a:r>
            <a:r>
              <a:rPr lang="en-US" dirty="0" smtClean="0">
                <a:solidFill>
                  <a:schemeClr val="accent2"/>
                </a:solidFill>
              </a:rPr>
              <a:t>(ClinicalTrials.gov Identifier: NCT00666952</a:t>
            </a:r>
          </a:p>
          <a:p>
            <a:endParaRPr lang="en-US" dirty="0" smtClean="0">
              <a:solidFill>
                <a:schemeClr val="accent2"/>
              </a:solidFill>
            </a:endParaRPr>
          </a:p>
          <a:p>
            <a:r>
              <a:rPr lang="en-US" dirty="0" smtClean="0"/>
              <a:t>The </a:t>
            </a:r>
            <a:r>
              <a:rPr lang="en-US" dirty="0"/>
              <a:t>main objective of the current proposal is to examine the impact of a bariatric decision </a:t>
            </a:r>
            <a:r>
              <a:rPr lang="en-US" dirty="0" smtClean="0"/>
              <a:t>aid   </a:t>
            </a:r>
            <a:r>
              <a:rPr lang="en-US" b="1" dirty="0"/>
              <a:t>Weight loss </a:t>
            </a:r>
            <a:r>
              <a:rPr lang="en-US" b="1" dirty="0" smtClean="0"/>
              <a:t>surgery: Estimated Enrollment: 150</a:t>
            </a:r>
          </a:p>
          <a:p>
            <a:endParaRPr lang="en-US" b="1" dirty="0"/>
          </a:p>
          <a:p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507" y="299552"/>
            <a:ext cx="720090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eck 3"/>
          <p:cNvSpPr/>
          <p:nvPr/>
        </p:nvSpPr>
        <p:spPr>
          <a:xfrm>
            <a:off x="575556" y="2996952"/>
            <a:ext cx="84249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Responsible Party: </a:t>
            </a:r>
            <a:r>
              <a:rPr lang="en-US" dirty="0"/>
              <a:t>Dr. David </a:t>
            </a:r>
            <a:r>
              <a:rPr lang="en-US" dirty="0" err="1"/>
              <a:t>Arterburn</a:t>
            </a:r>
            <a:r>
              <a:rPr lang="en-US" dirty="0"/>
              <a:t>, MD, MPH, Assistant Investigator, Group Health Research </a:t>
            </a:r>
            <a:r>
              <a:rPr lang="en-US" dirty="0" smtClean="0"/>
              <a:t>Institute  Seattle</a:t>
            </a:r>
            <a:r>
              <a:rPr lang="en-US" dirty="0"/>
              <a:t>, Washington, United </a:t>
            </a:r>
            <a:r>
              <a:rPr lang="en-US" dirty="0" smtClean="0"/>
              <a:t>States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b="1" dirty="0"/>
              <a:t>No publications provided</a:t>
            </a:r>
          </a:p>
          <a:p>
            <a:endParaRPr lang="en-US" dirty="0"/>
          </a:p>
        </p:txBody>
      </p:sp>
      <p:sp>
        <p:nvSpPr>
          <p:cNvPr id="5" name="Rechteck 4"/>
          <p:cNvSpPr/>
          <p:nvPr/>
        </p:nvSpPr>
        <p:spPr>
          <a:xfrm>
            <a:off x="683568" y="5013176"/>
            <a:ext cx="8208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</a:t>
            </a:r>
            <a:r>
              <a:rPr lang="en-US" dirty="0" smtClean="0"/>
              <a:t>linicalTrials.gov </a:t>
            </a:r>
            <a:r>
              <a:rPr lang="en-US" dirty="0"/>
              <a:t>processed this record on February 27, 2014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74861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395536" y="1196752"/>
            <a:ext cx="856895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Study Testing Patient Decision Tools Related to the Risks and Benefits of Weight Loss Surgery </a:t>
            </a:r>
            <a:r>
              <a:rPr lang="en-US" dirty="0" smtClean="0"/>
              <a:t>(ClinicalTrials.gov Identifier: NCT00666952</a:t>
            </a:r>
          </a:p>
          <a:p>
            <a:r>
              <a:rPr lang="en-US" dirty="0" smtClean="0"/>
              <a:t>The </a:t>
            </a:r>
            <a:r>
              <a:rPr lang="en-US" dirty="0"/>
              <a:t>main objective of the current proposal is to examine the impact of a bariatric decision </a:t>
            </a:r>
            <a:r>
              <a:rPr lang="en-US" dirty="0" smtClean="0"/>
              <a:t>aid   </a:t>
            </a:r>
            <a:r>
              <a:rPr lang="en-US" b="1" dirty="0"/>
              <a:t>Weight loss </a:t>
            </a:r>
            <a:r>
              <a:rPr lang="en-US" b="1" dirty="0" smtClean="0"/>
              <a:t>surgery: Estimated Enrollment: 150</a:t>
            </a:r>
          </a:p>
          <a:p>
            <a:endParaRPr lang="en-US" b="1" dirty="0"/>
          </a:p>
          <a:p>
            <a:r>
              <a:rPr lang="en-US" b="1" dirty="0"/>
              <a:t>The primary aims of this of this research are to:</a:t>
            </a:r>
          </a:p>
          <a:p>
            <a:endParaRPr lang="en-US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Determine </a:t>
            </a:r>
            <a:r>
              <a:rPr lang="en-US" dirty="0"/>
              <a:t>if the bariatric decision aid results in superior bariatric surgery decision quality than an NIH booklet on weight loss surgery ('usual care</a:t>
            </a:r>
            <a:r>
              <a:rPr lang="en-US" dirty="0" smtClean="0"/>
              <a:t>').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Determine </a:t>
            </a:r>
            <a:r>
              <a:rPr lang="en-US" dirty="0"/>
              <a:t>if the bariatric decision aid results in less decisional conflict and superior decisional self-efficacy than usual care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Determine </a:t>
            </a:r>
            <a:r>
              <a:rPr lang="en-US" dirty="0"/>
              <a:t>if there is a differential effect of the interventions on decision quality among treatment seekers and non-treatment seekers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Investigate </a:t>
            </a:r>
            <a:r>
              <a:rPr lang="en-US" dirty="0"/>
              <a:t>medical, psychological, and behavioral factors as mediators of treatment choice.</a:t>
            </a:r>
          </a:p>
          <a:p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507" y="299552"/>
            <a:ext cx="720090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feld 3"/>
          <p:cNvSpPr txBox="1"/>
          <p:nvPr/>
        </p:nvSpPr>
        <p:spPr>
          <a:xfrm rot="19213551">
            <a:off x="1367644" y="3759395"/>
            <a:ext cx="6624736" cy="5232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de-DE" sz="2800" dirty="0" err="1" smtClean="0"/>
              <a:t>Very</a:t>
            </a:r>
            <a:r>
              <a:rPr lang="de-DE" sz="2800" dirty="0" smtClean="0"/>
              <a:t> </a:t>
            </a:r>
            <a:r>
              <a:rPr lang="de-DE" sz="2800" dirty="0" err="1" smtClean="0"/>
              <a:t>important</a:t>
            </a:r>
            <a:r>
              <a:rPr lang="de-DE" sz="2800" dirty="0" smtClean="0"/>
              <a:t> </a:t>
            </a:r>
            <a:r>
              <a:rPr lang="de-DE" sz="2800" dirty="0" err="1" smtClean="0"/>
              <a:t>field</a:t>
            </a:r>
            <a:r>
              <a:rPr lang="de-DE" sz="2800" dirty="0" smtClean="0"/>
              <a:t> </a:t>
            </a:r>
            <a:r>
              <a:rPr lang="de-DE" sz="2800" dirty="0" err="1" smtClean="0"/>
              <a:t>for</a:t>
            </a:r>
            <a:r>
              <a:rPr lang="de-DE" sz="2800" dirty="0" smtClean="0"/>
              <a:t> </a:t>
            </a:r>
            <a:r>
              <a:rPr lang="de-DE" sz="2800" dirty="0" err="1" smtClean="0"/>
              <a:t>the</a:t>
            </a:r>
            <a:r>
              <a:rPr lang="de-DE" sz="2800" dirty="0" smtClean="0"/>
              <a:t> </a:t>
            </a:r>
            <a:r>
              <a:rPr lang="de-DE" sz="2800" dirty="0" err="1" smtClean="0"/>
              <a:t>future</a:t>
            </a:r>
            <a:r>
              <a:rPr lang="de-DE" sz="2800" dirty="0" smtClean="0"/>
              <a:t>!!!!!!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771483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738" name="Text Box 2"/>
          <p:cNvSpPr txBox="1">
            <a:spLocks noChangeArrowheads="1"/>
          </p:cNvSpPr>
          <p:nvPr/>
        </p:nvSpPr>
        <p:spPr bwMode="auto">
          <a:xfrm>
            <a:off x="611188" y="0"/>
            <a:ext cx="71120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de-DE" altLang="de-DE" sz="3000" b="1" dirty="0">
                <a:solidFill>
                  <a:schemeClr val="accent2"/>
                </a:solidFill>
                <a:latin typeface="Times New Roman" pitchFamily="18" charset="0"/>
              </a:rPr>
              <a:t>Individual </a:t>
            </a:r>
            <a:r>
              <a:rPr lang="de-DE" altLang="de-DE" sz="3000" b="1" dirty="0" err="1">
                <a:solidFill>
                  <a:schemeClr val="accent2"/>
                </a:solidFill>
                <a:latin typeface="Times New Roman" pitchFamily="18" charset="0"/>
              </a:rPr>
              <a:t>factors</a:t>
            </a:r>
            <a:r>
              <a:rPr lang="de-DE" altLang="de-DE" sz="3000" b="1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br>
              <a:rPr lang="de-DE" altLang="de-DE" sz="3000" b="1" dirty="0">
                <a:solidFill>
                  <a:schemeClr val="accent2"/>
                </a:solidFill>
                <a:latin typeface="Times New Roman" pitchFamily="18" charset="0"/>
              </a:rPr>
            </a:br>
            <a:r>
              <a:rPr lang="de-DE" altLang="de-DE" sz="3000" b="1" dirty="0" err="1">
                <a:solidFill>
                  <a:schemeClr val="accent2"/>
                </a:solidFill>
                <a:latin typeface="Times New Roman" pitchFamily="18" charset="0"/>
              </a:rPr>
              <a:t>with</a:t>
            </a:r>
            <a:r>
              <a:rPr lang="de-DE" altLang="de-DE" sz="3000" b="1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de-DE" altLang="de-DE" sz="3000" b="1" dirty="0" err="1">
                <a:solidFill>
                  <a:schemeClr val="accent2"/>
                </a:solidFill>
                <a:latin typeface="Times New Roman" pitchFamily="18" charset="0"/>
              </a:rPr>
              <a:t>influence</a:t>
            </a:r>
            <a:r>
              <a:rPr lang="de-DE" altLang="de-DE" sz="3000" b="1" dirty="0">
                <a:solidFill>
                  <a:schemeClr val="accent2"/>
                </a:solidFill>
                <a:latin typeface="Times New Roman" pitchFamily="18" charset="0"/>
              </a:rPr>
              <a:t> on </a:t>
            </a:r>
            <a:r>
              <a:rPr lang="de-DE" altLang="de-DE" sz="3000" b="1" dirty="0" err="1">
                <a:solidFill>
                  <a:schemeClr val="accent2"/>
                </a:solidFill>
                <a:latin typeface="Times New Roman" pitchFamily="18" charset="0"/>
              </a:rPr>
              <a:t>outcome</a:t>
            </a:r>
            <a:r>
              <a:rPr lang="de-DE" altLang="de-DE" sz="3000" b="1" dirty="0">
                <a:solidFill>
                  <a:schemeClr val="accent2"/>
                </a:solidFill>
                <a:latin typeface="Times New Roman" pitchFamily="18" charset="0"/>
              </a:rPr>
              <a:t> (</a:t>
            </a:r>
            <a:r>
              <a:rPr lang="de-DE" altLang="de-DE" sz="3000" b="1" dirty="0" err="1">
                <a:solidFill>
                  <a:schemeClr val="accent2"/>
                </a:solidFill>
                <a:latin typeface="Times New Roman" pitchFamily="18" charset="0"/>
              </a:rPr>
              <a:t>confounders</a:t>
            </a:r>
            <a:r>
              <a:rPr lang="de-DE" altLang="de-DE" sz="3000" b="1" dirty="0">
                <a:solidFill>
                  <a:schemeClr val="accent2"/>
                </a:solidFill>
                <a:latin typeface="Times New Roman" pitchFamily="18" charset="0"/>
              </a:rPr>
              <a:t>)</a:t>
            </a:r>
          </a:p>
        </p:txBody>
      </p:sp>
      <p:sp>
        <p:nvSpPr>
          <p:cNvPr id="500740" name="Text Box 4"/>
          <p:cNvSpPr txBox="1">
            <a:spLocks noChangeArrowheads="1"/>
          </p:cNvSpPr>
          <p:nvPr/>
        </p:nvSpPr>
        <p:spPr bwMode="auto">
          <a:xfrm>
            <a:off x="468313" y="1412875"/>
            <a:ext cx="8080375" cy="4656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857500" indent="-28575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0480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32385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34290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36195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40767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4533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991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5448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>
                <a:solidFill>
                  <a:srgbClr val="FF0000"/>
                </a:solidFill>
                <a:latin typeface="Arial" charset="0"/>
              </a:rPr>
              <a:t>Placebo effect	</a:t>
            </a:r>
            <a:r>
              <a:rPr lang="de-DE" altLang="de-DE">
                <a:solidFill>
                  <a:srgbClr val="000099"/>
                </a:solidFill>
                <a:latin typeface="Arial" charset="0"/>
              </a:rPr>
              <a:t>personality, social circumstances and culture of the surgeon and the patient</a:t>
            </a:r>
          </a:p>
          <a:p>
            <a:pPr>
              <a:spcBef>
                <a:spcPct val="50000"/>
              </a:spcBef>
            </a:pPr>
            <a:r>
              <a:rPr lang="de-DE" altLang="de-DE">
                <a:solidFill>
                  <a:srgbClr val="FF0000"/>
                </a:solidFill>
                <a:latin typeface="Arial" charset="0"/>
              </a:rPr>
              <a:t>Motivation</a:t>
            </a:r>
            <a:r>
              <a:rPr lang="de-DE" altLang="de-DE">
                <a:solidFill>
                  <a:srgbClr val="000099"/>
                </a:solidFill>
                <a:latin typeface="Arial" charset="0"/>
              </a:rPr>
              <a:t>	socio-economic and cultural aspects</a:t>
            </a:r>
            <a:br>
              <a:rPr lang="de-DE" altLang="de-DE">
                <a:solidFill>
                  <a:srgbClr val="000099"/>
                </a:solidFill>
                <a:latin typeface="Arial" charset="0"/>
              </a:rPr>
            </a:br>
            <a:r>
              <a:rPr lang="de-DE" altLang="de-DE">
                <a:solidFill>
                  <a:srgbClr val="000099"/>
                </a:solidFill>
                <a:latin typeface="Arial" charset="0"/>
              </a:rPr>
              <a:t>(insurance conditions, role models)</a:t>
            </a:r>
          </a:p>
          <a:p>
            <a:pPr>
              <a:spcBef>
                <a:spcPct val="50000"/>
              </a:spcBef>
            </a:pPr>
            <a:r>
              <a:rPr lang="de-DE" altLang="de-DE">
                <a:solidFill>
                  <a:srgbClr val="FF0000"/>
                </a:solidFill>
                <a:latin typeface="Arial" charset="0"/>
              </a:rPr>
              <a:t>Time</a:t>
            </a:r>
            <a:r>
              <a:rPr lang="de-DE" altLang="de-DE">
                <a:solidFill>
                  <a:srgbClr val="000099"/>
                </a:solidFill>
                <a:latin typeface="Arial" charset="0"/>
              </a:rPr>
              <a:t>	change of values of patients and hierarchy of endpoints</a:t>
            </a:r>
          </a:p>
          <a:p>
            <a:pPr>
              <a:spcBef>
                <a:spcPct val="50000"/>
              </a:spcBef>
            </a:pPr>
            <a:r>
              <a:rPr lang="de-DE" altLang="de-DE">
                <a:solidFill>
                  <a:srgbClr val="FF0000"/>
                </a:solidFill>
                <a:latin typeface="Arial" charset="0"/>
              </a:rPr>
              <a:t>Social context</a:t>
            </a:r>
            <a:r>
              <a:rPr lang="de-DE" altLang="de-DE">
                <a:solidFill>
                  <a:srgbClr val="000099"/>
                </a:solidFill>
                <a:latin typeface="Arial" charset="0"/>
              </a:rPr>
              <a:t>	inferences with economic estimates may mislead because they focus on disease and not on the individual patient </a:t>
            </a:r>
          </a:p>
        </p:txBody>
      </p:sp>
      <p:sp>
        <p:nvSpPr>
          <p:cNvPr id="500741" name="Line 5"/>
          <p:cNvSpPr>
            <a:spLocks noChangeShapeType="1"/>
          </p:cNvSpPr>
          <p:nvPr/>
        </p:nvSpPr>
        <p:spPr bwMode="auto">
          <a:xfrm>
            <a:off x="0" y="6172200"/>
            <a:ext cx="9144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500742" name="Text Box 6"/>
          <p:cNvSpPr txBox="1">
            <a:spLocks noChangeArrowheads="1"/>
          </p:cNvSpPr>
          <p:nvPr/>
        </p:nvSpPr>
        <p:spPr bwMode="auto">
          <a:xfrm>
            <a:off x="468313" y="6154738"/>
            <a:ext cx="5759450" cy="703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de-DE" altLang="de-DE" sz="1600">
                <a:solidFill>
                  <a:schemeClr val="tx1"/>
                </a:solidFill>
                <a:latin typeface="Times New Roman" pitchFamily="18" charset="0"/>
              </a:rPr>
              <a:t>Troidl H (1998) In: Surgical Research - Basic Principles and</a:t>
            </a:r>
          </a:p>
          <a:p>
            <a:pPr eaLnBrk="0" hangingPunct="0">
              <a:spcBef>
                <a:spcPct val="50000"/>
              </a:spcBef>
            </a:pPr>
            <a:r>
              <a:rPr lang="de-DE" altLang="de-DE" sz="1600">
                <a:solidFill>
                  <a:schemeClr val="tx1"/>
                </a:solidFill>
                <a:latin typeface="Times New Roman" pitchFamily="18" charset="0"/>
              </a:rPr>
              <a:t> Clinical Practice, pp 303-319</a:t>
            </a:r>
          </a:p>
        </p:txBody>
      </p:sp>
    </p:spTree>
    <p:extLst>
      <p:ext uri="{BB962C8B-B14F-4D97-AF65-F5344CB8AC3E}">
        <p14:creationId xmlns:p14="http://schemas.microsoft.com/office/powerpoint/2010/main" val="796548367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07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07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007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007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007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07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007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007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 err="1" smtClean="0"/>
              <a:t>Bariatrc</a:t>
            </a:r>
            <a:r>
              <a:rPr lang="de-DE" dirty="0" smtClean="0"/>
              <a:t> </a:t>
            </a:r>
            <a:r>
              <a:rPr lang="de-DE" dirty="0" err="1" smtClean="0"/>
              <a:t>surgery</a:t>
            </a:r>
            <a:r>
              <a:rPr lang="de-DE" dirty="0" smtClean="0"/>
              <a:t> : </a:t>
            </a:r>
            <a:r>
              <a:rPr lang="de-DE" dirty="0" err="1" smtClean="0"/>
              <a:t>Systemetic</a:t>
            </a:r>
            <a:r>
              <a:rPr lang="de-DE" dirty="0" smtClean="0"/>
              <a:t> </a:t>
            </a:r>
            <a:r>
              <a:rPr lang="de-DE" dirty="0" err="1" smtClean="0"/>
              <a:t>reviews</a:t>
            </a:r>
            <a:r>
              <a:rPr lang="de-DE" dirty="0" smtClean="0"/>
              <a:t> and </a:t>
            </a:r>
            <a:r>
              <a:rPr lang="de-DE" dirty="0" err="1" smtClean="0"/>
              <a:t>metaanalyses</a:t>
            </a:r>
            <a:r>
              <a:rPr lang="de-DE" dirty="0" smtClean="0"/>
              <a:t> 2013</a:t>
            </a:r>
            <a:endParaRPr lang="de-DE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545" y="1196752"/>
            <a:ext cx="8163696" cy="4680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2"/>
          <p:cNvSpPr txBox="1"/>
          <p:nvPr/>
        </p:nvSpPr>
        <p:spPr>
          <a:xfrm flipH="1">
            <a:off x="2830662" y="6165304"/>
            <a:ext cx="3338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Total n=10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061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16335"/>
            <a:ext cx="8430161" cy="512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586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95" y="1052736"/>
            <a:ext cx="9008201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Gerade Verbindung 3"/>
          <p:cNvCxnSpPr/>
          <p:nvPr/>
        </p:nvCxnSpPr>
        <p:spPr bwMode="auto">
          <a:xfrm>
            <a:off x="2699792" y="2034712"/>
            <a:ext cx="5976664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Gerade Verbindung 6"/>
          <p:cNvCxnSpPr/>
          <p:nvPr/>
        </p:nvCxnSpPr>
        <p:spPr bwMode="auto">
          <a:xfrm>
            <a:off x="395536" y="2564904"/>
            <a:ext cx="7632848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Rechteck 7"/>
          <p:cNvSpPr/>
          <p:nvPr/>
        </p:nvSpPr>
        <p:spPr bwMode="auto">
          <a:xfrm>
            <a:off x="323528" y="3645024"/>
            <a:ext cx="8712968" cy="1296144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8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cxnSp>
        <p:nvCxnSpPr>
          <p:cNvPr id="10" name="Gerade Verbindung 9"/>
          <p:cNvCxnSpPr/>
          <p:nvPr/>
        </p:nvCxnSpPr>
        <p:spPr bwMode="auto">
          <a:xfrm>
            <a:off x="395536" y="5229200"/>
            <a:ext cx="864096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b="1" dirty="0"/>
              <a:t>Bariatric surgery versus non-surgical treatment for</a:t>
            </a:r>
            <a:br>
              <a:rPr lang="en-US" sz="2000" b="1" dirty="0"/>
            </a:br>
            <a:r>
              <a:rPr lang="en-US" sz="2000" b="1" dirty="0"/>
              <a:t>obesity: a systematic review and meta-analysis </a:t>
            </a:r>
            <a:r>
              <a:rPr lang="en-US" sz="2000" b="1" dirty="0" smtClean="0"/>
              <a:t>of RCT`s</a:t>
            </a:r>
            <a:endParaRPr lang="de-DE" sz="2000" b="1" dirty="0"/>
          </a:p>
        </p:txBody>
      </p:sp>
      <p:sp>
        <p:nvSpPr>
          <p:cNvPr id="13" name="Rechteck 12"/>
          <p:cNvSpPr/>
          <p:nvPr/>
        </p:nvSpPr>
        <p:spPr>
          <a:xfrm>
            <a:off x="144930" y="6109869"/>
            <a:ext cx="6264696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sz="1400" i="1" dirty="0"/>
              <a:t>BMJ </a:t>
            </a:r>
            <a:r>
              <a:rPr lang="en-US" sz="1400" dirty="0"/>
              <a:t>2013;347:f5934 </a:t>
            </a:r>
            <a:r>
              <a:rPr lang="en-US" sz="1400" dirty="0" err="1"/>
              <a:t>doi</a:t>
            </a:r>
            <a:r>
              <a:rPr lang="en-US" sz="1400" dirty="0"/>
              <a:t>: 10.1136/bmj.f5934 (Published 22 October 2013)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2577495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354888" cy="633412"/>
          </a:xfrm>
        </p:spPr>
        <p:txBody>
          <a:bodyPr/>
          <a:lstStyle/>
          <a:p>
            <a:r>
              <a:rPr lang="en-US" sz="2000" b="1" dirty="0"/>
              <a:t>Bariatric surgery versus non-surgical treatment for</a:t>
            </a:r>
            <a:br>
              <a:rPr lang="en-US" sz="2000" b="1" dirty="0"/>
            </a:br>
            <a:r>
              <a:rPr lang="en-US" sz="2000" b="1" dirty="0"/>
              <a:t>obesity: a systematic review and meta-analysis </a:t>
            </a:r>
            <a:r>
              <a:rPr lang="en-US" sz="2000" b="1" dirty="0" smtClean="0"/>
              <a:t>of RCT`s</a:t>
            </a:r>
            <a:endParaRPr lang="de-DE" sz="2000" b="1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137" y="1124744"/>
            <a:ext cx="5832648" cy="5123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eck 3"/>
          <p:cNvSpPr/>
          <p:nvPr/>
        </p:nvSpPr>
        <p:spPr>
          <a:xfrm>
            <a:off x="142201" y="6417646"/>
            <a:ext cx="6264696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sz="1400" i="1" dirty="0"/>
              <a:t>BMJ </a:t>
            </a:r>
            <a:r>
              <a:rPr lang="en-US" sz="1400" dirty="0"/>
              <a:t>2013;347:f5934 </a:t>
            </a:r>
            <a:r>
              <a:rPr lang="en-US" sz="1400" dirty="0" err="1"/>
              <a:t>doi</a:t>
            </a:r>
            <a:r>
              <a:rPr lang="en-US" sz="1400" dirty="0"/>
              <a:t>: 10.1136/bmj.f5934 (Published 22 October 2013)</a:t>
            </a:r>
            <a:endParaRPr lang="de-DE" sz="1400" dirty="0"/>
          </a:p>
        </p:txBody>
      </p:sp>
      <p:sp>
        <p:nvSpPr>
          <p:cNvPr id="5" name="Ellipse 4"/>
          <p:cNvSpPr/>
          <p:nvPr/>
        </p:nvSpPr>
        <p:spPr bwMode="auto">
          <a:xfrm>
            <a:off x="1691680" y="5589240"/>
            <a:ext cx="648072" cy="659374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8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891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de-DE" altLang="de-DE"/>
          </a:p>
        </p:txBody>
      </p:sp>
      <p:pic>
        <p:nvPicPr>
          <p:cNvPr id="529411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63392" y="188640"/>
            <a:ext cx="8748712" cy="6480720"/>
          </a:xfrm>
        </p:spPr>
      </p:pic>
      <p:sp>
        <p:nvSpPr>
          <p:cNvPr id="529412" name="Text Box 4"/>
          <p:cNvSpPr txBox="1">
            <a:spLocks noChangeArrowheads="1"/>
          </p:cNvSpPr>
          <p:nvPr/>
        </p:nvSpPr>
        <p:spPr bwMode="auto">
          <a:xfrm>
            <a:off x="3461324" y="1628775"/>
            <a:ext cx="132600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de-DE" altLang="de-DE" sz="4000" dirty="0">
                <a:solidFill>
                  <a:srgbClr val="FF0000"/>
                </a:solidFill>
                <a:latin typeface="Arial" charset="0"/>
              </a:rPr>
              <a:t>2005</a:t>
            </a:r>
          </a:p>
        </p:txBody>
      </p:sp>
      <p:cxnSp>
        <p:nvCxnSpPr>
          <p:cNvPr id="3" name="Gerade Verbindung 2"/>
          <p:cNvCxnSpPr/>
          <p:nvPr/>
        </p:nvCxnSpPr>
        <p:spPr bwMode="auto">
          <a:xfrm>
            <a:off x="395536" y="4738439"/>
            <a:ext cx="1584176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Gerade Verbindung 5"/>
          <p:cNvCxnSpPr/>
          <p:nvPr/>
        </p:nvCxnSpPr>
        <p:spPr bwMode="auto">
          <a:xfrm>
            <a:off x="395536" y="5013176"/>
            <a:ext cx="100811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Gerade Verbindung 7"/>
          <p:cNvCxnSpPr/>
          <p:nvPr/>
        </p:nvCxnSpPr>
        <p:spPr bwMode="auto">
          <a:xfrm>
            <a:off x="2540150" y="5013176"/>
            <a:ext cx="1584176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Gerade Verbindung 8"/>
          <p:cNvCxnSpPr/>
          <p:nvPr/>
        </p:nvCxnSpPr>
        <p:spPr bwMode="auto">
          <a:xfrm>
            <a:off x="955974" y="5013176"/>
            <a:ext cx="1584176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708302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354888" cy="633412"/>
          </a:xfrm>
        </p:spPr>
        <p:txBody>
          <a:bodyPr/>
          <a:lstStyle/>
          <a:p>
            <a:r>
              <a:rPr lang="en-GB" altLang="de-DE" b="1" dirty="0" smtClean="0">
                <a:latin typeface="Arial" pitchFamily="34" charset="0"/>
              </a:rPr>
              <a:t>Risk </a:t>
            </a:r>
            <a:r>
              <a:rPr lang="en-GB" altLang="de-DE" b="1" dirty="0">
                <a:latin typeface="Arial" pitchFamily="34" charset="0"/>
              </a:rPr>
              <a:t>of bias assessments for </a:t>
            </a:r>
            <a:r>
              <a:rPr lang="en-GB" altLang="de-DE" b="1" dirty="0" smtClean="0">
                <a:latin typeface="Arial" pitchFamily="34" charset="0"/>
              </a:rPr>
              <a:t>studies included in </a:t>
            </a:r>
            <a:r>
              <a:rPr lang="en-GB" altLang="de-DE" b="1" dirty="0" err="1" smtClean="0">
                <a:latin typeface="Arial" pitchFamily="34" charset="0"/>
              </a:rPr>
              <a:t>metaanalyses</a:t>
            </a:r>
            <a:endParaRPr lang="de-DE" b="1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6229680"/>
              </p:ext>
            </p:extLst>
          </p:nvPr>
        </p:nvGraphicFramePr>
        <p:xfrm>
          <a:off x="457200" y="1125538"/>
          <a:ext cx="4835525" cy="5000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Diagramm 7"/>
          <p:cNvGraphicFramePr/>
          <p:nvPr>
            <p:extLst>
              <p:ext uri="{D42A27DB-BD31-4B8C-83A1-F6EECF244321}">
                <p14:modId xmlns:p14="http://schemas.microsoft.com/office/powerpoint/2010/main" val="2477829341"/>
              </p:ext>
            </p:extLst>
          </p:nvPr>
        </p:nvGraphicFramePr>
        <p:xfrm>
          <a:off x="5772637" y="2420888"/>
          <a:ext cx="3096344" cy="3888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9" name="Textfeld 8"/>
          <p:cNvSpPr txBox="1"/>
          <p:nvPr/>
        </p:nvSpPr>
        <p:spPr>
          <a:xfrm>
            <a:off x="539552" y="6453336"/>
            <a:ext cx="41764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dirty="0" smtClean="0"/>
              <a:t>Quelle: in Anlehnung an </a:t>
            </a:r>
            <a:r>
              <a:rPr lang="de-DE" sz="1050" dirty="0" err="1" smtClean="0"/>
              <a:t>Boutron</a:t>
            </a:r>
            <a:r>
              <a:rPr lang="de-DE" sz="1050" dirty="0" smtClean="0"/>
              <a:t>, o.J.</a:t>
            </a:r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3068657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47664" y="5733256"/>
            <a:ext cx="3816424" cy="633412"/>
          </a:xfrm>
        </p:spPr>
        <p:txBody>
          <a:bodyPr/>
          <a:lstStyle/>
          <a:p>
            <a:r>
              <a:rPr lang="de-DE" sz="2000" dirty="0" err="1" smtClean="0"/>
              <a:t>Cochrane</a:t>
            </a:r>
            <a:r>
              <a:rPr lang="de-DE" sz="2000" dirty="0" smtClean="0"/>
              <a:t> </a:t>
            </a:r>
            <a:r>
              <a:rPr lang="de-DE" sz="2000" dirty="0" err="1" smtClean="0"/>
              <a:t>Risk</a:t>
            </a:r>
            <a:r>
              <a:rPr lang="de-DE" sz="2000" dirty="0" smtClean="0"/>
              <a:t> </a:t>
            </a:r>
            <a:r>
              <a:rPr lang="de-DE" sz="2000" dirty="0" err="1" smtClean="0"/>
              <a:t>of</a:t>
            </a:r>
            <a:r>
              <a:rPr lang="de-DE" sz="2000" dirty="0" smtClean="0"/>
              <a:t> Bias </a:t>
            </a:r>
            <a:r>
              <a:rPr lang="de-DE" sz="2000" dirty="0" err="1" smtClean="0"/>
              <a:t>tool</a:t>
            </a:r>
            <a:endParaRPr lang="de-DE" sz="2000" dirty="0"/>
          </a:p>
        </p:txBody>
      </p:sp>
      <p:graphicFrame>
        <p:nvGraphicFramePr>
          <p:cNvPr id="4" name="Diagramm 3"/>
          <p:cNvGraphicFramePr/>
          <p:nvPr>
            <p:extLst>
              <p:ext uri="{D42A27DB-BD31-4B8C-83A1-F6EECF244321}">
                <p14:modId xmlns:p14="http://schemas.microsoft.com/office/powerpoint/2010/main" val="2069113839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el 1"/>
          <p:cNvSpPr txBox="1">
            <a:spLocks/>
          </p:cNvSpPr>
          <p:nvPr/>
        </p:nvSpPr>
        <p:spPr bwMode="auto">
          <a:xfrm>
            <a:off x="467544" y="188640"/>
            <a:ext cx="7354888" cy="633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333399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333399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333399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333399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333399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333399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333399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333399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333399"/>
                </a:solidFill>
                <a:latin typeface="Arial" charset="0"/>
              </a:defRPr>
            </a:lvl9pPr>
          </a:lstStyle>
          <a:p>
            <a:r>
              <a:rPr lang="en-GB" altLang="de-DE" b="1" kern="0" smtClean="0">
                <a:latin typeface="Arial" pitchFamily="34" charset="0"/>
              </a:rPr>
              <a:t>Risk of bias assessments for studies included in metaanalyses</a:t>
            </a:r>
            <a:endParaRPr lang="de-DE" b="1" kern="0" dirty="0"/>
          </a:p>
        </p:txBody>
      </p:sp>
    </p:spTree>
    <p:extLst>
      <p:ext uri="{BB962C8B-B14F-4D97-AF65-F5344CB8AC3E}">
        <p14:creationId xmlns:p14="http://schemas.microsoft.com/office/powerpoint/2010/main" val="252801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ChangeArrowheads="1"/>
          </p:cNvSpPr>
          <p:nvPr/>
        </p:nvSpPr>
        <p:spPr bwMode="auto">
          <a:xfrm>
            <a:off x="325440" y="1129029"/>
            <a:ext cx="8493120" cy="414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msgothic" charset="0"/>
                <a:cs typeface="msgothic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msgothic" charset="0"/>
                <a:cs typeface="msgothic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msgothic" charset="0"/>
                <a:cs typeface="msgothic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msgothic" charset="0"/>
                <a:cs typeface="msgothic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msgothic" charset="0"/>
                <a:cs typeface="msgothic" charset="0"/>
              </a:defRPr>
            </a:lvl5pPr>
            <a:lvl6pPr marL="15367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msgothic" charset="0"/>
                <a:cs typeface="msgothic" charset="0"/>
              </a:defRPr>
            </a:lvl6pPr>
            <a:lvl7pPr marL="19939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msgothic" charset="0"/>
                <a:cs typeface="msgothic" charset="0"/>
              </a:defRPr>
            </a:lvl7pPr>
            <a:lvl8pPr marL="24511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msgothic" charset="0"/>
                <a:cs typeface="msgothic" charset="0"/>
              </a:defRPr>
            </a:lvl8pPr>
            <a:lvl9pPr marL="29083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msgothic" charset="0"/>
                <a:cs typeface="msgothic" charset="0"/>
              </a:defRPr>
            </a:lvl9pPr>
          </a:lstStyle>
          <a:p>
            <a:pPr algn="ctr"/>
            <a:r>
              <a:rPr lang="en-GB" altLang="de-DE" sz="1500" b="1" dirty="0">
                <a:latin typeface="Arial" pitchFamily="34" charset="0"/>
              </a:rPr>
              <a:t>Fig 1 Example presentation of risk of bias assessments for studies in a Cochrane review of therapeutic monitoring of antiretroviral drugs in people with HIV14.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2080" y="5350163"/>
            <a:ext cx="816480" cy="522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6582" y="1670365"/>
            <a:ext cx="4465656" cy="4329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2050560" y="6018674"/>
            <a:ext cx="3918240" cy="231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msgothic" charset="0"/>
                <a:cs typeface="msgothic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msgothic" charset="0"/>
                <a:cs typeface="msgothic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msgothic" charset="0"/>
                <a:cs typeface="msgothic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msgothic" charset="0"/>
                <a:cs typeface="msgothic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msgothic" charset="0"/>
                <a:cs typeface="msgothic" charset="0"/>
              </a:defRPr>
            </a:lvl5pPr>
            <a:lvl6pPr marL="15367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msgothic" charset="0"/>
                <a:cs typeface="msgothic" charset="0"/>
              </a:defRPr>
            </a:lvl6pPr>
            <a:lvl7pPr marL="19939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msgothic" charset="0"/>
                <a:cs typeface="msgothic" charset="0"/>
              </a:defRPr>
            </a:lvl7pPr>
            <a:lvl8pPr marL="24511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msgothic" charset="0"/>
                <a:cs typeface="msgothic" charset="0"/>
              </a:defRPr>
            </a:lvl8pPr>
            <a:lvl9pPr marL="29083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msgothic" charset="0"/>
                <a:cs typeface="msgothic" charset="0"/>
              </a:defRPr>
            </a:lvl9pPr>
          </a:lstStyle>
          <a:p>
            <a:r>
              <a:rPr lang="en-GB" altLang="de-DE" sz="1100" b="1" dirty="0">
                <a:latin typeface="Arial" pitchFamily="34" charset="0"/>
              </a:rPr>
              <a:t>Higgins J P T et al. BMJ 2011;343:bmj.d5928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7920" y="6453336"/>
            <a:ext cx="4930560" cy="3470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85725" indent="-85725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msgothic" charset="0"/>
                <a:cs typeface="msgothic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msgothic" charset="0"/>
                <a:cs typeface="msgothic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msgothic" charset="0"/>
                <a:cs typeface="msgothic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msgothic" charset="0"/>
                <a:cs typeface="msgothic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msgothic" charset="0"/>
                <a:cs typeface="msgothic" charset="0"/>
              </a:defRPr>
            </a:lvl5pPr>
            <a:lvl6pPr marL="15367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msgothic" charset="0"/>
                <a:cs typeface="msgothic" charset="0"/>
              </a:defRPr>
            </a:lvl6pPr>
            <a:lvl7pPr marL="19939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msgothic" charset="0"/>
                <a:cs typeface="msgothic" charset="0"/>
              </a:defRPr>
            </a:lvl7pPr>
            <a:lvl8pPr marL="24511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msgothic" charset="0"/>
                <a:cs typeface="msgothic" charset="0"/>
              </a:defRPr>
            </a:lvl8pPr>
            <a:lvl9pPr marL="29083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msgothic" charset="0"/>
                <a:cs typeface="msgothic" charset="0"/>
              </a:defRPr>
            </a:lvl9pPr>
          </a:lstStyle>
          <a:p>
            <a:r>
              <a:rPr lang="en-GB" altLang="de-DE" sz="900">
                <a:latin typeface="Arial" pitchFamily="34" charset="0"/>
              </a:rPr>
              <a:t>©2011 by British Medical Journal Publishing Group</a:t>
            </a:r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457200" y="274638"/>
            <a:ext cx="7354888" cy="633412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333399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333399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333399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333399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333399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333399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333399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333399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333399"/>
                </a:solidFill>
                <a:latin typeface="Arial" charset="0"/>
              </a:defRPr>
            </a:lvl9pPr>
          </a:lstStyle>
          <a:p>
            <a:r>
              <a:rPr lang="de-DE" sz="2800" b="1" kern="0" dirty="0" smtClean="0"/>
              <a:t>Assessment </a:t>
            </a:r>
            <a:r>
              <a:rPr lang="de-DE" sz="2800" b="1" kern="0" dirty="0" err="1" smtClean="0"/>
              <a:t>example</a:t>
            </a:r>
            <a:endParaRPr lang="de-DE" sz="2800" b="1" kern="0" dirty="0"/>
          </a:p>
        </p:txBody>
      </p:sp>
    </p:spTree>
    <p:extLst>
      <p:ext uri="{BB962C8B-B14F-4D97-AF65-F5344CB8AC3E}">
        <p14:creationId xmlns:p14="http://schemas.microsoft.com/office/powerpoint/2010/main" val="26653257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713" y="1361853"/>
            <a:ext cx="8953500" cy="4490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7354888" cy="576064"/>
          </a:xfrm>
        </p:spPr>
        <p:txBody>
          <a:bodyPr/>
          <a:lstStyle/>
          <a:p>
            <a:r>
              <a:rPr lang="en-US" sz="2000" b="1" dirty="0"/>
              <a:t>Bariatric surgery versus non-surgical treatment for</a:t>
            </a:r>
            <a:br>
              <a:rPr lang="en-US" sz="2000" b="1" dirty="0"/>
            </a:br>
            <a:r>
              <a:rPr lang="en-US" sz="2000" b="1" dirty="0"/>
              <a:t>obesity: a systematic review and meta-analysis </a:t>
            </a:r>
            <a:r>
              <a:rPr lang="en-US" sz="2000" b="1" dirty="0" smtClean="0"/>
              <a:t>of RCT`s</a:t>
            </a:r>
            <a:endParaRPr lang="de-DE" sz="2000" b="1" dirty="0"/>
          </a:p>
        </p:txBody>
      </p:sp>
      <p:sp>
        <p:nvSpPr>
          <p:cNvPr id="5" name="Rechteck 4"/>
          <p:cNvSpPr/>
          <p:nvPr/>
        </p:nvSpPr>
        <p:spPr>
          <a:xfrm>
            <a:off x="142201" y="6417646"/>
            <a:ext cx="6264696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sz="1400" i="1" dirty="0"/>
              <a:t>BMJ </a:t>
            </a:r>
            <a:r>
              <a:rPr lang="en-US" sz="1400" dirty="0"/>
              <a:t>2013;347:f5934 </a:t>
            </a:r>
            <a:r>
              <a:rPr lang="en-US" sz="1400" dirty="0" err="1"/>
              <a:t>doi</a:t>
            </a:r>
            <a:r>
              <a:rPr lang="en-US" sz="1400" dirty="0"/>
              <a:t>: 10.1136/bmj.f5934 (Published 22 October 2013)</a:t>
            </a:r>
            <a:endParaRPr lang="de-DE" sz="1400" dirty="0"/>
          </a:p>
        </p:txBody>
      </p:sp>
      <p:cxnSp>
        <p:nvCxnSpPr>
          <p:cNvPr id="6" name="Gerade Verbindung 5"/>
          <p:cNvCxnSpPr/>
          <p:nvPr/>
        </p:nvCxnSpPr>
        <p:spPr bwMode="auto">
          <a:xfrm>
            <a:off x="755576" y="1700808"/>
            <a:ext cx="2518973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Gerade Verbindung 7"/>
          <p:cNvCxnSpPr/>
          <p:nvPr/>
        </p:nvCxnSpPr>
        <p:spPr bwMode="auto">
          <a:xfrm>
            <a:off x="6228184" y="1703701"/>
            <a:ext cx="144016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Rechteck 10"/>
          <p:cNvSpPr/>
          <p:nvPr/>
        </p:nvSpPr>
        <p:spPr bwMode="auto">
          <a:xfrm>
            <a:off x="2842501" y="1951076"/>
            <a:ext cx="864096" cy="3312368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8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13" name="Rechteck 12"/>
          <p:cNvSpPr/>
          <p:nvPr/>
        </p:nvSpPr>
        <p:spPr bwMode="auto">
          <a:xfrm>
            <a:off x="3923928" y="1844824"/>
            <a:ext cx="5112568" cy="341862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8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cxnSp>
        <p:nvCxnSpPr>
          <p:cNvPr id="16" name="Gerade Verbindung 15"/>
          <p:cNvCxnSpPr/>
          <p:nvPr/>
        </p:nvCxnSpPr>
        <p:spPr bwMode="auto">
          <a:xfrm flipH="1">
            <a:off x="395536" y="2636912"/>
            <a:ext cx="792088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5890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81088"/>
            <a:ext cx="9144000" cy="479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Gerade Verbindung 3"/>
          <p:cNvCxnSpPr/>
          <p:nvPr/>
        </p:nvCxnSpPr>
        <p:spPr bwMode="auto">
          <a:xfrm>
            <a:off x="683568" y="1484784"/>
            <a:ext cx="2376264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" name="Gerade Verbindung 4"/>
          <p:cNvCxnSpPr/>
          <p:nvPr/>
        </p:nvCxnSpPr>
        <p:spPr bwMode="auto">
          <a:xfrm>
            <a:off x="5940152" y="1484784"/>
            <a:ext cx="144016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b="1" dirty="0"/>
              <a:t>Bariatric surgery versus non-surgical treatment for</a:t>
            </a:r>
            <a:br>
              <a:rPr lang="en-US" sz="2000" b="1" dirty="0"/>
            </a:br>
            <a:r>
              <a:rPr lang="en-US" sz="2000" b="1" dirty="0"/>
              <a:t>obesity: a systematic review and meta-analysis </a:t>
            </a:r>
            <a:r>
              <a:rPr lang="en-US" sz="2000" b="1" dirty="0" smtClean="0"/>
              <a:t>of RCT`s</a:t>
            </a:r>
            <a:endParaRPr lang="de-DE" sz="2000" b="1" dirty="0"/>
          </a:p>
        </p:txBody>
      </p:sp>
      <p:sp>
        <p:nvSpPr>
          <p:cNvPr id="8" name="Rechteck 7"/>
          <p:cNvSpPr/>
          <p:nvPr/>
        </p:nvSpPr>
        <p:spPr>
          <a:xfrm>
            <a:off x="142201" y="6263757"/>
            <a:ext cx="6264696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sz="1400" i="1" dirty="0"/>
              <a:t>BMJ </a:t>
            </a:r>
            <a:r>
              <a:rPr lang="en-US" sz="1400" dirty="0"/>
              <a:t>2013;347:f5934 </a:t>
            </a:r>
            <a:r>
              <a:rPr lang="en-US" sz="1400" dirty="0" err="1"/>
              <a:t>doi</a:t>
            </a:r>
            <a:r>
              <a:rPr lang="en-US" sz="1400" dirty="0"/>
              <a:t>: 10.1136/bmj.f5934 (Published 22 October 2013)</a:t>
            </a:r>
            <a:endParaRPr lang="de-DE" sz="1400" dirty="0"/>
          </a:p>
        </p:txBody>
      </p:sp>
      <p:sp>
        <p:nvSpPr>
          <p:cNvPr id="9" name="Rechteck 8"/>
          <p:cNvSpPr/>
          <p:nvPr/>
        </p:nvSpPr>
        <p:spPr bwMode="auto">
          <a:xfrm>
            <a:off x="4283968" y="1916832"/>
            <a:ext cx="1224136" cy="324036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8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cxnSp>
        <p:nvCxnSpPr>
          <p:cNvPr id="10" name="Gerade Verbindung 9"/>
          <p:cNvCxnSpPr/>
          <p:nvPr/>
        </p:nvCxnSpPr>
        <p:spPr bwMode="auto">
          <a:xfrm flipH="1">
            <a:off x="142201" y="2420888"/>
            <a:ext cx="792088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55796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b="1" dirty="0"/>
              <a:t>Bariatric surgery versus non-surgical treatment for</a:t>
            </a:r>
            <a:br>
              <a:rPr lang="en-US" sz="2000" b="1" dirty="0"/>
            </a:br>
            <a:r>
              <a:rPr lang="en-US" sz="2000" b="1" dirty="0"/>
              <a:t>obesity: a systematic review and meta-analysis </a:t>
            </a:r>
            <a:r>
              <a:rPr lang="en-US" sz="2000" b="1" dirty="0" smtClean="0"/>
              <a:t>of RCT`s</a:t>
            </a:r>
            <a:endParaRPr lang="de-DE" sz="2000" b="1" dirty="0"/>
          </a:p>
        </p:txBody>
      </p:sp>
      <p:sp>
        <p:nvSpPr>
          <p:cNvPr id="5" name="Rechteck 4"/>
          <p:cNvSpPr/>
          <p:nvPr/>
        </p:nvSpPr>
        <p:spPr>
          <a:xfrm>
            <a:off x="539552" y="1628800"/>
            <a:ext cx="813690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 It’s a comprehensive </a:t>
            </a:r>
            <a:r>
              <a:rPr lang="en-US" dirty="0"/>
              <a:t>approach </a:t>
            </a:r>
            <a:r>
              <a:rPr lang="en-US" dirty="0" smtClean="0"/>
              <a:t>to identify </a:t>
            </a:r>
            <a:r>
              <a:rPr lang="en-US" dirty="0"/>
              <a:t>all </a:t>
            </a:r>
            <a:r>
              <a:rPr lang="en-US" dirty="0" err="1"/>
              <a:t>randomised</a:t>
            </a:r>
            <a:r>
              <a:rPr lang="en-US" dirty="0"/>
              <a:t> controlled trials comparing </a:t>
            </a:r>
            <a:r>
              <a:rPr lang="en-US" dirty="0" smtClean="0"/>
              <a:t>bariatric surgery </a:t>
            </a:r>
            <a:r>
              <a:rPr lang="en-US" dirty="0"/>
              <a:t>with non-surgical treatment for obesity</a:t>
            </a:r>
            <a:r>
              <a:rPr lang="en-US" dirty="0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The results </a:t>
            </a:r>
            <a:r>
              <a:rPr lang="en-US" dirty="0"/>
              <a:t>proved to be robust </a:t>
            </a:r>
            <a:r>
              <a:rPr lang="en-US" dirty="0" smtClean="0"/>
              <a:t>across various </a:t>
            </a:r>
            <a:r>
              <a:rPr lang="en-US" dirty="0"/>
              <a:t>sensitivity analyses and across most subgroups</a:t>
            </a:r>
            <a:r>
              <a:rPr lang="en-US" dirty="0" smtClean="0"/>
              <a:t>.</a:t>
            </a:r>
            <a:r>
              <a:rPr lang="en-US" dirty="0"/>
              <a:t> 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P</a:t>
            </a:r>
            <a:r>
              <a:rPr lang="en-US" dirty="0" smtClean="0"/>
              <a:t>rovides evidence that, compared </a:t>
            </a:r>
            <a:r>
              <a:rPr lang="en-US" dirty="0"/>
              <a:t>with non-surgical treatment of obesity, </a:t>
            </a:r>
            <a:r>
              <a:rPr lang="en-US" dirty="0" smtClean="0"/>
              <a:t>bariatric surgery </a:t>
            </a:r>
            <a:r>
              <a:rPr lang="en-US" dirty="0">
                <a:solidFill>
                  <a:srgbClr val="C00000"/>
                </a:solidFill>
              </a:rPr>
              <a:t>leads to greater body weight loss and higher </a:t>
            </a:r>
            <a:r>
              <a:rPr lang="en-US" dirty="0" smtClean="0">
                <a:solidFill>
                  <a:srgbClr val="C00000"/>
                </a:solidFill>
              </a:rPr>
              <a:t>remission rates </a:t>
            </a:r>
            <a:r>
              <a:rPr lang="en-US" dirty="0">
                <a:solidFill>
                  <a:srgbClr val="C00000"/>
                </a:solidFill>
              </a:rPr>
              <a:t>of type 2 diabetes and metabolic syndrome</a:t>
            </a:r>
            <a:r>
              <a:rPr lang="en-US" dirty="0" smtClean="0">
                <a:solidFill>
                  <a:srgbClr val="C00000"/>
                </a:solidFill>
              </a:rPr>
              <a:t>.</a:t>
            </a:r>
            <a:r>
              <a:rPr lang="de-DE" dirty="0">
                <a:solidFill>
                  <a:srgbClr val="C00000"/>
                </a:solidFill>
              </a:rPr>
              <a:t> </a:t>
            </a:r>
            <a:endParaRPr lang="de-DE" dirty="0" smtClean="0">
              <a:solidFill>
                <a:srgbClr val="C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DE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 smtClean="0"/>
              <a:t>The </a:t>
            </a:r>
            <a:r>
              <a:rPr lang="de-DE" dirty="0" err="1" smtClean="0"/>
              <a:t>most</a:t>
            </a:r>
            <a:r>
              <a:rPr lang="de-DE" dirty="0"/>
              <a:t> </a:t>
            </a:r>
            <a:r>
              <a:rPr lang="en-US" dirty="0" smtClean="0"/>
              <a:t>common </a:t>
            </a:r>
            <a:r>
              <a:rPr lang="en-US" dirty="0"/>
              <a:t>adverse events after bariatric surgery were </a:t>
            </a:r>
            <a:r>
              <a:rPr lang="en-US" dirty="0" smtClean="0"/>
              <a:t>iron deficiency </a:t>
            </a:r>
            <a:r>
              <a:rPr lang="en-US" dirty="0" err="1"/>
              <a:t>anaemia</a:t>
            </a:r>
            <a:r>
              <a:rPr lang="en-US" dirty="0"/>
              <a:t> (</a:t>
            </a:r>
            <a:r>
              <a:rPr lang="en-US" dirty="0" err="1"/>
              <a:t>malabsorptive</a:t>
            </a:r>
            <a:r>
              <a:rPr lang="en-US" dirty="0"/>
              <a:t> bariatric surgery) </a:t>
            </a:r>
            <a:r>
              <a:rPr lang="en-US" dirty="0" smtClean="0"/>
              <a:t>and </a:t>
            </a:r>
            <a:r>
              <a:rPr lang="de-DE" dirty="0" err="1" smtClean="0"/>
              <a:t>reoperations</a:t>
            </a:r>
            <a:endParaRPr lang="de-DE" dirty="0" smtClean="0"/>
          </a:p>
          <a:p>
            <a:endParaRPr lang="de-DE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However, results </a:t>
            </a:r>
            <a:r>
              <a:rPr lang="en-US" dirty="0"/>
              <a:t>are </a:t>
            </a:r>
            <a:r>
              <a:rPr lang="en-US" dirty="0">
                <a:solidFill>
                  <a:srgbClr val="C00000"/>
                </a:solidFill>
              </a:rPr>
              <a:t>limited to two years’ follow-up</a:t>
            </a:r>
            <a:r>
              <a:rPr lang="en-US" dirty="0"/>
              <a:t> and based on a </a:t>
            </a:r>
            <a:r>
              <a:rPr lang="en-US" dirty="0" smtClean="0"/>
              <a:t>small number </a:t>
            </a:r>
            <a:r>
              <a:rPr lang="en-US" dirty="0"/>
              <a:t>of studies and individuals.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522886" y="1124744"/>
            <a:ext cx="55835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Strengths</a:t>
            </a:r>
            <a:r>
              <a:rPr lang="en-US" b="1" dirty="0"/>
              <a:t> and limitations of </a:t>
            </a:r>
            <a:r>
              <a:rPr lang="en-US" b="1" dirty="0" smtClean="0"/>
              <a:t>the </a:t>
            </a:r>
            <a:r>
              <a:rPr lang="en-US" b="1" dirty="0" err="1" smtClean="0"/>
              <a:t>metaanalyses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156411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b="1" dirty="0"/>
              <a:t>Bariatric surgery versus non-surgical treatment for</a:t>
            </a:r>
            <a:br>
              <a:rPr lang="en-US" sz="2000" b="1" dirty="0"/>
            </a:br>
            <a:r>
              <a:rPr lang="en-US" sz="2000" b="1" dirty="0"/>
              <a:t>obesity: a systematic review and meta-analysis </a:t>
            </a:r>
            <a:r>
              <a:rPr lang="en-US" sz="2000" b="1" dirty="0" smtClean="0"/>
              <a:t>of RCT`s</a:t>
            </a:r>
            <a:endParaRPr lang="de-DE" sz="2000" b="1" dirty="0"/>
          </a:p>
        </p:txBody>
      </p:sp>
      <p:sp>
        <p:nvSpPr>
          <p:cNvPr id="6" name="Rechteck 5"/>
          <p:cNvSpPr/>
          <p:nvPr/>
        </p:nvSpPr>
        <p:spPr>
          <a:xfrm>
            <a:off x="539552" y="1052736"/>
            <a:ext cx="64492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/>
              <a:t>Strengths and </a:t>
            </a:r>
            <a:r>
              <a:rPr lang="en-US" sz="2400" b="1" dirty="0">
                <a:solidFill>
                  <a:srgbClr val="C00000"/>
                </a:solidFill>
              </a:rPr>
              <a:t>limitations</a:t>
            </a:r>
            <a:r>
              <a:rPr lang="en-US" sz="2800" b="1" dirty="0"/>
              <a:t> </a:t>
            </a:r>
            <a:r>
              <a:rPr lang="en-US" sz="2000" b="1" dirty="0"/>
              <a:t>of </a:t>
            </a:r>
            <a:r>
              <a:rPr lang="en-US" sz="2000" b="1" dirty="0" smtClean="0"/>
              <a:t>the </a:t>
            </a:r>
            <a:r>
              <a:rPr lang="en-US" sz="2000" b="1" dirty="0" err="1" smtClean="0"/>
              <a:t>metaanalyses</a:t>
            </a:r>
            <a:r>
              <a:rPr lang="en-US" sz="2000" b="1" dirty="0" smtClean="0"/>
              <a:t> (1)</a:t>
            </a:r>
            <a:endParaRPr lang="de-DE" sz="2000" b="1" dirty="0"/>
          </a:p>
        </p:txBody>
      </p:sp>
      <p:sp>
        <p:nvSpPr>
          <p:cNvPr id="2" name="Rechteck 1"/>
          <p:cNvSpPr/>
          <p:nvPr/>
        </p:nvSpPr>
        <p:spPr>
          <a:xfrm>
            <a:off x="539552" y="1844824"/>
            <a:ext cx="846043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/>
              <a:t>Summary measures of </a:t>
            </a:r>
            <a:r>
              <a:rPr lang="en-US" dirty="0" smtClean="0"/>
              <a:t>effect sizes </a:t>
            </a:r>
            <a:r>
              <a:rPr lang="en-US" dirty="0"/>
              <a:t>are based on only </a:t>
            </a:r>
            <a:r>
              <a:rPr lang="en-US" dirty="0" smtClean="0"/>
              <a:t>796 individuals (11 </a:t>
            </a:r>
            <a:r>
              <a:rPr lang="en-US" dirty="0"/>
              <a:t>studies </a:t>
            </a:r>
            <a:r>
              <a:rPr lang="en-US" dirty="0" smtClean="0"/>
              <a:t>or </a:t>
            </a:r>
            <a:r>
              <a:rPr lang="en-US" dirty="0"/>
              <a:t>fewer </a:t>
            </a:r>
            <a:r>
              <a:rPr lang="en-US" dirty="0" smtClean="0"/>
              <a:t>) depending </a:t>
            </a:r>
            <a:r>
              <a:rPr lang="en-US" dirty="0" smtClean="0"/>
              <a:t>on outcome</a:t>
            </a:r>
            <a:r>
              <a:rPr lang="en-US" dirty="0" smtClean="0"/>
              <a:t>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/>
              <a:t>the methodological quality of five </a:t>
            </a:r>
            <a:r>
              <a:rPr lang="en-US" dirty="0" smtClean="0"/>
              <a:t>of these </a:t>
            </a:r>
            <a:r>
              <a:rPr lang="en-US" dirty="0"/>
              <a:t>studies suffered from unclear allocation </a:t>
            </a:r>
            <a:r>
              <a:rPr lang="en-US" dirty="0" smtClean="0"/>
              <a:t>concealment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smtClean="0"/>
              <a:t>The risk </a:t>
            </a:r>
            <a:r>
              <a:rPr lang="en-US" dirty="0"/>
              <a:t>for attrition bias was high in four studies, and attrition </a:t>
            </a:r>
            <a:r>
              <a:rPr lang="en-US" dirty="0" smtClean="0"/>
              <a:t>was always </a:t>
            </a:r>
            <a:r>
              <a:rPr lang="en-US" dirty="0"/>
              <a:t>higher in the non-surgical treatment group</a:t>
            </a:r>
            <a:r>
              <a:rPr lang="en-US" dirty="0" smtClean="0"/>
              <a:t>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The </a:t>
            </a:r>
            <a:r>
              <a:rPr lang="en-US" dirty="0"/>
              <a:t>results presented </a:t>
            </a:r>
            <a:r>
              <a:rPr lang="en-US" dirty="0" smtClean="0"/>
              <a:t>in the meta-analysis </a:t>
            </a:r>
            <a:r>
              <a:rPr lang="en-US" dirty="0"/>
              <a:t>may not apply to individuals without </a:t>
            </a:r>
            <a:r>
              <a:rPr lang="en-US" dirty="0" smtClean="0"/>
              <a:t>prior weight </a:t>
            </a:r>
            <a:r>
              <a:rPr lang="en-US" dirty="0"/>
              <a:t>loss attempts</a:t>
            </a:r>
            <a:r>
              <a:rPr lang="en-US" dirty="0" smtClean="0"/>
              <a:t>.</a:t>
            </a:r>
            <a:r>
              <a:rPr lang="en-US" dirty="0"/>
              <a:t>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832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467544" y="2204864"/>
            <a:ext cx="799288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All included trials were relatively small, </a:t>
            </a:r>
            <a:r>
              <a:rPr lang="en-US" dirty="0">
                <a:solidFill>
                  <a:srgbClr val="C00000"/>
                </a:solidFill>
              </a:rPr>
              <a:t>conducted in </a:t>
            </a:r>
            <a:r>
              <a:rPr lang="en-US" dirty="0" err="1">
                <a:solidFill>
                  <a:srgbClr val="C00000"/>
                </a:solidFill>
              </a:rPr>
              <a:t>centres</a:t>
            </a:r>
            <a:r>
              <a:rPr lang="en-US" dirty="0">
                <a:solidFill>
                  <a:srgbClr val="C00000"/>
                </a:solidFill>
              </a:rPr>
              <a:t> of excellence </a:t>
            </a:r>
            <a:r>
              <a:rPr lang="en-US" dirty="0"/>
              <a:t>for bariatric surgery, and limited to a maximum of two years of follow-up</a:t>
            </a:r>
            <a:r>
              <a:rPr lang="en-US" dirty="0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Underestimation of adverse events  in less </a:t>
            </a:r>
            <a:r>
              <a:rPr lang="en-US" dirty="0" err="1"/>
              <a:t>specialised</a:t>
            </a:r>
            <a:r>
              <a:rPr lang="en-US" dirty="0"/>
              <a:t> </a:t>
            </a:r>
            <a:r>
              <a:rPr lang="en-US" dirty="0" err="1"/>
              <a:t>centres</a:t>
            </a:r>
            <a:r>
              <a:rPr lang="en-US" dirty="0"/>
              <a:t> </a:t>
            </a:r>
            <a:r>
              <a:rPr lang="de-DE" dirty="0" err="1"/>
              <a:t>or</a:t>
            </a:r>
            <a:r>
              <a:rPr lang="de-DE" dirty="0"/>
              <a:t> in larger </a:t>
            </a:r>
            <a:r>
              <a:rPr lang="de-DE" dirty="0" err="1"/>
              <a:t>trials</a:t>
            </a:r>
            <a:r>
              <a:rPr lang="de-DE" dirty="0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DE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C00000"/>
                </a:solidFill>
              </a:rPr>
              <a:t> Only few </a:t>
            </a:r>
            <a:r>
              <a:rPr lang="en-US" dirty="0"/>
              <a:t>studies reported on </a:t>
            </a:r>
            <a:r>
              <a:rPr lang="en-US" dirty="0">
                <a:solidFill>
                  <a:srgbClr val="C00000"/>
                </a:solidFill>
              </a:rPr>
              <a:t>quality of life</a:t>
            </a:r>
            <a:r>
              <a:rPr lang="en-US" dirty="0"/>
              <a:t>, which suggested greater improvements in surgically treated individuals</a:t>
            </a:r>
            <a:r>
              <a:rPr lang="en-US" dirty="0" smtClean="0"/>
              <a:t>.</a:t>
            </a:r>
          </a:p>
          <a:p>
            <a:endParaRPr lang="de-DE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C00000"/>
                </a:solidFill>
              </a:rPr>
              <a:t>The results </a:t>
            </a:r>
            <a:r>
              <a:rPr lang="en-US" dirty="0"/>
              <a:t>of this meta-analysis </a:t>
            </a:r>
            <a:r>
              <a:rPr lang="en-US" dirty="0">
                <a:solidFill>
                  <a:srgbClr val="C00000"/>
                </a:solidFill>
              </a:rPr>
              <a:t>apply only to a population of obese individuals below the age of 60 years with a body mass </a:t>
            </a:r>
            <a:r>
              <a:rPr lang="de-DE" dirty="0" err="1">
                <a:solidFill>
                  <a:srgbClr val="C00000"/>
                </a:solidFill>
              </a:rPr>
              <a:t>index</a:t>
            </a:r>
            <a:r>
              <a:rPr lang="de-DE" dirty="0">
                <a:solidFill>
                  <a:srgbClr val="C00000"/>
                </a:solidFill>
              </a:rPr>
              <a:t> ≥30.</a:t>
            </a:r>
            <a:endParaRPr lang="de-DE" dirty="0">
              <a:solidFill>
                <a:srgbClr val="C00000"/>
              </a:solidFill>
            </a:endParaRPr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b="1" dirty="0"/>
              <a:t>Bariatric surgery versus non-surgical treatment for</a:t>
            </a:r>
            <a:br>
              <a:rPr lang="en-US" sz="2000" b="1" dirty="0"/>
            </a:br>
            <a:r>
              <a:rPr lang="en-US" sz="2000" b="1" dirty="0"/>
              <a:t>obesity: a systematic review and meta-analysis </a:t>
            </a:r>
            <a:r>
              <a:rPr lang="en-US" sz="2000" b="1" dirty="0" smtClean="0"/>
              <a:t>of RCT`s</a:t>
            </a:r>
            <a:endParaRPr lang="de-DE" sz="2000" b="1" dirty="0"/>
          </a:p>
        </p:txBody>
      </p:sp>
      <p:sp>
        <p:nvSpPr>
          <p:cNvPr id="5" name="Rechteck 4"/>
          <p:cNvSpPr/>
          <p:nvPr/>
        </p:nvSpPr>
        <p:spPr>
          <a:xfrm>
            <a:off x="539552" y="1314346"/>
            <a:ext cx="65197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/>
              <a:t>Strengths and </a:t>
            </a:r>
            <a:r>
              <a:rPr lang="en-US" sz="2400" b="1" dirty="0">
                <a:solidFill>
                  <a:srgbClr val="C00000"/>
                </a:solidFill>
              </a:rPr>
              <a:t>limitations</a:t>
            </a:r>
            <a:r>
              <a:rPr lang="en-US" sz="2800" b="1" dirty="0"/>
              <a:t> </a:t>
            </a:r>
            <a:r>
              <a:rPr lang="en-US" sz="2000" b="1" dirty="0"/>
              <a:t>of </a:t>
            </a:r>
            <a:r>
              <a:rPr lang="en-US" sz="2000" b="1" dirty="0" smtClean="0"/>
              <a:t>the </a:t>
            </a:r>
            <a:r>
              <a:rPr lang="en-US" sz="2000" b="1" dirty="0" err="1" smtClean="0"/>
              <a:t>metaanalyses</a:t>
            </a:r>
            <a:r>
              <a:rPr lang="en-US" sz="2000" b="1" dirty="0" smtClean="0"/>
              <a:t>  (2)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843247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3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640"/>
            <a:ext cx="9144000" cy="633412"/>
          </a:xfrm>
          <a:solidFill>
            <a:schemeClr val="bg1"/>
          </a:solidFill>
        </p:spPr>
        <p:txBody>
          <a:bodyPr/>
          <a:lstStyle/>
          <a:p>
            <a:pPr marL="495300" indent="-495300"/>
            <a:r>
              <a:rPr lang="en-US" altLang="de-DE" sz="2400" b="1" dirty="0"/>
              <a:t>Bariatric surgery versus non-surgical treatment </a:t>
            </a:r>
            <a:r>
              <a:rPr lang="en-US" altLang="de-DE" sz="2400" b="1" dirty="0" smtClean="0"/>
              <a:t>for obesity </a:t>
            </a:r>
            <a:r>
              <a:rPr lang="de-DE" altLang="de-DE" sz="2400" b="1" dirty="0" smtClean="0"/>
              <a:t>?</a:t>
            </a:r>
            <a:endParaRPr lang="de-DE" altLang="de-DE" sz="2400" b="1" dirty="0"/>
          </a:p>
        </p:txBody>
      </p:sp>
      <p:sp>
        <p:nvSpPr>
          <p:cNvPr id="482307" name="Rectangle 3"/>
          <p:cNvSpPr>
            <a:spLocks noChangeArrowheads="1"/>
          </p:cNvSpPr>
          <p:nvPr/>
        </p:nvSpPr>
        <p:spPr bwMode="auto">
          <a:xfrm>
            <a:off x="539750" y="1916113"/>
            <a:ext cx="7886700" cy="1370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15AA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342900" indent="-342900" defTabSz="92551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defTabSz="92551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defTabSz="92551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defTabSz="92551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defTabSz="92551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925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925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925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925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buSzPct val="150000"/>
              <a:buFont typeface="Wingdings" pitchFamily="2" charset="2"/>
              <a:buChar char="Ø"/>
            </a:pPr>
            <a:r>
              <a:rPr lang="fr-FR" altLang="de-DE">
                <a:latin typeface="Arial" charset="0"/>
              </a:rPr>
              <a:t> RCT results are not applicable to a broader spectrum </a:t>
            </a:r>
          </a:p>
          <a:p>
            <a:pPr>
              <a:spcBef>
                <a:spcPct val="50000"/>
              </a:spcBef>
              <a:buSzPct val="150000"/>
              <a:buFont typeface="Wingdings" pitchFamily="2" charset="2"/>
              <a:buNone/>
            </a:pPr>
            <a:r>
              <a:rPr lang="fr-FR" altLang="de-DE">
                <a:latin typeface="Arial" charset="0"/>
              </a:rPr>
              <a:t>      of patients than those defined in the study group </a:t>
            </a:r>
          </a:p>
          <a:p>
            <a:endParaRPr lang="fr-FR" altLang="de-DE"/>
          </a:p>
        </p:txBody>
      </p:sp>
      <p:pic>
        <p:nvPicPr>
          <p:cNvPr id="48230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2997200"/>
            <a:ext cx="5256212" cy="354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2309" name="Rectangle 5"/>
          <p:cNvSpPr>
            <a:spLocks noChangeArrowheads="1"/>
          </p:cNvSpPr>
          <p:nvPr/>
        </p:nvSpPr>
        <p:spPr bwMode="auto">
          <a:xfrm>
            <a:off x="918144" y="2962426"/>
            <a:ext cx="7632700" cy="1552575"/>
          </a:xfrm>
          <a:prstGeom prst="rect">
            <a:avLst/>
          </a:prstGeom>
          <a:solidFill>
            <a:srgbClr val="3333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de-DE" altLang="de-DE" sz="2400" dirty="0">
                <a:solidFill>
                  <a:schemeClr val="bg1"/>
                </a:solidFill>
              </a:rPr>
              <a:t>Quality </a:t>
            </a:r>
            <a:r>
              <a:rPr lang="de-DE" altLang="de-DE" sz="2400" dirty="0" err="1">
                <a:solidFill>
                  <a:schemeClr val="bg1"/>
                </a:solidFill>
              </a:rPr>
              <a:t>audits</a:t>
            </a:r>
            <a:r>
              <a:rPr lang="de-DE" altLang="de-DE" sz="2400" dirty="0">
                <a:solidFill>
                  <a:schemeClr val="bg1"/>
                </a:solidFill>
              </a:rPr>
              <a:t> on </a:t>
            </a:r>
            <a:r>
              <a:rPr lang="de-DE" altLang="de-DE" sz="2400" dirty="0" err="1">
                <a:solidFill>
                  <a:schemeClr val="bg1"/>
                </a:solidFill>
              </a:rPr>
              <a:t>results</a:t>
            </a:r>
            <a:r>
              <a:rPr lang="de-DE" altLang="de-DE" sz="2400" dirty="0">
                <a:solidFill>
                  <a:schemeClr val="bg1"/>
                </a:solidFill>
              </a:rPr>
              <a:t> in real-</a:t>
            </a:r>
            <a:r>
              <a:rPr lang="de-DE" altLang="de-DE" sz="2400" dirty="0" err="1">
                <a:solidFill>
                  <a:schemeClr val="bg1"/>
                </a:solidFill>
              </a:rPr>
              <a:t>life</a:t>
            </a:r>
            <a:r>
              <a:rPr lang="de-DE" altLang="de-DE" sz="2400" dirty="0">
                <a:solidFill>
                  <a:schemeClr val="bg1"/>
                </a:solidFill>
              </a:rPr>
              <a:t> </a:t>
            </a:r>
            <a:r>
              <a:rPr lang="de-DE" altLang="de-DE" sz="2400" dirty="0" err="1">
                <a:solidFill>
                  <a:schemeClr val="bg1"/>
                </a:solidFill>
              </a:rPr>
              <a:t>settings</a:t>
            </a:r>
            <a:r>
              <a:rPr lang="de-DE" altLang="de-DE" sz="2400" dirty="0">
                <a:solidFill>
                  <a:schemeClr val="bg1"/>
                </a:solidFill>
              </a:rPr>
              <a:t> </a:t>
            </a:r>
            <a:r>
              <a:rPr lang="de-DE" altLang="de-DE" sz="2400" dirty="0" err="1">
                <a:solidFill>
                  <a:schemeClr val="bg1"/>
                </a:solidFill>
              </a:rPr>
              <a:t>necessary</a:t>
            </a:r>
            <a:r>
              <a:rPr lang="de-DE" altLang="de-DE" sz="2400" dirty="0">
                <a:solidFill>
                  <a:schemeClr val="bg1"/>
                </a:solidFill>
              </a:rPr>
              <a:t> !</a:t>
            </a:r>
          </a:p>
          <a:p>
            <a:pPr lvl="1" eaLnBrk="0" hangingPunct="0">
              <a:buFontTx/>
              <a:buChar char="•"/>
            </a:pPr>
            <a:r>
              <a:rPr lang="de-DE" altLang="de-DE" sz="2400" dirty="0">
                <a:solidFill>
                  <a:schemeClr val="bg1"/>
                </a:solidFill>
              </a:rPr>
              <a:t>     </a:t>
            </a:r>
            <a:r>
              <a:rPr lang="de-DE" altLang="de-DE" sz="2400" dirty="0" err="1">
                <a:solidFill>
                  <a:schemeClr val="bg1"/>
                </a:solidFill>
              </a:rPr>
              <a:t>Is</a:t>
            </a:r>
            <a:r>
              <a:rPr lang="de-DE" altLang="de-DE" sz="2400" dirty="0">
                <a:solidFill>
                  <a:schemeClr val="bg1"/>
                </a:solidFill>
              </a:rPr>
              <a:t> </a:t>
            </a:r>
            <a:r>
              <a:rPr lang="de-DE" altLang="de-DE" sz="2400" dirty="0" err="1">
                <a:solidFill>
                  <a:schemeClr val="bg1"/>
                </a:solidFill>
              </a:rPr>
              <a:t>quality</a:t>
            </a:r>
            <a:r>
              <a:rPr lang="de-DE" altLang="de-DE" sz="2400" dirty="0">
                <a:solidFill>
                  <a:schemeClr val="bg1"/>
                </a:solidFill>
              </a:rPr>
              <a:t> of </a:t>
            </a:r>
            <a:r>
              <a:rPr lang="de-DE" altLang="de-DE" sz="2400" dirty="0" err="1">
                <a:solidFill>
                  <a:schemeClr val="bg1"/>
                </a:solidFill>
              </a:rPr>
              <a:t>surgery</a:t>
            </a:r>
            <a:r>
              <a:rPr lang="de-DE" altLang="de-DE" sz="2400" dirty="0">
                <a:solidFill>
                  <a:schemeClr val="bg1"/>
                </a:solidFill>
              </a:rPr>
              <a:t> </a:t>
            </a:r>
            <a:r>
              <a:rPr lang="de-DE" altLang="de-DE" sz="2400" dirty="0" err="1">
                <a:solidFill>
                  <a:schemeClr val="bg1"/>
                </a:solidFill>
              </a:rPr>
              <a:t>guaranteed</a:t>
            </a:r>
            <a:r>
              <a:rPr lang="de-DE" altLang="de-DE" sz="2400" dirty="0">
                <a:solidFill>
                  <a:schemeClr val="bg1"/>
                </a:solidFill>
              </a:rPr>
              <a:t>?</a:t>
            </a:r>
          </a:p>
          <a:p>
            <a:pPr lvl="1" eaLnBrk="0" hangingPunct="0">
              <a:buFontTx/>
              <a:buChar char="•"/>
            </a:pPr>
            <a:r>
              <a:rPr lang="de-DE" altLang="de-DE" sz="2400" dirty="0">
                <a:solidFill>
                  <a:schemeClr val="bg1"/>
                </a:solidFill>
              </a:rPr>
              <a:t>     </a:t>
            </a:r>
            <a:r>
              <a:rPr lang="de-DE" altLang="de-DE" sz="2400" dirty="0" err="1">
                <a:solidFill>
                  <a:schemeClr val="bg1"/>
                </a:solidFill>
              </a:rPr>
              <a:t>Which</a:t>
            </a:r>
            <a:r>
              <a:rPr lang="de-DE" altLang="de-DE" sz="2400" dirty="0">
                <a:solidFill>
                  <a:schemeClr val="bg1"/>
                </a:solidFill>
              </a:rPr>
              <a:t> </a:t>
            </a:r>
            <a:r>
              <a:rPr lang="de-DE" altLang="de-DE" sz="2400" dirty="0" err="1">
                <a:solidFill>
                  <a:schemeClr val="bg1"/>
                </a:solidFill>
              </a:rPr>
              <a:t>patients</a:t>
            </a:r>
            <a:r>
              <a:rPr lang="de-DE" altLang="de-DE" sz="2400" dirty="0">
                <a:solidFill>
                  <a:schemeClr val="bg1"/>
                </a:solidFill>
              </a:rPr>
              <a:t> </a:t>
            </a:r>
            <a:r>
              <a:rPr lang="de-DE" altLang="de-DE" sz="2400" dirty="0" err="1">
                <a:solidFill>
                  <a:schemeClr val="bg1"/>
                </a:solidFill>
              </a:rPr>
              <a:t>receive</a:t>
            </a:r>
            <a:r>
              <a:rPr lang="de-DE" altLang="de-DE" sz="2400" dirty="0">
                <a:solidFill>
                  <a:schemeClr val="bg1"/>
                </a:solidFill>
              </a:rPr>
              <a:t> </a:t>
            </a:r>
            <a:r>
              <a:rPr lang="de-DE" altLang="de-DE" sz="2400" dirty="0" err="1">
                <a:solidFill>
                  <a:schemeClr val="bg1"/>
                </a:solidFill>
              </a:rPr>
              <a:t>which</a:t>
            </a:r>
            <a:r>
              <a:rPr lang="de-DE" altLang="de-DE" sz="2400" dirty="0">
                <a:solidFill>
                  <a:schemeClr val="bg1"/>
                </a:solidFill>
              </a:rPr>
              <a:t> type of </a:t>
            </a:r>
            <a:r>
              <a:rPr lang="de-DE" altLang="de-DE" sz="2400" dirty="0" err="1">
                <a:solidFill>
                  <a:schemeClr val="bg1"/>
                </a:solidFill>
              </a:rPr>
              <a:t>surgery</a:t>
            </a:r>
            <a:r>
              <a:rPr lang="de-DE" altLang="de-DE" sz="2400" dirty="0">
                <a:solidFill>
                  <a:schemeClr val="bg1"/>
                </a:solidFill>
              </a:rPr>
              <a:t>?</a:t>
            </a:r>
          </a:p>
          <a:p>
            <a:pPr lvl="1" eaLnBrk="0" hangingPunct="0">
              <a:buFontTx/>
              <a:buChar char="•"/>
            </a:pPr>
            <a:r>
              <a:rPr lang="de-DE" altLang="de-DE" sz="2400" dirty="0">
                <a:solidFill>
                  <a:schemeClr val="bg1"/>
                </a:solidFill>
              </a:rPr>
              <a:t>     Further </a:t>
            </a:r>
            <a:r>
              <a:rPr lang="de-DE" altLang="de-DE" sz="2400" dirty="0" err="1">
                <a:solidFill>
                  <a:schemeClr val="bg1"/>
                </a:solidFill>
              </a:rPr>
              <a:t>outcome</a:t>
            </a:r>
            <a:r>
              <a:rPr lang="de-DE" altLang="de-DE" sz="2400" dirty="0">
                <a:solidFill>
                  <a:schemeClr val="bg1"/>
                </a:solidFill>
              </a:rPr>
              <a:t> </a:t>
            </a:r>
            <a:r>
              <a:rPr lang="de-DE" altLang="de-DE" sz="2400" dirty="0" err="1">
                <a:solidFill>
                  <a:schemeClr val="bg1"/>
                </a:solidFill>
              </a:rPr>
              <a:t>studies</a:t>
            </a:r>
            <a:r>
              <a:rPr lang="de-DE" altLang="de-DE" sz="2400" dirty="0">
                <a:solidFill>
                  <a:schemeClr val="bg1"/>
                </a:solidFill>
              </a:rPr>
              <a:t> </a:t>
            </a:r>
            <a:r>
              <a:rPr lang="de-DE" altLang="de-DE" sz="2400" dirty="0" err="1">
                <a:solidFill>
                  <a:srgbClr val="FFFF00"/>
                </a:solidFill>
              </a:rPr>
              <a:t>urgently</a:t>
            </a:r>
            <a:r>
              <a:rPr lang="de-DE" altLang="de-DE" sz="2400" dirty="0">
                <a:solidFill>
                  <a:srgbClr val="FF0000"/>
                </a:solidFill>
              </a:rPr>
              <a:t> </a:t>
            </a:r>
            <a:r>
              <a:rPr lang="de-DE" altLang="de-DE" sz="2400" dirty="0" err="1">
                <a:solidFill>
                  <a:schemeClr val="bg1"/>
                </a:solidFill>
              </a:rPr>
              <a:t>needed</a:t>
            </a:r>
            <a:r>
              <a:rPr lang="de-DE" altLang="de-DE" sz="2400" dirty="0">
                <a:solidFill>
                  <a:schemeClr val="bg1"/>
                </a:solidFill>
              </a:rPr>
              <a:t> !!</a:t>
            </a:r>
          </a:p>
        </p:txBody>
      </p:sp>
      <p:sp>
        <p:nvSpPr>
          <p:cNvPr id="2" name="Rechteck 1"/>
          <p:cNvSpPr/>
          <p:nvPr/>
        </p:nvSpPr>
        <p:spPr>
          <a:xfrm>
            <a:off x="674161" y="1180783"/>
            <a:ext cx="792035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altLang="de-DE" sz="2000" b="1" kern="0" dirty="0">
                <a:solidFill>
                  <a:srgbClr val="333399"/>
                </a:solidFill>
              </a:rPr>
              <a:t>Can </a:t>
            </a:r>
            <a:r>
              <a:rPr lang="de-DE" altLang="de-DE" sz="2000" b="1" kern="0" dirty="0" err="1">
                <a:solidFill>
                  <a:srgbClr val="333399"/>
                </a:solidFill>
              </a:rPr>
              <a:t>we</a:t>
            </a:r>
            <a:r>
              <a:rPr lang="de-DE" altLang="de-DE" sz="2000" b="1" kern="0" dirty="0">
                <a:solidFill>
                  <a:srgbClr val="333399"/>
                </a:solidFill>
              </a:rPr>
              <a:t> </a:t>
            </a:r>
            <a:r>
              <a:rPr lang="de-DE" altLang="de-DE" sz="2000" b="1" kern="0" dirty="0" err="1">
                <a:solidFill>
                  <a:srgbClr val="333399"/>
                </a:solidFill>
              </a:rPr>
              <a:t>propagate</a:t>
            </a:r>
            <a:r>
              <a:rPr lang="de-DE" altLang="de-DE" sz="2000" b="1" kern="0" dirty="0">
                <a:solidFill>
                  <a:srgbClr val="333399"/>
                </a:solidFill>
              </a:rPr>
              <a:t> </a:t>
            </a:r>
            <a:r>
              <a:rPr lang="de-DE" altLang="de-DE" sz="2000" b="1" kern="0" dirty="0" err="1">
                <a:solidFill>
                  <a:srgbClr val="333399"/>
                </a:solidFill>
              </a:rPr>
              <a:t>surgery</a:t>
            </a:r>
            <a:r>
              <a:rPr lang="de-DE" altLang="de-DE" sz="2000" b="1" kern="0" dirty="0">
                <a:solidFill>
                  <a:srgbClr val="333399"/>
                </a:solidFill>
              </a:rPr>
              <a:t> </a:t>
            </a:r>
            <a:r>
              <a:rPr lang="de-DE" altLang="de-DE" sz="2000" b="1" kern="0" dirty="0" err="1">
                <a:solidFill>
                  <a:srgbClr val="333399"/>
                </a:solidFill>
              </a:rPr>
              <a:t>to</a:t>
            </a:r>
            <a:r>
              <a:rPr lang="de-DE" altLang="de-DE" sz="2000" b="1" kern="0" dirty="0">
                <a:solidFill>
                  <a:srgbClr val="333399"/>
                </a:solidFill>
              </a:rPr>
              <a:t> </a:t>
            </a:r>
            <a:r>
              <a:rPr lang="de-DE" altLang="de-DE" sz="2000" b="1" kern="0" dirty="0" err="1">
                <a:solidFill>
                  <a:srgbClr val="333399"/>
                </a:solidFill>
              </a:rPr>
              <a:t>every</a:t>
            </a:r>
            <a:r>
              <a:rPr lang="de-DE" altLang="de-DE" sz="2000" b="1" kern="0" dirty="0">
                <a:solidFill>
                  <a:srgbClr val="333399"/>
                </a:solidFill>
              </a:rPr>
              <a:t> </a:t>
            </a:r>
            <a:r>
              <a:rPr lang="de-DE" altLang="de-DE" sz="2000" b="1" kern="0" dirty="0" err="1">
                <a:solidFill>
                  <a:srgbClr val="333399"/>
                </a:solidFill>
              </a:rPr>
              <a:t>hospital</a:t>
            </a:r>
            <a:r>
              <a:rPr lang="de-DE" altLang="de-DE" sz="2000" b="1" kern="0" dirty="0">
                <a:solidFill>
                  <a:srgbClr val="333399"/>
                </a:solidFill>
              </a:rPr>
              <a:t> and </a:t>
            </a:r>
            <a:r>
              <a:rPr lang="de-DE" altLang="de-DE" sz="2000" b="1" kern="0" dirty="0" err="1">
                <a:solidFill>
                  <a:srgbClr val="333399"/>
                </a:solidFill>
              </a:rPr>
              <a:t>every</a:t>
            </a:r>
            <a:r>
              <a:rPr lang="de-DE" altLang="de-DE" sz="2000" b="1" kern="0" dirty="0">
                <a:solidFill>
                  <a:srgbClr val="333399"/>
                </a:solidFill>
              </a:rPr>
              <a:t> </a:t>
            </a:r>
            <a:r>
              <a:rPr lang="de-DE" altLang="de-DE" sz="2000" b="1" kern="0" dirty="0" err="1" smtClean="0">
                <a:solidFill>
                  <a:srgbClr val="333399"/>
                </a:solidFill>
              </a:rPr>
              <a:t>patient</a:t>
            </a:r>
            <a:r>
              <a:rPr lang="de-DE" altLang="de-DE" sz="2000" b="1" kern="0" dirty="0" smtClean="0">
                <a:solidFill>
                  <a:srgbClr val="333399"/>
                </a:solidFill>
              </a:rPr>
              <a:t> ? 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36162093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2309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Summary and </a:t>
            </a:r>
            <a:r>
              <a:rPr lang="de-DE" dirty="0" err="1" smtClean="0"/>
              <a:t>Conclusions</a:t>
            </a:r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683568" y="1052736"/>
            <a:ext cx="835292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Basic considerations of study designs to demonstrate efficacy and</a:t>
            </a:r>
          </a:p>
          <a:p>
            <a:r>
              <a:rPr lang="en-US" dirty="0"/>
              <a:t>effectiveness in bariatric surgical research for </a:t>
            </a:r>
            <a:r>
              <a:rPr lang="en-US" dirty="0" smtClean="0"/>
              <a:t>diabetes</a:t>
            </a:r>
          </a:p>
          <a:p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Despite the encouraging results in normal weight or overweight patients with T2DM, surgery can not yet be recommended in these </a:t>
            </a:r>
            <a:r>
              <a:rPr lang="en-US" dirty="0" smtClean="0"/>
              <a:t>patients</a:t>
            </a:r>
          </a:p>
          <a:p>
            <a:endParaRPr lang="en-US" dirty="0" smtClean="0"/>
          </a:p>
          <a:p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Why?. 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Bariatric surgery versus non-surgical treatment </a:t>
            </a:r>
            <a:r>
              <a:rPr lang="en-US" dirty="0" smtClean="0"/>
              <a:t>for obesity</a:t>
            </a:r>
            <a:r>
              <a:rPr lang="en-US" dirty="0"/>
              <a:t>: </a:t>
            </a:r>
            <a:r>
              <a:rPr lang="en-US" dirty="0" smtClean="0"/>
              <a:t>only 11 RCT`s with 796 individuals published, 7 recruiting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Risk of bias assessments for </a:t>
            </a:r>
            <a:r>
              <a:rPr lang="en-US" dirty="0" smtClean="0"/>
              <a:t>studies revealed numerous limitations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Conducted </a:t>
            </a:r>
            <a:r>
              <a:rPr lang="en-US" dirty="0"/>
              <a:t>in </a:t>
            </a:r>
            <a:r>
              <a:rPr lang="en-US" dirty="0" smtClean="0"/>
              <a:t>centers of </a:t>
            </a:r>
            <a:r>
              <a:rPr lang="en-US" dirty="0"/>
              <a:t>excellence for bariatric </a:t>
            </a:r>
            <a:r>
              <a:rPr lang="en-US" dirty="0" smtClean="0"/>
              <a:t>surgery, </a:t>
            </a:r>
            <a:r>
              <a:rPr lang="en-US" dirty="0"/>
              <a:t>and limited to a maximum of two years of follow-up</a:t>
            </a:r>
            <a:r>
              <a:rPr lang="en-US" dirty="0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We face a significant efficacy-effectiveness gap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r>
              <a:rPr lang="en-US" sz="2000" b="1" dirty="0" smtClean="0">
                <a:solidFill>
                  <a:schemeClr val="accent6"/>
                </a:solidFill>
              </a:rPr>
              <a:t>Further </a:t>
            </a:r>
            <a:r>
              <a:rPr lang="en-US" sz="2000" b="1" dirty="0" smtClean="0">
                <a:solidFill>
                  <a:schemeClr val="accent6"/>
                </a:solidFill>
              </a:rPr>
              <a:t> high quality multicenter studies </a:t>
            </a:r>
            <a:r>
              <a:rPr lang="en-US" sz="2000" b="1" dirty="0" smtClean="0">
                <a:solidFill>
                  <a:schemeClr val="accent6"/>
                </a:solidFill>
              </a:rPr>
              <a:t>are </a:t>
            </a:r>
            <a:r>
              <a:rPr lang="en-US" sz="2000" b="1" dirty="0" smtClean="0">
                <a:solidFill>
                  <a:schemeClr val="accent6"/>
                </a:solidFill>
              </a:rPr>
              <a:t>needed</a:t>
            </a:r>
          </a:p>
          <a:p>
            <a:r>
              <a:rPr lang="en-US" sz="2000" b="1" dirty="0" smtClean="0">
                <a:solidFill>
                  <a:schemeClr val="accent6"/>
                </a:solidFill>
              </a:rPr>
              <a:t>We need a registry for long term </a:t>
            </a:r>
            <a:r>
              <a:rPr lang="en-US" sz="2000" b="1" dirty="0" err="1" smtClean="0">
                <a:solidFill>
                  <a:schemeClr val="accent6"/>
                </a:solidFill>
              </a:rPr>
              <a:t>survailance</a:t>
            </a:r>
            <a:endParaRPr lang="en-US" sz="2000" b="1" dirty="0">
              <a:solidFill>
                <a:schemeClr val="accent6"/>
              </a:solidFill>
            </a:endParaRPr>
          </a:p>
          <a:p>
            <a:endParaRPr lang="en-US" sz="2000" b="1" dirty="0" smtClean="0">
              <a:solidFill>
                <a:schemeClr val="accent6"/>
              </a:solidFill>
            </a:endParaRPr>
          </a:p>
          <a:p>
            <a:endParaRPr lang="en-US" sz="20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382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7354887" cy="633412"/>
          </a:xfrm>
        </p:spPr>
        <p:txBody>
          <a:bodyPr/>
          <a:lstStyle/>
          <a:p>
            <a:r>
              <a:rPr lang="de-DE" altLang="de-DE" sz="2800" b="1" dirty="0" err="1"/>
              <a:t>Evidence</a:t>
            </a:r>
            <a:r>
              <a:rPr lang="de-DE" altLang="de-DE" sz="2800" b="1" dirty="0"/>
              <a:t> </a:t>
            </a:r>
            <a:r>
              <a:rPr lang="de-DE" altLang="de-DE" sz="2800" b="1" dirty="0" err="1"/>
              <a:t>based</a:t>
            </a:r>
            <a:r>
              <a:rPr lang="de-DE" altLang="de-DE" sz="2800" b="1" dirty="0"/>
              <a:t> Guidelines of </a:t>
            </a:r>
            <a:r>
              <a:rPr lang="de-DE" altLang="de-DE" sz="2800" b="1" dirty="0" err="1"/>
              <a:t>the</a:t>
            </a:r>
            <a:r>
              <a:rPr lang="de-DE" altLang="de-DE" sz="2800" b="1" dirty="0"/>
              <a:t> EAES on </a:t>
            </a:r>
            <a:r>
              <a:rPr lang="de-DE" altLang="de-DE" sz="2800" b="1" dirty="0" err="1"/>
              <a:t>Obesity</a:t>
            </a:r>
            <a:r>
              <a:rPr lang="de-DE" altLang="de-DE" sz="2800" b="1" dirty="0"/>
              <a:t> Surgery  </a:t>
            </a:r>
            <a:r>
              <a:rPr lang="de-DE" altLang="de-DE" sz="2800" b="1" dirty="0">
                <a:solidFill>
                  <a:srgbClr val="FF0000"/>
                </a:solidFill>
              </a:rPr>
              <a:t>2005</a:t>
            </a:r>
          </a:p>
        </p:txBody>
      </p:sp>
      <p:pic>
        <p:nvPicPr>
          <p:cNvPr id="528387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850" y="1989138"/>
            <a:ext cx="8135938" cy="2578100"/>
          </a:xfrm>
          <a:noFill/>
        </p:spPr>
      </p:pic>
      <p:sp>
        <p:nvSpPr>
          <p:cNvPr id="528389" name="Line 5"/>
          <p:cNvSpPr>
            <a:spLocks noChangeShapeType="1"/>
          </p:cNvSpPr>
          <p:nvPr/>
        </p:nvSpPr>
        <p:spPr bwMode="auto">
          <a:xfrm flipV="1">
            <a:off x="3635375" y="2852738"/>
            <a:ext cx="47529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28390" name="Text Box 6"/>
          <p:cNvSpPr txBox="1">
            <a:spLocks noChangeArrowheads="1"/>
          </p:cNvSpPr>
          <p:nvPr/>
        </p:nvSpPr>
        <p:spPr bwMode="auto">
          <a:xfrm>
            <a:off x="395288" y="1196975"/>
            <a:ext cx="30765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de-DE" altLang="de-DE" sz="2800">
                <a:solidFill>
                  <a:srgbClr val="000099"/>
                </a:solidFill>
                <a:latin typeface="Arial" charset="0"/>
              </a:rPr>
              <a:t>Recommendation:</a:t>
            </a:r>
          </a:p>
        </p:txBody>
      </p:sp>
      <p:sp>
        <p:nvSpPr>
          <p:cNvPr id="528391" name="Line 7"/>
          <p:cNvSpPr>
            <a:spLocks noChangeShapeType="1"/>
          </p:cNvSpPr>
          <p:nvPr/>
        </p:nvSpPr>
        <p:spPr bwMode="auto">
          <a:xfrm>
            <a:off x="611188" y="3284538"/>
            <a:ext cx="7777162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28392" name="Line 8"/>
          <p:cNvSpPr>
            <a:spLocks noChangeShapeType="1"/>
          </p:cNvSpPr>
          <p:nvPr/>
        </p:nvSpPr>
        <p:spPr bwMode="auto">
          <a:xfrm>
            <a:off x="684213" y="4149725"/>
            <a:ext cx="7777162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28393" name="Line 9"/>
          <p:cNvSpPr>
            <a:spLocks noChangeShapeType="1"/>
          </p:cNvSpPr>
          <p:nvPr/>
        </p:nvSpPr>
        <p:spPr bwMode="auto">
          <a:xfrm>
            <a:off x="539750" y="3644900"/>
            <a:ext cx="78486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3537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362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527363" name="Picture 3" descr="j02341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908050"/>
            <a:ext cx="6553200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7364" name="Text Box 4"/>
          <p:cNvSpPr txBox="1">
            <a:spLocks noChangeArrowheads="1"/>
          </p:cNvSpPr>
          <p:nvPr/>
        </p:nvSpPr>
        <p:spPr bwMode="auto">
          <a:xfrm>
            <a:off x="3930650" y="2676525"/>
            <a:ext cx="14319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rgbClr val="000099"/>
                </a:solidFill>
                <a:latin typeface="Arial" charset="0"/>
              </a:rPr>
              <a:t>Thanks</a:t>
            </a:r>
          </a:p>
        </p:txBody>
      </p:sp>
      <p:sp>
        <p:nvSpPr>
          <p:cNvPr id="527365" name="Text Box 5"/>
          <p:cNvSpPr txBox="1">
            <a:spLocks noChangeArrowheads="1"/>
          </p:cNvSpPr>
          <p:nvPr/>
        </p:nvSpPr>
        <p:spPr bwMode="auto">
          <a:xfrm>
            <a:off x="3924300" y="5229225"/>
            <a:ext cx="25781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de-DE" altLang="de-DE" sz="2800">
                <a:solidFill>
                  <a:srgbClr val="000099"/>
                </a:solidFill>
                <a:latin typeface="Arial" charset="0"/>
              </a:rPr>
              <a:t>My time is over</a:t>
            </a:r>
          </a:p>
        </p:txBody>
      </p:sp>
    </p:spTree>
    <p:extLst>
      <p:ext uri="{BB962C8B-B14F-4D97-AF65-F5344CB8AC3E}">
        <p14:creationId xmlns:p14="http://schemas.microsoft.com/office/powerpoint/2010/main" val="242391990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sz="3200"/>
              <a:t>Obesity specific QoL Questionaires</a:t>
            </a:r>
          </a:p>
        </p:txBody>
      </p:sp>
      <p:pic>
        <p:nvPicPr>
          <p:cNvPr id="537603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125538"/>
            <a:ext cx="8218488" cy="4830762"/>
          </a:xfrm>
        </p:spPr>
      </p:pic>
      <p:sp>
        <p:nvSpPr>
          <p:cNvPr id="537606" name="Text Box 6"/>
          <p:cNvSpPr txBox="1">
            <a:spLocks noChangeArrowheads="1"/>
          </p:cNvSpPr>
          <p:nvPr/>
        </p:nvSpPr>
        <p:spPr bwMode="auto">
          <a:xfrm>
            <a:off x="-715963" y="6021388"/>
            <a:ext cx="7232651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de-DE" altLang="de-DE" sz="2000">
                <a:solidFill>
                  <a:schemeClr val="tx2"/>
                </a:solidFill>
                <a:latin typeface="Arial" charset="0"/>
              </a:rPr>
              <a:t>Duval et.al. </a:t>
            </a:r>
            <a:r>
              <a:rPr lang="de-DE" altLang="de-DE" sz="2000" b="1">
                <a:solidFill>
                  <a:schemeClr val="tx2"/>
                </a:solidFill>
                <a:latin typeface="Arial" charset="0"/>
              </a:rPr>
              <a:t>Obesity </a:t>
            </a:r>
            <a:r>
              <a:rPr lang="de-DE" altLang="de-DE" sz="2000">
                <a:solidFill>
                  <a:schemeClr val="tx2"/>
                </a:solidFill>
                <a:latin typeface="Arial" charset="0"/>
              </a:rPr>
              <a:t>reviews (2006) </a:t>
            </a:r>
            <a:r>
              <a:rPr lang="de-DE" altLang="de-DE" sz="2000" b="1">
                <a:solidFill>
                  <a:schemeClr val="tx2"/>
                </a:solidFill>
                <a:latin typeface="Arial" charset="0"/>
              </a:rPr>
              <a:t>7</a:t>
            </a:r>
            <a:r>
              <a:rPr lang="de-DE" altLang="de-DE" sz="2000">
                <a:solidFill>
                  <a:schemeClr val="tx2"/>
                </a:solidFill>
                <a:latin typeface="Arial" charset="0"/>
              </a:rPr>
              <a:t>, 347–360</a:t>
            </a:r>
          </a:p>
          <a:p>
            <a:pPr algn="ctr" eaLnBrk="1" hangingPunct="1"/>
            <a:endParaRPr lang="de-DE" altLang="de-DE" sz="2800" b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537607" name="Rectangle 7"/>
          <p:cNvSpPr>
            <a:spLocks noChangeArrowheads="1"/>
          </p:cNvSpPr>
          <p:nvPr/>
        </p:nvSpPr>
        <p:spPr bwMode="auto">
          <a:xfrm>
            <a:off x="539750" y="2924175"/>
            <a:ext cx="7848600" cy="433388"/>
          </a:xfrm>
          <a:prstGeom prst="rect">
            <a:avLst/>
          </a:prstGeom>
          <a:noFill/>
          <a:ln w="12699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537608" name="Text Box 8"/>
          <p:cNvSpPr txBox="1">
            <a:spLocks noChangeArrowheads="1"/>
          </p:cNvSpPr>
          <p:nvPr/>
        </p:nvSpPr>
        <p:spPr bwMode="auto">
          <a:xfrm>
            <a:off x="1287463" y="3141663"/>
            <a:ext cx="5743575" cy="13731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de-DE" altLang="de-DE" sz="2800">
                <a:solidFill>
                  <a:schemeClr val="tx2"/>
                </a:solidFill>
                <a:latin typeface="Arial" charset="0"/>
              </a:rPr>
              <a:t>The IWQOL-Lite has only 31 items,</a:t>
            </a:r>
          </a:p>
          <a:p>
            <a:pPr algn="ctr" eaLnBrk="1" hangingPunct="1"/>
            <a:r>
              <a:rPr lang="de-DE" altLang="de-DE" sz="2800">
                <a:solidFill>
                  <a:schemeClr val="tx2"/>
                </a:solidFill>
                <a:latin typeface="Arial" charset="0"/>
              </a:rPr>
              <a:t> is used in many studies, </a:t>
            </a:r>
          </a:p>
          <a:p>
            <a:pPr algn="ctr" eaLnBrk="1" hangingPunct="1"/>
            <a:r>
              <a:rPr lang="de-DE" altLang="de-DE" sz="2800">
                <a:solidFill>
                  <a:schemeClr val="tx2"/>
                </a:solidFill>
                <a:latin typeface="Arial" charset="0"/>
              </a:rPr>
              <a:t>and its interpretability is excellent </a:t>
            </a:r>
          </a:p>
        </p:txBody>
      </p:sp>
    </p:spTree>
    <p:extLst>
      <p:ext uri="{BB962C8B-B14F-4D97-AF65-F5344CB8AC3E}">
        <p14:creationId xmlns:p14="http://schemas.microsoft.com/office/powerpoint/2010/main" val="1494115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7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7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760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05082" y="16992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                                       2014: </a:t>
            </a:r>
          </a:p>
          <a:p>
            <a:r>
              <a:rPr lang="en-US" sz="2000" b="1" dirty="0" smtClean="0">
                <a:solidFill>
                  <a:schemeClr val="accent6"/>
                </a:solidFill>
              </a:rPr>
              <a:t>Is </a:t>
            </a:r>
            <a:r>
              <a:rPr lang="en-US" sz="2000" b="1" dirty="0">
                <a:solidFill>
                  <a:schemeClr val="accent6"/>
                </a:solidFill>
              </a:rPr>
              <a:t>there a role for surgery in the treatment of type 2 diabetes</a:t>
            </a:r>
            <a:r>
              <a:rPr lang="en-US" sz="2000" b="1" dirty="0" smtClean="0">
                <a:solidFill>
                  <a:schemeClr val="accent6"/>
                </a:solidFill>
              </a:rPr>
              <a:t>?</a:t>
            </a:r>
            <a:endParaRPr lang="en-US" sz="2000" b="1" dirty="0">
              <a:solidFill>
                <a:schemeClr val="accent6"/>
              </a:solidFill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107504" y="5949280"/>
            <a:ext cx="71642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600" dirty="0" err="1">
                <a:solidFill>
                  <a:srgbClr val="000000"/>
                </a:solidFill>
                <a:hlinkClick r:id="rId2" tooltip="Deutsche medizinische Wochenschrift (1946)."/>
              </a:rPr>
              <a:t>Benedix</a:t>
            </a:r>
            <a:r>
              <a:rPr lang="en-US" sz="1600" dirty="0">
                <a:solidFill>
                  <a:srgbClr val="000000"/>
                </a:solidFill>
                <a:hlinkClick r:id="rId2" tooltip="Deutsche medizinische Wochenschrift (1946)."/>
              </a:rPr>
              <a:t>  </a:t>
            </a:r>
            <a:r>
              <a:rPr lang="en-US" sz="1600" dirty="0" smtClean="0">
                <a:solidFill>
                  <a:srgbClr val="000000"/>
                </a:solidFill>
                <a:hlinkClick r:id="rId2" tooltip="Deutsche medizinische Wochenschrift (1946)."/>
              </a:rPr>
              <a:t>et.al </a:t>
            </a:r>
            <a:r>
              <a:rPr lang="en-US" sz="1600" dirty="0" err="1" smtClean="0">
                <a:solidFill>
                  <a:srgbClr val="000000"/>
                </a:solidFill>
                <a:hlinkClick r:id="rId2" tooltip="Deutsche medizinische Wochenschrift (1946)."/>
              </a:rPr>
              <a:t>Dtsch</a:t>
            </a:r>
            <a:r>
              <a:rPr lang="en-US" sz="1600" dirty="0" smtClean="0">
                <a:solidFill>
                  <a:srgbClr val="000000"/>
                </a:solidFill>
                <a:hlinkClick r:id="rId2" tooltip="Deutsche medizinische Wochenschrift (1946)."/>
              </a:rPr>
              <a:t> </a:t>
            </a:r>
            <a:r>
              <a:rPr lang="en-US" sz="1600" dirty="0">
                <a:solidFill>
                  <a:srgbClr val="000000"/>
                </a:solidFill>
                <a:hlinkClick r:id="rId2" tooltip="Deutsche medizinische Wochenschrift (1946)."/>
              </a:rPr>
              <a:t>Med </a:t>
            </a:r>
            <a:r>
              <a:rPr lang="en-US" sz="1600" dirty="0" err="1">
                <a:solidFill>
                  <a:srgbClr val="000000"/>
                </a:solidFill>
                <a:hlinkClick r:id="rId2" tooltip="Deutsche medizinische Wochenschrift (1946)."/>
              </a:rPr>
              <a:t>Wochenschr</a:t>
            </a:r>
            <a:r>
              <a:rPr lang="en-US" sz="1600" dirty="0">
                <a:solidFill>
                  <a:srgbClr val="000000"/>
                </a:solidFill>
                <a:hlinkClick r:id="rId2" tooltip="Deutsche medizinische Wochenschrift (1946)."/>
              </a:rPr>
              <a:t>.</a:t>
            </a:r>
            <a:r>
              <a:rPr lang="en-US" sz="1600" dirty="0">
                <a:solidFill>
                  <a:srgbClr val="000000"/>
                </a:solidFill>
              </a:rPr>
              <a:t> 2014 Jan;139(5):207-12. </a:t>
            </a:r>
            <a:r>
              <a:rPr lang="en-US" sz="1600" dirty="0" err="1">
                <a:solidFill>
                  <a:srgbClr val="000000"/>
                </a:solidFill>
              </a:rPr>
              <a:t>doi</a:t>
            </a:r>
            <a:r>
              <a:rPr lang="en-US" sz="1600" dirty="0">
                <a:solidFill>
                  <a:srgbClr val="000000"/>
                </a:solidFill>
              </a:rPr>
              <a:t>: 10.1055/s-0033-1359931. </a:t>
            </a:r>
            <a:r>
              <a:rPr lang="en-US" sz="1600" dirty="0" err="1">
                <a:solidFill>
                  <a:srgbClr val="000000"/>
                </a:solidFill>
              </a:rPr>
              <a:t>Epub</a:t>
            </a:r>
            <a:r>
              <a:rPr lang="en-US" sz="1600" dirty="0">
                <a:solidFill>
                  <a:srgbClr val="000000"/>
                </a:solidFill>
              </a:rPr>
              <a:t> 2014 Jan 21.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683568" y="1147966"/>
            <a:ext cx="813690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Bariatric </a:t>
            </a:r>
            <a:r>
              <a:rPr lang="en-US" dirty="0" smtClean="0"/>
              <a:t>surgery is  </a:t>
            </a:r>
            <a:r>
              <a:rPr lang="en-US" dirty="0"/>
              <a:t>proven to be a safe and effective therapeutic option in obese patients that leads to a significant weight </a:t>
            </a:r>
            <a:r>
              <a:rPr lang="en-US" dirty="0" smtClean="0"/>
              <a:t>loss </a:t>
            </a:r>
            <a:r>
              <a:rPr lang="en-US" dirty="0"/>
              <a:t>associated with improved insulin sensitivity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I</a:t>
            </a:r>
            <a:r>
              <a:rPr lang="en-US" dirty="0" smtClean="0"/>
              <a:t>n </a:t>
            </a:r>
            <a:r>
              <a:rPr lang="en-US" dirty="0"/>
              <a:t>the majority of obese diabetics, a complete or partial remission of T2DM is observed. </a:t>
            </a:r>
            <a:endParaRPr lang="en-US" dirty="0" smtClean="0"/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L</a:t>
            </a:r>
            <a:r>
              <a:rPr lang="en-US" dirty="0" smtClean="0"/>
              <a:t>ittle </a:t>
            </a:r>
            <a:r>
              <a:rPr lang="en-US" dirty="0"/>
              <a:t>is known about the long-term effect of bariatric surgery on diabetes remission. </a:t>
            </a:r>
            <a:endParaRPr lang="en-US" dirty="0" smtClean="0"/>
          </a:p>
          <a:p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Bariatric </a:t>
            </a:r>
            <a:r>
              <a:rPr lang="en-US" dirty="0"/>
              <a:t>procedures should be considered in obese patients with T2DM (BMI &gt; 35 kg/m2) and poorly controlled metabolic status. </a:t>
            </a:r>
            <a:endParaRPr lang="en-US" dirty="0" smtClean="0"/>
          </a:p>
          <a:p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FF0000"/>
                </a:solidFill>
              </a:rPr>
              <a:t>Despite </a:t>
            </a:r>
            <a:r>
              <a:rPr lang="en-US" dirty="0">
                <a:solidFill>
                  <a:srgbClr val="FF0000"/>
                </a:solidFill>
              </a:rPr>
              <a:t>the encouraging results in normal weight or overweight patients with T2DM, surgery can not yet be recommended in these patients. 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653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96643"/>
            <a:ext cx="7354888" cy="633412"/>
          </a:xfrm>
        </p:spPr>
        <p:txBody>
          <a:bodyPr/>
          <a:lstStyle/>
          <a:p>
            <a:r>
              <a:rPr lang="de-DE" dirty="0" err="1" smtClean="0"/>
              <a:t>Bariatric</a:t>
            </a:r>
            <a:r>
              <a:rPr lang="de-DE" dirty="0" smtClean="0"/>
              <a:t> Surgery- Studies </a:t>
            </a:r>
            <a:r>
              <a:rPr lang="de-DE" dirty="0" err="1" smtClean="0"/>
              <a:t>worldwide</a:t>
            </a:r>
            <a:endParaRPr lang="de-DE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382" y="727591"/>
            <a:ext cx="8686800" cy="577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hteck 2"/>
          <p:cNvSpPr/>
          <p:nvPr/>
        </p:nvSpPr>
        <p:spPr>
          <a:xfrm>
            <a:off x="222836" y="6488668"/>
            <a:ext cx="43909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515 studies found for</a:t>
            </a:r>
            <a:r>
              <a:rPr lang="en-US" dirty="0"/>
              <a:t>: </a:t>
            </a:r>
            <a:r>
              <a:rPr lang="en-US" dirty="0" smtClean="0"/>
              <a:t>Bariatric </a:t>
            </a:r>
            <a:r>
              <a:rPr lang="en-US" dirty="0"/>
              <a:t>surgery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0302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611560" y="1547500"/>
            <a:ext cx="853244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515 studies found for :        </a:t>
            </a:r>
            <a:r>
              <a:rPr lang="en-US" sz="2000" dirty="0" smtClean="0"/>
              <a:t>bariatric surgery</a:t>
            </a:r>
          </a:p>
          <a:p>
            <a:endParaRPr lang="en-US" sz="2000" b="1" dirty="0"/>
          </a:p>
          <a:p>
            <a:r>
              <a:rPr lang="en-US" sz="2000" b="1" dirty="0" smtClean="0"/>
              <a:t>236 </a:t>
            </a:r>
            <a:r>
              <a:rPr lang="en-US" sz="2000" b="1" dirty="0"/>
              <a:t>studies found for</a:t>
            </a:r>
            <a:r>
              <a:rPr lang="en-US" sz="2000" dirty="0"/>
              <a:t>:  </a:t>
            </a:r>
            <a:r>
              <a:rPr lang="en-US" sz="2000" dirty="0" smtClean="0"/>
              <a:t>       surgery </a:t>
            </a:r>
            <a:r>
              <a:rPr lang="en-US" sz="2000" dirty="0"/>
              <a:t>in the treatment of type 2 </a:t>
            </a:r>
            <a:r>
              <a:rPr lang="en-US" sz="2000" dirty="0" smtClean="0"/>
              <a:t>diabetes</a:t>
            </a:r>
          </a:p>
          <a:p>
            <a:endParaRPr lang="en-US" sz="2000" dirty="0" smtClean="0"/>
          </a:p>
          <a:p>
            <a:r>
              <a:rPr lang="en-US" sz="2000" b="1" dirty="0" smtClean="0"/>
              <a:t>10 </a:t>
            </a:r>
            <a:r>
              <a:rPr lang="en-US" sz="2000" b="1" dirty="0"/>
              <a:t>studies found for:    </a:t>
            </a:r>
            <a:r>
              <a:rPr lang="en-US" sz="2000" b="1" dirty="0" smtClean="0"/>
              <a:t>       </a:t>
            </a:r>
            <a:r>
              <a:rPr lang="en-US" sz="2000" dirty="0" smtClean="0"/>
              <a:t>randomized </a:t>
            </a:r>
            <a:r>
              <a:rPr lang="en-US" sz="2000" dirty="0"/>
              <a:t>controlled </a:t>
            </a:r>
            <a:r>
              <a:rPr lang="en-US" sz="2000" dirty="0" smtClean="0"/>
              <a:t>studies </a:t>
            </a:r>
            <a:r>
              <a:rPr lang="en-US" sz="2000" dirty="0"/>
              <a:t>in </a:t>
            </a:r>
            <a:r>
              <a:rPr lang="en-US" sz="2000" dirty="0" smtClean="0"/>
              <a:t>  				     </a:t>
            </a:r>
            <a:r>
              <a:rPr lang="en-US" sz="2000" dirty="0" smtClean="0"/>
              <a:t>                </a:t>
            </a:r>
            <a:r>
              <a:rPr lang="en-US" sz="2000" dirty="0" smtClean="0"/>
              <a:t>bariatric surgery </a:t>
            </a:r>
            <a:r>
              <a:rPr lang="en-US" sz="2000" dirty="0"/>
              <a:t>for Type II diabetes 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b="1" dirty="0" smtClean="0"/>
              <a:t>7/10 real studies </a:t>
            </a:r>
            <a:r>
              <a:rPr lang="en-US" sz="2000" dirty="0" smtClean="0"/>
              <a:t>found for</a:t>
            </a:r>
            <a:r>
              <a:rPr lang="en-US" sz="2000" dirty="0"/>
              <a:t>: </a:t>
            </a:r>
            <a:r>
              <a:rPr lang="en-US" sz="2000" dirty="0" smtClean="0"/>
              <a:t>   randomized </a:t>
            </a:r>
            <a:r>
              <a:rPr lang="en-US" sz="2000" dirty="0"/>
              <a:t>controlled studies in   				 </a:t>
            </a:r>
            <a:r>
              <a:rPr lang="en-US" sz="2000" dirty="0" smtClean="0"/>
              <a:t>       </a:t>
            </a:r>
            <a:r>
              <a:rPr lang="en-US" sz="2000" dirty="0" smtClean="0"/>
              <a:t>               bariatric </a:t>
            </a:r>
            <a:r>
              <a:rPr lang="en-US" sz="2000" dirty="0"/>
              <a:t>surgery for Type II </a:t>
            </a:r>
            <a:r>
              <a:rPr lang="en-US" sz="2000" dirty="0" smtClean="0"/>
              <a:t>diabetes</a:t>
            </a:r>
          </a:p>
          <a:p>
            <a:r>
              <a:rPr lang="en-US" sz="2000" dirty="0" smtClean="0"/>
              <a:t> </a:t>
            </a:r>
            <a:endParaRPr lang="en-US" sz="2000" dirty="0"/>
          </a:p>
          <a:p>
            <a:r>
              <a:rPr lang="en-US" sz="2000" dirty="0" smtClean="0"/>
              <a:t> </a:t>
            </a:r>
            <a:r>
              <a:rPr lang="en-US" sz="2000" b="1" dirty="0" smtClean="0">
                <a:solidFill>
                  <a:schemeClr val="accent6"/>
                </a:solidFill>
              </a:rPr>
              <a:t>only 1 study                         completed</a:t>
            </a:r>
            <a:endParaRPr lang="de-DE" sz="2000" b="1" dirty="0">
              <a:solidFill>
                <a:schemeClr val="accent6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4105275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Gerade Verbindung 3"/>
          <p:cNvCxnSpPr/>
          <p:nvPr/>
        </p:nvCxnSpPr>
        <p:spPr bwMode="auto">
          <a:xfrm>
            <a:off x="3815916" y="1700808"/>
            <a:ext cx="36004" cy="3384376"/>
          </a:xfrm>
          <a:prstGeom prst="line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40014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7354888" cy="792088"/>
          </a:xfrm>
        </p:spPr>
        <p:txBody>
          <a:bodyPr/>
          <a:lstStyle/>
          <a:p>
            <a:pPr algn="ctr"/>
            <a:r>
              <a:rPr lang="en-US" dirty="0" smtClean="0"/>
              <a:t>Randomized </a:t>
            </a:r>
            <a:r>
              <a:rPr lang="en-US" dirty="0"/>
              <a:t>controlled studies in bariatric </a:t>
            </a:r>
            <a:r>
              <a:rPr lang="en-US" dirty="0" smtClean="0"/>
              <a:t>surgery </a:t>
            </a:r>
            <a:r>
              <a:rPr lang="en-US" dirty="0"/>
              <a:t>for Type II diabetes </a:t>
            </a: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07" y="1597442"/>
            <a:ext cx="8237215" cy="4691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3779912" y="1228110"/>
            <a:ext cx="845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</a:t>
            </a:r>
            <a:r>
              <a:rPr lang="de-DE" dirty="0" smtClean="0"/>
              <a:t>= 1-5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 bwMode="auto">
          <a:xfrm>
            <a:off x="323528" y="3573016"/>
            <a:ext cx="8420094" cy="936104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8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543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layout_IFOM_UWH_deutsch">
  <a:themeElements>
    <a:clrScheme name="Standardlayout_IFOM_UWH_deutsc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layout_IFOM_UWH_deutsc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699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8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699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8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layout_IFOM_UWH_deutsc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layout_IFOM_UWH_deutsc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layout_IFOM_UWH_deutsc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layout_IFOM_UWH_deutsc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layout_IFOM_UWH_deutsc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layout_IFOM_UWH_deutsc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layout_IFOM_UWH_deutsc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layout_IFOM_UWH_deutsc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layout_IFOM_UWH_deutsc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layout_IFOM_UWH_deutsc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layout_IFOM_UWH_deutsc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layout_IFOM_UWH_deutsc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2088</Words>
  <Application>Microsoft Office PowerPoint</Application>
  <PresentationFormat>Bildschirmpräsentation (4:3)</PresentationFormat>
  <Paragraphs>293</Paragraphs>
  <Slides>40</Slides>
  <Notes>2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3</vt:i4>
      </vt:variant>
      <vt:variant>
        <vt:lpstr>Folientitel</vt:lpstr>
      </vt:variant>
      <vt:variant>
        <vt:i4>40</vt:i4>
      </vt:variant>
    </vt:vector>
  </HeadingPairs>
  <TitlesOfParts>
    <vt:vector size="44" baseType="lpstr">
      <vt:lpstr>Standardlayout_IFOM_UWH_deutsch</vt:lpstr>
      <vt:lpstr>Photo Editor-Foto</vt:lpstr>
      <vt:lpstr>PhotoSuite Image</vt:lpstr>
      <vt:lpstr>Clip</vt:lpstr>
      <vt:lpstr>PowerPoint-Präsentation</vt:lpstr>
      <vt:lpstr>Outline of my talk</vt:lpstr>
      <vt:lpstr>PowerPoint-Präsentation</vt:lpstr>
      <vt:lpstr>Evidence based Guidelines of the EAES on Obesity Surgery  2005</vt:lpstr>
      <vt:lpstr>Obesity specific QoL Questionaires</vt:lpstr>
      <vt:lpstr>PowerPoint-Präsentation</vt:lpstr>
      <vt:lpstr>Bariatric Surgery- Studies worldwide</vt:lpstr>
      <vt:lpstr>PowerPoint-Präsentation</vt:lpstr>
      <vt:lpstr>Randomized controlled studies in bariatric surgery for Type II diabetes  </vt:lpstr>
      <vt:lpstr>Randomized controlled studies in bariatric surgery for Type II diabetes  </vt:lpstr>
      <vt:lpstr>Study 3: N Engl J Med 2012;366:1577-85.</vt:lpstr>
      <vt:lpstr>Patients</vt:lpstr>
      <vt:lpstr>Intervention and Control</vt:lpstr>
      <vt:lpstr>Outcome</vt:lpstr>
      <vt:lpstr>Study design: Enrollment and Outcomes</vt:lpstr>
      <vt:lpstr>Results:</vt:lpstr>
      <vt:lpstr>Limitations of the study</vt:lpstr>
      <vt:lpstr>Short excursion on outcome</vt:lpstr>
      <vt:lpstr>Outcome measures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Bariatrc surgery : Systemetic reviews and metaanalyses 2013</vt:lpstr>
      <vt:lpstr>PowerPoint-Präsentation</vt:lpstr>
      <vt:lpstr>Bariatric surgery versus non-surgical treatment for obesity: a systematic review and meta-analysis of RCT`s</vt:lpstr>
      <vt:lpstr>Bariatric surgery versus non-surgical treatment for obesity: a systematic review and meta-analysis of RCT`s</vt:lpstr>
      <vt:lpstr>Risk of bias assessments for studies included in metaanalyses</vt:lpstr>
      <vt:lpstr>Cochrane Risk of Bias tool</vt:lpstr>
      <vt:lpstr>PowerPoint-Präsentation</vt:lpstr>
      <vt:lpstr>Bariatric surgery versus non-surgical treatment for obesity: a systematic review and meta-analysis of RCT`s</vt:lpstr>
      <vt:lpstr>Bariatric surgery versus non-surgical treatment for obesity: a systematic review and meta-analysis of RCT`s</vt:lpstr>
      <vt:lpstr>Bariatric surgery versus non-surgical treatment for obesity: a systematic review and meta-analysis of RCT`s</vt:lpstr>
      <vt:lpstr>Bariatric surgery versus non-surgical treatment for obesity: a systematic review and meta-analysis of RCT`s</vt:lpstr>
      <vt:lpstr>Bariatric surgery versus non-surgical treatment for obesity: a systematic review and meta-analysis of RCT`s</vt:lpstr>
      <vt:lpstr>Bariatric surgery versus non-surgical treatment for obesity ?</vt:lpstr>
      <vt:lpstr>Summary and Conclusions</vt:lpstr>
      <vt:lpstr>PowerPoint-Präsentation</vt:lpstr>
    </vt:vector>
  </TitlesOfParts>
  <Company>Universität Witten/Herdecke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Neugebauer, Edmund</dc:creator>
  <cp:lastModifiedBy>eneugebauer</cp:lastModifiedBy>
  <cp:revision>71</cp:revision>
  <dcterms:created xsi:type="dcterms:W3CDTF">2012-03-23T19:04:22Z</dcterms:created>
  <dcterms:modified xsi:type="dcterms:W3CDTF">2014-03-07T09:31:23Z</dcterms:modified>
</cp:coreProperties>
</file>