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m4a" ContentType="audio/mp4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ags/tag4.xml" ContentType="application/vnd.openxmlformats-officedocument.presentationml.tags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0" r:id="rId14"/>
    <p:sldId id="272" r:id="rId15"/>
    <p:sldId id="274" r:id="rId16"/>
    <p:sldId id="273" r:id="rId17"/>
  </p:sldIdLst>
  <p:sldSz cx="9144000" cy="6858000" type="screen4x3"/>
  <p:notesSz cx="6858000" cy="9144000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66FF"/>
    <a:srgbClr val="6666FF"/>
    <a:srgbClr val="FF66CC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37" autoAdjust="0"/>
    <p:restoredTop sz="96975" autoAdjust="0"/>
  </p:normalViewPr>
  <p:slideViewPr>
    <p:cSldViewPr>
      <p:cViewPr varScale="1">
        <p:scale>
          <a:sx n="79" d="100"/>
          <a:sy n="79" d="100"/>
        </p:scale>
        <p:origin x="1637" y="4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9FD2D67-591A-4FB6-8F2D-46F06B69ED4B}" type="doc">
      <dgm:prSet loTypeId="urn:microsoft.com/office/officeart/2005/8/layout/arrow6" loCatId="process" qsTypeId="urn:microsoft.com/office/officeart/2005/8/quickstyle/3d3" qsCatId="3D" csTypeId="urn:microsoft.com/office/officeart/2005/8/colors/accent2_2" csCatId="accent2" phldr="1"/>
      <dgm:spPr/>
      <dgm:t>
        <a:bodyPr/>
        <a:lstStyle/>
        <a:p>
          <a:endParaRPr lang="es-ES"/>
        </a:p>
      </dgm:t>
    </dgm:pt>
    <dgm:pt modelId="{2553957B-7863-4D91-9125-D5F4128DBC74}">
      <dgm:prSet phldrT="[Texto]"/>
      <dgm:spPr>
        <a:ln>
          <a:solidFill>
            <a:srgbClr val="000000"/>
          </a:solidFill>
        </a:ln>
      </dgm:spPr>
      <dgm:t>
        <a:bodyPr/>
        <a:lstStyle/>
        <a:p>
          <a:r>
            <a:rPr lang="es-ES" b="1" dirty="0"/>
            <a:t>PROBLEMAS</a:t>
          </a:r>
        </a:p>
      </dgm:t>
    </dgm:pt>
    <dgm:pt modelId="{DCCD1E60-985C-4908-AB3E-3EA63B97A6B9}" type="parTrans" cxnId="{6B39A5F4-F6A7-4740-B10D-19EE801A08C5}">
      <dgm:prSet/>
      <dgm:spPr/>
      <dgm:t>
        <a:bodyPr/>
        <a:lstStyle/>
        <a:p>
          <a:endParaRPr lang="es-ES"/>
        </a:p>
      </dgm:t>
    </dgm:pt>
    <dgm:pt modelId="{5969CE25-1035-406B-A0AD-528329844F56}" type="sibTrans" cxnId="{6B39A5F4-F6A7-4740-B10D-19EE801A08C5}">
      <dgm:prSet/>
      <dgm:spPr/>
      <dgm:t>
        <a:bodyPr/>
        <a:lstStyle/>
        <a:p>
          <a:endParaRPr lang="es-ES"/>
        </a:p>
      </dgm:t>
    </dgm:pt>
    <dgm:pt modelId="{C20CE6A3-D295-4F64-B162-DD0F79BA81DB}">
      <dgm:prSet phldrT="[Texto]"/>
      <dgm:spPr/>
      <dgm:t>
        <a:bodyPr/>
        <a:lstStyle/>
        <a:p>
          <a:r>
            <a:rPr lang="es-ES" b="1" dirty="0"/>
            <a:t>MÁS COMUNES</a:t>
          </a:r>
        </a:p>
      </dgm:t>
    </dgm:pt>
    <dgm:pt modelId="{7301F445-0415-4703-B63A-A29A6E36994E}" type="parTrans" cxnId="{7B304CBB-8D2A-4EA1-9252-15B7103EA1B5}">
      <dgm:prSet/>
      <dgm:spPr/>
      <dgm:t>
        <a:bodyPr/>
        <a:lstStyle/>
        <a:p>
          <a:endParaRPr lang="es-ES"/>
        </a:p>
      </dgm:t>
    </dgm:pt>
    <dgm:pt modelId="{E447397E-6BC3-4C85-A112-B935EB4E2DB1}" type="sibTrans" cxnId="{7B304CBB-8D2A-4EA1-9252-15B7103EA1B5}">
      <dgm:prSet/>
      <dgm:spPr/>
      <dgm:t>
        <a:bodyPr/>
        <a:lstStyle/>
        <a:p>
          <a:endParaRPr lang="es-ES"/>
        </a:p>
      </dgm:t>
    </dgm:pt>
    <dgm:pt modelId="{8F77C7D2-8D6F-47E7-BB82-EBCEF085B88D}" type="pres">
      <dgm:prSet presAssocID="{D9FD2D67-591A-4FB6-8F2D-46F06B69ED4B}" presName="compositeShape" presStyleCnt="0">
        <dgm:presLayoutVars>
          <dgm:chMax val="2"/>
          <dgm:dir/>
          <dgm:resizeHandles val="exact"/>
        </dgm:presLayoutVars>
      </dgm:prSet>
      <dgm:spPr/>
    </dgm:pt>
    <dgm:pt modelId="{A870B50E-4699-4898-AA57-C315FE5E23AA}" type="pres">
      <dgm:prSet presAssocID="{D9FD2D67-591A-4FB6-8F2D-46F06B69ED4B}" presName="ribbon" presStyleLbl="node1" presStyleIdx="0" presStyleCnt="1" custScaleX="214197" custLinFactNeighborY="-3499"/>
      <dgm:spPr>
        <a:solidFill>
          <a:srgbClr val="CC66FF"/>
        </a:solidFill>
        <a:ln>
          <a:solidFill>
            <a:schemeClr val="accent6">
              <a:lumMod val="50000"/>
            </a:schemeClr>
          </a:solidFill>
        </a:ln>
      </dgm:spPr>
    </dgm:pt>
    <dgm:pt modelId="{86197D26-D350-4D0E-8B6A-BF97A7E1F6C0}" type="pres">
      <dgm:prSet presAssocID="{D9FD2D67-591A-4FB6-8F2D-46F06B69ED4B}" presName="leftArrowText" presStyleLbl="node1" presStyleIdx="0" presStyleCnt="1" custLinFactX="-45755" custLinFactNeighborX="-100000">
        <dgm:presLayoutVars>
          <dgm:chMax val="0"/>
          <dgm:bulletEnabled val="1"/>
        </dgm:presLayoutVars>
      </dgm:prSet>
      <dgm:spPr/>
    </dgm:pt>
    <dgm:pt modelId="{3A880C83-6EBD-41A8-9CD7-FB597659F304}" type="pres">
      <dgm:prSet presAssocID="{D9FD2D67-591A-4FB6-8F2D-46F06B69ED4B}" presName="rightArrowText" presStyleLbl="node1" presStyleIdx="0" presStyleCnt="1" custLinFactX="22306" custLinFactNeighborX="100000">
        <dgm:presLayoutVars>
          <dgm:chMax val="0"/>
          <dgm:bulletEnabled val="1"/>
        </dgm:presLayoutVars>
      </dgm:prSet>
      <dgm:spPr/>
    </dgm:pt>
  </dgm:ptLst>
  <dgm:cxnLst>
    <dgm:cxn modelId="{D2B4D718-35B5-4A2F-A3E5-EB33C5CC058F}" type="presOf" srcId="{2553957B-7863-4D91-9125-D5F4128DBC74}" destId="{86197D26-D350-4D0E-8B6A-BF97A7E1F6C0}" srcOrd="0" destOrd="0" presId="urn:microsoft.com/office/officeart/2005/8/layout/arrow6"/>
    <dgm:cxn modelId="{C77E6C2E-2626-4211-AFB0-87AECE02BE46}" type="presOf" srcId="{D9FD2D67-591A-4FB6-8F2D-46F06B69ED4B}" destId="{8F77C7D2-8D6F-47E7-BB82-EBCEF085B88D}" srcOrd="0" destOrd="0" presId="urn:microsoft.com/office/officeart/2005/8/layout/arrow6"/>
    <dgm:cxn modelId="{33638483-8B97-4CCA-9795-84AFD871A5CF}" type="presOf" srcId="{C20CE6A3-D295-4F64-B162-DD0F79BA81DB}" destId="{3A880C83-6EBD-41A8-9CD7-FB597659F304}" srcOrd="0" destOrd="0" presId="urn:microsoft.com/office/officeart/2005/8/layout/arrow6"/>
    <dgm:cxn modelId="{7B304CBB-8D2A-4EA1-9252-15B7103EA1B5}" srcId="{D9FD2D67-591A-4FB6-8F2D-46F06B69ED4B}" destId="{C20CE6A3-D295-4F64-B162-DD0F79BA81DB}" srcOrd="1" destOrd="0" parTransId="{7301F445-0415-4703-B63A-A29A6E36994E}" sibTransId="{E447397E-6BC3-4C85-A112-B935EB4E2DB1}"/>
    <dgm:cxn modelId="{6B39A5F4-F6A7-4740-B10D-19EE801A08C5}" srcId="{D9FD2D67-591A-4FB6-8F2D-46F06B69ED4B}" destId="{2553957B-7863-4D91-9125-D5F4128DBC74}" srcOrd="0" destOrd="0" parTransId="{DCCD1E60-985C-4908-AB3E-3EA63B97A6B9}" sibTransId="{5969CE25-1035-406B-A0AD-528329844F56}"/>
    <dgm:cxn modelId="{1A84CACC-5985-4C61-AEF6-98E96F8E0F58}" type="presParOf" srcId="{8F77C7D2-8D6F-47E7-BB82-EBCEF085B88D}" destId="{A870B50E-4699-4898-AA57-C315FE5E23AA}" srcOrd="0" destOrd="0" presId="urn:microsoft.com/office/officeart/2005/8/layout/arrow6"/>
    <dgm:cxn modelId="{B35E6373-0DF2-4C56-87C7-029202FF43DF}" type="presParOf" srcId="{8F77C7D2-8D6F-47E7-BB82-EBCEF085B88D}" destId="{86197D26-D350-4D0E-8B6A-BF97A7E1F6C0}" srcOrd="1" destOrd="0" presId="urn:microsoft.com/office/officeart/2005/8/layout/arrow6"/>
    <dgm:cxn modelId="{58CD7930-24C6-49CB-B889-D03960D1BBC7}" type="presParOf" srcId="{8F77C7D2-8D6F-47E7-BB82-EBCEF085B88D}" destId="{3A880C83-6EBD-41A8-9CD7-FB597659F304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A6011C6-323F-4F27-B160-9C716021E768}" type="doc">
      <dgm:prSet loTypeId="urn:microsoft.com/office/officeart/2005/8/layout/hList1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CFBEFF67-5598-4AC8-A42B-613B629BB612}">
      <dgm:prSet phldrT="[Texto]" custT="1"/>
      <dgm:spPr/>
      <dgm:t>
        <a:bodyPr/>
        <a:lstStyle/>
        <a:p>
          <a:r>
            <a:rPr lang="es-ES" sz="3200" b="1" cap="none" spc="0" dirty="0">
              <a:ln w="22225">
                <a:prstDash val="solid"/>
              </a:ln>
              <a:effectLst/>
            </a:rPr>
            <a:t>CAUSAS</a:t>
          </a:r>
          <a:endParaRPr lang="es-ES" sz="3200" dirty="0"/>
        </a:p>
      </dgm:t>
    </dgm:pt>
    <dgm:pt modelId="{F45E038D-0FB3-42C6-A1DC-9DD4A5082456}" type="parTrans" cxnId="{7D9DF949-7B2F-4CF6-9A46-18F66AD2A92C}">
      <dgm:prSet/>
      <dgm:spPr/>
      <dgm:t>
        <a:bodyPr/>
        <a:lstStyle/>
        <a:p>
          <a:endParaRPr lang="es-ES"/>
        </a:p>
      </dgm:t>
    </dgm:pt>
    <dgm:pt modelId="{303B5E00-D3F9-4E3F-AB27-6186889A3918}" type="sibTrans" cxnId="{7D9DF949-7B2F-4CF6-9A46-18F66AD2A92C}">
      <dgm:prSet/>
      <dgm:spPr/>
      <dgm:t>
        <a:bodyPr/>
        <a:lstStyle/>
        <a:p>
          <a:endParaRPr lang="es-ES"/>
        </a:p>
      </dgm:t>
    </dgm:pt>
    <dgm:pt modelId="{6CD06FD7-DFC7-40AD-8A6B-293D6A5231AE}">
      <dgm:prSet phldrT="[Texto]" custT="1"/>
      <dgm:spPr/>
      <dgm:t>
        <a:bodyPr/>
        <a:lstStyle/>
        <a:p>
          <a:r>
            <a:rPr lang="es-ES" sz="2400" dirty="0"/>
            <a:t>Supuesta debilidad</a:t>
          </a:r>
        </a:p>
      </dgm:t>
    </dgm:pt>
    <dgm:pt modelId="{AA7D0B27-EC4E-43C3-91A8-30C96B57878F}" type="parTrans" cxnId="{54E80E78-8F9F-4F30-AAE2-BCEA784E0263}">
      <dgm:prSet/>
      <dgm:spPr/>
      <dgm:t>
        <a:bodyPr/>
        <a:lstStyle/>
        <a:p>
          <a:endParaRPr lang="es-ES"/>
        </a:p>
      </dgm:t>
    </dgm:pt>
    <dgm:pt modelId="{F0E618F8-553E-4A65-893F-5F99FB2ABEDB}" type="sibTrans" cxnId="{54E80E78-8F9F-4F30-AAE2-BCEA784E0263}">
      <dgm:prSet/>
      <dgm:spPr/>
      <dgm:t>
        <a:bodyPr/>
        <a:lstStyle/>
        <a:p>
          <a:endParaRPr lang="es-ES"/>
        </a:p>
      </dgm:t>
    </dgm:pt>
    <dgm:pt modelId="{8655D26C-FAFE-4039-8CCB-F150EC451530}">
      <dgm:prSet phldrT="[Texto]" custT="1"/>
      <dgm:spPr/>
      <dgm:t>
        <a:bodyPr/>
        <a:lstStyle/>
        <a:p>
          <a:r>
            <a:rPr lang="es-ES" sz="2400" dirty="0"/>
            <a:t>Dependencia</a:t>
          </a:r>
        </a:p>
      </dgm:t>
    </dgm:pt>
    <dgm:pt modelId="{24CBBB6B-2895-45D0-B455-0657BBF160D7}" type="parTrans" cxnId="{3F24842A-0052-476E-AF3E-4E24939796ED}">
      <dgm:prSet/>
      <dgm:spPr/>
      <dgm:t>
        <a:bodyPr/>
        <a:lstStyle/>
        <a:p>
          <a:endParaRPr lang="es-ES"/>
        </a:p>
      </dgm:t>
    </dgm:pt>
    <dgm:pt modelId="{9FFECACC-A2C3-4AB5-AB58-999DB5DD4A64}" type="sibTrans" cxnId="{3F24842A-0052-476E-AF3E-4E24939796ED}">
      <dgm:prSet/>
      <dgm:spPr/>
      <dgm:t>
        <a:bodyPr/>
        <a:lstStyle/>
        <a:p>
          <a:endParaRPr lang="es-ES"/>
        </a:p>
      </dgm:t>
    </dgm:pt>
    <dgm:pt modelId="{F77C0EF7-A809-4206-A3AB-0E35EB5DD12D}">
      <dgm:prSet phldrT="[Texto]" custT="1"/>
      <dgm:spPr/>
      <dgm:t>
        <a:bodyPr/>
        <a:lstStyle/>
        <a:p>
          <a:r>
            <a:rPr lang="es-ES" sz="2400" dirty="0"/>
            <a:t>Obediencia</a:t>
          </a:r>
        </a:p>
      </dgm:t>
    </dgm:pt>
    <dgm:pt modelId="{22678C30-8484-4837-9B30-908364C14A5A}" type="parTrans" cxnId="{927E3D97-BAE1-461A-9662-48258E4DBFDD}">
      <dgm:prSet/>
      <dgm:spPr/>
      <dgm:t>
        <a:bodyPr/>
        <a:lstStyle/>
        <a:p>
          <a:endParaRPr lang="es-ES"/>
        </a:p>
      </dgm:t>
    </dgm:pt>
    <dgm:pt modelId="{55433B9C-7439-4911-A794-31135FA8253D}" type="sibTrans" cxnId="{927E3D97-BAE1-461A-9662-48258E4DBFDD}">
      <dgm:prSet/>
      <dgm:spPr/>
      <dgm:t>
        <a:bodyPr/>
        <a:lstStyle/>
        <a:p>
          <a:endParaRPr lang="es-ES"/>
        </a:p>
      </dgm:t>
    </dgm:pt>
    <dgm:pt modelId="{951D6039-1C75-4C56-B2A8-B901037D060F}">
      <dgm:prSet phldrT="[Texto]" custT="1"/>
      <dgm:spPr/>
      <dgm:t>
        <a:bodyPr/>
        <a:lstStyle/>
        <a:p>
          <a:r>
            <a:rPr lang="es-ES" sz="2400" dirty="0"/>
            <a:t>Ignorancia</a:t>
          </a:r>
        </a:p>
      </dgm:t>
    </dgm:pt>
    <dgm:pt modelId="{DF66DFCD-116E-4E23-A310-2FD48220FDE7}" type="parTrans" cxnId="{74FEABFA-2D5D-40D8-9C4E-F997CFF9A7D4}">
      <dgm:prSet/>
      <dgm:spPr/>
      <dgm:t>
        <a:bodyPr/>
        <a:lstStyle/>
        <a:p>
          <a:endParaRPr lang="es-ES"/>
        </a:p>
      </dgm:t>
    </dgm:pt>
    <dgm:pt modelId="{AC164354-3EF3-4DC7-9041-387409D4C9D9}" type="sibTrans" cxnId="{74FEABFA-2D5D-40D8-9C4E-F997CFF9A7D4}">
      <dgm:prSet/>
      <dgm:spPr/>
      <dgm:t>
        <a:bodyPr/>
        <a:lstStyle/>
        <a:p>
          <a:endParaRPr lang="es-ES"/>
        </a:p>
      </dgm:t>
    </dgm:pt>
    <dgm:pt modelId="{1D75F331-ACA4-4F20-8731-F621518789A7}">
      <dgm:prSet phldrT="[Texto]" custT="1"/>
      <dgm:spPr/>
      <dgm:t>
        <a:bodyPr/>
        <a:lstStyle/>
        <a:p>
          <a:r>
            <a:rPr lang="es-ES" sz="2400" dirty="0"/>
            <a:t>Inconsciencia</a:t>
          </a:r>
        </a:p>
      </dgm:t>
    </dgm:pt>
    <dgm:pt modelId="{E29D9EB7-ADC8-4CBE-A1F3-098C181CD88D}" type="parTrans" cxnId="{8485E654-AC22-4714-8768-210A684E8C3C}">
      <dgm:prSet/>
      <dgm:spPr/>
      <dgm:t>
        <a:bodyPr/>
        <a:lstStyle/>
        <a:p>
          <a:endParaRPr lang="es-ES"/>
        </a:p>
      </dgm:t>
    </dgm:pt>
    <dgm:pt modelId="{E9B98EF2-EBDC-4C46-BD3B-8DD18CEEE98B}" type="sibTrans" cxnId="{8485E654-AC22-4714-8768-210A684E8C3C}">
      <dgm:prSet/>
      <dgm:spPr/>
      <dgm:t>
        <a:bodyPr/>
        <a:lstStyle/>
        <a:p>
          <a:endParaRPr lang="es-ES"/>
        </a:p>
      </dgm:t>
    </dgm:pt>
    <dgm:pt modelId="{E13C9FF4-77DB-4171-8E47-58D69F78ACC3}">
      <dgm:prSet phldrT="[Texto]" custT="1"/>
      <dgm:spPr/>
      <dgm:t>
        <a:bodyPr/>
        <a:lstStyle/>
        <a:p>
          <a:r>
            <a:rPr lang="es-ES" sz="2400" dirty="0"/>
            <a:t>Inferioridad</a:t>
          </a:r>
        </a:p>
      </dgm:t>
    </dgm:pt>
    <dgm:pt modelId="{0A6385B5-9AFF-4A7D-B2CE-CF8F2171AED2}" type="parTrans" cxnId="{AC4BBA72-4E47-4202-ABC4-AB7EA2D86A63}">
      <dgm:prSet/>
      <dgm:spPr/>
      <dgm:t>
        <a:bodyPr/>
        <a:lstStyle/>
        <a:p>
          <a:endParaRPr lang="es-ES"/>
        </a:p>
      </dgm:t>
    </dgm:pt>
    <dgm:pt modelId="{52460145-88A6-4498-9B5E-14230BC6F69B}" type="sibTrans" cxnId="{AC4BBA72-4E47-4202-ABC4-AB7EA2D86A63}">
      <dgm:prSet/>
      <dgm:spPr/>
      <dgm:t>
        <a:bodyPr/>
        <a:lstStyle/>
        <a:p>
          <a:endParaRPr lang="es-ES"/>
        </a:p>
      </dgm:t>
    </dgm:pt>
    <dgm:pt modelId="{66DFABF3-CF5B-47BF-A359-726C6A8FEB39}" type="pres">
      <dgm:prSet presAssocID="{EA6011C6-323F-4F27-B160-9C716021E768}" presName="Name0" presStyleCnt="0">
        <dgm:presLayoutVars>
          <dgm:dir/>
          <dgm:animLvl val="lvl"/>
          <dgm:resizeHandles val="exact"/>
        </dgm:presLayoutVars>
      </dgm:prSet>
      <dgm:spPr/>
    </dgm:pt>
    <dgm:pt modelId="{015AE4DB-3C70-4B48-98DA-DEF5C20A0DF4}" type="pres">
      <dgm:prSet presAssocID="{CFBEFF67-5598-4AC8-A42B-613B629BB612}" presName="composite" presStyleCnt="0"/>
      <dgm:spPr/>
    </dgm:pt>
    <dgm:pt modelId="{32964938-6051-4E26-A799-0614DCBA97A9}" type="pres">
      <dgm:prSet presAssocID="{CFBEFF67-5598-4AC8-A42B-613B629BB612}" presName="parTx" presStyleLbl="alignNode1" presStyleIdx="0" presStyleCnt="1" custLinFactNeighborY="-6579">
        <dgm:presLayoutVars>
          <dgm:chMax val="0"/>
          <dgm:chPref val="0"/>
          <dgm:bulletEnabled val="1"/>
        </dgm:presLayoutVars>
      </dgm:prSet>
      <dgm:spPr/>
    </dgm:pt>
    <dgm:pt modelId="{22E6FC80-D40B-4602-A06F-7E5E5EE1E63F}" type="pres">
      <dgm:prSet presAssocID="{CFBEFF67-5598-4AC8-A42B-613B629BB612}" presName="desTx" presStyleLbl="alignAccFollowNode1" presStyleIdx="0" presStyleCnt="1">
        <dgm:presLayoutVars>
          <dgm:bulletEnabled val="1"/>
        </dgm:presLayoutVars>
      </dgm:prSet>
      <dgm:spPr/>
    </dgm:pt>
  </dgm:ptLst>
  <dgm:cxnLst>
    <dgm:cxn modelId="{3F24842A-0052-476E-AF3E-4E24939796ED}" srcId="{CFBEFF67-5598-4AC8-A42B-613B629BB612}" destId="{8655D26C-FAFE-4039-8CCB-F150EC451530}" srcOrd="2" destOrd="0" parTransId="{24CBBB6B-2895-45D0-B455-0657BBF160D7}" sibTransId="{9FFECACC-A2C3-4AB5-AB58-999DB5DD4A64}"/>
    <dgm:cxn modelId="{F18A9C2A-C042-49C4-A492-AC89FA0CA491}" type="presOf" srcId="{8655D26C-FAFE-4039-8CCB-F150EC451530}" destId="{22E6FC80-D40B-4602-A06F-7E5E5EE1E63F}" srcOrd="0" destOrd="2" presId="urn:microsoft.com/office/officeart/2005/8/layout/hList1"/>
    <dgm:cxn modelId="{72ADE75E-8FDE-4DFE-8CCE-C24D0E8F62C1}" type="presOf" srcId="{951D6039-1C75-4C56-B2A8-B901037D060F}" destId="{22E6FC80-D40B-4602-A06F-7E5E5EE1E63F}" srcOrd="0" destOrd="4" presId="urn:microsoft.com/office/officeart/2005/8/layout/hList1"/>
    <dgm:cxn modelId="{8B840163-C08B-44A5-BB8F-D69745A1986B}" type="presOf" srcId="{6CD06FD7-DFC7-40AD-8A6B-293D6A5231AE}" destId="{22E6FC80-D40B-4602-A06F-7E5E5EE1E63F}" srcOrd="0" destOrd="0" presId="urn:microsoft.com/office/officeart/2005/8/layout/hList1"/>
    <dgm:cxn modelId="{AB79A467-74EB-4E94-955D-0B60C4E8E1F4}" type="presOf" srcId="{CFBEFF67-5598-4AC8-A42B-613B629BB612}" destId="{32964938-6051-4E26-A799-0614DCBA97A9}" srcOrd="0" destOrd="0" presId="urn:microsoft.com/office/officeart/2005/8/layout/hList1"/>
    <dgm:cxn modelId="{7D9DF949-7B2F-4CF6-9A46-18F66AD2A92C}" srcId="{EA6011C6-323F-4F27-B160-9C716021E768}" destId="{CFBEFF67-5598-4AC8-A42B-613B629BB612}" srcOrd="0" destOrd="0" parTransId="{F45E038D-0FB3-42C6-A1DC-9DD4A5082456}" sibTransId="{303B5E00-D3F9-4E3F-AB27-6186889A3918}"/>
    <dgm:cxn modelId="{3EDAB84A-4915-4426-98A1-4FC5704298C0}" type="presOf" srcId="{F77C0EF7-A809-4206-A3AB-0E35EB5DD12D}" destId="{22E6FC80-D40B-4602-A06F-7E5E5EE1E63F}" srcOrd="0" destOrd="3" presId="urn:microsoft.com/office/officeart/2005/8/layout/hList1"/>
    <dgm:cxn modelId="{AC4BBA72-4E47-4202-ABC4-AB7EA2D86A63}" srcId="{CFBEFF67-5598-4AC8-A42B-613B629BB612}" destId="{E13C9FF4-77DB-4171-8E47-58D69F78ACC3}" srcOrd="1" destOrd="0" parTransId="{0A6385B5-9AFF-4A7D-B2CE-CF8F2171AED2}" sibTransId="{52460145-88A6-4498-9B5E-14230BC6F69B}"/>
    <dgm:cxn modelId="{8485E654-AC22-4714-8768-210A684E8C3C}" srcId="{CFBEFF67-5598-4AC8-A42B-613B629BB612}" destId="{1D75F331-ACA4-4F20-8731-F621518789A7}" srcOrd="5" destOrd="0" parTransId="{E29D9EB7-ADC8-4CBE-A1F3-098C181CD88D}" sibTransId="{E9B98EF2-EBDC-4C46-BD3B-8DD18CEEE98B}"/>
    <dgm:cxn modelId="{54E80E78-8F9F-4F30-AAE2-BCEA784E0263}" srcId="{CFBEFF67-5598-4AC8-A42B-613B629BB612}" destId="{6CD06FD7-DFC7-40AD-8A6B-293D6A5231AE}" srcOrd="0" destOrd="0" parTransId="{AA7D0B27-EC4E-43C3-91A8-30C96B57878F}" sibTransId="{F0E618F8-553E-4A65-893F-5F99FB2ABEDB}"/>
    <dgm:cxn modelId="{2A712690-3EC3-4A49-88F2-F06A6F5C01F1}" type="presOf" srcId="{E13C9FF4-77DB-4171-8E47-58D69F78ACC3}" destId="{22E6FC80-D40B-4602-A06F-7E5E5EE1E63F}" srcOrd="0" destOrd="1" presId="urn:microsoft.com/office/officeart/2005/8/layout/hList1"/>
    <dgm:cxn modelId="{927E3D97-BAE1-461A-9662-48258E4DBFDD}" srcId="{CFBEFF67-5598-4AC8-A42B-613B629BB612}" destId="{F77C0EF7-A809-4206-A3AB-0E35EB5DD12D}" srcOrd="3" destOrd="0" parTransId="{22678C30-8484-4837-9B30-908364C14A5A}" sibTransId="{55433B9C-7439-4911-A794-31135FA8253D}"/>
    <dgm:cxn modelId="{7F94D7A6-DAE9-4DD8-81DE-1968E35FB9F8}" type="presOf" srcId="{1D75F331-ACA4-4F20-8731-F621518789A7}" destId="{22E6FC80-D40B-4602-A06F-7E5E5EE1E63F}" srcOrd="0" destOrd="5" presId="urn:microsoft.com/office/officeart/2005/8/layout/hList1"/>
    <dgm:cxn modelId="{8937BDC8-7E11-4A0D-A1B1-517F8917DE3C}" type="presOf" srcId="{EA6011C6-323F-4F27-B160-9C716021E768}" destId="{66DFABF3-CF5B-47BF-A359-726C6A8FEB39}" srcOrd="0" destOrd="0" presId="urn:microsoft.com/office/officeart/2005/8/layout/hList1"/>
    <dgm:cxn modelId="{74FEABFA-2D5D-40D8-9C4E-F997CFF9A7D4}" srcId="{CFBEFF67-5598-4AC8-A42B-613B629BB612}" destId="{951D6039-1C75-4C56-B2A8-B901037D060F}" srcOrd="4" destOrd="0" parTransId="{DF66DFCD-116E-4E23-A310-2FD48220FDE7}" sibTransId="{AC164354-3EF3-4DC7-9041-387409D4C9D9}"/>
    <dgm:cxn modelId="{EB005270-E4AF-45C1-ADA8-72A8BF8A33DA}" type="presParOf" srcId="{66DFABF3-CF5B-47BF-A359-726C6A8FEB39}" destId="{015AE4DB-3C70-4B48-98DA-DEF5C20A0DF4}" srcOrd="0" destOrd="0" presId="urn:microsoft.com/office/officeart/2005/8/layout/hList1"/>
    <dgm:cxn modelId="{247B2E4E-7A77-44DB-BC35-40B861AD6CC3}" type="presParOf" srcId="{015AE4DB-3C70-4B48-98DA-DEF5C20A0DF4}" destId="{32964938-6051-4E26-A799-0614DCBA97A9}" srcOrd="0" destOrd="0" presId="urn:microsoft.com/office/officeart/2005/8/layout/hList1"/>
    <dgm:cxn modelId="{D5F92AD8-4DED-483C-A88D-59AD5CCEC3B5}" type="presParOf" srcId="{015AE4DB-3C70-4B48-98DA-DEF5C20A0DF4}" destId="{22E6FC80-D40B-4602-A06F-7E5E5EE1E63F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9FD2D67-591A-4FB6-8F2D-46F06B69ED4B}" type="doc">
      <dgm:prSet loTypeId="urn:microsoft.com/office/officeart/2005/8/layout/arrow6" loCatId="process" qsTypeId="urn:microsoft.com/office/officeart/2005/8/quickstyle/3d3" qsCatId="3D" csTypeId="urn:microsoft.com/office/officeart/2005/8/colors/accent2_2" csCatId="accent2" phldr="1"/>
      <dgm:spPr/>
      <dgm:t>
        <a:bodyPr/>
        <a:lstStyle/>
        <a:p>
          <a:endParaRPr lang="es-ES"/>
        </a:p>
      </dgm:t>
    </dgm:pt>
    <dgm:pt modelId="{2553957B-7863-4D91-9125-D5F4128DBC74}">
      <dgm:prSet phldrT="[Texto]"/>
      <dgm:spPr>
        <a:ln>
          <a:solidFill>
            <a:srgbClr val="000000"/>
          </a:solidFill>
        </a:ln>
      </dgm:spPr>
      <dgm:t>
        <a:bodyPr/>
        <a:lstStyle/>
        <a:p>
          <a:r>
            <a:rPr lang="es-ES" b="1" dirty="0"/>
            <a:t>CULTURA</a:t>
          </a:r>
        </a:p>
      </dgm:t>
    </dgm:pt>
    <dgm:pt modelId="{DCCD1E60-985C-4908-AB3E-3EA63B97A6B9}" type="parTrans" cxnId="{6B39A5F4-F6A7-4740-B10D-19EE801A08C5}">
      <dgm:prSet/>
      <dgm:spPr/>
      <dgm:t>
        <a:bodyPr/>
        <a:lstStyle/>
        <a:p>
          <a:endParaRPr lang="es-ES"/>
        </a:p>
      </dgm:t>
    </dgm:pt>
    <dgm:pt modelId="{5969CE25-1035-406B-A0AD-528329844F56}" type="sibTrans" cxnId="{6B39A5F4-F6A7-4740-B10D-19EE801A08C5}">
      <dgm:prSet/>
      <dgm:spPr/>
      <dgm:t>
        <a:bodyPr/>
        <a:lstStyle/>
        <a:p>
          <a:endParaRPr lang="es-ES"/>
        </a:p>
      </dgm:t>
    </dgm:pt>
    <dgm:pt modelId="{C20CE6A3-D295-4F64-B162-DD0F79BA81DB}">
      <dgm:prSet phldrT="[Texto]"/>
      <dgm:spPr/>
      <dgm:t>
        <a:bodyPr/>
        <a:lstStyle/>
        <a:p>
          <a:r>
            <a:rPr lang="es-ES" b="1" dirty="0"/>
            <a:t>EDUCACIÓN</a:t>
          </a:r>
        </a:p>
      </dgm:t>
    </dgm:pt>
    <dgm:pt modelId="{7301F445-0415-4703-B63A-A29A6E36994E}" type="parTrans" cxnId="{7B304CBB-8D2A-4EA1-9252-15B7103EA1B5}">
      <dgm:prSet/>
      <dgm:spPr/>
      <dgm:t>
        <a:bodyPr/>
        <a:lstStyle/>
        <a:p>
          <a:endParaRPr lang="es-ES"/>
        </a:p>
      </dgm:t>
    </dgm:pt>
    <dgm:pt modelId="{E447397E-6BC3-4C85-A112-B935EB4E2DB1}" type="sibTrans" cxnId="{7B304CBB-8D2A-4EA1-9252-15B7103EA1B5}">
      <dgm:prSet/>
      <dgm:spPr/>
      <dgm:t>
        <a:bodyPr/>
        <a:lstStyle/>
        <a:p>
          <a:endParaRPr lang="es-ES"/>
        </a:p>
      </dgm:t>
    </dgm:pt>
    <dgm:pt modelId="{8F77C7D2-8D6F-47E7-BB82-EBCEF085B88D}" type="pres">
      <dgm:prSet presAssocID="{D9FD2D67-591A-4FB6-8F2D-46F06B69ED4B}" presName="compositeShape" presStyleCnt="0">
        <dgm:presLayoutVars>
          <dgm:chMax val="2"/>
          <dgm:dir/>
          <dgm:resizeHandles val="exact"/>
        </dgm:presLayoutVars>
      </dgm:prSet>
      <dgm:spPr/>
    </dgm:pt>
    <dgm:pt modelId="{A870B50E-4699-4898-AA57-C315FE5E23AA}" type="pres">
      <dgm:prSet presAssocID="{D9FD2D67-591A-4FB6-8F2D-46F06B69ED4B}" presName="ribbon" presStyleLbl="node1" presStyleIdx="0" presStyleCnt="1" custScaleX="214197" custLinFactNeighborY="3499"/>
      <dgm:spPr>
        <a:solidFill>
          <a:srgbClr val="CC66FF"/>
        </a:solidFill>
        <a:ln>
          <a:solidFill>
            <a:schemeClr val="accent6">
              <a:lumMod val="50000"/>
            </a:schemeClr>
          </a:solidFill>
        </a:ln>
      </dgm:spPr>
    </dgm:pt>
    <dgm:pt modelId="{86197D26-D350-4D0E-8B6A-BF97A7E1F6C0}" type="pres">
      <dgm:prSet presAssocID="{D9FD2D67-591A-4FB6-8F2D-46F06B69ED4B}" presName="leftArrowText" presStyleLbl="node1" presStyleIdx="0" presStyleCnt="1" custLinFactX="-45755" custLinFactNeighborX="-100000">
        <dgm:presLayoutVars>
          <dgm:chMax val="0"/>
          <dgm:bulletEnabled val="1"/>
        </dgm:presLayoutVars>
      </dgm:prSet>
      <dgm:spPr/>
    </dgm:pt>
    <dgm:pt modelId="{3A880C83-6EBD-41A8-9CD7-FB597659F304}" type="pres">
      <dgm:prSet presAssocID="{D9FD2D67-591A-4FB6-8F2D-46F06B69ED4B}" presName="rightArrowText" presStyleLbl="node1" presStyleIdx="0" presStyleCnt="1" custLinFactX="22306" custLinFactNeighborX="100000">
        <dgm:presLayoutVars>
          <dgm:chMax val="0"/>
          <dgm:bulletEnabled val="1"/>
        </dgm:presLayoutVars>
      </dgm:prSet>
      <dgm:spPr/>
    </dgm:pt>
  </dgm:ptLst>
  <dgm:cxnLst>
    <dgm:cxn modelId="{D2B4D718-35B5-4A2F-A3E5-EB33C5CC058F}" type="presOf" srcId="{2553957B-7863-4D91-9125-D5F4128DBC74}" destId="{86197D26-D350-4D0E-8B6A-BF97A7E1F6C0}" srcOrd="0" destOrd="0" presId="urn:microsoft.com/office/officeart/2005/8/layout/arrow6"/>
    <dgm:cxn modelId="{C77E6C2E-2626-4211-AFB0-87AECE02BE46}" type="presOf" srcId="{D9FD2D67-591A-4FB6-8F2D-46F06B69ED4B}" destId="{8F77C7D2-8D6F-47E7-BB82-EBCEF085B88D}" srcOrd="0" destOrd="0" presId="urn:microsoft.com/office/officeart/2005/8/layout/arrow6"/>
    <dgm:cxn modelId="{33638483-8B97-4CCA-9795-84AFD871A5CF}" type="presOf" srcId="{C20CE6A3-D295-4F64-B162-DD0F79BA81DB}" destId="{3A880C83-6EBD-41A8-9CD7-FB597659F304}" srcOrd="0" destOrd="0" presId="urn:microsoft.com/office/officeart/2005/8/layout/arrow6"/>
    <dgm:cxn modelId="{7B304CBB-8D2A-4EA1-9252-15B7103EA1B5}" srcId="{D9FD2D67-591A-4FB6-8F2D-46F06B69ED4B}" destId="{C20CE6A3-D295-4F64-B162-DD0F79BA81DB}" srcOrd="1" destOrd="0" parTransId="{7301F445-0415-4703-B63A-A29A6E36994E}" sibTransId="{E447397E-6BC3-4C85-A112-B935EB4E2DB1}"/>
    <dgm:cxn modelId="{6B39A5F4-F6A7-4740-B10D-19EE801A08C5}" srcId="{D9FD2D67-591A-4FB6-8F2D-46F06B69ED4B}" destId="{2553957B-7863-4D91-9125-D5F4128DBC74}" srcOrd="0" destOrd="0" parTransId="{DCCD1E60-985C-4908-AB3E-3EA63B97A6B9}" sibTransId="{5969CE25-1035-406B-A0AD-528329844F56}"/>
    <dgm:cxn modelId="{1A84CACC-5985-4C61-AEF6-98E96F8E0F58}" type="presParOf" srcId="{8F77C7D2-8D6F-47E7-BB82-EBCEF085B88D}" destId="{A870B50E-4699-4898-AA57-C315FE5E23AA}" srcOrd="0" destOrd="0" presId="urn:microsoft.com/office/officeart/2005/8/layout/arrow6"/>
    <dgm:cxn modelId="{B35E6373-0DF2-4C56-87C7-029202FF43DF}" type="presParOf" srcId="{8F77C7D2-8D6F-47E7-BB82-EBCEF085B88D}" destId="{86197D26-D350-4D0E-8B6A-BF97A7E1F6C0}" srcOrd="1" destOrd="0" presId="urn:microsoft.com/office/officeart/2005/8/layout/arrow6"/>
    <dgm:cxn modelId="{58CD7930-24C6-49CB-B889-D03960D1BBC7}" type="presParOf" srcId="{8F77C7D2-8D6F-47E7-BB82-EBCEF085B88D}" destId="{3A880C83-6EBD-41A8-9CD7-FB597659F304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BF6D20B-AC7E-42E1-905A-2C875956DECA}" type="doc">
      <dgm:prSet loTypeId="urn:microsoft.com/office/officeart/2005/8/layout/vList2" loCatId="list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es-ES"/>
        </a:p>
      </dgm:t>
    </dgm:pt>
    <dgm:pt modelId="{E9178F6F-FEB0-4CA4-82FD-44998AFAC7DE}">
      <dgm:prSet phldrT="[Texto]" custT="1"/>
      <dgm:spPr/>
      <dgm:t>
        <a:bodyPr/>
        <a:lstStyle/>
        <a:p>
          <a:pPr algn="ctr"/>
          <a:r>
            <a:rPr lang="es-ES" sz="2400" dirty="0"/>
            <a:t>Control</a:t>
          </a:r>
        </a:p>
      </dgm:t>
    </dgm:pt>
    <dgm:pt modelId="{1B167C7A-B62D-4D82-9086-1BFEC7E56A01}" type="parTrans" cxnId="{D1BA0BD3-493D-4013-82A6-9FE1A0263486}">
      <dgm:prSet/>
      <dgm:spPr/>
      <dgm:t>
        <a:bodyPr/>
        <a:lstStyle/>
        <a:p>
          <a:endParaRPr lang="es-ES"/>
        </a:p>
      </dgm:t>
    </dgm:pt>
    <dgm:pt modelId="{675EC2B7-C129-4C31-A3CE-7448A8A42398}" type="sibTrans" cxnId="{D1BA0BD3-493D-4013-82A6-9FE1A0263486}">
      <dgm:prSet/>
      <dgm:spPr/>
      <dgm:t>
        <a:bodyPr/>
        <a:lstStyle/>
        <a:p>
          <a:endParaRPr lang="es-ES"/>
        </a:p>
      </dgm:t>
    </dgm:pt>
    <dgm:pt modelId="{28A5CFF6-BF20-434A-BE43-98E9CDBF42E6}">
      <dgm:prSet phldrT="[Texto]" custT="1"/>
      <dgm:spPr/>
      <dgm:t>
        <a:bodyPr/>
        <a:lstStyle/>
        <a:p>
          <a:pPr algn="ctr"/>
          <a:r>
            <a:rPr lang="es-ES" sz="2400" dirty="0"/>
            <a:t>Insultos</a:t>
          </a:r>
        </a:p>
      </dgm:t>
    </dgm:pt>
    <dgm:pt modelId="{C841D77E-ECBA-4DC1-904C-26EADBEC8F0D}" type="parTrans" cxnId="{EAAF274F-4A54-48F4-9F5E-4D74E6CBF99E}">
      <dgm:prSet/>
      <dgm:spPr/>
      <dgm:t>
        <a:bodyPr/>
        <a:lstStyle/>
        <a:p>
          <a:endParaRPr lang="es-ES"/>
        </a:p>
      </dgm:t>
    </dgm:pt>
    <dgm:pt modelId="{040B2B1D-8EFD-4F8A-A0A0-B6436F027FE4}" type="sibTrans" cxnId="{EAAF274F-4A54-48F4-9F5E-4D74E6CBF99E}">
      <dgm:prSet/>
      <dgm:spPr/>
      <dgm:t>
        <a:bodyPr/>
        <a:lstStyle/>
        <a:p>
          <a:endParaRPr lang="es-ES"/>
        </a:p>
      </dgm:t>
    </dgm:pt>
    <dgm:pt modelId="{2EFB3868-BB04-4D75-B8F2-2C8DD4D4FDD4}">
      <dgm:prSet phldrT="[Texto]" custT="1"/>
      <dgm:spPr/>
      <dgm:t>
        <a:bodyPr/>
        <a:lstStyle/>
        <a:p>
          <a:pPr algn="ctr"/>
          <a:r>
            <a:rPr lang="es-ES" sz="2400" dirty="0"/>
            <a:t>Enfados</a:t>
          </a:r>
        </a:p>
      </dgm:t>
    </dgm:pt>
    <dgm:pt modelId="{50BE1DC1-660D-4655-969A-5975FE0DF48C}" type="parTrans" cxnId="{C766739A-657B-4579-8A17-511194A70279}">
      <dgm:prSet/>
      <dgm:spPr/>
      <dgm:t>
        <a:bodyPr/>
        <a:lstStyle/>
        <a:p>
          <a:endParaRPr lang="es-ES"/>
        </a:p>
      </dgm:t>
    </dgm:pt>
    <dgm:pt modelId="{36C0F190-76C4-4C60-BBAA-86EEF7D2BF8E}" type="sibTrans" cxnId="{C766739A-657B-4579-8A17-511194A70279}">
      <dgm:prSet/>
      <dgm:spPr/>
      <dgm:t>
        <a:bodyPr/>
        <a:lstStyle/>
        <a:p>
          <a:endParaRPr lang="es-ES"/>
        </a:p>
      </dgm:t>
    </dgm:pt>
    <dgm:pt modelId="{374D8D4D-D8FC-40A7-9BBF-0828F7F79CBE}">
      <dgm:prSet phldrT="[Texto]" custT="1"/>
      <dgm:spPr/>
      <dgm:t>
        <a:bodyPr/>
        <a:lstStyle/>
        <a:p>
          <a:pPr algn="ctr"/>
          <a:r>
            <a:rPr lang="es-ES" sz="2400" dirty="0"/>
            <a:t>Culpa</a:t>
          </a:r>
        </a:p>
      </dgm:t>
    </dgm:pt>
    <dgm:pt modelId="{563A7B50-025A-4974-B4C6-EA634F01981F}" type="parTrans" cxnId="{0943AEC2-0155-48F9-9DBC-69C33516A769}">
      <dgm:prSet/>
      <dgm:spPr/>
      <dgm:t>
        <a:bodyPr/>
        <a:lstStyle/>
        <a:p>
          <a:endParaRPr lang="es-ES"/>
        </a:p>
      </dgm:t>
    </dgm:pt>
    <dgm:pt modelId="{6E675D9A-9E04-44E7-A3B1-ACB1E575CE12}" type="sibTrans" cxnId="{0943AEC2-0155-48F9-9DBC-69C33516A769}">
      <dgm:prSet/>
      <dgm:spPr/>
      <dgm:t>
        <a:bodyPr/>
        <a:lstStyle/>
        <a:p>
          <a:endParaRPr lang="es-ES"/>
        </a:p>
      </dgm:t>
    </dgm:pt>
    <dgm:pt modelId="{2FC7FF67-71E6-4431-8EEF-47316E4AD5DD}">
      <dgm:prSet phldrT="[Texto]" custT="1"/>
      <dgm:spPr/>
      <dgm:t>
        <a:bodyPr/>
        <a:lstStyle/>
        <a:p>
          <a:pPr algn="ctr"/>
          <a:r>
            <a:rPr lang="es-ES" sz="2400" dirty="0"/>
            <a:t>Críticas</a:t>
          </a:r>
        </a:p>
      </dgm:t>
    </dgm:pt>
    <dgm:pt modelId="{D6FE5FFD-0D46-4824-8F9E-DE9E7FD7C5AB}" type="parTrans" cxnId="{3C9632CF-E615-4191-AE87-22829116888A}">
      <dgm:prSet/>
      <dgm:spPr/>
      <dgm:t>
        <a:bodyPr/>
        <a:lstStyle/>
        <a:p>
          <a:endParaRPr lang="es-ES"/>
        </a:p>
      </dgm:t>
    </dgm:pt>
    <dgm:pt modelId="{7BBE6B41-3DF3-45F0-B145-6557DB739A80}" type="sibTrans" cxnId="{3C9632CF-E615-4191-AE87-22829116888A}">
      <dgm:prSet/>
      <dgm:spPr/>
      <dgm:t>
        <a:bodyPr/>
        <a:lstStyle/>
        <a:p>
          <a:endParaRPr lang="es-ES"/>
        </a:p>
      </dgm:t>
    </dgm:pt>
    <dgm:pt modelId="{6F18AD7C-0EF0-494E-A899-EA603207E989}">
      <dgm:prSet phldrT="[Texto]" custT="1"/>
      <dgm:spPr/>
      <dgm:t>
        <a:bodyPr/>
        <a:lstStyle/>
        <a:p>
          <a:pPr algn="ctr"/>
          <a:r>
            <a:rPr lang="es-ES" sz="2400" dirty="0"/>
            <a:t>Delegación de tareas</a:t>
          </a:r>
        </a:p>
      </dgm:t>
    </dgm:pt>
    <dgm:pt modelId="{56C38FD3-2B0D-4DAE-AFB8-CDFF7EFAD6DD}" type="parTrans" cxnId="{C0116596-C677-4FF9-AEDE-CA00A9F663E6}">
      <dgm:prSet/>
      <dgm:spPr/>
      <dgm:t>
        <a:bodyPr/>
        <a:lstStyle/>
        <a:p>
          <a:endParaRPr lang="es-ES"/>
        </a:p>
      </dgm:t>
    </dgm:pt>
    <dgm:pt modelId="{59AD1020-C85C-4154-A4F3-07D24EE3760A}" type="sibTrans" cxnId="{C0116596-C677-4FF9-AEDE-CA00A9F663E6}">
      <dgm:prSet/>
      <dgm:spPr/>
      <dgm:t>
        <a:bodyPr/>
        <a:lstStyle/>
        <a:p>
          <a:endParaRPr lang="es-ES"/>
        </a:p>
      </dgm:t>
    </dgm:pt>
    <dgm:pt modelId="{EA34FB2F-C207-4C53-9BD9-CF5B5A90B993}" type="pres">
      <dgm:prSet presAssocID="{3BF6D20B-AC7E-42E1-905A-2C875956DECA}" presName="linear" presStyleCnt="0">
        <dgm:presLayoutVars>
          <dgm:animLvl val="lvl"/>
          <dgm:resizeHandles val="exact"/>
        </dgm:presLayoutVars>
      </dgm:prSet>
      <dgm:spPr/>
    </dgm:pt>
    <dgm:pt modelId="{A752F731-3114-451C-9556-8D9A2C804F45}" type="pres">
      <dgm:prSet presAssocID="{E9178F6F-FEB0-4CA4-82FD-44998AFAC7DE}" presName="parentText" presStyleLbl="node1" presStyleIdx="0" presStyleCnt="6">
        <dgm:presLayoutVars>
          <dgm:chMax val="0"/>
          <dgm:bulletEnabled val="1"/>
        </dgm:presLayoutVars>
      </dgm:prSet>
      <dgm:spPr/>
    </dgm:pt>
    <dgm:pt modelId="{77BEB1FF-EBA4-4C00-939E-ACCF56AF3C5A}" type="pres">
      <dgm:prSet presAssocID="{675EC2B7-C129-4C31-A3CE-7448A8A42398}" presName="spacer" presStyleCnt="0"/>
      <dgm:spPr/>
    </dgm:pt>
    <dgm:pt modelId="{EE5739B1-97AB-415A-B1B2-541921BC6F37}" type="pres">
      <dgm:prSet presAssocID="{28A5CFF6-BF20-434A-BE43-98E9CDBF42E6}" presName="parentText" presStyleLbl="node1" presStyleIdx="1" presStyleCnt="6">
        <dgm:presLayoutVars>
          <dgm:chMax val="0"/>
          <dgm:bulletEnabled val="1"/>
        </dgm:presLayoutVars>
      </dgm:prSet>
      <dgm:spPr/>
    </dgm:pt>
    <dgm:pt modelId="{50558A02-1C6E-4D26-A012-3A5A5DEFC59F}" type="pres">
      <dgm:prSet presAssocID="{040B2B1D-8EFD-4F8A-A0A0-B6436F027FE4}" presName="spacer" presStyleCnt="0"/>
      <dgm:spPr/>
    </dgm:pt>
    <dgm:pt modelId="{A4265AE2-ACE5-4FDE-A5EC-1B1B5BF2B09E}" type="pres">
      <dgm:prSet presAssocID="{2EFB3868-BB04-4D75-B8F2-2C8DD4D4FDD4}" presName="parentText" presStyleLbl="node1" presStyleIdx="2" presStyleCnt="6">
        <dgm:presLayoutVars>
          <dgm:chMax val="0"/>
          <dgm:bulletEnabled val="1"/>
        </dgm:presLayoutVars>
      </dgm:prSet>
      <dgm:spPr/>
    </dgm:pt>
    <dgm:pt modelId="{9BC9BC07-108D-4311-922C-336CA08BC299}" type="pres">
      <dgm:prSet presAssocID="{36C0F190-76C4-4C60-BBAA-86EEF7D2BF8E}" presName="spacer" presStyleCnt="0"/>
      <dgm:spPr/>
    </dgm:pt>
    <dgm:pt modelId="{45DFF291-DD81-4881-8782-1B4AEE7370F0}" type="pres">
      <dgm:prSet presAssocID="{374D8D4D-D8FC-40A7-9BBF-0828F7F79CBE}" presName="parentText" presStyleLbl="node1" presStyleIdx="3" presStyleCnt="6">
        <dgm:presLayoutVars>
          <dgm:chMax val="0"/>
          <dgm:bulletEnabled val="1"/>
        </dgm:presLayoutVars>
      </dgm:prSet>
      <dgm:spPr/>
    </dgm:pt>
    <dgm:pt modelId="{7BA8D696-0ED9-4CED-80B3-C9F285ADAFAB}" type="pres">
      <dgm:prSet presAssocID="{6E675D9A-9E04-44E7-A3B1-ACB1E575CE12}" presName="spacer" presStyleCnt="0"/>
      <dgm:spPr/>
    </dgm:pt>
    <dgm:pt modelId="{1AFC7AE5-D835-4CF1-8B09-C1EB76D47E11}" type="pres">
      <dgm:prSet presAssocID="{2FC7FF67-71E6-4431-8EEF-47316E4AD5DD}" presName="parentText" presStyleLbl="node1" presStyleIdx="4" presStyleCnt="6">
        <dgm:presLayoutVars>
          <dgm:chMax val="0"/>
          <dgm:bulletEnabled val="1"/>
        </dgm:presLayoutVars>
      </dgm:prSet>
      <dgm:spPr/>
    </dgm:pt>
    <dgm:pt modelId="{EEB4B7E1-EC65-4709-93FC-1AB24300414D}" type="pres">
      <dgm:prSet presAssocID="{7BBE6B41-3DF3-45F0-B145-6557DB739A80}" presName="spacer" presStyleCnt="0"/>
      <dgm:spPr/>
    </dgm:pt>
    <dgm:pt modelId="{DE912A27-F1CB-4BA8-BCB0-E99F60990EC0}" type="pres">
      <dgm:prSet presAssocID="{6F18AD7C-0EF0-494E-A899-EA603207E989}" presName="parentText" presStyleLbl="node1" presStyleIdx="5" presStyleCnt="6">
        <dgm:presLayoutVars>
          <dgm:chMax val="0"/>
          <dgm:bulletEnabled val="1"/>
        </dgm:presLayoutVars>
      </dgm:prSet>
      <dgm:spPr/>
    </dgm:pt>
  </dgm:ptLst>
  <dgm:cxnLst>
    <dgm:cxn modelId="{EB24BC5C-6917-4132-AC7F-687C61285E87}" type="presOf" srcId="{374D8D4D-D8FC-40A7-9BBF-0828F7F79CBE}" destId="{45DFF291-DD81-4881-8782-1B4AEE7370F0}" srcOrd="0" destOrd="0" presId="urn:microsoft.com/office/officeart/2005/8/layout/vList2"/>
    <dgm:cxn modelId="{B862D345-6B92-463A-9DDB-BC22FEE32C36}" type="presOf" srcId="{E9178F6F-FEB0-4CA4-82FD-44998AFAC7DE}" destId="{A752F731-3114-451C-9556-8D9A2C804F45}" srcOrd="0" destOrd="0" presId="urn:microsoft.com/office/officeart/2005/8/layout/vList2"/>
    <dgm:cxn modelId="{39F2B368-6D7B-4005-8312-EB916B97393C}" type="presOf" srcId="{3BF6D20B-AC7E-42E1-905A-2C875956DECA}" destId="{EA34FB2F-C207-4C53-9BD9-CF5B5A90B993}" srcOrd="0" destOrd="0" presId="urn:microsoft.com/office/officeart/2005/8/layout/vList2"/>
    <dgm:cxn modelId="{EAAF274F-4A54-48F4-9F5E-4D74E6CBF99E}" srcId="{3BF6D20B-AC7E-42E1-905A-2C875956DECA}" destId="{28A5CFF6-BF20-434A-BE43-98E9CDBF42E6}" srcOrd="1" destOrd="0" parTransId="{C841D77E-ECBA-4DC1-904C-26EADBEC8F0D}" sibTransId="{040B2B1D-8EFD-4F8A-A0A0-B6436F027FE4}"/>
    <dgm:cxn modelId="{C0116596-C677-4FF9-AEDE-CA00A9F663E6}" srcId="{3BF6D20B-AC7E-42E1-905A-2C875956DECA}" destId="{6F18AD7C-0EF0-494E-A899-EA603207E989}" srcOrd="5" destOrd="0" parTransId="{56C38FD3-2B0D-4DAE-AFB8-CDFF7EFAD6DD}" sibTransId="{59AD1020-C85C-4154-A4F3-07D24EE3760A}"/>
    <dgm:cxn modelId="{C766739A-657B-4579-8A17-511194A70279}" srcId="{3BF6D20B-AC7E-42E1-905A-2C875956DECA}" destId="{2EFB3868-BB04-4D75-B8F2-2C8DD4D4FDD4}" srcOrd="2" destOrd="0" parTransId="{50BE1DC1-660D-4655-969A-5975FE0DF48C}" sibTransId="{36C0F190-76C4-4C60-BBAA-86EEF7D2BF8E}"/>
    <dgm:cxn modelId="{F9D644BB-B99D-43D3-98B5-CDE6CFE2DF64}" type="presOf" srcId="{28A5CFF6-BF20-434A-BE43-98E9CDBF42E6}" destId="{EE5739B1-97AB-415A-B1B2-541921BC6F37}" srcOrd="0" destOrd="0" presId="urn:microsoft.com/office/officeart/2005/8/layout/vList2"/>
    <dgm:cxn modelId="{573372C1-5E69-4A49-9911-75CC5D162AF0}" type="presOf" srcId="{2EFB3868-BB04-4D75-B8F2-2C8DD4D4FDD4}" destId="{A4265AE2-ACE5-4FDE-A5EC-1B1B5BF2B09E}" srcOrd="0" destOrd="0" presId="urn:microsoft.com/office/officeart/2005/8/layout/vList2"/>
    <dgm:cxn modelId="{0943AEC2-0155-48F9-9DBC-69C33516A769}" srcId="{3BF6D20B-AC7E-42E1-905A-2C875956DECA}" destId="{374D8D4D-D8FC-40A7-9BBF-0828F7F79CBE}" srcOrd="3" destOrd="0" parTransId="{563A7B50-025A-4974-B4C6-EA634F01981F}" sibTransId="{6E675D9A-9E04-44E7-A3B1-ACB1E575CE12}"/>
    <dgm:cxn modelId="{3C9632CF-E615-4191-AE87-22829116888A}" srcId="{3BF6D20B-AC7E-42E1-905A-2C875956DECA}" destId="{2FC7FF67-71E6-4431-8EEF-47316E4AD5DD}" srcOrd="4" destOrd="0" parTransId="{D6FE5FFD-0D46-4824-8F9E-DE9E7FD7C5AB}" sibTransId="{7BBE6B41-3DF3-45F0-B145-6557DB739A80}"/>
    <dgm:cxn modelId="{D1BA0BD3-493D-4013-82A6-9FE1A0263486}" srcId="{3BF6D20B-AC7E-42E1-905A-2C875956DECA}" destId="{E9178F6F-FEB0-4CA4-82FD-44998AFAC7DE}" srcOrd="0" destOrd="0" parTransId="{1B167C7A-B62D-4D82-9086-1BFEC7E56A01}" sibTransId="{675EC2B7-C129-4C31-A3CE-7448A8A42398}"/>
    <dgm:cxn modelId="{B54227E7-962F-4E9B-BD3F-08677569D89A}" type="presOf" srcId="{2FC7FF67-71E6-4431-8EEF-47316E4AD5DD}" destId="{1AFC7AE5-D835-4CF1-8B09-C1EB76D47E11}" srcOrd="0" destOrd="0" presId="urn:microsoft.com/office/officeart/2005/8/layout/vList2"/>
    <dgm:cxn modelId="{B57FF7EC-410F-407F-B11F-509E9EE664FA}" type="presOf" srcId="{6F18AD7C-0EF0-494E-A899-EA603207E989}" destId="{DE912A27-F1CB-4BA8-BCB0-E99F60990EC0}" srcOrd="0" destOrd="0" presId="urn:microsoft.com/office/officeart/2005/8/layout/vList2"/>
    <dgm:cxn modelId="{8F2AE4D5-573F-4559-B124-1D4F5238CD4A}" type="presParOf" srcId="{EA34FB2F-C207-4C53-9BD9-CF5B5A90B993}" destId="{A752F731-3114-451C-9556-8D9A2C804F45}" srcOrd="0" destOrd="0" presId="urn:microsoft.com/office/officeart/2005/8/layout/vList2"/>
    <dgm:cxn modelId="{9C484907-0C61-4DB6-8D0A-2AC781EF23D2}" type="presParOf" srcId="{EA34FB2F-C207-4C53-9BD9-CF5B5A90B993}" destId="{77BEB1FF-EBA4-4C00-939E-ACCF56AF3C5A}" srcOrd="1" destOrd="0" presId="urn:microsoft.com/office/officeart/2005/8/layout/vList2"/>
    <dgm:cxn modelId="{B371B910-8C12-4D1A-A368-39F365CBE999}" type="presParOf" srcId="{EA34FB2F-C207-4C53-9BD9-CF5B5A90B993}" destId="{EE5739B1-97AB-415A-B1B2-541921BC6F37}" srcOrd="2" destOrd="0" presId="urn:microsoft.com/office/officeart/2005/8/layout/vList2"/>
    <dgm:cxn modelId="{A3BF01FE-E1E6-4786-855F-90D065E743B5}" type="presParOf" srcId="{EA34FB2F-C207-4C53-9BD9-CF5B5A90B993}" destId="{50558A02-1C6E-4D26-A012-3A5A5DEFC59F}" srcOrd="3" destOrd="0" presId="urn:microsoft.com/office/officeart/2005/8/layout/vList2"/>
    <dgm:cxn modelId="{A8CAAB37-7F8D-42BA-8A60-3BB0B91E4933}" type="presParOf" srcId="{EA34FB2F-C207-4C53-9BD9-CF5B5A90B993}" destId="{A4265AE2-ACE5-4FDE-A5EC-1B1B5BF2B09E}" srcOrd="4" destOrd="0" presId="urn:microsoft.com/office/officeart/2005/8/layout/vList2"/>
    <dgm:cxn modelId="{966CFC74-DFF7-4DEB-8697-27D64E8C700A}" type="presParOf" srcId="{EA34FB2F-C207-4C53-9BD9-CF5B5A90B993}" destId="{9BC9BC07-108D-4311-922C-336CA08BC299}" srcOrd="5" destOrd="0" presId="urn:microsoft.com/office/officeart/2005/8/layout/vList2"/>
    <dgm:cxn modelId="{7A1F5A63-1357-4D4D-A88C-7A89A8C2109A}" type="presParOf" srcId="{EA34FB2F-C207-4C53-9BD9-CF5B5A90B993}" destId="{45DFF291-DD81-4881-8782-1B4AEE7370F0}" srcOrd="6" destOrd="0" presId="urn:microsoft.com/office/officeart/2005/8/layout/vList2"/>
    <dgm:cxn modelId="{031DF2BD-69DC-43BE-9612-F322A511F598}" type="presParOf" srcId="{EA34FB2F-C207-4C53-9BD9-CF5B5A90B993}" destId="{7BA8D696-0ED9-4CED-80B3-C9F285ADAFAB}" srcOrd="7" destOrd="0" presId="urn:microsoft.com/office/officeart/2005/8/layout/vList2"/>
    <dgm:cxn modelId="{2DB67B35-6B03-4FA4-8ED5-89E65EBE6724}" type="presParOf" srcId="{EA34FB2F-C207-4C53-9BD9-CF5B5A90B993}" destId="{1AFC7AE5-D835-4CF1-8B09-C1EB76D47E11}" srcOrd="8" destOrd="0" presId="urn:microsoft.com/office/officeart/2005/8/layout/vList2"/>
    <dgm:cxn modelId="{9BF18D44-937A-4D04-AD75-725D8569EE15}" type="presParOf" srcId="{EA34FB2F-C207-4C53-9BD9-CF5B5A90B993}" destId="{EEB4B7E1-EC65-4709-93FC-1AB24300414D}" srcOrd="9" destOrd="0" presId="urn:microsoft.com/office/officeart/2005/8/layout/vList2"/>
    <dgm:cxn modelId="{3183AADA-35E1-4F4C-8CD7-EEB1C5493BA4}" type="presParOf" srcId="{EA34FB2F-C207-4C53-9BD9-CF5B5A90B993}" destId="{DE912A27-F1CB-4BA8-BCB0-E99F60990EC0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BF6D20B-AC7E-42E1-905A-2C875956DECA}" type="doc">
      <dgm:prSet loTypeId="urn:microsoft.com/office/officeart/2005/8/layout/vList2" loCatId="list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es-ES"/>
        </a:p>
      </dgm:t>
    </dgm:pt>
    <dgm:pt modelId="{E9178F6F-FEB0-4CA4-82FD-44998AFAC7DE}">
      <dgm:prSet phldrT="[Texto]" custT="1"/>
      <dgm:spPr/>
      <dgm:t>
        <a:bodyPr/>
        <a:lstStyle/>
        <a:p>
          <a:pPr algn="ctr"/>
          <a:r>
            <a:rPr lang="es-ES" sz="2400" dirty="0"/>
            <a:t>Aspecto físico</a:t>
          </a:r>
        </a:p>
      </dgm:t>
    </dgm:pt>
    <dgm:pt modelId="{1B167C7A-B62D-4D82-9086-1BFEC7E56A01}" type="parTrans" cxnId="{D1BA0BD3-493D-4013-82A6-9FE1A0263486}">
      <dgm:prSet/>
      <dgm:spPr/>
      <dgm:t>
        <a:bodyPr/>
        <a:lstStyle/>
        <a:p>
          <a:endParaRPr lang="es-ES"/>
        </a:p>
      </dgm:t>
    </dgm:pt>
    <dgm:pt modelId="{675EC2B7-C129-4C31-A3CE-7448A8A42398}" type="sibTrans" cxnId="{D1BA0BD3-493D-4013-82A6-9FE1A0263486}">
      <dgm:prSet/>
      <dgm:spPr/>
      <dgm:t>
        <a:bodyPr/>
        <a:lstStyle/>
        <a:p>
          <a:endParaRPr lang="es-ES"/>
        </a:p>
      </dgm:t>
    </dgm:pt>
    <dgm:pt modelId="{28A5CFF6-BF20-434A-BE43-98E9CDBF42E6}">
      <dgm:prSet phldrT="[Texto]" custT="1"/>
      <dgm:spPr/>
      <dgm:t>
        <a:bodyPr/>
        <a:lstStyle/>
        <a:p>
          <a:pPr algn="ctr"/>
          <a:r>
            <a:rPr lang="es-ES" sz="2400" dirty="0"/>
            <a:t>Consecuencias</a:t>
          </a:r>
        </a:p>
      </dgm:t>
    </dgm:pt>
    <dgm:pt modelId="{C841D77E-ECBA-4DC1-904C-26EADBEC8F0D}" type="parTrans" cxnId="{EAAF274F-4A54-48F4-9F5E-4D74E6CBF99E}">
      <dgm:prSet/>
      <dgm:spPr/>
      <dgm:t>
        <a:bodyPr/>
        <a:lstStyle/>
        <a:p>
          <a:endParaRPr lang="es-ES"/>
        </a:p>
      </dgm:t>
    </dgm:pt>
    <dgm:pt modelId="{040B2B1D-8EFD-4F8A-A0A0-B6436F027FE4}" type="sibTrans" cxnId="{EAAF274F-4A54-48F4-9F5E-4D74E6CBF99E}">
      <dgm:prSet/>
      <dgm:spPr/>
      <dgm:t>
        <a:bodyPr/>
        <a:lstStyle/>
        <a:p>
          <a:endParaRPr lang="es-ES"/>
        </a:p>
      </dgm:t>
    </dgm:pt>
    <dgm:pt modelId="{2EFB3868-BB04-4D75-B8F2-2C8DD4D4FDD4}">
      <dgm:prSet phldrT="[Texto]" custT="1"/>
      <dgm:spPr/>
      <dgm:t>
        <a:bodyPr/>
        <a:lstStyle/>
        <a:p>
          <a:pPr algn="ctr"/>
          <a:r>
            <a:rPr lang="es-ES" sz="2400" dirty="0"/>
            <a:t>Manipulación</a:t>
          </a:r>
        </a:p>
      </dgm:t>
    </dgm:pt>
    <dgm:pt modelId="{50BE1DC1-660D-4655-969A-5975FE0DF48C}" type="parTrans" cxnId="{C766739A-657B-4579-8A17-511194A70279}">
      <dgm:prSet/>
      <dgm:spPr/>
      <dgm:t>
        <a:bodyPr/>
        <a:lstStyle/>
        <a:p>
          <a:endParaRPr lang="es-ES"/>
        </a:p>
      </dgm:t>
    </dgm:pt>
    <dgm:pt modelId="{36C0F190-76C4-4C60-BBAA-86EEF7D2BF8E}" type="sibTrans" cxnId="{C766739A-657B-4579-8A17-511194A70279}">
      <dgm:prSet/>
      <dgm:spPr/>
      <dgm:t>
        <a:bodyPr/>
        <a:lstStyle/>
        <a:p>
          <a:endParaRPr lang="es-ES"/>
        </a:p>
      </dgm:t>
    </dgm:pt>
    <dgm:pt modelId="{374D8D4D-D8FC-40A7-9BBF-0828F7F79CBE}">
      <dgm:prSet phldrT="[Texto]" custT="1"/>
      <dgm:spPr/>
      <dgm:t>
        <a:bodyPr/>
        <a:lstStyle/>
        <a:p>
          <a:pPr algn="ctr"/>
          <a:r>
            <a:rPr lang="es-ES" sz="2400" dirty="0"/>
            <a:t>Coartar libertad</a:t>
          </a:r>
        </a:p>
      </dgm:t>
    </dgm:pt>
    <dgm:pt modelId="{563A7B50-025A-4974-B4C6-EA634F01981F}" type="parTrans" cxnId="{0943AEC2-0155-48F9-9DBC-69C33516A769}">
      <dgm:prSet/>
      <dgm:spPr/>
      <dgm:t>
        <a:bodyPr/>
        <a:lstStyle/>
        <a:p>
          <a:endParaRPr lang="es-ES"/>
        </a:p>
      </dgm:t>
    </dgm:pt>
    <dgm:pt modelId="{6E675D9A-9E04-44E7-A3B1-ACB1E575CE12}" type="sibTrans" cxnId="{0943AEC2-0155-48F9-9DBC-69C33516A769}">
      <dgm:prSet/>
      <dgm:spPr/>
      <dgm:t>
        <a:bodyPr/>
        <a:lstStyle/>
        <a:p>
          <a:endParaRPr lang="es-ES"/>
        </a:p>
      </dgm:t>
    </dgm:pt>
    <dgm:pt modelId="{2FC7FF67-71E6-4431-8EEF-47316E4AD5DD}">
      <dgm:prSet phldrT="[Texto]" custT="1"/>
      <dgm:spPr/>
      <dgm:t>
        <a:bodyPr/>
        <a:lstStyle/>
        <a:p>
          <a:pPr algn="ctr"/>
          <a:r>
            <a:rPr lang="es-ES" sz="2400" dirty="0"/>
            <a:t>Chantaje</a:t>
          </a:r>
        </a:p>
      </dgm:t>
    </dgm:pt>
    <dgm:pt modelId="{7BBE6B41-3DF3-45F0-B145-6557DB739A80}" type="sibTrans" cxnId="{3C9632CF-E615-4191-AE87-22829116888A}">
      <dgm:prSet/>
      <dgm:spPr/>
      <dgm:t>
        <a:bodyPr/>
        <a:lstStyle/>
        <a:p>
          <a:endParaRPr lang="es-ES"/>
        </a:p>
      </dgm:t>
    </dgm:pt>
    <dgm:pt modelId="{D6FE5FFD-0D46-4824-8F9E-DE9E7FD7C5AB}" type="parTrans" cxnId="{3C9632CF-E615-4191-AE87-22829116888A}">
      <dgm:prSet/>
      <dgm:spPr/>
      <dgm:t>
        <a:bodyPr/>
        <a:lstStyle/>
        <a:p>
          <a:endParaRPr lang="es-ES"/>
        </a:p>
      </dgm:t>
    </dgm:pt>
    <dgm:pt modelId="{2CBC7C9C-2100-423D-B5DF-C51AA821F9F6}">
      <dgm:prSet phldrT="[Texto]"/>
      <dgm:spPr/>
      <dgm:t>
        <a:bodyPr/>
        <a:lstStyle/>
        <a:p>
          <a:pPr algn="ctr"/>
          <a:r>
            <a:rPr lang="es-ES" dirty="0"/>
            <a:t>Intimidación</a:t>
          </a:r>
        </a:p>
      </dgm:t>
    </dgm:pt>
    <dgm:pt modelId="{20E3AC03-B00F-4560-ACD8-26CFE983F6C8}" type="parTrans" cxnId="{5EEE6617-0C08-463E-A862-5C315D2C3D6F}">
      <dgm:prSet/>
      <dgm:spPr/>
      <dgm:t>
        <a:bodyPr/>
        <a:lstStyle/>
        <a:p>
          <a:endParaRPr lang="es-ES"/>
        </a:p>
      </dgm:t>
    </dgm:pt>
    <dgm:pt modelId="{BF03B714-EB25-4F9E-B2CA-9A8E8D8DE5BF}" type="sibTrans" cxnId="{5EEE6617-0C08-463E-A862-5C315D2C3D6F}">
      <dgm:prSet/>
      <dgm:spPr/>
      <dgm:t>
        <a:bodyPr/>
        <a:lstStyle/>
        <a:p>
          <a:endParaRPr lang="es-ES"/>
        </a:p>
      </dgm:t>
    </dgm:pt>
    <dgm:pt modelId="{EA34FB2F-C207-4C53-9BD9-CF5B5A90B993}" type="pres">
      <dgm:prSet presAssocID="{3BF6D20B-AC7E-42E1-905A-2C875956DECA}" presName="linear" presStyleCnt="0">
        <dgm:presLayoutVars>
          <dgm:animLvl val="lvl"/>
          <dgm:resizeHandles val="exact"/>
        </dgm:presLayoutVars>
      </dgm:prSet>
      <dgm:spPr/>
    </dgm:pt>
    <dgm:pt modelId="{A752F731-3114-451C-9556-8D9A2C804F45}" type="pres">
      <dgm:prSet presAssocID="{E9178F6F-FEB0-4CA4-82FD-44998AFAC7DE}" presName="parentText" presStyleLbl="node1" presStyleIdx="0" presStyleCnt="6">
        <dgm:presLayoutVars>
          <dgm:chMax val="0"/>
          <dgm:bulletEnabled val="1"/>
        </dgm:presLayoutVars>
      </dgm:prSet>
      <dgm:spPr/>
    </dgm:pt>
    <dgm:pt modelId="{77BEB1FF-EBA4-4C00-939E-ACCF56AF3C5A}" type="pres">
      <dgm:prSet presAssocID="{675EC2B7-C129-4C31-A3CE-7448A8A42398}" presName="spacer" presStyleCnt="0"/>
      <dgm:spPr/>
    </dgm:pt>
    <dgm:pt modelId="{EE5739B1-97AB-415A-B1B2-541921BC6F37}" type="pres">
      <dgm:prSet presAssocID="{28A5CFF6-BF20-434A-BE43-98E9CDBF42E6}" presName="parentText" presStyleLbl="node1" presStyleIdx="1" presStyleCnt="6">
        <dgm:presLayoutVars>
          <dgm:chMax val="0"/>
          <dgm:bulletEnabled val="1"/>
        </dgm:presLayoutVars>
      </dgm:prSet>
      <dgm:spPr/>
    </dgm:pt>
    <dgm:pt modelId="{50558A02-1C6E-4D26-A012-3A5A5DEFC59F}" type="pres">
      <dgm:prSet presAssocID="{040B2B1D-8EFD-4F8A-A0A0-B6436F027FE4}" presName="spacer" presStyleCnt="0"/>
      <dgm:spPr/>
    </dgm:pt>
    <dgm:pt modelId="{A4265AE2-ACE5-4FDE-A5EC-1B1B5BF2B09E}" type="pres">
      <dgm:prSet presAssocID="{2EFB3868-BB04-4D75-B8F2-2C8DD4D4FDD4}" presName="parentText" presStyleLbl="node1" presStyleIdx="2" presStyleCnt="6">
        <dgm:presLayoutVars>
          <dgm:chMax val="0"/>
          <dgm:bulletEnabled val="1"/>
        </dgm:presLayoutVars>
      </dgm:prSet>
      <dgm:spPr/>
    </dgm:pt>
    <dgm:pt modelId="{9BC9BC07-108D-4311-922C-336CA08BC299}" type="pres">
      <dgm:prSet presAssocID="{36C0F190-76C4-4C60-BBAA-86EEF7D2BF8E}" presName="spacer" presStyleCnt="0"/>
      <dgm:spPr/>
    </dgm:pt>
    <dgm:pt modelId="{45DFF291-DD81-4881-8782-1B4AEE7370F0}" type="pres">
      <dgm:prSet presAssocID="{374D8D4D-D8FC-40A7-9BBF-0828F7F79CBE}" presName="parentText" presStyleLbl="node1" presStyleIdx="3" presStyleCnt="6">
        <dgm:presLayoutVars>
          <dgm:chMax val="0"/>
          <dgm:bulletEnabled val="1"/>
        </dgm:presLayoutVars>
      </dgm:prSet>
      <dgm:spPr/>
    </dgm:pt>
    <dgm:pt modelId="{7BA8D696-0ED9-4CED-80B3-C9F285ADAFAB}" type="pres">
      <dgm:prSet presAssocID="{6E675D9A-9E04-44E7-A3B1-ACB1E575CE12}" presName="spacer" presStyleCnt="0"/>
      <dgm:spPr/>
    </dgm:pt>
    <dgm:pt modelId="{DC40A254-5425-4167-B8AB-2FC3C018FA33}" type="pres">
      <dgm:prSet presAssocID="{2CBC7C9C-2100-423D-B5DF-C51AA821F9F6}" presName="parentText" presStyleLbl="node1" presStyleIdx="4" presStyleCnt="6">
        <dgm:presLayoutVars>
          <dgm:chMax val="0"/>
          <dgm:bulletEnabled val="1"/>
        </dgm:presLayoutVars>
      </dgm:prSet>
      <dgm:spPr/>
    </dgm:pt>
    <dgm:pt modelId="{36CAF25F-28ED-40F8-AE84-91C1E70C4E5D}" type="pres">
      <dgm:prSet presAssocID="{BF03B714-EB25-4F9E-B2CA-9A8E8D8DE5BF}" presName="spacer" presStyleCnt="0"/>
      <dgm:spPr/>
    </dgm:pt>
    <dgm:pt modelId="{1AFC7AE5-D835-4CF1-8B09-C1EB76D47E11}" type="pres">
      <dgm:prSet presAssocID="{2FC7FF67-71E6-4431-8EEF-47316E4AD5DD}" presName="parentText" presStyleLbl="node1" presStyleIdx="5" presStyleCnt="6">
        <dgm:presLayoutVars>
          <dgm:chMax val="0"/>
          <dgm:bulletEnabled val="1"/>
        </dgm:presLayoutVars>
      </dgm:prSet>
      <dgm:spPr/>
    </dgm:pt>
  </dgm:ptLst>
  <dgm:cxnLst>
    <dgm:cxn modelId="{8F9EE416-3C62-461B-8108-EBC783808859}" type="presOf" srcId="{2CBC7C9C-2100-423D-B5DF-C51AA821F9F6}" destId="{DC40A254-5425-4167-B8AB-2FC3C018FA33}" srcOrd="0" destOrd="0" presId="urn:microsoft.com/office/officeart/2005/8/layout/vList2"/>
    <dgm:cxn modelId="{5EEE6617-0C08-463E-A862-5C315D2C3D6F}" srcId="{3BF6D20B-AC7E-42E1-905A-2C875956DECA}" destId="{2CBC7C9C-2100-423D-B5DF-C51AA821F9F6}" srcOrd="4" destOrd="0" parTransId="{20E3AC03-B00F-4560-ACD8-26CFE983F6C8}" sibTransId="{BF03B714-EB25-4F9E-B2CA-9A8E8D8DE5BF}"/>
    <dgm:cxn modelId="{EB24BC5C-6917-4132-AC7F-687C61285E87}" type="presOf" srcId="{374D8D4D-D8FC-40A7-9BBF-0828F7F79CBE}" destId="{45DFF291-DD81-4881-8782-1B4AEE7370F0}" srcOrd="0" destOrd="0" presId="urn:microsoft.com/office/officeart/2005/8/layout/vList2"/>
    <dgm:cxn modelId="{B862D345-6B92-463A-9DDB-BC22FEE32C36}" type="presOf" srcId="{E9178F6F-FEB0-4CA4-82FD-44998AFAC7DE}" destId="{A752F731-3114-451C-9556-8D9A2C804F45}" srcOrd="0" destOrd="0" presId="urn:microsoft.com/office/officeart/2005/8/layout/vList2"/>
    <dgm:cxn modelId="{39F2B368-6D7B-4005-8312-EB916B97393C}" type="presOf" srcId="{3BF6D20B-AC7E-42E1-905A-2C875956DECA}" destId="{EA34FB2F-C207-4C53-9BD9-CF5B5A90B993}" srcOrd="0" destOrd="0" presId="urn:microsoft.com/office/officeart/2005/8/layout/vList2"/>
    <dgm:cxn modelId="{EAAF274F-4A54-48F4-9F5E-4D74E6CBF99E}" srcId="{3BF6D20B-AC7E-42E1-905A-2C875956DECA}" destId="{28A5CFF6-BF20-434A-BE43-98E9CDBF42E6}" srcOrd="1" destOrd="0" parTransId="{C841D77E-ECBA-4DC1-904C-26EADBEC8F0D}" sibTransId="{040B2B1D-8EFD-4F8A-A0A0-B6436F027FE4}"/>
    <dgm:cxn modelId="{C766739A-657B-4579-8A17-511194A70279}" srcId="{3BF6D20B-AC7E-42E1-905A-2C875956DECA}" destId="{2EFB3868-BB04-4D75-B8F2-2C8DD4D4FDD4}" srcOrd="2" destOrd="0" parTransId="{50BE1DC1-660D-4655-969A-5975FE0DF48C}" sibTransId="{36C0F190-76C4-4C60-BBAA-86EEF7D2BF8E}"/>
    <dgm:cxn modelId="{F9D644BB-B99D-43D3-98B5-CDE6CFE2DF64}" type="presOf" srcId="{28A5CFF6-BF20-434A-BE43-98E9CDBF42E6}" destId="{EE5739B1-97AB-415A-B1B2-541921BC6F37}" srcOrd="0" destOrd="0" presId="urn:microsoft.com/office/officeart/2005/8/layout/vList2"/>
    <dgm:cxn modelId="{573372C1-5E69-4A49-9911-75CC5D162AF0}" type="presOf" srcId="{2EFB3868-BB04-4D75-B8F2-2C8DD4D4FDD4}" destId="{A4265AE2-ACE5-4FDE-A5EC-1B1B5BF2B09E}" srcOrd="0" destOrd="0" presId="urn:microsoft.com/office/officeart/2005/8/layout/vList2"/>
    <dgm:cxn modelId="{0943AEC2-0155-48F9-9DBC-69C33516A769}" srcId="{3BF6D20B-AC7E-42E1-905A-2C875956DECA}" destId="{374D8D4D-D8FC-40A7-9BBF-0828F7F79CBE}" srcOrd="3" destOrd="0" parTransId="{563A7B50-025A-4974-B4C6-EA634F01981F}" sibTransId="{6E675D9A-9E04-44E7-A3B1-ACB1E575CE12}"/>
    <dgm:cxn modelId="{3C9632CF-E615-4191-AE87-22829116888A}" srcId="{3BF6D20B-AC7E-42E1-905A-2C875956DECA}" destId="{2FC7FF67-71E6-4431-8EEF-47316E4AD5DD}" srcOrd="5" destOrd="0" parTransId="{D6FE5FFD-0D46-4824-8F9E-DE9E7FD7C5AB}" sibTransId="{7BBE6B41-3DF3-45F0-B145-6557DB739A80}"/>
    <dgm:cxn modelId="{D1BA0BD3-493D-4013-82A6-9FE1A0263486}" srcId="{3BF6D20B-AC7E-42E1-905A-2C875956DECA}" destId="{E9178F6F-FEB0-4CA4-82FD-44998AFAC7DE}" srcOrd="0" destOrd="0" parTransId="{1B167C7A-B62D-4D82-9086-1BFEC7E56A01}" sibTransId="{675EC2B7-C129-4C31-A3CE-7448A8A42398}"/>
    <dgm:cxn modelId="{B54227E7-962F-4E9B-BD3F-08677569D89A}" type="presOf" srcId="{2FC7FF67-71E6-4431-8EEF-47316E4AD5DD}" destId="{1AFC7AE5-D835-4CF1-8B09-C1EB76D47E11}" srcOrd="0" destOrd="0" presId="urn:microsoft.com/office/officeart/2005/8/layout/vList2"/>
    <dgm:cxn modelId="{8F2AE4D5-573F-4559-B124-1D4F5238CD4A}" type="presParOf" srcId="{EA34FB2F-C207-4C53-9BD9-CF5B5A90B993}" destId="{A752F731-3114-451C-9556-8D9A2C804F45}" srcOrd="0" destOrd="0" presId="urn:microsoft.com/office/officeart/2005/8/layout/vList2"/>
    <dgm:cxn modelId="{9C484907-0C61-4DB6-8D0A-2AC781EF23D2}" type="presParOf" srcId="{EA34FB2F-C207-4C53-9BD9-CF5B5A90B993}" destId="{77BEB1FF-EBA4-4C00-939E-ACCF56AF3C5A}" srcOrd="1" destOrd="0" presId="urn:microsoft.com/office/officeart/2005/8/layout/vList2"/>
    <dgm:cxn modelId="{B371B910-8C12-4D1A-A368-39F365CBE999}" type="presParOf" srcId="{EA34FB2F-C207-4C53-9BD9-CF5B5A90B993}" destId="{EE5739B1-97AB-415A-B1B2-541921BC6F37}" srcOrd="2" destOrd="0" presId="urn:microsoft.com/office/officeart/2005/8/layout/vList2"/>
    <dgm:cxn modelId="{A3BF01FE-E1E6-4786-855F-90D065E743B5}" type="presParOf" srcId="{EA34FB2F-C207-4C53-9BD9-CF5B5A90B993}" destId="{50558A02-1C6E-4D26-A012-3A5A5DEFC59F}" srcOrd="3" destOrd="0" presId="urn:microsoft.com/office/officeart/2005/8/layout/vList2"/>
    <dgm:cxn modelId="{A8CAAB37-7F8D-42BA-8A60-3BB0B91E4933}" type="presParOf" srcId="{EA34FB2F-C207-4C53-9BD9-CF5B5A90B993}" destId="{A4265AE2-ACE5-4FDE-A5EC-1B1B5BF2B09E}" srcOrd="4" destOrd="0" presId="urn:microsoft.com/office/officeart/2005/8/layout/vList2"/>
    <dgm:cxn modelId="{966CFC74-DFF7-4DEB-8697-27D64E8C700A}" type="presParOf" srcId="{EA34FB2F-C207-4C53-9BD9-CF5B5A90B993}" destId="{9BC9BC07-108D-4311-922C-336CA08BC299}" srcOrd="5" destOrd="0" presId="urn:microsoft.com/office/officeart/2005/8/layout/vList2"/>
    <dgm:cxn modelId="{7A1F5A63-1357-4D4D-A88C-7A89A8C2109A}" type="presParOf" srcId="{EA34FB2F-C207-4C53-9BD9-CF5B5A90B993}" destId="{45DFF291-DD81-4881-8782-1B4AEE7370F0}" srcOrd="6" destOrd="0" presId="urn:microsoft.com/office/officeart/2005/8/layout/vList2"/>
    <dgm:cxn modelId="{031DF2BD-69DC-43BE-9612-F322A511F598}" type="presParOf" srcId="{EA34FB2F-C207-4C53-9BD9-CF5B5A90B993}" destId="{7BA8D696-0ED9-4CED-80B3-C9F285ADAFAB}" srcOrd="7" destOrd="0" presId="urn:microsoft.com/office/officeart/2005/8/layout/vList2"/>
    <dgm:cxn modelId="{D3361E99-36A2-4352-BCCC-4EDF76FA9573}" type="presParOf" srcId="{EA34FB2F-C207-4C53-9BD9-CF5B5A90B993}" destId="{DC40A254-5425-4167-B8AB-2FC3C018FA33}" srcOrd="8" destOrd="0" presId="urn:microsoft.com/office/officeart/2005/8/layout/vList2"/>
    <dgm:cxn modelId="{1618E84A-BD0E-4A6C-B7E5-4D7A3A30824B}" type="presParOf" srcId="{EA34FB2F-C207-4C53-9BD9-CF5B5A90B993}" destId="{36CAF25F-28ED-40F8-AE84-91C1E70C4E5D}" srcOrd="9" destOrd="0" presId="urn:microsoft.com/office/officeart/2005/8/layout/vList2"/>
    <dgm:cxn modelId="{2DB67B35-6B03-4FA4-8ED5-89E65EBE6724}" type="presParOf" srcId="{EA34FB2F-C207-4C53-9BD9-CF5B5A90B993}" destId="{1AFC7AE5-D835-4CF1-8B09-C1EB76D47E11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70B50E-4699-4898-AA57-C315FE5E23AA}">
      <dsp:nvSpPr>
        <dsp:cNvPr id="0" name=""/>
        <dsp:cNvSpPr/>
      </dsp:nvSpPr>
      <dsp:spPr>
        <a:xfrm>
          <a:off x="72008" y="0"/>
          <a:ext cx="8568950" cy="1600200"/>
        </a:xfrm>
        <a:prstGeom prst="leftRightRibbon">
          <a:avLst/>
        </a:prstGeom>
        <a:solidFill>
          <a:srgbClr val="CC66FF"/>
        </a:solidFill>
        <a:ln>
          <a:solidFill>
            <a:schemeClr val="accent6">
              <a:lumMod val="50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6197D26-D350-4D0E-8B6A-BF97A7E1F6C0}">
      <dsp:nvSpPr>
        <dsp:cNvPr id="0" name=""/>
        <dsp:cNvSpPr/>
      </dsp:nvSpPr>
      <dsp:spPr>
        <a:xfrm>
          <a:off x="912087" y="280034"/>
          <a:ext cx="1320165" cy="784098"/>
        </a:xfrm>
        <a:prstGeom prst="rect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56896" rIns="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b="1" kern="1200" dirty="0"/>
            <a:t>PROBLEMAS</a:t>
          </a:r>
        </a:p>
      </dsp:txBody>
      <dsp:txXfrm>
        <a:off x="912087" y="280034"/>
        <a:ext cx="1320165" cy="784098"/>
      </dsp:txXfrm>
    </dsp:sp>
    <dsp:sp modelId="{3A880C83-6EBD-41A8-9CD7-FB597659F304}">
      <dsp:nvSpPr>
        <dsp:cNvPr id="0" name=""/>
        <dsp:cNvSpPr/>
      </dsp:nvSpPr>
      <dsp:spPr>
        <a:xfrm>
          <a:off x="6264696" y="536067"/>
          <a:ext cx="1560195" cy="784098"/>
        </a:xfrm>
        <a:prstGeom prst="rect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56896" rIns="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b="1" kern="1200" dirty="0"/>
            <a:t>MÁS COMUNES</a:t>
          </a:r>
        </a:p>
      </dsp:txBody>
      <dsp:txXfrm>
        <a:off x="6264696" y="536067"/>
        <a:ext cx="1560195" cy="78409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964938-6051-4E26-A799-0614DCBA97A9}">
      <dsp:nvSpPr>
        <dsp:cNvPr id="0" name=""/>
        <dsp:cNvSpPr/>
      </dsp:nvSpPr>
      <dsp:spPr>
        <a:xfrm>
          <a:off x="0" y="0"/>
          <a:ext cx="8640960" cy="109440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7584" tIns="130048" rIns="227584" bIns="130048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200" b="1" kern="1200" cap="none" spc="0" dirty="0">
              <a:ln w="22225">
                <a:prstDash val="solid"/>
              </a:ln>
              <a:effectLst/>
            </a:rPr>
            <a:t>CAUSAS</a:t>
          </a:r>
          <a:endParaRPr lang="es-ES" sz="3200" kern="1200" dirty="0"/>
        </a:p>
      </dsp:txBody>
      <dsp:txXfrm>
        <a:off x="0" y="0"/>
        <a:ext cx="8640960" cy="1094400"/>
      </dsp:txXfrm>
    </dsp:sp>
    <dsp:sp modelId="{22E6FC80-D40B-4602-A06F-7E5E5EE1E63F}">
      <dsp:nvSpPr>
        <dsp:cNvPr id="0" name=""/>
        <dsp:cNvSpPr/>
      </dsp:nvSpPr>
      <dsp:spPr>
        <a:xfrm>
          <a:off x="0" y="1095680"/>
          <a:ext cx="8640960" cy="250343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400" kern="1200" dirty="0"/>
            <a:t>Supuesta debilidad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400" kern="1200" dirty="0"/>
            <a:t>Inferioridad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400" kern="1200" dirty="0"/>
            <a:t>Dependencia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400" kern="1200" dirty="0"/>
            <a:t>Obediencia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400" kern="1200" dirty="0"/>
            <a:t>Ignorancia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400" kern="1200" dirty="0"/>
            <a:t>Inconsciencia</a:t>
          </a:r>
        </a:p>
      </dsp:txBody>
      <dsp:txXfrm>
        <a:off x="0" y="1095680"/>
        <a:ext cx="8640960" cy="250343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70B50E-4699-4898-AA57-C315FE5E23AA}">
      <dsp:nvSpPr>
        <dsp:cNvPr id="0" name=""/>
        <dsp:cNvSpPr/>
      </dsp:nvSpPr>
      <dsp:spPr>
        <a:xfrm>
          <a:off x="72008" y="0"/>
          <a:ext cx="8568950" cy="1600200"/>
        </a:xfrm>
        <a:prstGeom prst="leftRightRibbon">
          <a:avLst/>
        </a:prstGeom>
        <a:solidFill>
          <a:srgbClr val="CC66FF"/>
        </a:solidFill>
        <a:ln>
          <a:solidFill>
            <a:schemeClr val="accent6">
              <a:lumMod val="50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6197D26-D350-4D0E-8B6A-BF97A7E1F6C0}">
      <dsp:nvSpPr>
        <dsp:cNvPr id="0" name=""/>
        <dsp:cNvSpPr/>
      </dsp:nvSpPr>
      <dsp:spPr>
        <a:xfrm>
          <a:off x="912087" y="280034"/>
          <a:ext cx="1320165" cy="784098"/>
        </a:xfrm>
        <a:prstGeom prst="rect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71120" rIns="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kern="1200" dirty="0"/>
            <a:t>CULTURA</a:t>
          </a:r>
        </a:p>
      </dsp:txBody>
      <dsp:txXfrm>
        <a:off x="912087" y="280034"/>
        <a:ext cx="1320165" cy="784098"/>
      </dsp:txXfrm>
    </dsp:sp>
    <dsp:sp modelId="{3A880C83-6EBD-41A8-9CD7-FB597659F304}">
      <dsp:nvSpPr>
        <dsp:cNvPr id="0" name=""/>
        <dsp:cNvSpPr/>
      </dsp:nvSpPr>
      <dsp:spPr>
        <a:xfrm>
          <a:off x="6264696" y="536067"/>
          <a:ext cx="1560195" cy="784098"/>
        </a:xfrm>
        <a:prstGeom prst="rect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71120" rIns="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kern="1200" dirty="0"/>
            <a:t>EDUCACIÓN</a:t>
          </a:r>
        </a:p>
      </dsp:txBody>
      <dsp:txXfrm>
        <a:off x="6264696" y="536067"/>
        <a:ext cx="1560195" cy="78409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52F731-3114-451C-9556-8D9A2C804F45}">
      <dsp:nvSpPr>
        <dsp:cNvPr id="0" name=""/>
        <dsp:cNvSpPr/>
      </dsp:nvSpPr>
      <dsp:spPr>
        <a:xfrm>
          <a:off x="0" y="49967"/>
          <a:ext cx="3528392" cy="580320"/>
        </a:xfrm>
        <a:prstGeom prst="roundRect">
          <a:avLst/>
        </a:prstGeom>
        <a:solidFill>
          <a:schemeClr val="accen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kern="1200" dirty="0"/>
            <a:t>Control</a:t>
          </a:r>
        </a:p>
      </dsp:txBody>
      <dsp:txXfrm>
        <a:off x="28329" y="78296"/>
        <a:ext cx="3471734" cy="523662"/>
      </dsp:txXfrm>
    </dsp:sp>
    <dsp:sp modelId="{EE5739B1-97AB-415A-B1B2-541921BC6F37}">
      <dsp:nvSpPr>
        <dsp:cNvPr id="0" name=""/>
        <dsp:cNvSpPr/>
      </dsp:nvSpPr>
      <dsp:spPr>
        <a:xfrm>
          <a:off x="0" y="719567"/>
          <a:ext cx="3528392" cy="580320"/>
        </a:xfrm>
        <a:prstGeom prst="roundRect">
          <a:avLst/>
        </a:prstGeom>
        <a:solidFill>
          <a:schemeClr val="accent2">
            <a:alpha val="90000"/>
            <a:hueOff val="0"/>
            <a:satOff val="0"/>
            <a:lumOff val="0"/>
            <a:alphaOff val="-8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kern="1200" dirty="0"/>
            <a:t>Insultos</a:t>
          </a:r>
        </a:p>
      </dsp:txBody>
      <dsp:txXfrm>
        <a:off x="28329" y="747896"/>
        <a:ext cx="3471734" cy="523662"/>
      </dsp:txXfrm>
    </dsp:sp>
    <dsp:sp modelId="{A4265AE2-ACE5-4FDE-A5EC-1B1B5BF2B09E}">
      <dsp:nvSpPr>
        <dsp:cNvPr id="0" name=""/>
        <dsp:cNvSpPr/>
      </dsp:nvSpPr>
      <dsp:spPr>
        <a:xfrm>
          <a:off x="0" y="1389167"/>
          <a:ext cx="3528392" cy="580320"/>
        </a:xfrm>
        <a:prstGeom prst="roundRect">
          <a:avLst/>
        </a:prstGeom>
        <a:solidFill>
          <a:schemeClr val="accent2">
            <a:alpha val="90000"/>
            <a:hueOff val="0"/>
            <a:satOff val="0"/>
            <a:lumOff val="0"/>
            <a:alphaOff val="-16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kern="1200" dirty="0"/>
            <a:t>Enfados</a:t>
          </a:r>
        </a:p>
      </dsp:txBody>
      <dsp:txXfrm>
        <a:off x="28329" y="1417496"/>
        <a:ext cx="3471734" cy="523662"/>
      </dsp:txXfrm>
    </dsp:sp>
    <dsp:sp modelId="{45DFF291-DD81-4881-8782-1B4AEE7370F0}">
      <dsp:nvSpPr>
        <dsp:cNvPr id="0" name=""/>
        <dsp:cNvSpPr/>
      </dsp:nvSpPr>
      <dsp:spPr>
        <a:xfrm>
          <a:off x="0" y="2058768"/>
          <a:ext cx="3528392" cy="580320"/>
        </a:xfrm>
        <a:prstGeom prst="roundRect">
          <a:avLst/>
        </a:prstGeom>
        <a:solidFill>
          <a:schemeClr val="accent2">
            <a:alpha val="90000"/>
            <a:hueOff val="0"/>
            <a:satOff val="0"/>
            <a:lumOff val="0"/>
            <a:alphaOff val="-24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kern="1200" dirty="0"/>
            <a:t>Culpa</a:t>
          </a:r>
        </a:p>
      </dsp:txBody>
      <dsp:txXfrm>
        <a:off x="28329" y="2087097"/>
        <a:ext cx="3471734" cy="523662"/>
      </dsp:txXfrm>
    </dsp:sp>
    <dsp:sp modelId="{1AFC7AE5-D835-4CF1-8B09-C1EB76D47E11}">
      <dsp:nvSpPr>
        <dsp:cNvPr id="0" name=""/>
        <dsp:cNvSpPr/>
      </dsp:nvSpPr>
      <dsp:spPr>
        <a:xfrm>
          <a:off x="0" y="2728368"/>
          <a:ext cx="3528392" cy="580320"/>
        </a:xfrm>
        <a:prstGeom prst="roundRect">
          <a:avLst/>
        </a:prstGeom>
        <a:solidFill>
          <a:schemeClr val="accent2">
            <a:alpha val="90000"/>
            <a:hueOff val="0"/>
            <a:satOff val="0"/>
            <a:lumOff val="0"/>
            <a:alphaOff val="-32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kern="1200" dirty="0"/>
            <a:t>Críticas</a:t>
          </a:r>
        </a:p>
      </dsp:txBody>
      <dsp:txXfrm>
        <a:off x="28329" y="2756697"/>
        <a:ext cx="3471734" cy="523662"/>
      </dsp:txXfrm>
    </dsp:sp>
    <dsp:sp modelId="{DE912A27-F1CB-4BA8-BCB0-E99F60990EC0}">
      <dsp:nvSpPr>
        <dsp:cNvPr id="0" name=""/>
        <dsp:cNvSpPr/>
      </dsp:nvSpPr>
      <dsp:spPr>
        <a:xfrm>
          <a:off x="0" y="3397968"/>
          <a:ext cx="3528392" cy="580320"/>
        </a:xfrm>
        <a:prstGeom prst="roundRect">
          <a:avLst/>
        </a:prstGeom>
        <a:solidFill>
          <a:schemeClr val="accent2">
            <a:alpha val="90000"/>
            <a:hueOff val="0"/>
            <a:satOff val="0"/>
            <a:lumOff val="0"/>
            <a:alphaOff val="-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kern="1200" dirty="0"/>
            <a:t>Delegación de tareas</a:t>
          </a:r>
        </a:p>
      </dsp:txBody>
      <dsp:txXfrm>
        <a:off x="28329" y="3426297"/>
        <a:ext cx="3471734" cy="52366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52F731-3114-451C-9556-8D9A2C804F45}">
      <dsp:nvSpPr>
        <dsp:cNvPr id="0" name=""/>
        <dsp:cNvSpPr/>
      </dsp:nvSpPr>
      <dsp:spPr>
        <a:xfrm>
          <a:off x="0" y="62674"/>
          <a:ext cx="3528392" cy="590484"/>
        </a:xfrm>
        <a:prstGeom prst="roundRect">
          <a:avLst/>
        </a:prstGeom>
        <a:solidFill>
          <a:schemeClr val="accen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kern="1200" dirty="0"/>
            <a:t>Aspecto físico</a:t>
          </a:r>
        </a:p>
      </dsp:txBody>
      <dsp:txXfrm>
        <a:off x="28825" y="91499"/>
        <a:ext cx="3470742" cy="532834"/>
      </dsp:txXfrm>
    </dsp:sp>
    <dsp:sp modelId="{EE5739B1-97AB-415A-B1B2-541921BC6F37}">
      <dsp:nvSpPr>
        <dsp:cNvPr id="0" name=""/>
        <dsp:cNvSpPr/>
      </dsp:nvSpPr>
      <dsp:spPr>
        <a:xfrm>
          <a:off x="0" y="725159"/>
          <a:ext cx="3528392" cy="590484"/>
        </a:xfrm>
        <a:prstGeom prst="roundRect">
          <a:avLst/>
        </a:prstGeom>
        <a:solidFill>
          <a:schemeClr val="accent2">
            <a:alpha val="90000"/>
            <a:hueOff val="0"/>
            <a:satOff val="0"/>
            <a:lumOff val="0"/>
            <a:alphaOff val="-8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kern="1200" dirty="0"/>
            <a:t>Consecuencias</a:t>
          </a:r>
        </a:p>
      </dsp:txBody>
      <dsp:txXfrm>
        <a:off x="28825" y="753984"/>
        <a:ext cx="3470742" cy="532834"/>
      </dsp:txXfrm>
    </dsp:sp>
    <dsp:sp modelId="{A4265AE2-ACE5-4FDE-A5EC-1B1B5BF2B09E}">
      <dsp:nvSpPr>
        <dsp:cNvPr id="0" name=""/>
        <dsp:cNvSpPr/>
      </dsp:nvSpPr>
      <dsp:spPr>
        <a:xfrm>
          <a:off x="0" y="1387643"/>
          <a:ext cx="3528392" cy="590484"/>
        </a:xfrm>
        <a:prstGeom prst="roundRect">
          <a:avLst/>
        </a:prstGeom>
        <a:solidFill>
          <a:schemeClr val="accent2">
            <a:alpha val="90000"/>
            <a:hueOff val="0"/>
            <a:satOff val="0"/>
            <a:lumOff val="0"/>
            <a:alphaOff val="-16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kern="1200" dirty="0"/>
            <a:t>Manipulación</a:t>
          </a:r>
        </a:p>
      </dsp:txBody>
      <dsp:txXfrm>
        <a:off x="28825" y="1416468"/>
        <a:ext cx="3470742" cy="532834"/>
      </dsp:txXfrm>
    </dsp:sp>
    <dsp:sp modelId="{45DFF291-DD81-4881-8782-1B4AEE7370F0}">
      <dsp:nvSpPr>
        <dsp:cNvPr id="0" name=""/>
        <dsp:cNvSpPr/>
      </dsp:nvSpPr>
      <dsp:spPr>
        <a:xfrm>
          <a:off x="0" y="2050128"/>
          <a:ext cx="3528392" cy="590484"/>
        </a:xfrm>
        <a:prstGeom prst="roundRect">
          <a:avLst/>
        </a:prstGeom>
        <a:solidFill>
          <a:schemeClr val="accent2">
            <a:alpha val="90000"/>
            <a:hueOff val="0"/>
            <a:satOff val="0"/>
            <a:lumOff val="0"/>
            <a:alphaOff val="-24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kern="1200" dirty="0"/>
            <a:t>Coartar libertad</a:t>
          </a:r>
        </a:p>
      </dsp:txBody>
      <dsp:txXfrm>
        <a:off x="28825" y="2078953"/>
        <a:ext cx="3470742" cy="532834"/>
      </dsp:txXfrm>
    </dsp:sp>
    <dsp:sp modelId="{DC40A254-5425-4167-B8AB-2FC3C018FA33}">
      <dsp:nvSpPr>
        <dsp:cNvPr id="0" name=""/>
        <dsp:cNvSpPr/>
      </dsp:nvSpPr>
      <dsp:spPr>
        <a:xfrm>
          <a:off x="0" y="2712612"/>
          <a:ext cx="3528392" cy="590484"/>
        </a:xfrm>
        <a:prstGeom prst="roundRect">
          <a:avLst/>
        </a:prstGeom>
        <a:solidFill>
          <a:schemeClr val="accent2">
            <a:alpha val="90000"/>
            <a:hueOff val="0"/>
            <a:satOff val="0"/>
            <a:lumOff val="0"/>
            <a:alphaOff val="-32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500" kern="1200" dirty="0"/>
            <a:t>Intimidación</a:t>
          </a:r>
        </a:p>
      </dsp:txBody>
      <dsp:txXfrm>
        <a:off x="28825" y="2741437"/>
        <a:ext cx="3470742" cy="532834"/>
      </dsp:txXfrm>
    </dsp:sp>
    <dsp:sp modelId="{1AFC7AE5-D835-4CF1-8B09-C1EB76D47E11}">
      <dsp:nvSpPr>
        <dsp:cNvPr id="0" name=""/>
        <dsp:cNvSpPr/>
      </dsp:nvSpPr>
      <dsp:spPr>
        <a:xfrm>
          <a:off x="0" y="3375096"/>
          <a:ext cx="3528392" cy="590484"/>
        </a:xfrm>
        <a:prstGeom prst="roundRect">
          <a:avLst/>
        </a:prstGeom>
        <a:solidFill>
          <a:schemeClr val="accent2">
            <a:alpha val="90000"/>
            <a:hueOff val="0"/>
            <a:satOff val="0"/>
            <a:lumOff val="0"/>
            <a:alphaOff val="-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kern="1200" dirty="0"/>
            <a:t>Chantaje</a:t>
          </a:r>
        </a:p>
      </dsp:txBody>
      <dsp:txXfrm>
        <a:off x="28825" y="3403921"/>
        <a:ext cx="3470742" cy="5328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>
            <a:extLst>
              <a:ext uri="{FF2B5EF4-FFF2-40B4-BE49-F238E27FC236}">
                <a16:creationId xmlns:a16="http://schemas.microsoft.com/office/drawing/2014/main" id="{EC6D048A-BDF5-42D7-8BC8-8E8D1B58BE9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>
            <a:extLst>
              <a:ext uri="{FF2B5EF4-FFF2-40B4-BE49-F238E27FC236}">
                <a16:creationId xmlns:a16="http://schemas.microsoft.com/office/drawing/2014/main" id="{AF34EA39-7CAB-4C3D-9C7F-5DB0CF6AF9AA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820F5014-665C-48A7-B0B8-18CCA2BEF97B}" type="datetimeFigureOut">
              <a:rPr lang="es-ES"/>
              <a:pPr>
                <a:defRPr/>
              </a:pPr>
              <a:t>26/09/2020</a:t>
            </a:fld>
            <a:endParaRPr lang="es-ES"/>
          </a:p>
        </p:txBody>
      </p:sp>
      <p:sp>
        <p:nvSpPr>
          <p:cNvPr id="4" name="3 Marcador de imagen de diapositiva">
            <a:extLst>
              <a:ext uri="{FF2B5EF4-FFF2-40B4-BE49-F238E27FC236}">
                <a16:creationId xmlns:a16="http://schemas.microsoft.com/office/drawing/2014/main" id="{5534A45E-571E-42F6-BA60-3F56152793F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S" noProof="0"/>
          </a:p>
        </p:txBody>
      </p:sp>
      <p:sp>
        <p:nvSpPr>
          <p:cNvPr id="5" name="4 Marcador de notas">
            <a:extLst>
              <a:ext uri="{FF2B5EF4-FFF2-40B4-BE49-F238E27FC236}">
                <a16:creationId xmlns:a16="http://schemas.microsoft.com/office/drawing/2014/main" id="{D11DFE97-9988-48CF-B287-E0146A196E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noProof="0"/>
              <a:t>Haga clic para modificar el estilo de texto del patrón</a:t>
            </a:r>
          </a:p>
          <a:p>
            <a:pPr lvl="1"/>
            <a:r>
              <a:rPr lang="es-ES" noProof="0"/>
              <a:t>Segundo nivel</a:t>
            </a:r>
          </a:p>
          <a:p>
            <a:pPr lvl="2"/>
            <a:r>
              <a:rPr lang="es-ES" noProof="0"/>
              <a:t>Tercer nivel</a:t>
            </a:r>
          </a:p>
          <a:p>
            <a:pPr lvl="3"/>
            <a:r>
              <a:rPr lang="es-ES" noProof="0"/>
              <a:t>Cuarto nivel</a:t>
            </a:r>
          </a:p>
          <a:p>
            <a:pPr lvl="4"/>
            <a:r>
              <a:rPr lang="es-ES" noProof="0"/>
              <a:t>Quinto nivel</a:t>
            </a:r>
          </a:p>
        </p:txBody>
      </p:sp>
      <p:sp>
        <p:nvSpPr>
          <p:cNvPr id="6" name="5 Marcador de pie de página">
            <a:extLst>
              <a:ext uri="{FF2B5EF4-FFF2-40B4-BE49-F238E27FC236}">
                <a16:creationId xmlns:a16="http://schemas.microsoft.com/office/drawing/2014/main" id="{4785FEB3-C5E8-4627-9AAE-7CDD6D7E8B8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>
            <a:extLst>
              <a:ext uri="{FF2B5EF4-FFF2-40B4-BE49-F238E27FC236}">
                <a16:creationId xmlns:a16="http://schemas.microsoft.com/office/drawing/2014/main" id="{57AA8786-72C8-4781-B253-A5AAF5CAD2C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1E8BA1EB-0AE1-4B97-A71D-FACAB26FCF53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E8BA1EB-0AE1-4B97-A71D-FACAB26FCF53}" type="slidenum">
              <a:rPr lang="es-ES" altLang="es-ES" smtClean="0"/>
              <a:pPr>
                <a:defRPr/>
              </a:pPr>
              <a:t>10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31037922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78D2830-FAF5-4051-A78C-DF8F5ECCABB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3040B100-345D-43BF-9A95-39692C0B690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DBFD52CB-C4FD-4D51-9BD2-29616589660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3EF4AD-0868-4DEB-9C8F-A95485429D92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17495060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7E69A6D-7122-4EB7-8AE6-EA5AA310D65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3AFD205-5E27-4CD8-AC95-819566637CA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9062BED-9A11-4A9A-BF3F-64A0A692ED9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0AE7E9-8F1E-473B-8D76-CB0B45D8FAEA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759701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218634C5-105D-422C-8590-B4F4FFB1EF4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93869EA-7273-4CF5-8EF7-EF9E62C401C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71963E2D-DBEB-4B07-8C21-70BE24ABAAB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870FAF-3350-4A5D-80C7-B10FC4433816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2823583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40796D0-AB20-4151-B84C-7375E48C0EB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9BF467A0-9684-4F20-B6A7-70E1E432AED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3BE6D5C-305B-46EB-88A7-B1B80ED87D4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6E1B16-B9EE-4CAF-8880-CE3D9593899D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41935183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39E9316-6ED6-4F64-ADEB-28843237E66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393FEA7-7C37-4191-A197-C161811853B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9ADC6B2-FDB7-4BCE-89E9-5771F241888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3653C3-CE8B-48CB-9F5C-122147D4486D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14625835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9C02B2F-1B84-4B86-8BFB-04DFFE0628A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32323BC-615B-41FD-AD65-034525BD54A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3CC7F53-D9A4-44C1-9831-A0F0C61BD8F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77D9F3-F957-4FB3-AB98-B292234ED387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1012367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7A8334F7-8DFC-4CA3-8EFD-35B07C1562C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8B4C82F8-94B0-4D68-826E-AED5152AE31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E46B3C5C-508F-4147-AE3D-84F3A53A360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6C2215-F6FD-424F-85D4-C1FF214C96D2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2592683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184D655A-D6DB-4654-A056-314F92BF9CB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F9200DF9-9C0C-4175-B9CF-8EE5879113F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92FC83B1-5AED-4A2F-B34C-B12BEAA59C8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5F744F-A5DF-487F-A826-20DCCFB5B1D5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13770606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208D22FB-9F33-40F1-A046-E042391DC07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D28D12AA-D861-47A9-9F30-0CB8507DA88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F995A10B-F914-443D-9A19-B108D5EE2BA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57807E-6382-45CE-AA27-7AB634A54F51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35939139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5903E1D-5D86-4F07-AD5D-2BE89607625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69DB45B-B22C-4AE0-94B9-FDAE88A5E27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AEF2655-7D1C-429F-A108-3872F554D2D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40E2F3-0960-49E3-8C1A-CEBC3D2E18B0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3238863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81D58DE-F7A4-4FDD-8321-939EA9C1530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B112DAE-D586-4F6A-81AD-B63314A85C5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6E02B40-12BF-4E4A-B609-E9487C589DF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86A045-78CA-4360-8187-89D2861B3C81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3714119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BBF2273C-3B85-446B-98CD-86B78A9B869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cambiar el estilo de título	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C2A50873-4595-4789-B47C-4A750EFA3CD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texto del patrón</a:t>
            </a:r>
          </a:p>
          <a:p>
            <a:pPr lvl="1"/>
            <a:r>
              <a:rPr lang="es-ES" altLang="es-ES"/>
              <a:t>Segundo nivel</a:t>
            </a:r>
          </a:p>
          <a:p>
            <a:pPr lvl="2"/>
            <a:r>
              <a:rPr lang="es-ES" altLang="es-ES"/>
              <a:t>Tercer nivel</a:t>
            </a:r>
          </a:p>
          <a:p>
            <a:pPr lvl="3"/>
            <a:r>
              <a:rPr lang="es-ES" altLang="es-ES"/>
              <a:t>Cuarto nivel</a:t>
            </a:r>
          </a:p>
          <a:p>
            <a:pPr lvl="4"/>
            <a:r>
              <a:rPr lang="es-ES" altLang="es-ES"/>
              <a:t>Quinto nivel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795A6246-F4E5-4578-AB9C-69A7090015D6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73C03E92-9757-4179-A6F9-2DA9C93CC4F8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EA09ED6F-914F-4728-BC36-0F711AE47F97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AEB1DB96-C2B4-44B9-BF5E-755483B45B24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4.xml"/><Relationship Id="rId13" Type="http://schemas.openxmlformats.org/officeDocument/2006/relationships/diagramQuickStyle" Target="../diagrams/quickStyle5.xml"/><Relationship Id="rId3" Type="http://schemas.openxmlformats.org/officeDocument/2006/relationships/slideLayout" Target="../slideLayouts/slideLayout2.xml"/><Relationship Id="rId7" Type="http://schemas.openxmlformats.org/officeDocument/2006/relationships/diagramLayout" Target="../diagrams/layout4.xml"/><Relationship Id="rId12" Type="http://schemas.openxmlformats.org/officeDocument/2006/relationships/diagramLayout" Target="../diagrams/layout5.xml"/><Relationship Id="rId2" Type="http://schemas.openxmlformats.org/officeDocument/2006/relationships/audio" Target="../media/media10.m4a"/><Relationship Id="rId16" Type="http://schemas.openxmlformats.org/officeDocument/2006/relationships/image" Target="../media/image4.png"/><Relationship Id="rId1" Type="http://schemas.microsoft.com/office/2007/relationships/media" Target="../media/media10.m4a"/><Relationship Id="rId6" Type="http://schemas.openxmlformats.org/officeDocument/2006/relationships/diagramData" Target="../diagrams/data4.xml"/><Relationship Id="rId11" Type="http://schemas.openxmlformats.org/officeDocument/2006/relationships/diagramData" Target="../diagrams/data5.xml"/><Relationship Id="rId5" Type="http://schemas.openxmlformats.org/officeDocument/2006/relationships/image" Target="../media/image2.jpeg"/><Relationship Id="rId15" Type="http://schemas.microsoft.com/office/2007/relationships/diagramDrawing" Target="../diagrams/drawing5.xml"/><Relationship Id="rId10" Type="http://schemas.microsoft.com/office/2007/relationships/diagramDrawing" Target="../diagrams/drawing4.xml"/><Relationship Id="rId4" Type="http://schemas.openxmlformats.org/officeDocument/2006/relationships/notesSlide" Target="../notesSlides/notesSlide1.xml"/><Relationship Id="rId9" Type="http://schemas.openxmlformats.org/officeDocument/2006/relationships/diagramColors" Target="../diagrams/colors4.xml"/><Relationship Id="rId14" Type="http://schemas.openxmlformats.org/officeDocument/2006/relationships/diagramColors" Target="../diagrams/colors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1.m4a"/><Relationship Id="rId1" Type="http://schemas.microsoft.com/office/2007/relationships/media" Target="../media/media11.m4a"/><Relationship Id="rId5" Type="http://schemas.openxmlformats.org/officeDocument/2006/relationships/image" Target="../media/image4.png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2.m4a"/><Relationship Id="rId1" Type="http://schemas.microsoft.com/office/2007/relationships/media" Target="../media/media12.m4a"/><Relationship Id="rId5" Type="http://schemas.openxmlformats.org/officeDocument/2006/relationships/image" Target="../media/image4.png"/><Relationship Id="rId4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3.m4a"/><Relationship Id="rId1" Type="http://schemas.microsoft.com/office/2007/relationships/media" Target="../media/media13.m4a"/><Relationship Id="rId5" Type="http://schemas.openxmlformats.org/officeDocument/2006/relationships/image" Target="../media/image4.png"/><Relationship Id="rId4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4.m4a"/><Relationship Id="rId1" Type="http://schemas.microsoft.com/office/2007/relationships/media" Target="../media/media14.m4a"/><Relationship Id="rId5" Type="http://schemas.openxmlformats.org/officeDocument/2006/relationships/image" Target="../media/image4.png"/><Relationship Id="rId4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5.m4a"/><Relationship Id="rId1" Type="http://schemas.microsoft.com/office/2007/relationships/media" Target="../media/media15.m4a"/><Relationship Id="rId5" Type="http://schemas.openxmlformats.org/officeDocument/2006/relationships/image" Target="../media/image4.png"/><Relationship Id="rId4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6.m4a"/><Relationship Id="rId1" Type="http://schemas.microsoft.com/office/2007/relationships/media" Target="../media/media16.m4a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audio" Target="../media/media2.m4a"/><Relationship Id="rId7" Type="http://schemas.openxmlformats.org/officeDocument/2006/relationships/diagramLayout" Target="../diagrams/layout1.xml"/><Relationship Id="rId12" Type="http://schemas.openxmlformats.org/officeDocument/2006/relationships/image" Target="../media/image4.png"/><Relationship Id="rId2" Type="http://schemas.microsoft.com/office/2007/relationships/media" Target="../media/media2.m4a"/><Relationship Id="rId1" Type="http://schemas.openxmlformats.org/officeDocument/2006/relationships/tags" Target="../tags/tag1.xml"/><Relationship Id="rId6" Type="http://schemas.openxmlformats.org/officeDocument/2006/relationships/diagramData" Target="../diagrams/data1.xml"/><Relationship Id="rId11" Type="http://schemas.openxmlformats.org/officeDocument/2006/relationships/image" Target="../media/image5.jpeg"/><Relationship Id="rId5" Type="http://schemas.openxmlformats.org/officeDocument/2006/relationships/image" Target="../media/image2.jpeg"/><Relationship Id="rId10" Type="http://schemas.microsoft.com/office/2007/relationships/diagramDrawing" Target="../diagrams/drawing1.xml"/><Relationship Id="rId4" Type="http://schemas.openxmlformats.org/officeDocument/2006/relationships/slideLayout" Target="../slideLayouts/slideLayout2.xml"/><Relationship Id="rId9" Type="http://schemas.openxmlformats.org/officeDocument/2006/relationships/diagramColors" Target="../diagrams/colors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media3.m4a"/><Relationship Id="rId2" Type="http://schemas.microsoft.com/office/2007/relationships/media" Target="../media/media3.m4a"/><Relationship Id="rId1" Type="http://schemas.openxmlformats.org/officeDocument/2006/relationships/tags" Target="../tags/tag2.xml"/><Relationship Id="rId6" Type="http://schemas.openxmlformats.org/officeDocument/2006/relationships/image" Target="../media/image4.png"/><Relationship Id="rId5" Type="http://schemas.openxmlformats.org/officeDocument/2006/relationships/image" Target="../media/image2.jpeg"/><Relationship Id="rId4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13" Type="http://schemas.openxmlformats.org/officeDocument/2006/relationships/image" Target="../media/image8.svg"/><Relationship Id="rId3" Type="http://schemas.openxmlformats.org/officeDocument/2006/relationships/audio" Target="../media/media4.m4a"/><Relationship Id="rId7" Type="http://schemas.openxmlformats.org/officeDocument/2006/relationships/diagramLayout" Target="../diagrams/layout2.xml"/><Relationship Id="rId12" Type="http://schemas.openxmlformats.org/officeDocument/2006/relationships/image" Target="../media/image7.png"/><Relationship Id="rId2" Type="http://schemas.microsoft.com/office/2007/relationships/media" Target="../media/media4.m4a"/><Relationship Id="rId1" Type="http://schemas.openxmlformats.org/officeDocument/2006/relationships/tags" Target="../tags/tag3.xml"/><Relationship Id="rId6" Type="http://schemas.openxmlformats.org/officeDocument/2006/relationships/diagramData" Target="../diagrams/data2.xml"/><Relationship Id="rId11" Type="http://schemas.openxmlformats.org/officeDocument/2006/relationships/image" Target="../media/image6.png"/><Relationship Id="rId5" Type="http://schemas.openxmlformats.org/officeDocument/2006/relationships/image" Target="../media/image2.jpeg"/><Relationship Id="rId10" Type="http://schemas.microsoft.com/office/2007/relationships/diagramDrawing" Target="../diagrams/drawing2.xml"/><Relationship Id="rId4" Type="http://schemas.openxmlformats.org/officeDocument/2006/relationships/slideLayout" Target="../slideLayouts/slideLayout2.xml"/><Relationship Id="rId9" Type="http://schemas.openxmlformats.org/officeDocument/2006/relationships/diagramColors" Target="../diagrams/colors2.xml"/><Relationship Id="rId1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3.xml"/><Relationship Id="rId13" Type="http://schemas.openxmlformats.org/officeDocument/2006/relationships/image" Target="../media/image4.png"/><Relationship Id="rId3" Type="http://schemas.openxmlformats.org/officeDocument/2006/relationships/audio" Target="../media/media5.m4a"/><Relationship Id="rId7" Type="http://schemas.openxmlformats.org/officeDocument/2006/relationships/diagramLayout" Target="../diagrams/layout3.xml"/><Relationship Id="rId12" Type="http://schemas.openxmlformats.org/officeDocument/2006/relationships/image" Target="../media/image10.jpeg"/><Relationship Id="rId2" Type="http://schemas.microsoft.com/office/2007/relationships/media" Target="../media/media5.m4a"/><Relationship Id="rId1" Type="http://schemas.openxmlformats.org/officeDocument/2006/relationships/tags" Target="../tags/tag4.xml"/><Relationship Id="rId6" Type="http://schemas.openxmlformats.org/officeDocument/2006/relationships/diagramData" Target="../diagrams/data3.xml"/><Relationship Id="rId11" Type="http://schemas.openxmlformats.org/officeDocument/2006/relationships/image" Target="../media/image9.jpeg"/><Relationship Id="rId5" Type="http://schemas.openxmlformats.org/officeDocument/2006/relationships/image" Target="../media/image2.jpeg"/><Relationship Id="rId10" Type="http://schemas.microsoft.com/office/2007/relationships/diagramDrawing" Target="../diagrams/drawing3.xml"/><Relationship Id="rId4" Type="http://schemas.openxmlformats.org/officeDocument/2006/relationships/slideLayout" Target="../slideLayouts/slideLayout2.xml"/><Relationship Id="rId9" Type="http://schemas.openxmlformats.org/officeDocument/2006/relationships/diagramColors" Target="../diagrams/colors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5" Type="http://schemas.openxmlformats.org/officeDocument/2006/relationships/image" Target="../media/image4.png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5" Type="http://schemas.openxmlformats.org/officeDocument/2006/relationships/image" Target="../media/image4.png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3.svg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10" Type="http://schemas.openxmlformats.org/officeDocument/2006/relationships/image" Target="../media/image4.png"/><Relationship Id="rId4" Type="http://schemas.openxmlformats.org/officeDocument/2006/relationships/image" Target="../media/image2.jpeg"/><Relationship Id="rId9" Type="http://schemas.openxmlformats.org/officeDocument/2006/relationships/image" Target="../media/image8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5" Type="http://schemas.openxmlformats.org/officeDocument/2006/relationships/image" Target="../media/image4.pn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9">
            <a:extLst>
              <a:ext uri="{FF2B5EF4-FFF2-40B4-BE49-F238E27FC236}">
                <a16:creationId xmlns:a16="http://schemas.microsoft.com/office/drawing/2014/main" id="{6D8C8100-BF46-43AE-A980-AD514BA450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213" y="2420938"/>
            <a:ext cx="7772400" cy="2160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buFontTx/>
              <a:buNone/>
            </a:pPr>
            <a:r>
              <a:rPr lang="es-ES" altLang="es-ES" b="1"/>
              <a:t>Análisis de las asimetrías de género en las relaciones de parejas.</a:t>
            </a:r>
          </a:p>
          <a:p>
            <a:pPr algn="ctr">
              <a:buFontTx/>
              <a:buNone/>
            </a:pPr>
            <a:r>
              <a:rPr lang="es-ES" altLang="es-ES" b="1"/>
              <a:t>Un estudio piloto</a:t>
            </a:r>
            <a:endParaRPr lang="es-ES" altLang="es-ES" sz="4400" b="1"/>
          </a:p>
        </p:txBody>
      </p:sp>
      <p:sp>
        <p:nvSpPr>
          <p:cNvPr id="3075" name="Rectangle 20">
            <a:extLst>
              <a:ext uri="{FF2B5EF4-FFF2-40B4-BE49-F238E27FC236}">
                <a16:creationId xmlns:a16="http://schemas.microsoft.com/office/drawing/2014/main" id="{367B6992-78A5-41D2-8D7F-0C86B194D2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3350" y="2276475"/>
            <a:ext cx="64008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buFontTx/>
              <a:buNone/>
            </a:pPr>
            <a:endParaRPr lang="es-ES" altLang="es-ES"/>
          </a:p>
        </p:txBody>
      </p:sp>
      <p:pic>
        <p:nvPicPr>
          <p:cNvPr id="2070" name="Picture 22">
            <a:extLst>
              <a:ext uri="{FF2B5EF4-FFF2-40B4-BE49-F238E27FC236}">
                <a16:creationId xmlns:a16="http://schemas.microsoft.com/office/drawing/2014/main" id="{48D278D5-9C92-46A4-BBEF-594B681FFE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32138" y="304800"/>
            <a:ext cx="2952750" cy="1323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7" name="CuadroTexto 1">
            <a:extLst>
              <a:ext uri="{FF2B5EF4-FFF2-40B4-BE49-F238E27FC236}">
                <a16:creationId xmlns:a16="http://schemas.microsoft.com/office/drawing/2014/main" id="{1BD5BCDC-8162-4373-89E1-077DFCE538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513" y="5229225"/>
            <a:ext cx="4752975" cy="189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s-ES" altLang="es-ES" b="1"/>
              <a:t>Esther Mena Rodríguez</a:t>
            </a:r>
          </a:p>
          <a:p>
            <a:pPr algn="ctr">
              <a:lnSpc>
                <a:spcPct val="150000"/>
              </a:lnSpc>
            </a:pPr>
            <a:r>
              <a:rPr lang="es-ES" altLang="es-ES" b="1"/>
              <a:t>Lourdes Aranda </a:t>
            </a:r>
          </a:p>
          <a:p>
            <a:pPr algn="ctr">
              <a:lnSpc>
                <a:spcPct val="150000"/>
              </a:lnSpc>
            </a:pPr>
            <a:r>
              <a:rPr lang="es-ES" altLang="es-ES" b="1"/>
              <a:t>María Inmaculada Jiménez Perona</a:t>
            </a:r>
          </a:p>
          <a:p>
            <a:br>
              <a:rPr lang="es-ES" altLang="es-ES"/>
            </a:br>
            <a:endParaRPr lang="es-ES" altLang="es-ES"/>
          </a:p>
        </p:txBody>
      </p:sp>
      <p:pic>
        <p:nvPicPr>
          <p:cNvPr id="3" name="Audio 2">
            <a:hlinkClick r:id="" action="ppaction://media"/>
            <a:extLst>
              <a:ext uri="{FF2B5EF4-FFF2-40B4-BE49-F238E27FC236}">
                <a16:creationId xmlns:a16="http://schemas.microsoft.com/office/drawing/2014/main" id="{79D138D5-AE10-4667-95DA-1E9DC785787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440738" y="6154738"/>
            <a:ext cx="487362" cy="48736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6872"/>
    </mc:Choice>
    <mc:Fallback>
      <p:transition spd="slow" advTm="2687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29AC6593-9F21-44C0-90F0-EB4A0EA0F6C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900113" y="188913"/>
            <a:ext cx="7343775" cy="1143000"/>
          </a:xfrm>
        </p:spPr>
        <p:txBody>
          <a:bodyPr/>
          <a:lstStyle/>
          <a:p>
            <a:r>
              <a:rPr lang="es-ES" altLang="es-ES" sz="2800" dirty="0"/>
              <a:t>Análisis de las asimetrías de género en las relaciones de parejas.</a:t>
            </a:r>
            <a:br>
              <a:rPr lang="es-ES" altLang="es-ES" sz="2800" dirty="0"/>
            </a:br>
            <a:r>
              <a:rPr lang="es-ES" altLang="es-ES" sz="2800" dirty="0"/>
              <a:t>Un estudio piloto</a:t>
            </a:r>
            <a:endParaRPr lang="es-ES" altLang="es-ES" sz="6000" dirty="0"/>
          </a:p>
        </p:txBody>
      </p: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FEA5CE58-053B-42EC-8D84-16061257E98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81031650"/>
              </p:ext>
            </p:extLst>
          </p:nvPr>
        </p:nvGraphicFramePr>
        <p:xfrm>
          <a:off x="899592" y="2641104"/>
          <a:ext cx="3528392" cy="4028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grpSp>
        <p:nvGrpSpPr>
          <p:cNvPr id="4" name="Grupo 3">
            <a:extLst>
              <a:ext uri="{FF2B5EF4-FFF2-40B4-BE49-F238E27FC236}">
                <a16:creationId xmlns:a16="http://schemas.microsoft.com/office/drawing/2014/main" id="{5F325AAE-16E9-4B74-803C-3F774EDE9ECF}"/>
              </a:ext>
            </a:extLst>
          </p:cNvPr>
          <p:cNvGrpSpPr/>
          <p:nvPr/>
        </p:nvGrpSpPr>
        <p:grpSpPr>
          <a:xfrm>
            <a:off x="323528" y="1849760"/>
            <a:ext cx="8496944" cy="571128"/>
            <a:chOff x="0" y="0"/>
            <a:chExt cx="8496944" cy="1219200"/>
          </a:xfrm>
          <a:solidFill>
            <a:srgbClr val="CC66FF"/>
          </a:solidFill>
        </p:grpSpPr>
        <p:sp>
          <p:nvSpPr>
            <p:cNvPr id="5" name="Rectángulo 4">
              <a:extLst>
                <a:ext uri="{FF2B5EF4-FFF2-40B4-BE49-F238E27FC236}">
                  <a16:creationId xmlns:a16="http://schemas.microsoft.com/office/drawing/2014/main" id="{9DD26D6D-6B58-4083-A4BE-B2265C0E4569}"/>
                </a:ext>
              </a:extLst>
            </p:cNvPr>
            <p:cNvSpPr/>
            <p:nvPr/>
          </p:nvSpPr>
          <p:spPr>
            <a:xfrm>
              <a:off x="0" y="0"/>
              <a:ext cx="8496944" cy="12192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0">
              <a:scrgbClr r="0" g="0" b="0"/>
            </a:lnRef>
            <a:fillRef idx="1">
              <a:scrgbClr r="0" g="0" b="0"/>
            </a:fillRef>
            <a:effectRef idx="0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" name="CuadroTexto 5">
              <a:extLst>
                <a:ext uri="{FF2B5EF4-FFF2-40B4-BE49-F238E27FC236}">
                  <a16:creationId xmlns:a16="http://schemas.microsoft.com/office/drawing/2014/main" id="{8108CE8C-A5B5-4021-9DC9-942AF1768990}"/>
                </a:ext>
              </a:extLst>
            </p:cNvPr>
            <p:cNvSpPr txBox="1"/>
            <p:nvPr/>
          </p:nvSpPr>
          <p:spPr>
            <a:xfrm>
              <a:off x="0" y="0"/>
              <a:ext cx="8496944" cy="12192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0980" tIns="220980" rIns="220980" bIns="220980" numCol="1" spcCol="1270" anchor="ctr" anchorCtr="0">
              <a:noAutofit/>
            </a:bodyPr>
            <a:lstStyle/>
            <a:p>
              <a:pPr marL="0" lvl="0" indent="0" algn="ctr" defTabSz="2578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" sz="2800" kern="1200" dirty="0"/>
                <a:t>Conceptos clave de las Preguntas</a:t>
              </a:r>
              <a:endParaRPr lang="es-ES" sz="1400" kern="1200" dirty="0"/>
            </a:p>
          </p:txBody>
        </p:sp>
      </p:grpSp>
      <p:graphicFrame>
        <p:nvGraphicFramePr>
          <p:cNvPr id="7" name="Diagrama 6">
            <a:extLst>
              <a:ext uri="{FF2B5EF4-FFF2-40B4-BE49-F238E27FC236}">
                <a16:creationId xmlns:a16="http://schemas.microsoft.com/office/drawing/2014/main" id="{EBBA9216-2D94-4747-BF60-AD8A5F6DCDB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92210271"/>
              </p:ext>
            </p:extLst>
          </p:nvPr>
        </p:nvGraphicFramePr>
        <p:xfrm>
          <a:off x="4716016" y="2641104"/>
          <a:ext cx="3528392" cy="4028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1" r:lo="rId12" r:qs="rId13" r:cs="rId14"/>
          </a:graphicData>
        </a:graphic>
      </p:graphicFrame>
      <p:pic>
        <p:nvPicPr>
          <p:cNvPr id="9" name="Audio 8">
            <a:hlinkClick r:id="" action="ppaction://media"/>
            <a:extLst>
              <a:ext uri="{FF2B5EF4-FFF2-40B4-BE49-F238E27FC236}">
                <a16:creationId xmlns:a16="http://schemas.microsoft.com/office/drawing/2014/main" id="{F3DD9801-71C2-4379-B0A9-7AEA23774D8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6"/>
          <a:stretch>
            <a:fillRect/>
          </a:stretch>
        </p:blipFill>
        <p:spPr>
          <a:xfrm>
            <a:off x="8440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0135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478"/>
    </mc:Choice>
    <mc:Fallback>
      <p:transition spd="slow" advTm="2047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29AC6593-9F21-44C0-90F0-EB4A0EA0F6C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900113" y="188913"/>
            <a:ext cx="7343775" cy="1143000"/>
          </a:xfrm>
        </p:spPr>
        <p:txBody>
          <a:bodyPr/>
          <a:lstStyle/>
          <a:p>
            <a:r>
              <a:rPr lang="es-ES" altLang="es-ES" sz="2800"/>
              <a:t>Análisis de las asimetrías de género en las relaciones de parejas.</a:t>
            </a:r>
            <a:br>
              <a:rPr lang="es-ES" altLang="es-ES" sz="2800"/>
            </a:br>
            <a:r>
              <a:rPr lang="es-ES" altLang="es-ES" sz="2800"/>
              <a:t>Un estudio piloto</a:t>
            </a:r>
            <a:endParaRPr lang="es-ES" altLang="es-ES" sz="6000"/>
          </a:p>
        </p:txBody>
      </p:sp>
      <p:grpSp>
        <p:nvGrpSpPr>
          <p:cNvPr id="4" name="Grupo 3">
            <a:extLst>
              <a:ext uri="{FF2B5EF4-FFF2-40B4-BE49-F238E27FC236}">
                <a16:creationId xmlns:a16="http://schemas.microsoft.com/office/drawing/2014/main" id="{6D83207C-0F2C-4AC2-BFB3-0275F101E434}"/>
              </a:ext>
            </a:extLst>
          </p:cNvPr>
          <p:cNvGrpSpPr/>
          <p:nvPr/>
        </p:nvGrpSpPr>
        <p:grpSpPr>
          <a:xfrm>
            <a:off x="323528" y="1849760"/>
            <a:ext cx="8496944" cy="571128"/>
            <a:chOff x="0" y="0"/>
            <a:chExt cx="8496944" cy="1219200"/>
          </a:xfrm>
          <a:solidFill>
            <a:srgbClr val="CC66FF"/>
          </a:solidFill>
        </p:grpSpPr>
        <p:sp>
          <p:nvSpPr>
            <p:cNvPr id="5" name="Rectángulo 4">
              <a:extLst>
                <a:ext uri="{FF2B5EF4-FFF2-40B4-BE49-F238E27FC236}">
                  <a16:creationId xmlns:a16="http://schemas.microsoft.com/office/drawing/2014/main" id="{ADABB50C-E48E-4BA5-8D8B-D755496B3666}"/>
                </a:ext>
              </a:extLst>
            </p:cNvPr>
            <p:cNvSpPr/>
            <p:nvPr/>
          </p:nvSpPr>
          <p:spPr>
            <a:xfrm>
              <a:off x="0" y="0"/>
              <a:ext cx="8496944" cy="12192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0">
              <a:scrgbClr r="0" g="0" b="0"/>
            </a:lnRef>
            <a:fillRef idx="1">
              <a:scrgbClr r="0" g="0" b="0"/>
            </a:fillRef>
            <a:effectRef idx="0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" name="CuadroTexto 5">
              <a:extLst>
                <a:ext uri="{FF2B5EF4-FFF2-40B4-BE49-F238E27FC236}">
                  <a16:creationId xmlns:a16="http://schemas.microsoft.com/office/drawing/2014/main" id="{5F6CE193-FEFD-47D7-A8B8-1DCB0D122DEB}"/>
                </a:ext>
              </a:extLst>
            </p:cNvPr>
            <p:cNvSpPr txBox="1"/>
            <p:nvPr/>
          </p:nvSpPr>
          <p:spPr>
            <a:xfrm>
              <a:off x="0" y="0"/>
              <a:ext cx="8496944" cy="12192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0980" tIns="220980" rIns="220980" bIns="220980" numCol="1" spcCol="1270" anchor="ctr" anchorCtr="0">
              <a:noAutofit/>
            </a:bodyPr>
            <a:lstStyle/>
            <a:p>
              <a:pPr marL="0" lvl="0" indent="0" algn="ctr" defTabSz="2578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" sz="2800" kern="1200" dirty="0"/>
                <a:t>Procedimiento: Análisis de datos</a:t>
              </a:r>
              <a:endParaRPr lang="es-ES" sz="1400" kern="1200" dirty="0"/>
            </a:p>
          </p:txBody>
        </p:sp>
      </p:grpSp>
      <p:grpSp>
        <p:nvGrpSpPr>
          <p:cNvPr id="7" name="Grupo 6">
            <a:extLst>
              <a:ext uri="{FF2B5EF4-FFF2-40B4-BE49-F238E27FC236}">
                <a16:creationId xmlns:a16="http://schemas.microsoft.com/office/drawing/2014/main" id="{01A46089-B821-4E94-9912-8D9BDC4B1066}"/>
              </a:ext>
            </a:extLst>
          </p:cNvPr>
          <p:cNvGrpSpPr/>
          <p:nvPr/>
        </p:nvGrpSpPr>
        <p:grpSpPr>
          <a:xfrm>
            <a:off x="395536" y="2996952"/>
            <a:ext cx="3816424" cy="2056266"/>
            <a:chOff x="4248472" y="1503675"/>
            <a:chExt cx="4248472" cy="2560322"/>
          </a:xfrm>
        </p:grpSpPr>
        <p:sp>
          <p:nvSpPr>
            <p:cNvPr id="8" name="Rectángulo 7">
              <a:extLst>
                <a:ext uri="{FF2B5EF4-FFF2-40B4-BE49-F238E27FC236}">
                  <a16:creationId xmlns:a16="http://schemas.microsoft.com/office/drawing/2014/main" id="{8817EFA3-4D58-493F-8173-5C2B13628995}"/>
                </a:ext>
              </a:extLst>
            </p:cNvPr>
            <p:cNvSpPr/>
            <p:nvPr/>
          </p:nvSpPr>
          <p:spPr>
            <a:xfrm>
              <a:off x="4248472" y="1503677"/>
              <a:ext cx="4248472" cy="2560320"/>
            </a:xfrm>
            <a:prstGeom prst="rect">
              <a:avLst/>
            </a:prstGeom>
            <a:gradFill flip="none" rotWithShape="0">
              <a:gsLst>
                <a:gs pos="0">
                  <a:schemeClr val="accent2">
                    <a:lumMod val="40000"/>
                    <a:lumOff val="60000"/>
                    <a:shade val="30000"/>
                    <a:satMod val="115000"/>
                  </a:schemeClr>
                </a:gs>
                <a:gs pos="50000">
                  <a:schemeClr val="accent2">
                    <a:lumMod val="40000"/>
                    <a:lumOff val="60000"/>
                    <a:shade val="67500"/>
                    <a:satMod val="115000"/>
                  </a:schemeClr>
                </a:gs>
                <a:gs pos="100000">
                  <a:schemeClr val="accent2">
                    <a:lumMod val="40000"/>
                    <a:lumOff val="60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CuadroTexto 8">
              <a:extLst>
                <a:ext uri="{FF2B5EF4-FFF2-40B4-BE49-F238E27FC236}">
                  <a16:creationId xmlns:a16="http://schemas.microsoft.com/office/drawing/2014/main" id="{08E9180A-EB1F-4B8E-A2C8-E526242EC0FF}"/>
                </a:ext>
              </a:extLst>
            </p:cNvPr>
            <p:cNvSpPr txBox="1"/>
            <p:nvPr/>
          </p:nvSpPr>
          <p:spPr>
            <a:xfrm>
              <a:off x="4248472" y="1503675"/>
              <a:ext cx="4248472" cy="2560319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79070" tIns="179070" rIns="179070" bIns="179070" numCol="1" spcCol="1270" anchor="ctr" anchorCtr="0">
              <a:noAutofit/>
            </a:bodyPr>
            <a:lstStyle/>
            <a:p>
              <a:pPr marL="0" lvl="0" indent="0" algn="ctr" defTabSz="2089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" sz="3600" kern="1200" dirty="0"/>
                <a:t>Descriptivo</a:t>
              </a:r>
            </a:p>
            <a:p>
              <a:pPr marL="0" lvl="0" indent="0" algn="ctr" defTabSz="2089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" sz="3600" dirty="0"/>
                <a:t>Medias</a:t>
              </a:r>
            </a:p>
            <a:p>
              <a:pPr marL="0" lvl="0" indent="0" algn="ctr" defTabSz="2089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" sz="3600" dirty="0"/>
                <a:t>D. Típicas</a:t>
              </a:r>
            </a:p>
          </p:txBody>
        </p:sp>
      </p:grpSp>
      <p:grpSp>
        <p:nvGrpSpPr>
          <p:cNvPr id="10" name="Grupo 9">
            <a:extLst>
              <a:ext uri="{FF2B5EF4-FFF2-40B4-BE49-F238E27FC236}">
                <a16:creationId xmlns:a16="http://schemas.microsoft.com/office/drawing/2014/main" id="{06881885-59B3-4E9D-A4D5-5B015FE6BFD7}"/>
              </a:ext>
            </a:extLst>
          </p:cNvPr>
          <p:cNvGrpSpPr/>
          <p:nvPr/>
        </p:nvGrpSpPr>
        <p:grpSpPr>
          <a:xfrm>
            <a:off x="4932040" y="2996952"/>
            <a:ext cx="3816424" cy="2056264"/>
            <a:chOff x="4248472" y="1503677"/>
            <a:chExt cx="4248472" cy="2560320"/>
          </a:xfrm>
        </p:grpSpPr>
        <p:sp>
          <p:nvSpPr>
            <p:cNvPr id="11" name="Rectángulo 10">
              <a:extLst>
                <a:ext uri="{FF2B5EF4-FFF2-40B4-BE49-F238E27FC236}">
                  <a16:creationId xmlns:a16="http://schemas.microsoft.com/office/drawing/2014/main" id="{89BEAAA4-170B-47DC-988C-EB26EDA387D3}"/>
                </a:ext>
              </a:extLst>
            </p:cNvPr>
            <p:cNvSpPr/>
            <p:nvPr/>
          </p:nvSpPr>
          <p:spPr>
            <a:xfrm>
              <a:off x="4248472" y="1503677"/>
              <a:ext cx="4248472" cy="2560320"/>
            </a:xfrm>
            <a:prstGeom prst="rect">
              <a:avLst/>
            </a:prstGeom>
            <a:gradFill flip="none" rotWithShape="0">
              <a:gsLst>
                <a:gs pos="0">
                  <a:schemeClr val="accent2">
                    <a:lumMod val="40000"/>
                    <a:lumOff val="60000"/>
                    <a:shade val="30000"/>
                    <a:satMod val="115000"/>
                  </a:schemeClr>
                </a:gs>
                <a:gs pos="50000">
                  <a:schemeClr val="accent2">
                    <a:lumMod val="40000"/>
                    <a:lumOff val="60000"/>
                    <a:shade val="67500"/>
                    <a:satMod val="115000"/>
                  </a:schemeClr>
                </a:gs>
                <a:gs pos="100000">
                  <a:schemeClr val="accent2">
                    <a:lumMod val="40000"/>
                    <a:lumOff val="60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CuadroTexto 11">
              <a:extLst>
                <a:ext uri="{FF2B5EF4-FFF2-40B4-BE49-F238E27FC236}">
                  <a16:creationId xmlns:a16="http://schemas.microsoft.com/office/drawing/2014/main" id="{2F938A41-3748-4BD2-90FA-80000C4F8DA1}"/>
                </a:ext>
              </a:extLst>
            </p:cNvPr>
            <p:cNvSpPr txBox="1"/>
            <p:nvPr/>
          </p:nvSpPr>
          <p:spPr>
            <a:xfrm>
              <a:off x="4248472" y="1503677"/>
              <a:ext cx="4248472" cy="256032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79070" tIns="179070" rIns="179070" bIns="179070" numCol="1" spcCol="1270" anchor="ctr" anchorCtr="0">
              <a:noAutofit/>
            </a:bodyPr>
            <a:lstStyle/>
            <a:p>
              <a:pPr marL="0" lvl="0" indent="0" algn="ctr" defTabSz="2089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" sz="3600" kern="1200" dirty="0"/>
                <a:t>NO paramétrica</a:t>
              </a:r>
            </a:p>
            <a:p>
              <a:pPr marL="0" lvl="0" indent="0" algn="ctr" defTabSz="2089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" sz="3600" dirty="0"/>
                <a:t>U Mann-Whitney</a:t>
              </a:r>
            </a:p>
          </p:txBody>
        </p:sp>
      </p:grpSp>
      <p:sp>
        <p:nvSpPr>
          <p:cNvPr id="13" name="Rectángulo: esquinas redondeadas 12">
            <a:extLst>
              <a:ext uri="{FF2B5EF4-FFF2-40B4-BE49-F238E27FC236}">
                <a16:creationId xmlns:a16="http://schemas.microsoft.com/office/drawing/2014/main" id="{23C3B337-89EE-4B78-B25C-39BD6FA9DC4F}"/>
              </a:ext>
            </a:extLst>
          </p:cNvPr>
          <p:cNvSpPr/>
          <p:nvPr/>
        </p:nvSpPr>
        <p:spPr>
          <a:xfrm>
            <a:off x="2627784" y="5661248"/>
            <a:ext cx="3888432" cy="648072"/>
          </a:xfrm>
          <a:prstGeom prst="roundRect">
            <a:avLst/>
          </a:prstGeom>
          <a:solidFill>
            <a:srgbClr val="6666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/>
              <a:t>SPSS V.25</a:t>
            </a:r>
          </a:p>
        </p:txBody>
      </p:sp>
      <p:pic>
        <p:nvPicPr>
          <p:cNvPr id="14" name="Audio 13">
            <a:hlinkClick r:id="" action="ppaction://media"/>
            <a:extLst>
              <a:ext uri="{FF2B5EF4-FFF2-40B4-BE49-F238E27FC236}">
                <a16:creationId xmlns:a16="http://schemas.microsoft.com/office/drawing/2014/main" id="{D303DAB9-B570-496C-8888-1DA7FA64A80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440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63608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6758"/>
    </mc:Choice>
    <mc:Fallback>
      <p:transition spd="slow" advTm="5675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29AC6593-9F21-44C0-90F0-EB4A0EA0F6C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900113" y="188913"/>
            <a:ext cx="7343775" cy="1143000"/>
          </a:xfrm>
        </p:spPr>
        <p:txBody>
          <a:bodyPr/>
          <a:lstStyle/>
          <a:p>
            <a:r>
              <a:rPr lang="es-ES" altLang="es-ES" sz="2800"/>
              <a:t>Análisis de las asimetrías de género en las relaciones de parejas.</a:t>
            </a:r>
            <a:br>
              <a:rPr lang="es-ES" altLang="es-ES" sz="2800"/>
            </a:br>
            <a:r>
              <a:rPr lang="es-ES" altLang="es-ES" sz="2800"/>
              <a:t>Un estudio piloto</a:t>
            </a:r>
            <a:endParaRPr lang="es-ES" altLang="es-ES" sz="6000"/>
          </a:p>
        </p:txBody>
      </p:sp>
      <p:grpSp>
        <p:nvGrpSpPr>
          <p:cNvPr id="3" name="Grupo 2">
            <a:extLst>
              <a:ext uri="{FF2B5EF4-FFF2-40B4-BE49-F238E27FC236}">
                <a16:creationId xmlns:a16="http://schemas.microsoft.com/office/drawing/2014/main" id="{E0115C40-B6EA-4797-9943-D6F7E4A9F992}"/>
              </a:ext>
            </a:extLst>
          </p:cNvPr>
          <p:cNvGrpSpPr/>
          <p:nvPr/>
        </p:nvGrpSpPr>
        <p:grpSpPr>
          <a:xfrm>
            <a:off x="323528" y="1700808"/>
            <a:ext cx="8496944" cy="571128"/>
            <a:chOff x="0" y="0"/>
            <a:chExt cx="8496944" cy="1219200"/>
          </a:xfrm>
          <a:solidFill>
            <a:srgbClr val="CC66FF"/>
          </a:solidFill>
        </p:grpSpPr>
        <p:sp>
          <p:nvSpPr>
            <p:cNvPr id="4" name="Rectángulo 3">
              <a:extLst>
                <a:ext uri="{FF2B5EF4-FFF2-40B4-BE49-F238E27FC236}">
                  <a16:creationId xmlns:a16="http://schemas.microsoft.com/office/drawing/2014/main" id="{8380E164-4FA8-4E06-9079-AD7D39A7C7CE}"/>
                </a:ext>
              </a:extLst>
            </p:cNvPr>
            <p:cNvSpPr/>
            <p:nvPr/>
          </p:nvSpPr>
          <p:spPr>
            <a:xfrm>
              <a:off x="0" y="0"/>
              <a:ext cx="8496944" cy="12192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0">
              <a:scrgbClr r="0" g="0" b="0"/>
            </a:lnRef>
            <a:fillRef idx="1">
              <a:scrgbClr r="0" g="0" b="0"/>
            </a:fillRef>
            <a:effectRef idx="0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5" name="CuadroTexto 4">
              <a:extLst>
                <a:ext uri="{FF2B5EF4-FFF2-40B4-BE49-F238E27FC236}">
                  <a16:creationId xmlns:a16="http://schemas.microsoft.com/office/drawing/2014/main" id="{1BCF5AEA-19BA-48F0-BC65-2500D902F84F}"/>
                </a:ext>
              </a:extLst>
            </p:cNvPr>
            <p:cNvSpPr txBox="1"/>
            <p:nvPr/>
          </p:nvSpPr>
          <p:spPr>
            <a:xfrm>
              <a:off x="0" y="0"/>
              <a:ext cx="8496944" cy="12192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0980" tIns="220980" rIns="220980" bIns="220980" numCol="1" spcCol="1270" anchor="ctr" anchorCtr="0">
              <a:noAutofit/>
            </a:bodyPr>
            <a:lstStyle/>
            <a:p>
              <a:pPr marL="0" lvl="0" indent="0" algn="ctr" defTabSz="2578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" sz="2800" kern="1200" dirty="0"/>
                <a:t>Resultados</a:t>
              </a:r>
              <a:endParaRPr lang="es-ES" sz="1400" kern="1200" dirty="0"/>
            </a:p>
          </p:txBody>
        </p:sp>
      </p:grpSp>
      <p:grpSp>
        <p:nvGrpSpPr>
          <p:cNvPr id="6" name="Grupo 5">
            <a:extLst>
              <a:ext uri="{FF2B5EF4-FFF2-40B4-BE49-F238E27FC236}">
                <a16:creationId xmlns:a16="http://schemas.microsoft.com/office/drawing/2014/main" id="{A096EDAE-9C6A-40EF-8443-4DA94FAC68AD}"/>
              </a:ext>
            </a:extLst>
          </p:cNvPr>
          <p:cNvGrpSpPr/>
          <p:nvPr/>
        </p:nvGrpSpPr>
        <p:grpSpPr>
          <a:xfrm>
            <a:off x="323528" y="2492896"/>
            <a:ext cx="8496944" cy="1080120"/>
            <a:chOff x="4248472" y="1503677"/>
            <a:chExt cx="4248472" cy="2560320"/>
          </a:xfrm>
        </p:grpSpPr>
        <p:sp>
          <p:nvSpPr>
            <p:cNvPr id="7" name="Rectángulo 6">
              <a:extLst>
                <a:ext uri="{FF2B5EF4-FFF2-40B4-BE49-F238E27FC236}">
                  <a16:creationId xmlns:a16="http://schemas.microsoft.com/office/drawing/2014/main" id="{F161F2FF-17AE-47CB-8F32-1A9F693612B0}"/>
                </a:ext>
              </a:extLst>
            </p:cNvPr>
            <p:cNvSpPr/>
            <p:nvPr/>
          </p:nvSpPr>
          <p:spPr>
            <a:xfrm>
              <a:off x="4248472" y="1503677"/>
              <a:ext cx="4248472" cy="2560320"/>
            </a:xfrm>
            <a:prstGeom prst="rect">
              <a:avLst/>
            </a:prstGeom>
            <a:gradFill flip="none" rotWithShape="0">
              <a:gsLst>
                <a:gs pos="0">
                  <a:schemeClr val="accent2">
                    <a:lumMod val="40000"/>
                    <a:lumOff val="60000"/>
                    <a:shade val="30000"/>
                    <a:satMod val="115000"/>
                  </a:schemeClr>
                </a:gs>
                <a:gs pos="50000">
                  <a:schemeClr val="accent2">
                    <a:lumMod val="40000"/>
                    <a:lumOff val="60000"/>
                    <a:shade val="67500"/>
                    <a:satMod val="115000"/>
                  </a:schemeClr>
                </a:gs>
                <a:gs pos="100000">
                  <a:schemeClr val="accent2">
                    <a:lumMod val="40000"/>
                    <a:lumOff val="60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CuadroTexto 7">
              <a:extLst>
                <a:ext uri="{FF2B5EF4-FFF2-40B4-BE49-F238E27FC236}">
                  <a16:creationId xmlns:a16="http://schemas.microsoft.com/office/drawing/2014/main" id="{6E59628F-64B5-4584-96B6-8962CC009A40}"/>
                </a:ext>
              </a:extLst>
            </p:cNvPr>
            <p:cNvSpPr txBox="1"/>
            <p:nvPr/>
          </p:nvSpPr>
          <p:spPr>
            <a:xfrm>
              <a:off x="4248472" y="1503677"/>
              <a:ext cx="4248472" cy="256032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79070" tIns="179070" rIns="179070" bIns="179070" numCol="1" spcCol="1270" anchor="ctr" anchorCtr="0">
              <a:noAutofit/>
            </a:bodyPr>
            <a:lstStyle/>
            <a:p>
              <a:pPr lvl="0" algn="ctr" defTabSz="2089150">
                <a:lnSpc>
                  <a:spcPct val="90000"/>
                </a:lnSpc>
                <a:spcAft>
                  <a:spcPct val="35000"/>
                </a:spcAft>
              </a:pPr>
              <a:r>
                <a:rPr lang="es-ES" sz="2000" dirty="0"/>
                <a:t>Los estudiantes perciben niveles bajos de  conductas </a:t>
              </a:r>
              <a:r>
                <a:rPr lang="es-ES" sz="2000" dirty="0" err="1"/>
                <a:t>micromachistas</a:t>
              </a:r>
              <a:r>
                <a:rPr lang="es-ES" sz="2000" dirty="0"/>
                <a:t> o machistas por parte de sus parejas o exparejas</a:t>
              </a:r>
            </a:p>
            <a:p>
              <a:pPr lvl="0" algn="r" defTabSz="2089150">
                <a:lnSpc>
                  <a:spcPct val="90000"/>
                </a:lnSpc>
                <a:spcAft>
                  <a:spcPct val="35000"/>
                </a:spcAft>
              </a:pPr>
              <a:r>
                <a:rPr lang="es-ES" sz="1200" dirty="0"/>
                <a:t>Rubio et al. (2012)</a:t>
              </a:r>
            </a:p>
          </p:txBody>
        </p:sp>
      </p:grpSp>
      <p:grpSp>
        <p:nvGrpSpPr>
          <p:cNvPr id="9" name="Grupo 8">
            <a:extLst>
              <a:ext uri="{FF2B5EF4-FFF2-40B4-BE49-F238E27FC236}">
                <a16:creationId xmlns:a16="http://schemas.microsoft.com/office/drawing/2014/main" id="{7A25FB7D-0A15-4272-8B9C-F72BFF2C2BAB}"/>
              </a:ext>
            </a:extLst>
          </p:cNvPr>
          <p:cNvGrpSpPr/>
          <p:nvPr/>
        </p:nvGrpSpPr>
        <p:grpSpPr>
          <a:xfrm>
            <a:off x="323528" y="3789040"/>
            <a:ext cx="8496944" cy="2520280"/>
            <a:chOff x="4248472" y="1503677"/>
            <a:chExt cx="4248472" cy="2560320"/>
          </a:xfrm>
        </p:grpSpPr>
        <p:sp>
          <p:nvSpPr>
            <p:cNvPr id="10" name="Rectángulo 9">
              <a:extLst>
                <a:ext uri="{FF2B5EF4-FFF2-40B4-BE49-F238E27FC236}">
                  <a16:creationId xmlns:a16="http://schemas.microsoft.com/office/drawing/2014/main" id="{A1BA80FD-0091-45BB-89A9-4E1843377406}"/>
                </a:ext>
              </a:extLst>
            </p:cNvPr>
            <p:cNvSpPr/>
            <p:nvPr/>
          </p:nvSpPr>
          <p:spPr>
            <a:xfrm>
              <a:off x="4248472" y="1503677"/>
              <a:ext cx="4248472" cy="2560320"/>
            </a:xfrm>
            <a:prstGeom prst="rect">
              <a:avLst/>
            </a:prstGeom>
            <a:gradFill flip="none" rotWithShape="0">
              <a:gsLst>
                <a:gs pos="0">
                  <a:schemeClr val="accent2">
                    <a:lumMod val="40000"/>
                    <a:lumOff val="60000"/>
                    <a:shade val="30000"/>
                    <a:satMod val="115000"/>
                  </a:schemeClr>
                </a:gs>
                <a:gs pos="50000">
                  <a:schemeClr val="accent2">
                    <a:lumMod val="40000"/>
                    <a:lumOff val="60000"/>
                    <a:shade val="67500"/>
                    <a:satMod val="115000"/>
                  </a:schemeClr>
                </a:gs>
                <a:gs pos="100000">
                  <a:schemeClr val="accent2">
                    <a:lumMod val="40000"/>
                    <a:lumOff val="60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CuadroTexto 10">
              <a:extLst>
                <a:ext uri="{FF2B5EF4-FFF2-40B4-BE49-F238E27FC236}">
                  <a16:creationId xmlns:a16="http://schemas.microsoft.com/office/drawing/2014/main" id="{8D41E198-619C-43C7-97D4-378C6FB984C3}"/>
                </a:ext>
              </a:extLst>
            </p:cNvPr>
            <p:cNvSpPr txBox="1"/>
            <p:nvPr/>
          </p:nvSpPr>
          <p:spPr>
            <a:xfrm>
              <a:off x="4248472" y="1503677"/>
              <a:ext cx="4248472" cy="256032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79070" tIns="179070" rIns="179070" bIns="179070" numCol="1" spcCol="1270" anchor="ctr" anchorCtr="0">
              <a:noAutofit/>
            </a:bodyPr>
            <a:lstStyle/>
            <a:p>
              <a:pPr lvl="0" algn="ctr" defTabSz="2089150">
                <a:lnSpc>
                  <a:spcPct val="90000"/>
                </a:lnSpc>
                <a:spcAft>
                  <a:spcPct val="35000"/>
                </a:spcAft>
              </a:pPr>
              <a:r>
                <a:rPr lang="es-ES" sz="2000" dirty="0"/>
                <a:t>Diferencias estadísticamente significativas en:</a:t>
              </a:r>
            </a:p>
            <a:p>
              <a:pPr marL="285750" indent="-285750" algn="just">
                <a:buFont typeface="Arial" panose="020B0604020202020204" pitchFamily="34" charset="0"/>
                <a:buChar char="•"/>
              </a:pPr>
              <a:r>
                <a:rPr lang="es-ES" dirty="0"/>
                <a:t>Controla dónde salgo y con quién me junto (p&lt; .05), donde los hombres obtenían una puntuación media mayor (M=2), en comparación a las mujeres (M=1.41)</a:t>
              </a:r>
              <a:endParaRPr lang="es-ES" sz="2000" b="0" dirty="0">
                <a:effectLst/>
              </a:endParaRPr>
            </a:p>
            <a:p>
              <a:pPr marL="285750" indent="-285750" algn="just">
                <a:buFont typeface="Arial" panose="020B0604020202020204" pitchFamily="34" charset="0"/>
                <a:buChar char="•"/>
              </a:pPr>
              <a:r>
                <a:rPr lang="es-ES"/>
                <a:t>Me </a:t>
              </a:r>
              <a:r>
                <a:rPr lang="es-ES" dirty="0"/>
                <a:t>echa en cara continuamente errores que cometí en el pasado (p&lt; .05),  donde se observó que los hombres obtenían una puntuación media mayor (M=2.16), en comparación con las mujeres (M= 1.31)</a:t>
              </a:r>
              <a:endParaRPr lang="es-ES" sz="2000" b="0" dirty="0">
                <a:effectLst/>
              </a:endParaRPr>
            </a:p>
          </p:txBody>
        </p:sp>
      </p:grpSp>
      <p:pic>
        <p:nvPicPr>
          <p:cNvPr id="13" name="Audio 12">
            <a:hlinkClick r:id="" action="ppaction://media"/>
            <a:extLst>
              <a:ext uri="{FF2B5EF4-FFF2-40B4-BE49-F238E27FC236}">
                <a16:creationId xmlns:a16="http://schemas.microsoft.com/office/drawing/2014/main" id="{336776DF-73B8-4CD0-B1E2-6A2FF305E42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440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84322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2341"/>
    </mc:Choice>
    <mc:Fallback>
      <p:transition spd="slow" advTm="7234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29AC6593-9F21-44C0-90F0-EB4A0EA0F6C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900113" y="188913"/>
            <a:ext cx="7343775" cy="1143000"/>
          </a:xfrm>
        </p:spPr>
        <p:txBody>
          <a:bodyPr/>
          <a:lstStyle/>
          <a:p>
            <a:r>
              <a:rPr lang="es-ES" altLang="es-ES" sz="2800"/>
              <a:t>Análisis de las asimetrías de género en las relaciones de parejas.</a:t>
            </a:r>
            <a:br>
              <a:rPr lang="es-ES" altLang="es-ES" sz="2800"/>
            </a:br>
            <a:r>
              <a:rPr lang="es-ES" altLang="es-ES" sz="2800"/>
              <a:t>Un estudio piloto</a:t>
            </a:r>
            <a:endParaRPr lang="es-ES" altLang="es-ES" sz="6000"/>
          </a:p>
        </p:txBody>
      </p:sp>
      <p:grpSp>
        <p:nvGrpSpPr>
          <p:cNvPr id="3" name="Grupo 2">
            <a:extLst>
              <a:ext uri="{FF2B5EF4-FFF2-40B4-BE49-F238E27FC236}">
                <a16:creationId xmlns:a16="http://schemas.microsoft.com/office/drawing/2014/main" id="{E0115C40-B6EA-4797-9943-D6F7E4A9F992}"/>
              </a:ext>
            </a:extLst>
          </p:cNvPr>
          <p:cNvGrpSpPr/>
          <p:nvPr/>
        </p:nvGrpSpPr>
        <p:grpSpPr>
          <a:xfrm>
            <a:off x="323528" y="1849760"/>
            <a:ext cx="8496944" cy="571128"/>
            <a:chOff x="0" y="0"/>
            <a:chExt cx="8496944" cy="1219200"/>
          </a:xfrm>
          <a:solidFill>
            <a:srgbClr val="CC66FF"/>
          </a:solidFill>
        </p:grpSpPr>
        <p:sp>
          <p:nvSpPr>
            <p:cNvPr id="4" name="Rectángulo 3">
              <a:extLst>
                <a:ext uri="{FF2B5EF4-FFF2-40B4-BE49-F238E27FC236}">
                  <a16:creationId xmlns:a16="http://schemas.microsoft.com/office/drawing/2014/main" id="{8380E164-4FA8-4E06-9079-AD7D39A7C7CE}"/>
                </a:ext>
              </a:extLst>
            </p:cNvPr>
            <p:cNvSpPr/>
            <p:nvPr/>
          </p:nvSpPr>
          <p:spPr>
            <a:xfrm>
              <a:off x="0" y="0"/>
              <a:ext cx="8496944" cy="12192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0">
              <a:scrgbClr r="0" g="0" b="0"/>
            </a:lnRef>
            <a:fillRef idx="1">
              <a:scrgbClr r="0" g="0" b="0"/>
            </a:fillRef>
            <a:effectRef idx="0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5" name="CuadroTexto 4">
              <a:extLst>
                <a:ext uri="{FF2B5EF4-FFF2-40B4-BE49-F238E27FC236}">
                  <a16:creationId xmlns:a16="http://schemas.microsoft.com/office/drawing/2014/main" id="{1BCF5AEA-19BA-48F0-BC65-2500D902F84F}"/>
                </a:ext>
              </a:extLst>
            </p:cNvPr>
            <p:cNvSpPr txBox="1"/>
            <p:nvPr/>
          </p:nvSpPr>
          <p:spPr>
            <a:xfrm>
              <a:off x="0" y="0"/>
              <a:ext cx="8496944" cy="12192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0980" tIns="220980" rIns="220980" bIns="220980" numCol="1" spcCol="1270" anchor="ctr" anchorCtr="0">
              <a:noAutofit/>
            </a:bodyPr>
            <a:lstStyle/>
            <a:p>
              <a:pPr marL="0" lvl="0" indent="0" algn="ctr" defTabSz="2578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" sz="2800" kern="1200" dirty="0"/>
                <a:t>Conclusiones</a:t>
              </a:r>
              <a:endParaRPr lang="es-ES" sz="1400" kern="1200" dirty="0"/>
            </a:p>
          </p:txBody>
        </p:sp>
      </p:grpSp>
      <p:grpSp>
        <p:nvGrpSpPr>
          <p:cNvPr id="6" name="Grupo 5">
            <a:extLst>
              <a:ext uri="{FF2B5EF4-FFF2-40B4-BE49-F238E27FC236}">
                <a16:creationId xmlns:a16="http://schemas.microsoft.com/office/drawing/2014/main" id="{A096EDAE-9C6A-40EF-8443-4DA94FAC68AD}"/>
              </a:ext>
            </a:extLst>
          </p:cNvPr>
          <p:cNvGrpSpPr/>
          <p:nvPr/>
        </p:nvGrpSpPr>
        <p:grpSpPr>
          <a:xfrm>
            <a:off x="179512" y="3933056"/>
            <a:ext cx="2304256" cy="1080120"/>
            <a:chOff x="4248472" y="1503677"/>
            <a:chExt cx="4248472" cy="2560320"/>
          </a:xfrm>
        </p:grpSpPr>
        <p:sp>
          <p:nvSpPr>
            <p:cNvPr id="7" name="Rectángulo 6">
              <a:extLst>
                <a:ext uri="{FF2B5EF4-FFF2-40B4-BE49-F238E27FC236}">
                  <a16:creationId xmlns:a16="http://schemas.microsoft.com/office/drawing/2014/main" id="{F161F2FF-17AE-47CB-8F32-1A9F693612B0}"/>
                </a:ext>
              </a:extLst>
            </p:cNvPr>
            <p:cNvSpPr/>
            <p:nvPr/>
          </p:nvSpPr>
          <p:spPr>
            <a:xfrm>
              <a:off x="4248472" y="1503677"/>
              <a:ext cx="4248472" cy="2560320"/>
            </a:xfrm>
            <a:prstGeom prst="rect">
              <a:avLst/>
            </a:prstGeom>
            <a:gradFill flip="none" rotWithShape="0">
              <a:gsLst>
                <a:gs pos="0">
                  <a:schemeClr val="accent2">
                    <a:lumMod val="40000"/>
                    <a:lumOff val="60000"/>
                    <a:shade val="30000"/>
                    <a:satMod val="115000"/>
                  </a:schemeClr>
                </a:gs>
                <a:gs pos="50000">
                  <a:schemeClr val="accent2">
                    <a:lumMod val="40000"/>
                    <a:lumOff val="60000"/>
                    <a:shade val="67500"/>
                    <a:satMod val="115000"/>
                  </a:schemeClr>
                </a:gs>
                <a:gs pos="100000">
                  <a:schemeClr val="accent2">
                    <a:lumMod val="40000"/>
                    <a:lumOff val="60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CuadroTexto 7">
              <a:extLst>
                <a:ext uri="{FF2B5EF4-FFF2-40B4-BE49-F238E27FC236}">
                  <a16:creationId xmlns:a16="http://schemas.microsoft.com/office/drawing/2014/main" id="{6E59628F-64B5-4584-96B6-8962CC009A40}"/>
                </a:ext>
              </a:extLst>
            </p:cNvPr>
            <p:cNvSpPr txBox="1"/>
            <p:nvPr/>
          </p:nvSpPr>
          <p:spPr>
            <a:xfrm>
              <a:off x="4248472" y="1503677"/>
              <a:ext cx="4248472" cy="256032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79070" tIns="179070" rIns="179070" bIns="179070" numCol="1" spcCol="1270" anchor="ctr" anchorCtr="0">
              <a:noAutofit/>
            </a:bodyPr>
            <a:lstStyle/>
            <a:p>
              <a:pPr lvl="0" algn="ctr" defTabSz="2089150">
                <a:lnSpc>
                  <a:spcPct val="90000"/>
                </a:lnSpc>
                <a:spcAft>
                  <a:spcPct val="35000"/>
                </a:spcAft>
              </a:pPr>
              <a:r>
                <a:rPr lang="es-ES" sz="2000" dirty="0"/>
                <a:t>4 tipos micromachismos</a:t>
              </a:r>
            </a:p>
            <a:p>
              <a:pPr lvl="0" algn="ctr" defTabSz="2089150">
                <a:lnSpc>
                  <a:spcPct val="90000"/>
                </a:lnSpc>
                <a:spcAft>
                  <a:spcPct val="35000"/>
                </a:spcAft>
              </a:pPr>
              <a:r>
                <a:rPr lang="es-ES" sz="1200" dirty="0"/>
                <a:t>Bonino (2004)</a:t>
              </a:r>
            </a:p>
          </p:txBody>
        </p:sp>
      </p:grpSp>
      <p:sp>
        <p:nvSpPr>
          <p:cNvPr id="12" name="Elipse 11">
            <a:extLst>
              <a:ext uri="{FF2B5EF4-FFF2-40B4-BE49-F238E27FC236}">
                <a16:creationId xmlns:a16="http://schemas.microsoft.com/office/drawing/2014/main" id="{651B87F4-637F-403D-A7CB-6E2E8E3E169A}"/>
              </a:ext>
            </a:extLst>
          </p:cNvPr>
          <p:cNvSpPr/>
          <p:nvPr/>
        </p:nvSpPr>
        <p:spPr>
          <a:xfrm>
            <a:off x="6444208" y="1628800"/>
            <a:ext cx="1656184" cy="1008112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>
                <a:solidFill>
                  <a:schemeClr val="tx1"/>
                </a:solidFill>
              </a:rPr>
              <a:t>PILOTO</a:t>
            </a:r>
          </a:p>
        </p:txBody>
      </p:sp>
      <p:sp>
        <p:nvSpPr>
          <p:cNvPr id="13" name="Cerrar llave 12">
            <a:extLst>
              <a:ext uri="{FF2B5EF4-FFF2-40B4-BE49-F238E27FC236}">
                <a16:creationId xmlns:a16="http://schemas.microsoft.com/office/drawing/2014/main" id="{02F8CFBE-02D7-43A9-9658-3D804C9CE0EF}"/>
              </a:ext>
            </a:extLst>
          </p:cNvPr>
          <p:cNvSpPr/>
          <p:nvPr/>
        </p:nvSpPr>
        <p:spPr>
          <a:xfrm rot="10800000">
            <a:off x="2483769" y="3190324"/>
            <a:ext cx="360040" cy="2974706"/>
          </a:xfrm>
          <a:prstGeom prst="rightBrac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B9928CDF-3DBC-49E6-9E36-C8B8AD00D83C}"/>
              </a:ext>
            </a:extLst>
          </p:cNvPr>
          <p:cNvSpPr txBox="1"/>
          <p:nvPr/>
        </p:nvSpPr>
        <p:spPr>
          <a:xfrm>
            <a:off x="2699792" y="3190324"/>
            <a:ext cx="626469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" dirty="0"/>
              <a:t>Utilitarios: Delegación de tareas</a:t>
            </a: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" dirty="0"/>
              <a:t>Encubiertos: Se aconseja del modo en el que debe relacionarse y desenvolverse en el entorno social</a:t>
            </a: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" dirty="0"/>
              <a:t>De crisis: aumentando los tiempos para estar en pareja, cediendo en algunas ocasiones, conseguir lo que se propone</a:t>
            </a: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" dirty="0"/>
              <a:t>Coercitivos: Proponer en que se debe gastar el dinero, toma parte de las decisiones sin consulta previa con la pareja.</a:t>
            </a:r>
          </a:p>
        </p:txBody>
      </p:sp>
      <p:pic>
        <p:nvPicPr>
          <p:cNvPr id="11" name="Audio 10">
            <a:hlinkClick r:id="" action="ppaction://media"/>
            <a:extLst>
              <a:ext uri="{FF2B5EF4-FFF2-40B4-BE49-F238E27FC236}">
                <a16:creationId xmlns:a16="http://schemas.microsoft.com/office/drawing/2014/main" id="{7632C8FD-B5A7-45B9-89D8-ED4EB54E189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440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31880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5556"/>
    </mc:Choice>
    <mc:Fallback>
      <p:transition spd="slow" advTm="6555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29AC6593-9F21-44C0-90F0-EB4A0EA0F6C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900113" y="188913"/>
            <a:ext cx="7343775" cy="1143000"/>
          </a:xfrm>
        </p:spPr>
        <p:txBody>
          <a:bodyPr/>
          <a:lstStyle/>
          <a:p>
            <a:r>
              <a:rPr lang="es-ES" altLang="es-ES" sz="2800"/>
              <a:t>Análisis de las asimetrías de género en las relaciones de parejas.</a:t>
            </a:r>
            <a:br>
              <a:rPr lang="es-ES" altLang="es-ES" sz="2800"/>
            </a:br>
            <a:r>
              <a:rPr lang="es-ES" altLang="es-ES" sz="2800"/>
              <a:t>Un estudio piloto</a:t>
            </a:r>
            <a:endParaRPr lang="es-ES" altLang="es-ES" sz="6000"/>
          </a:p>
        </p:txBody>
      </p:sp>
      <p:grpSp>
        <p:nvGrpSpPr>
          <p:cNvPr id="3" name="Grupo 2">
            <a:extLst>
              <a:ext uri="{FF2B5EF4-FFF2-40B4-BE49-F238E27FC236}">
                <a16:creationId xmlns:a16="http://schemas.microsoft.com/office/drawing/2014/main" id="{E0115C40-B6EA-4797-9943-D6F7E4A9F992}"/>
              </a:ext>
            </a:extLst>
          </p:cNvPr>
          <p:cNvGrpSpPr/>
          <p:nvPr/>
        </p:nvGrpSpPr>
        <p:grpSpPr>
          <a:xfrm>
            <a:off x="323528" y="1700808"/>
            <a:ext cx="8496944" cy="571128"/>
            <a:chOff x="0" y="0"/>
            <a:chExt cx="8496944" cy="1219200"/>
          </a:xfrm>
          <a:solidFill>
            <a:srgbClr val="CC66FF"/>
          </a:solidFill>
        </p:grpSpPr>
        <p:sp>
          <p:nvSpPr>
            <p:cNvPr id="4" name="Rectángulo 3">
              <a:extLst>
                <a:ext uri="{FF2B5EF4-FFF2-40B4-BE49-F238E27FC236}">
                  <a16:creationId xmlns:a16="http://schemas.microsoft.com/office/drawing/2014/main" id="{8380E164-4FA8-4E06-9079-AD7D39A7C7CE}"/>
                </a:ext>
              </a:extLst>
            </p:cNvPr>
            <p:cNvSpPr/>
            <p:nvPr/>
          </p:nvSpPr>
          <p:spPr>
            <a:xfrm>
              <a:off x="0" y="0"/>
              <a:ext cx="8496944" cy="12192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0">
              <a:scrgbClr r="0" g="0" b="0"/>
            </a:lnRef>
            <a:fillRef idx="1">
              <a:scrgbClr r="0" g="0" b="0"/>
            </a:fillRef>
            <a:effectRef idx="0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5" name="CuadroTexto 4">
              <a:extLst>
                <a:ext uri="{FF2B5EF4-FFF2-40B4-BE49-F238E27FC236}">
                  <a16:creationId xmlns:a16="http://schemas.microsoft.com/office/drawing/2014/main" id="{1BCF5AEA-19BA-48F0-BC65-2500D902F84F}"/>
                </a:ext>
              </a:extLst>
            </p:cNvPr>
            <p:cNvSpPr txBox="1"/>
            <p:nvPr/>
          </p:nvSpPr>
          <p:spPr>
            <a:xfrm>
              <a:off x="0" y="0"/>
              <a:ext cx="8496944" cy="12192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0980" tIns="220980" rIns="220980" bIns="220980" numCol="1" spcCol="1270" anchor="ctr" anchorCtr="0">
              <a:noAutofit/>
            </a:bodyPr>
            <a:lstStyle/>
            <a:p>
              <a:pPr marL="0" lvl="0" indent="0" algn="ctr" defTabSz="2578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" sz="2800" kern="1200" dirty="0"/>
                <a:t>Conclusiones</a:t>
              </a:r>
              <a:endParaRPr lang="es-ES" sz="1400" kern="1200" dirty="0"/>
            </a:p>
          </p:txBody>
        </p:sp>
      </p:grpSp>
      <p:sp>
        <p:nvSpPr>
          <p:cNvPr id="12" name="Elipse 11">
            <a:extLst>
              <a:ext uri="{FF2B5EF4-FFF2-40B4-BE49-F238E27FC236}">
                <a16:creationId xmlns:a16="http://schemas.microsoft.com/office/drawing/2014/main" id="{651B87F4-637F-403D-A7CB-6E2E8E3E169A}"/>
              </a:ext>
            </a:extLst>
          </p:cNvPr>
          <p:cNvSpPr/>
          <p:nvPr/>
        </p:nvSpPr>
        <p:spPr>
          <a:xfrm>
            <a:off x="6444208" y="1482316"/>
            <a:ext cx="1656184" cy="1008112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>
                <a:solidFill>
                  <a:schemeClr val="tx1"/>
                </a:solidFill>
              </a:rPr>
              <a:t>PILOTO</a:t>
            </a:r>
          </a:p>
        </p:txBody>
      </p:sp>
      <p:sp>
        <p:nvSpPr>
          <p:cNvPr id="13" name="Cerrar llave 12">
            <a:extLst>
              <a:ext uri="{FF2B5EF4-FFF2-40B4-BE49-F238E27FC236}">
                <a16:creationId xmlns:a16="http://schemas.microsoft.com/office/drawing/2014/main" id="{02F8CFBE-02D7-43A9-9658-3D804C9CE0EF}"/>
              </a:ext>
            </a:extLst>
          </p:cNvPr>
          <p:cNvSpPr/>
          <p:nvPr/>
        </p:nvSpPr>
        <p:spPr>
          <a:xfrm rot="10800000">
            <a:off x="3059832" y="3429000"/>
            <a:ext cx="360040" cy="2087958"/>
          </a:xfrm>
          <a:prstGeom prst="rightBrac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grpSp>
        <p:nvGrpSpPr>
          <p:cNvPr id="14" name="Grupo 13">
            <a:extLst>
              <a:ext uri="{FF2B5EF4-FFF2-40B4-BE49-F238E27FC236}">
                <a16:creationId xmlns:a16="http://schemas.microsoft.com/office/drawing/2014/main" id="{52317D1F-B107-4445-B43A-E1A319373625}"/>
              </a:ext>
            </a:extLst>
          </p:cNvPr>
          <p:cNvGrpSpPr/>
          <p:nvPr/>
        </p:nvGrpSpPr>
        <p:grpSpPr>
          <a:xfrm>
            <a:off x="251520" y="3429000"/>
            <a:ext cx="2736304" cy="2160240"/>
            <a:chOff x="4248472" y="1503677"/>
            <a:chExt cx="4248472" cy="2560320"/>
          </a:xfrm>
        </p:grpSpPr>
        <p:sp>
          <p:nvSpPr>
            <p:cNvPr id="15" name="Rectángulo 14">
              <a:extLst>
                <a:ext uri="{FF2B5EF4-FFF2-40B4-BE49-F238E27FC236}">
                  <a16:creationId xmlns:a16="http://schemas.microsoft.com/office/drawing/2014/main" id="{1B1FFE6E-8B1B-4467-B032-EF24C7B75781}"/>
                </a:ext>
              </a:extLst>
            </p:cNvPr>
            <p:cNvSpPr/>
            <p:nvPr/>
          </p:nvSpPr>
          <p:spPr>
            <a:xfrm>
              <a:off x="4248472" y="1503677"/>
              <a:ext cx="4248472" cy="2560320"/>
            </a:xfrm>
            <a:prstGeom prst="rect">
              <a:avLst/>
            </a:prstGeom>
            <a:gradFill flip="none" rotWithShape="0">
              <a:gsLst>
                <a:gs pos="0">
                  <a:schemeClr val="accent2">
                    <a:lumMod val="40000"/>
                    <a:lumOff val="60000"/>
                    <a:shade val="30000"/>
                    <a:satMod val="115000"/>
                  </a:schemeClr>
                </a:gs>
                <a:gs pos="50000">
                  <a:schemeClr val="accent2">
                    <a:lumMod val="40000"/>
                    <a:lumOff val="60000"/>
                    <a:shade val="67500"/>
                    <a:satMod val="115000"/>
                  </a:schemeClr>
                </a:gs>
                <a:gs pos="100000">
                  <a:schemeClr val="accent2">
                    <a:lumMod val="40000"/>
                    <a:lumOff val="60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CuadroTexto 15">
              <a:extLst>
                <a:ext uri="{FF2B5EF4-FFF2-40B4-BE49-F238E27FC236}">
                  <a16:creationId xmlns:a16="http://schemas.microsoft.com/office/drawing/2014/main" id="{65BFC293-EA6A-4C41-AB9B-FC3E530105F9}"/>
                </a:ext>
              </a:extLst>
            </p:cNvPr>
            <p:cNvSpPr txBox="1"/>
            <p:nvPr/>
          </p:nvSpPr>
          <p:spPr>
            <a:xfrm>
              <a:off x="4248472" y="1503677"/>
              <a:ext cx="4248472" cy="256032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79070" tIns="179070" rIns="179070" bIns="179070" numCol="1" spcCol="1270" anchor="ctr" anchorCtr="0">
              <a:noAutofit/>
            </a:bodyPr>
            <a:lstStyle/>
            <a:p>
              <a:pPr lvl="0" algn="ctr" defTabSz="2089150">
                <a:lnSpc>
                  <a:spcPct val="90000"/>
                </a:lnSpc>
                <a:spcAft>
                  <a:spcPct val="35000"/>
                </a:spcAft>
              </a:pPr>
              <a:r>
                <a:rPr lang="es-ES" sz="2000" dirty="0"/>
                <a:t>Las mujeres tienen interiorizadas y normalizadas las conductas machistas </a:t>
              </a:r>
              <a:endParaRPr lang="es-ES" sz="1200" dirty="0"/>
            </a:p>
          </p:txBody>
        </p:sp>
      </p:grpSp>
      <p:sp>
        <p:nvSpPr>
          <p:cNvPr id="9" name="CuadroTexto 8">
            <a:extLst>
              <a:ext uri="{FF2B5EF4-FFF2-40B4-BE49-F238E27FC236}">
                <a16:creationId xmlns:a16="http://schemas.microsoft.com/office/drawing/2014/main" id="{1E8D54DB-190F-490C-BE72-6B4C73EFFB9D}"/>
              </a:ext>
            </a:extLst>
          </p:cNvPr>
          <p:cNvSpPr txBox="1"/>
          <p:nvPr/>
        </p:nvSpPr>
        <p:spPr>
          <a:xfrm>
            <a:off x="3347864" y="3410123"/>
            <a:ext cx="5472608" cy="2539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" dirty="0"/>
              <a:t>Rodríguez Franco (2012): Casi el 80% de la muestra utilizada no reconocía dichas conductas como machistas e incluso las mujeres tenían gran tolerancia hacia dichas conductas</a:t>
            </a: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" dirty="0"/>
              <a:t>Ferrer (2008):  Que concluye que el 60% de la muestra utilizada consideraba dichas conductas como aceptables.</a:t>
            </a:r>
          </a:p>
          <a:p>
            <a:pPr algn="just"/>
            <a:endParaRPr lang="es-ES" dirty="0"/>
          </a:p>
        </p:txBody>
      </p:sp>
      <p:pic>
        <p:nvPicPr>
          <p:cNvPr id="7" name="Audio 6">
            <a:hlinkClick r:id="" action="ppaction://media"/>
            <a:extLst>
              <a:ext uri="{FF2B5EF4-FFF2-40B4-BE49-F238E27FC236}">
                <a16:creationId xmlns:a16="http://schemas.microsoft.com/office/drawing/2014/main" id="{A9C833A5-88BF-4B66-994A-7FF0A343E60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440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54963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6812"/>
    </mc:Choice>
    <mc:Fallback>
      <p:transition spd="slow" advTm="5681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B9928CDF-3DBC-49E6-9E36-C8B8AD00D83C}"/>
              </a:ext>
            </a:extLst>
          </p:cNvPr>
          <p:cNvSpPr txBox="1"/>
          <p:nvPr/>
        </p:nvSpPr>
        <p:spPr>
          <a:xfrm>
            <a:off x="2195736" y="2564904"/>
            <a:ext cx="6264696" cy="39549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" dirty="0"/>
              <a:t>Aún se le confiere a la mujer el trabajo doméstico como parte de sus tareas cotidianas así como el de la ayuda y cuidado en la crianza de las personas.</a:t>
            </a:r>
          </a:p>
          <a:p>
            <a:pPr marL="742950" lvl="1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" dirty="0"/>
              <a:t>La naturalización de este tipo de conductas en la mentalidad de mujeres y hombres.</a:t>
            </a:r>
          </a:p>
          <a:p>
            <a:pPr marL="742950" lvl="1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" dirty="0"/>
              <a:t>Falta de recursos que ayuden a que la mujer pueda ejercer un derecho real a autoafirmarse.</a:t>
            </a:r>
          </a:p>
          <a:p>
            <a:pPr marL="742950" lvl="1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" dirty="0"/>
              <a:t>La idea de que el hombre es la persona que tiene la potestad de poder establecer y definir qué es lo correcto y qué no lo es.</a:t>
            </a:r>
          </a:p>
          <a:p>
            <a:pPr marL="742950" lvl="1" indent="-285750" algn="just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" dirty="0"/>
              <a:t>Los chicos tienen mayor facilidad para apreciar la existencia de actitudes violentas que  las chicas.</a:t>
            </a:r>
          </a:p>
        </p:txBody>
      </p:sp>
      <p:sp>
        <p:nvSpPr>
          <p:cNvPr id="4098" name="Rectangle 2">
            <a:extLst>
              <a:ext uri="{FF2B5EF4-FFF2-40B4-BE49-F238E27FC236}">
                <a16:creationId xmlns:a16="http://schemas.microsoft.com/office/drawing/2014/main" id="{29AC6593-9F21-44C0-90F0-EB4A0EA0F6C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900113" y="188913"/>
            <a:ext cx="7343775" cy="1143000"/>
          </a:xfrm>
        </p:spPr>
        <p:txBody>
          <a:bodyPr/>
          <a:lstStyle/>
          <a:p>
            <a:r>
              <a:rPr lang="es-ES" altLang="es-ES" sz="2800"/>
              <a:t>Análisis de las asimetrías de género en las relaciones de parejas.</a:t>
            </a:r>
            <a:br>
              <a:rPr lang="es-ES" altLang="es-ES" sz="2800"/>
            </a:br>
            <a:r>
              <a:rPr lang="es-ES" altLang="es-ES" sz="2800"/>
              <a:t>Un estudio piloto</a:t>
            </a:r>
            <a:endParaRPr lang="es-ES" altLang="es-ES" sz="6000"/>
          </a:p>
        </p:txBody>
      </p:sp>
      <p:grpSp>
        <p:nvGrpSpPr>
          <p:cNvPr id="3" name="Grupo 2">
            <a:extLst>
              <a:ext uri="{FF2B5EF4-FFF2-40B4-BE49-F238E27FC236}">
                <a16:creationId xmlns:a16="http://schemas.microsoft.com/office/drawing/2014/main" id="{E0115C40-B6EA-4797-9943-D6F7E4A9F992}"/>
              </a:ext>
            </a:extLst>
          </p:cNvPr>
          <p:cNvGrpSpPr/>
          <p:nvPr/>
        </p:nvGrpSpPr>
        <p:grpSpPr>
          <a:xfrm>
            <a:off x="323528" y="1849760"/>
            <a:ext cx="8496944" cy="571128"/>
            <a:chOff x="0" y="0"/>
            <a:chExt cx="8496944" cy="1219200"/>
          </a:xfrm>
          <a:solidFill>
            <a:srgbClr val="CC66FF"/>
          </a:solidFill>
        </p:grpSpPr>
        <p:sp>
          <p:nvSpPr>
            <p:cNvPr id="4" name="Rectángulo 3">
              <a:extLst>
                <a:ext uri="{FF2B5EF4-FFF2-40B4-BE49-F238E27FC236}">
                  <a16:creationId xmlns:a16="http://schemas.microsoft.com/office/drawing/2014/main" id="{8380E164-4FA8-4E06-9079-AD7D39A7C7CE}"/>
                </a:ext>
              </a:extLst>
            </p:cNvPr>
            <p:cNvSpPr/>
            <p:nvPr/>
          </p:nvSpPr>
          <p:spPr>
            <a:xfrm>
              <a:off x="0" y="0"/>
              <a:ext cx="8496944" cy="12192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0">
              <a:scrgbClr r="0" g="0" b="0"/>
            </a:lnRef>
            <a:fillRef idx="1">
              <a:scrgbClr r="0" g="0" b="0"/>
            </a:fillRef>
            <a:effectRef idx="0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5" name="CuadroTexto 4">
              <a:extLst>
                <a:ext uri="{FF2B5EF4-FFF2-40B4-BE49-F238E27FC236}">
                  <a16:creationId xmlns:a16="http://schemas.microsoft.com/office/drawing/2014/main" id="{1BCF5AEA-19BA-48F0-BC65-2500D902F84F}"/>
                </a:ext>
              </a:extLst>
            </p:cNvPr>
            <p:cNvSpPr txBox="1"/>
            <p:nvPr/>
          </p:nvSpPr>
          <p:spPr>
            <a:xfrm>
              <a:off x="0" y="0"/>
              <a:ext cx="8496944" cy="12192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0980" tIns="220980" rIns="220980" bIns="220980" numCol="1" spcCol="1270" anchor="ctr" anchorCtr="0">
              <a:noAutofit/>
            </a:bodyPr>
            <a:lstStyle/>
            <a:p>
              <a:pPr marL="0" lvl="0" indent="0" algn="ctr" defTabSz="2578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" sz="2800" kern="1200" dirty="0"/>
                <a:t>Conclusiones</a:t>
              </a:r>
              <a:endParaRPr lang="es-ES" sz="1400" kern="1200" dirty="0"/>
            </a:p>
          </p:txBody>
        </p:sp>
      </p:grpSp>
      <p:grpSp>
        <p:nvGrpSpPr>
          <p:cNvPr id="6" name="Grupo 5">
            <a:extLst>
              <a:ext uri="{FF2B5EF4-FFF2-40B4-BE49-F238E27FC236}">
                <a16:creationId xmlns:a16="http://schemas.microsoft.com/office/drawing/2014/main" id="{A096EDAE-9C6A-40EF-8443-4DA94FAC68AD}"/>
              </a:ext>
            </a:extLst>
          </p:cNvPr>
          <p:cNvGrpSpPr/>
          <p:nvPr/>
        </p:nvGrpSpPr>
        <p:grpSpPr>
          <a:xfrm>
            <a:off x="179512" y="3933056"/>
            <a:ext cx="2304256" cy="1080120"/>
            <a:chOff x="4248472" y="1503677"/>
            <a:chExt cx="4248472" cy="2560320"/>
          </a:xfrm>
        </p:grpSpPr>
        <p:sp>
          <p:nvSpPr>
            <p:cNvPr id="7" name="Rectángulo 6">
              <a:extLst>
                <a:ext uri="{FF2B5EF4-FFF2-40B4-BE49-F238E27FC236}">
                  <a16:creationId xmlns:a16="http://schemas.microsoft.com/office/drawing/2014/main" id="{F161F2FF-17AE-47CB-8F32-1A9F693612B0}"/>
                </a:ext>
              </a:extLst>
            </p:cNvPr>
            <p:cNvSpPr/>
            <p:nvPr/>
          </p:nvSpPr>
          <p:spPr>
            <a:xfrm>
              <a:off x="4248472" y="1503677"/>
              <a:ext cx="4248472" cy="2560320"/>
            </a:xfrm>
            <a:prstGeom prst="rect">
              <a:avLst/>
            </a:prstGeom>
            <a:gradFill flip="none" rotWithShape="0">
              <a:gsLst>
                <a:gs pos="0">
                  <a:schemeClr val="accent2">
                    <a:lumMod val="40000"/>
                    <a:lumOff val="60000"/>
                    <a:shade val="30000"/>
                    <a:satMod val="115000"/>
                  </a:schemeClr>
                </a:gs>
                <a:gs pos="50000">
                  <a:schemeClr val="accent2">
                    <a:lumMod val="40000"/>
                    <a:lumOff val="60000"/>
                    <a:shade val="67500"/>
                    <a:satMod val="115000"/>
                  </a:schemeClr>
                </a:gs>
                <a:gs pos="100000">
                  <a:schemeClr val="accent2">
                    <a:lumMod val="40000"/>
                    <a:lumOff val="60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CuadroTexto 7">
              <a:extLst>
                <a:ext uri="{FF2B5EF4-FFF2-40B4-BE49-F238E27FC236}">
                  <a16:creationId xmlns:a16="http://schemas.microsoft.com/office/drawing/2014/main" id="{6E59628F-64B5-4584-96B6-8962CC009A40}"/>
                </a:ext>
              </a:extLst>
            </p:cNvPr>
            <p:cNvSpPr txBox="1"/>
            <p:nvPr/>
          </p:nvSpPr>
          <p:spPr>
            <a:xfrm>
              <a:off x="4248472" y="1503677"/>
              <a:ext cx="4248472" cy="256032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79070" tIns="179070" rIns="179070" bIns="179070" numCol="1" spcCol="1270" anchor="ctr" anchorCtr="0">
              <a:noAutofit/>
            </a:bodyPr>
            <a:lstStyle/>
            <a:p>
              <a:pPr lvl="0" algn="ctr" defTabSz="2089150">
                <a:lnSpc>
                  <a:spcPct val="90000"/>
                </a:lnSpc>
                <a:spcAft>
                  <a:spcPct val="35000"/>
                </a:spcAft>
              </a:pPr>
              <a:r>
                <a:rPr lang="es-ES" sz="2000" dirty="0"/>
                <a:t>Micromachismos</a:t>
              </a:r>
            </a:p>
            <a:p>
              <a:pPr lvl="0" algn="ctr" defTabSz="2089150">
                <a:lnSpc>
                  <a:spcPct val="90000"/>
                </a:lnSpc>
                <a:spcAft>
                  <a:spcPct val="35000"/>
                </a:spcAft>
              </a:pPr>
              <a:r>
                <a:rPr lang="es-ES" sz="1200" dirty="0"/>
                <a:t>Bonino (2004)</a:t>
              </a:r>
            </a:p>
          </p:txBody>
        </p:sp>
      </p:grpSp>
      <p:sp>
        <p:nvSpPr>
          <p:cNvPr id="12" name="Elipse 11">
            <a:extLst>
              <a:ext uri="{FF2B5EF4-FFF2-40B4-BE49-F238E27FC236}">
                <a16:creationId xmlns:a16="http://schemas.microsoft.com/office/drawing/2014/main" id="{651B87F4-637F-403D-A7CB-6E2E8E3E169A}"/>
              </a:ext>
            </a:extLst>
          </p:cNvPr>
          <p:cNvSpPr/>
          <p:nvPr/>
        </p:nvSpPr>
        <p:spPr>
          <a:xfrm>
            <a:off x="6444208" y="1628800"/>
            <a:ext cx="1656184" cy="1008112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>
                <a:solidFill>
                  <a:schemeClr val="tx1"/>
                </a:solidFill>
              </a:rPr>
              <a:t>PILOTO</a:t>
            </a:r>
          </a:p>
        </p:txBody>
      </p:sp>
      <p:sp>
        <p:nvSpPr>
          <p:cNvPr id="13" name="Cerrar llave 12">
            <a:extLst>
              <a:ext uri="{FF2B5EF4-FFF2-40B4-BE49-F238E27FC236}">
                <a16:creationId xmlns:a16="http://schemas.microsoft.com/office/drawing/2014/main" id="{02F8CFBE-02D7-43A9-9658-3D804C9CE0EF}"/>
              </a:ext>
            </a:extLst>
          </p:cNvPr>
          <p:cNvSpPr/>
          <p:nvPr/>
        </p:nvSpPr>
        <p:spPr>
          <a:xfrm rot="10800000">
            <a:off x="2483769" y="2636912"/>
            <a:ext cx="360039" cy="3168352"/>
          </a:xfrm>
          <a:prstGeom prst="rightBrac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grpSp>
        <p:nvGrpSpPr>
          <p:cNvPr id="14" name="Grupo 13">
            <a:extLst>
              <a:ext uri="{FF2B5EF4-FFF2-40B4-BE49-F238E27FC236}">
                <a16:creationId xmlns:a16="http://schemas.microsoft.com/office/drawing/2014/main" id="{E10E0B39-9DE8-4C5C-B220-07E45714EE7D}"/>
              </a:ext>
            </a:extLst>
          </p:cNvPr>
          <p:cNvGrpSpPr/>
          <p:nvPr/>
        </p:nvGrpSpPr>
        <p:grpSpPr>
          <a:xfrm>
            <a:off x="389798" y="5905009"/>
            <a:ext cx="2304256" cy="653583"/>
            <a:chOff x="4248472" y="1503677"/>
            <a:chExt cx="4248472" cy="2560320"/>
          </a:xfrm>
        </p:grpSpPr>
        <p:sp>
          <p:nvSpPr>
            <p:cNvPr id="15" name="Rectángulo 14">
              <a:extLst>
                <a:ext uri="{FF2B5EF4-FFF2-40B4-BE49-F238E27FC236}">
                  <a16:creationId xmlns:a16="http://schemas.microsoft.com/office/drawing/2014/main" id="{B218CBB0-806B-4A17-97C3-DBD8AAD5CFEB}"/>
                </a:ext>
              </a:extLst>
            </p:cNvPr>
            <p:cNvSpPr/>
            <p:nvPr/>
          </p:nvSpPr>
          <p:spPr>
            <a:xfrm>
              <a:off x="4248472" y="1503677"/>
              <a:ext cx="4248472" cy="2560320"/>
            </a:xfrm>
            <a:prstGeom prst="rect">
              <a:avLst/>
            </a:prstGeom>
            <a:gradFill flip="none" rotWithShape="0">
              <a:gsLst>
                <a:gs pos="0">
                  <a:schemeClr val="accent2">
                    <a:lumMod val="40000"/>
                    <a:lumOff val="60000"/>
                    <a:shade val="30000"/>
                    <a:satMod val="115000"/>
                  </a:schemeClr>
                </a:gs>
                <a:gs pos="50000">
                  <a:schemeClr val="accent2">
                    <a:lumMod val="40000"/>
                    <a:lumOff val="60000"/>
                    <a:shade val="67500"/>
                    <a:satMod val="115000"/>
                  </a:schemeClr>
                </a:gs>
                <a:gs pos="100000">
                  <a:schemeClr val="accent2">
                    <a:lumMod val="40000"/>
                    <a:lumOff val="60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CuadroTexto 15">
              <a:extLst>
                <a:ext uri="{FF2B5EF4-FFF2-40B4-BE49-F238E27FC236}">
                  <a16:creationId xmlns:a16="http://schemas.microsoft.com/office/drawing/2014/main" id="{BDCF3DF0-AC5E-4DD8-8B59-C1727DA0E399}"/>
                </a:ext>
              </a:extLst>
            </p:cNvPr>
            <p:cNvSpPr txBox="1"/>
            <p:nvPr/>
          </p:nvSpPr>
          <p:spPr>
            <a:xfrm>
              <a:off x="4248472" y="1503677"/>
              <a:ext cx="4248472" cy="256032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79070" tIns="179070" rIns="179070" bIns="179070" numCol="1" spcCol="1270" anchor="ctr" anchorCtr="0">
              <a:noAutofit/>
            </a:bodyPr>
            <a:lstStyle/>
            <a:p>
              <a:pPr lvl="0" algn="ctr" defTabSz="2089150">
                <a:lnSpc>
                  <a:spcPct val="90000"/>
                </a:lnSpc>
                <a:spcAft>
                  <a:spcPct val="35000"/>
                </a:spcAft>
              </a:pPr>
              <a:r>
                <a:rPr lang="es-ES" sz="2000" dirty="0"/>
                <a:t>Estébanez, (2010)</a:t>
              </a:r>
              <a:endParaRPr lang="es-ES" sz="1200" dirty="0"/>
            </a:p>
          </p:txBody>
        </p:sp>
      </p:grpSp>
      <p:pic>
        <p:nvPicPr>
          <p:cNvPr id="11" name="Audio 10">
            <a:hlinkClick r:id="" action="ppaction://media"/>
            <a:extLst>
              <a:ext uri="{FF2B5EF4-FFF2-40B4-BE49-F238E27FC236}">
                <a16:creationId xmlns:a16="http://schemas.microsoft.com/office/drawing/2014/main" id="{639CEAFA-ED83-4D92-A761-242B29D74CC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440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9344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4911"/>
    </mc:Choice>
    <mc:Fallback>
      <p:transition spd="slow" advTm="7491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9">
            <a:extLst>
              <a:ext uri="{FF2B5EF4-FFF2-40B4-BE49-F238E27FC236}">
                <a16:creationId xmlns:a16="http://schemas.microsoft.com/office/drawing/2014/main" id="{6D8C8100-BF46-43AE-A980-AD514BA450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213" y="2420938"/>
            <a:ext cx="7772400" cy="2160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buFontTx/>
              <a:buNone/>
            </a:pPr>
            <a:r>
              <a:rPr lang="es-ES" altLang="es-ES" b="1"/>
              <a:t>Análisis de las asimetrías de género en las relaciones de parejas.</a:t>
            </a:r>
          </a:p>
          <a:p>
            <a:pPr algn="ctr">
              <a:buFontTx/>
              <a:buNone/>
            </a:pPr>
            <a:r>
              <a:rPr lang="es-ES" altLang="es-ES" b="1"/>
              <a:t>Un estudio piloto</a:t>
            </a:r>
            <a:endParaRPr lang="es-ES" altLang="es-ES" sz="4400" b="1"/>
          </a:p>
        </p:txBody>
      </p:sp>
      <p:sp>
        <p:nvSpPr>
          <p:cNvPr id="3075" name="Rectangle 20">
            <a:extLst>
              <a:ext uri="{FF2B5EF4-FFF2-40B4-BE49-F238E27FC236}">
                <a16:creationId xmlns:a16="http://schemas.microsoft.com/office/drawing/2014/main" id="{367B6992-78A5-41D2-8D7F-0C86B194D2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3350" y="2276475"/>
            <a:ext cx="64008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buFontTx/>
              <a:buNone/>
            </a:pPr>
            <a:endParaRPr lang="es-ES" altLang="es-ES"/>
          </a:p>
        </p:txBody>
      </p:sp>
      <p:pic>
        <p:nvPicPr>
          <p:cNvPr id="2070" name="Picture 22">
            <a:extLst>
              <a:ext uri="{FF2B5EF4-FFF2-40B4-BE49-F238E27FC236}">
                <a16:creationId xmlns:a16="http://schemas.microsoft.com/office/drawing/2014/main" id="{48D278D5-9C92-46A4-BBEF-594B681FFE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32138" y="304800"/>
            <a:ext cx="2952750" cy="1323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7" name="CuadroTexto 1">
            <a:extLst>
              <a:ext uri="{FF2B5EF4-FFF2-40B4-BE49-F238E27FC236}">
                <a16:creationId xmlns:a16="http://schemas.microsoft.com/office/drawing/2014/main" id="{1BD5BCDC-8162-4373-89E1-077DFCE538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513" y="5229225"/>
            <a:ext cx="4752975" cy="189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s-ES" altLang="es-ES" b="1"/>
              <a:t>Esther Mena Rodríguez</a:t>
            </a:r>
          </a:p>
          <a:p>
            <a:pPr algn="ctr">
              <a:lnSpc>
                <a:spcPct val="150000"/>
              </a:lnSpc>
            </a:pPr>
            <a:r>
              <a:rPr lang="es-ES" altLang="es-ES" b="1"/>
              <a:t>Lourdes Aranda </a:t>
            </a:r>
          </a:p>
          <a:p>
            <a:pPr algn="ctr">
              <a:lnSpc>
                <a:spcPct val="150000"/>
              </a:lnSpc>
            </a:pPr>
            <a:r>
              <a:rPr lang="es-ES" altLang="es-ES" b="1"/>
              <a:t>María Inmaculada Jiménez Perona</a:t>
            </a:r>
          </a:p>
          <a:p>
            <a:br>
              <a:rPr lang="es-ES" altLang="es-ES"/>
            </a:br>
            <a:endParaRPr lang="es-ES" altLang="es-ES"/>
          </a:p>
        </p:txBody>
      </p:sp>
      <p:pic>
        <p:nvPicPr>
          <p:cNvPr id="2" name="Audio 1">
            <a:hlinkClick r:id="" action="ppaction://media"/>
            <a:extLst>
              <a:ext uri="{FF2B5EF4-FFF2-40B4-BE49-F238E27FC236}">
                <a16:creationId xmlns:a16="http://schemas.microsoft.com/office/drawing/2014/main" id="{C8156E00-98D5-412E-B9F3-820B74117E6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440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35691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326"/>
    </mc:Choice>
    <mc:Fallback>
      <p:transition spd="slow" advTm="832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29AC6593-9F21-44C0-90F0-EB4A0EA0F6C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900113" y="188913"/>
            <a:ext cx="7343775" cy="1143000"/>
          </a:xfrm>
        </p:spPr>
        <p:txBody>
          <a:bodyPr/>
          <a:lstStyle/>
          <a:p>
            <a:r>
              <a:rPr lang="es-ES" altLang="es-ES" sz="2400" dirty="0"/>
              <a:t>Análisis de las asimetrías de género en las relaciones de parejas.</a:t>
            </a:r>
            <a:br>
              <a:rPr lang="es-ES" altLang="es-ES" sz="2400" dirty="0"/>
            </a:br>
            <a:r>
              <a:rPr lang="es-ES" altLang="es-ES" sz="2400" dirty="0"/>
              <a:t>Un estudio piloto</a:t>
            </a:r>
          </a:p>
        </p:txBody>
      </p:sp>
      <p:sp>
        <p:nvSpPr>
          <p:cNvPr id="5" name="1 CuadroTexto">
            <a:extLst>
              <a:ext uri="{FF2B5EF4-FFF2-40B4-BE49-F238E27FC236}">
                <a16:creationId xmlns:a16="http://schemas.microsoft.com/office/drawing/2014/main" id="{3D12B3AA-87DF-4DED-8889-8722ABF3BE7A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457200" y="4802376"/>
            <a:ext cx="822960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eaLnBrk="1" hangingPunct="1">
              <a:spcBef>
                <a:spcPct val="0"/>
              </a:spcBef>
              <a:buFontTx/>
              <a:buNone/>
            </a:pPr>
            <a:r>
              <a:rPr lang="es-ES" altLang="es-ES" sz="2000" dirty="0">
                <a:cs typeface="Arial" panose="020B0604020202020204" pitchFamily="34" charset="0"/>
              </a:rPr>
              <a:t>“Son actitudes de dominación </a:t>
            </a:r>
            <a:r>
              <a:rPr lang="es-ES" altLang="es-ES" sz="2000" i="1" dirty="0">
                <a:cs typeface="Arial" panose="020B0604020202020204" pitchFamily="34" charset="0"/>
              </a:rPr>
              <a:t>suave</a:t>
            </a:r>
            <a:r>
              <a:rPr lang="es-ES" altLang="es-ES" sz="2000" dirty="0">
                <a:cs typeface="Arial" panose="020B0604020202020204" pitchFamily="34" charset="0"/>
              </a:rPr>
              <a:t> o de </a:t>
            </a:r>
            <a:r>
              <a:rPr lang="es-ES" altLang="es-ES" sz="2000" i="1" dirty="0">
                <a:cs typeface="Arial" panose="020B0604020202020204" pitchFamily="34" charset="0"/>
              </a:rPr>
              <a:t>bajísima intensidad</a:t>
            </a:r>
            <a:r>
              <a:rPr lang="es-ES" altLang="es-ES" sz="2000" dirty="0">
                <a:cs typeface="Arial" panose="020B0604020202020204" pitchFamily="34" charset="0"/>
              </a:rPr>
              <a:t>, formas y modos larvados y negados de abuso e imposición en la vida cotidiana. Son, específicamente, hábiles artes de dominio, comportamientos sutiles o insidiosos, reiterativos y casi invisibles que los varones ejecutan permanentemente”</a:t>
            </a:r>
          </a:p>
          <a:p>
            <a:pPr marL="0" indent="0" algn="ctr" eaLnBrk="1" hangingPunct="1">
              <a:spcBef>
                <a:spcPct val="0"/>
              </a:spcBef>
              <a:buFontTx/>
              <a:buNone/>
            </a:pPr>
            <a:r>
              <a:rPr lang="es-ES" altLang="es-ES" sz="2000" dirty="0">
                <a:cs typeface="Arial" panose="020B0604020202020204" pitchFamily="34" charset="0"/>
              </a:rPr>
              <a:t>Bonino (1990)</a:t>
            </a:r>
          </a:p>
        </p:txBody>
      </p:sp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id="{EEB0F102-3786-422C-8424-321A9063577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04573355"/>
              </p:ext>
            </p:extLst>
          </p:nvPr>
        </p:nvGraphicFramePr>
        <p:xfrm>
          <a:off x="251520" y="1772816"/>
          <a:ext cx="8712968" cy="160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4102" name="Picture 6" descr="7 hábitos que acabarán con tu relación de pareja | Relaciones de pareja">
            <a:extLst>
              <a:ext uri="{FF2B5EF4-FFF2-40B4-BE49-F238E27FC236}">
                <a16:creationId xmlns:a16="http://schemas.microsoft.com/office/drawing/2014/main" id="{37FC89B1-0CF6-429F-BB11-8CB7DB99CA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4660" y="1772816"/>
            <a:ext cx="2857500" cy="16002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: esquinas redondeadas 3">
            <a:extLst>
              <a:ext uri="{FF2B5EF4-FFF2-40B4-BE49-F238E27FC236}">
                <a16:creationId xmlns:a16="http://schemas.microsoft.com/office/drawing/2014/main" id="{D5CF2EE0-801D-4593-B89E-7A7215778814}"/>
              </a:ext>
            </a:extLst>
          </p:cNvPr>
          <p:cNvSpPr/>
          <p:nvPr/>
        </p:nvSpPr>
        <p:spPr>
          <a:xfrm rot="20500047">
            <a:off x="2510761" y="2355090"/>
            <a:ext cx="4241213" cy="501122"/>
          </a:xfrm>
          <a:prstGeom prst="roundRect">
            <a:avLst/>
          </a:prstGeom>
          <a:solidFill>
            <a:srgbClr val="6666FF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>
                <a:solidFill>
                  <a:schemeClr val="tx1"/>
                </a:solidFill>
              </a:rPr>
              <a:t>MICROMACHISMOS</a:t>
            </a:r>
          </a:p>
        </p:txBody>
      </p:sp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id="{8AEC0AAF-0599-4AF6-A650-4598B8FAC53A}"/>
              </a:ext>
            </a:extLst>
          </p:cNvPr>
          <p:cNvSpPr/>
          <p:nvPr/>
        </p:nvSpPr>
        <p:spPr>
          <a:xfrm rot="20500047">
            <a:off x="150695" y="5451434"/>
            <a:ext cx="4241213" cy="501122"/>
          </a:xfrm>
          <a:prstGeom prst="roundRect">
            <a:avLst/>
          </a:prstGeom>
          <a:solidFill>
            <a:srgbClr val="6666FF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>
                <a:solidFill>
                  <a:schemeClr val="tx1"/>
                </a:solidFill>
              </a:rPr>
              <a:t>ESTRATEGIAS DE CONTROL</a:t>
            </a:r>
          </a:p>
        </p:txBody>
      </p:sp>
      <p:sp>
        <p:nvSpPr>
          <p:cNvPr id="8" name="Rectángulo: esquinas redondeadas 7">
            <a:extLst>
              <a:ext uri="{FF2B5EF4-FFF2-40B4-BE49-F238E27FC236}">
                <a16:creationId xmlns:a16="http://schemas.microsoft.com/office/drawing/2014/main" id="{5DC82038-5D2C-4086-B470-0B1D3A4FD436}"/>
              </a:ext>
            </a:extLst>
          </p:cNvPr>
          <p:cNvSpPr/>
          <p:nvPr/>
        </p:nvSpPr>
        <p:spPr>
          <a:xfrm rot="20500047">
            <a:off x="4759207" y="5451434"/>
            <a:ext cx="4241213" cy="501122"/>
          </a:xfrm>
          <a:prstGeom prst="roundRect">
            <a:avLst/>
          </a:prstGeom>
          <a:solidFill>
            <a:srgbClr val="6666FF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>
                <a:solidFill>
                  <a:schemeClr val="tx1"/>
                </a:solidFill>
              </a:rPr>
              <a:t>MICROVIOLENCIAS</a:t>
            </a:r>
          </a:p>
        </p:txBody>
      </p:sp>
      <p:sp>
        <p:nvSpPr>
          <p:cNvPr id="2" name="Rectángulo: esquinas redondeadas 1">
            <a:extLst>
              <a:ext uri="{FF2B5EF4-FFF2-40B4-BE49-F238E27FC236}">
                <a16:creationId xmlns:a16="http://schemas.microsoft.com/office/drawing/2014/main" id="{E7524B8B-BE77-4163-9B5F-96303C509666}"/>
              </a:ext>
            </a:extLst>
          </p:cNvPr>
          <p:cNvSpPr/>
          <p:nvPr/>
        </p:nvSpPr>
        <p:spPr>
          <a:xfrm>
            <a:off x="2267744" y="4005064"/>
            <a:ext cx="4536504" cy="504056"/>
          </a:xfrm>
          <a:prstGeom prst="roundRect">
            <a:avLst/>
          </a:prstGeom>
          <a:solidFill>
            <a:srgbClr val="6666FF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>
                <a:solidFill>
                  <a:schemeClr val="tx1"/>
                </a:solidFill>
              </a:rPr>
              <a:t>LEGITIMADAS POR LA SOCIEDAD</a:t>
            </a:r>
          </a:p>
        </p:txBody>
      </p:sp>
      <p:pic>
        <p:nvPicPr>
          <p:cNvPr id="9" name="Audio 8">
            <a:hlinkClick r:id="" action="ppaction://media"/>
            <a:extLst>
              <a:ext uri="{FF2B5EF4-FFF2-40B4-BE49-F238E27FC236}">
                <a16:creationId xmlns:a16="http://schemas.microsoft.com/office/drawing/2014/main" id="{495065AE-6B9C-40C1-911A-5001854A8B3F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8440738" y="6154738"/>
            <a:ext cx="487362" cy="48736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8259893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9215"/>
    </mc:Choice>
    <mc:Fallback>
      <p:transition spd="slow" advTm="6921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6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4" grpId="0" animBg="1"/>
      <p:bldP spid="7" grpId="0" animBg="1"/>
      <p:bldP spid="8" grpId="0" animBg="1"/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29AC6593-9F21-44C0-90F0-EB4A0EA0F6C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900113" y="188913"/>
            <a:ext cx="7343775" cy="1143000"/>
          </a:xfrm>
        </p:spPr>
        <p:txBody>
          <a:bodyPr/>
          <a:lstStyle/>
          <a:p>
            <a:r>
              <a:rPr lang="es-ES" altLang="es-ES" sz="2800" dirty="0"/>
              <a:t>Análisis de las asimetrías de género en las relaciones de parejas.</a:t>
            </a:r>
            <a:br>
              <a:rPr lang="es-ES" altLang="es-ES" sz="2800" dirty="0"/>
            </a:br>
            <a:r>
              <a:rPr lang="es-ES" altLang="es-ES" sz="2800" dirty="0"/>
              <a:t>Un estudio piloto</a:t>
            </a:r>
            <a:endParaRPr lang="es-ES" altLang="es-ES" sz="6000" dirty="0"/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A49DD7A6-3941-43F9-81D2-04F2492EB3BC}"/>
              </a:ext>
            </a:extLst>
          </p:cNvPr>
          <p:cNvSpPr/>
          <p:nvPr/>
        </p:nvSpPr>
        <p:spPr>
          <a:xfrm rot="240000">
            <a:off x="1755995" y="5192958"/>
            <a:ext cx="5619137" cy="344732"/>
          </a:xfrm>
          <a:prstGeom prst="rect">
            <a:avLst/>
          </a:prstGeom>
          <a:solidFill>
            <a:srgbClr val="6666FF">
              <a:alpha val="90000"/>
            </a:srgbClr>
          </a:solidFill>
          <a:ln>
            <a:solidFill>
              <a:schemeClr val="accent6">
                <a:lumMod val="50000"/>
                <a:alpha val="90000"/>
              </a:schemeClr>
            </a:solidFill>
          </a:ln>
        </p:spPr>
        <p:style>
          <a:lnRef idx="2"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es-ES" b="1" dirty="0"/>
              <a:t>DELITO OCULTO</a:t>
            </a:r>
          </a:p>
        </p:txBody>
      </p:sp>
      <p:sp>
        <p:nvSpPr>
          <p:cNvPr id="4" name="Triángulo isósceles 3">
            <a:extLst>
              <a:ext uri="{FF2B5EF4-FFF2-40B4-BE49-F238E27FC236}">
                <a16:creationId xmlns:a16="http://schemas.microsoft.com/office/drawing/2014/main" id="{A51854B6-43E2-4E40-8DC1-2BC09C31FB5F}"/>
              </a:ext>
            </a:extLst>
          </p:cNvPr>
          <p:cNvSpPr/>
          <p:nvPr/>
        </p:nvSpPr>
        <p:spPr>
          <a:xfrm>
            <a:off x="4267200" y="5699720"/>
            <a:ext cx="609600" cy="609600"/>
          </a:xfrm>
          <a:prstGeom prst="triangle">
            <a:avLst/>
          </a:prstGeom>
          <a:solidFill>
            <a:schemeClr val="tx1">
              <a:alpha val="90000"/>
            </a:schemeClr>
          </a:solidFill>
          <a:ln>
            <a:solidFill>
              <a:schemeClr val="accent6">
                <a:lumMod val="50000"/>
                <a:alpha val="90000"/>
              </a:schemeClr>
            </a:solidFill>
          </a:ln>
        </p:spPr>
        <p:style>
          <a:lnRef idx="2"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id="{03BA010D-F70E-4106-997D-0544363EB600}"/>
              </a:ext>
            </a:extLst>
          </p:cNvPr>
          <p:cNvGrpSpPr/>
          <p:nvPr/>
        </p:nvGrpSpPr>
        <p:grpSpPr>
          <a:xfrm>
            <a:off x="2126004" y="4653136"/>
            <a:ext cx="4894268" cy="432048"/>
            <a:chOff x="3521047" y="1106726"/>
            <a:chExt cx="1459793" cy="680114"/>
          </a:xfrm>
          <a:solidFill>
            <a:srgbClr val="CC66FF"/>
          </a:solidFill>
        </p:grpSpPr>
        <p:sp>
          <p:nvSpPr>
            <p:cNvPr id="6" name="Rectángulo: esquinas redondeadas 5">
              <a:extLst>
                <a:ext uri="{FF2B5EF4-FFF2-40B4-BE49-F238E27FC236}">
                  <a16:creationId xmlns:a16="http://schemas.microsoft.com/office/drawing/2014/main" id="{70541FDF-282F-4C8C-B8CD-DC032B0A6BB0}"/>
                </a:ext>
              </a:extLst>
            </p:cNvPr>
            <p:cNvSpPr/>
            <p:nvPr/>
          </p:nvSpPr>
          <p:spPr>
            <a:xfrm rot="240000">
              <a:off x="3521047" y="1106726"/>
              <a:ext cx="1459793" cy="680114"/>
            </a:xfrm>
            <a:prstGeom prst="roundRect">
              <a:avLst/>
            </a:prstGeom>
            <a:grp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Rectángulo: esquinas redondeadas 4">
              <a:extLst>
                <a:ext uri="{FF2B5EF4-FFF2-40B4-BE49-F238E27FC236}">
                  <a16:creationId xmlns:a16="http://schemas.microsoft.com/office/drawing/2014/main" id="{C80269B6-5433-419F-ABA3-4A04FDD5A24C}"/>
                </a:ext>
              </a:extLst>
            </p:cNvPr>
            <p:cNvSpPr txBox="1"/>
            <p:nvPr/>
          </p:nvSpPr>
          <p:spPr>
            <a:xfrm rot="240000">
              <a:off x="3554247" y="1117527"/>
              <a:ext cx="1393393" cy="613713"/>
            </a:xfrm>
            <a:prstGeom prst="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0490" tIns="110490" rIns="110490" bIns="110490" numCol="1" spcCol="1270" anchor="ctr" anchorCtr="0">
              <a:noAutofit/>
            </a:bodyPr>
            <a:lstStyle/>
            <a:p>
              <a:pPr lvl="0" algn="ctr" defTabSz="1289050">
                <a:lnSpc>
                  <a:spcPct val="90000"/>
                </a:lnSpc>
                <a:spcAft>
                  <a:spcPct val="35000"/>
                </a:spcAft>
              </a:pPr>
              <a:r>
                <a:rPr lang="es-ES" b="1" dirty="0"/>
                <a:t>Falta de reconocimiento sobre derechos</a:t>
              </a:r>
              <a:endParaRPr lang="es-ES" b="1" kern="1200" dirty="0"/>
            </a:p>
          </p:txBody>
        </p:sp>
      </p:grpSp>
      <p:grpSp>
        <p:nvGrpSpPr>
          <p:cNvPr id="8" name="Grupo 7">
            <a:extLst>
              <a:ext uri="{FF2B5EF4-FFF2-40B4-BE49-F238E27FC236}">
                <a16:creationId xmlns:a16="http://schemas.microsoft.com/office/drawing/2014/main" id="{97E11B93-B3F3-41AA-AA88-47F61DC0B4D3}"/>
              </a:ext>
            </a:extLst>
          </p:cNvPr>
          <p:cNvGrpSpPr/>
          <p:nvPr/>
        </p:nvGrpSpPr>
        <p:grpSpPr>
          <a:xfrm>
            <a:off x="2088862" y="4093911"/>
            <a:ext cx="4931410" cy="415209"/>
            <a:chOff x="3521047" y="1106726"/>
            <a:chExt cx="1459793" cy="680114"/>
          </a:xfrm>
          <a:solidFill>
            <a:srgbClr val="CC66FF"/>
          </a:solidFill>
        </p:grpSpPr>
        <p:sp>
          <p:nvSpPr>
            <p:cNvPr id="9" name="Rectángulo: esquinas redondeadas 8">
              <a:extLst>
                <a:ext uri="{FF2B5EF4-FFF2-40B4-BE49-F238E27FC236}">
                  <a16:creationId xmlns:a16="http://schemas.microsoft.com/office/drawing/2014/main" id="{81E4B053-4596-4B44-87A9-EDCE993D5BFF}"/>
                </a:ext>
              </a:extLst>
            </p:cNvPr>
            <p:cNvSpPr/>
            <p:nvPr/>
          </p:nvSpPr>
          <p:spPr>
            <a:xfrm rot="240000">
              <a:off x="3521047" y="1106726"/>
              <a:ext cx="1459793" cy="680114"/>
            </a:xfrm>
            <a:prstGeom prst="roundRect">
              <a:avLst/>
            </a:prstGeom>
            <a:grp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Rectángulo: esquinas redondeadas 4">
              <a:extLst>
                <a:ext uri="{FF2B5EF4-FFF2-40B4-BE49-F238E27FC236}">
                  <a16:creationId xmlns:a16="http://schemas.microsoft.com/office/drawing/2014/main" id="{ED0F16DE-616E-4D23-B0B4-C2CD2F09AB12}"/>
                </a:ext>
              </a:extLst>
            </p:cNvPr>
            <p:cNvSpPr txBox="1"/>
            <p:nvPr/>
          </p:nvSpPr>
          <p:spPr>
            <a:xfrm rot="240000">
              <a:off x="3554247" y="1117527"/>
              <a:ext cx="1393393" cy="613713"/>
            </a:xfrm>
            <a:prstGeom prst="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0490" tIns="110490" rIns="110490" bIns="110490" numCol="1" spcCol="1270" anchor="ctr" anchorCtr="0">
              <a:noAutofit/>
            </a:bodyPr>
            <a:lstStyle/>
            <a:p>
              <a:pPr lvl="0" algn="ctr" defTabSz="1289050">
                <a:lnSpc>
                  <a:spcPct val="90000"/>
                </a:lnSpc>
                <a:spcAft>
                  <a:spcPct val="35000"/>
                </a:spcAft>
              </a:pPr>
              <a:r>
                <a:rPr lang="es-ES" b="1" dirty="0"/>
                <a:t>Falta de información sobre los derechos</a:t>
              </a:r>
              <a:endParaRPr lang="es-ES" sz="2900" b="1" kern="1200" dirty="0"/>
            </a:p>
          </p:txBody>
        </p:sp>
      </p:grpSp>
      <p:grpSp>
        <p:nvGrpSpPr>
          <p:cNvPr id="11" name="Grupo 10">
            <a:extLst>
              <a:ext uri="{FF2B5EF4-FFF2-40B4-BE49-F238E27FC236}">
                <a16:creationId xmlns:a16="http://schemas.microsoft.com/office/drawing/2014/main" id="{527EB6B9-F65C-4E0B-B474-961F2EECC6E4}"/>
              </a:ext>
            </a:extLst>
          </p:cNvPr>
          <p:cNvGrpSpPr/>
          <p:nvPr/>
        </p:nvGrpSpPr>
        <p:grpSpPr>
          <a:xfrm>
            <a:off x="2089536" y="3517847"/>
            <a:ext cx="4930736" cy="415209"/>
            <a:chOff x="3521047" y="1106726"/>
            <a:chExt cx="1459793" cy="680114"/>
          </a:xfrm>
          <a:solidFill>
            <a:srgbClr val="CC66FF"/>
          </a:solidFill>
        </p:grpSpPr>
        <p:sp>
          <p:nvSpPr>
            <p:cNvPr id="12" name="Rectángulo: esquinas redondeadas 11">
              <a:extLst>
                <a:ext uri="{FF2B5EF4-FFF2-40B4-BE49-F238E27FC236}">
                  <a16:creationId xmlns:a16="http://schemas.microsoft.com/office/drawing/2014/main" id="{8CABA30B-AC0F-4776-96C5-41D2CE85D54D}"/>
                </a:ext>
              </a:extLst>
            </p:cNvPr>
            <p:cNvSpPr/>
            <p:nvPr/>
          </p:nvSpPr>
          <p:spPr>
            <a:xfrm rot="240000">
              <a:off x="3521047" y="1106726"/>
              <a:ext cx="1459793" cy="680114"/>
            </a:xfrm>
            <a:prstGeom prst="roundRect">
              <a:avLst/>
            </a:prstGeom>
            <a:grp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Rectángulo: esquinas redondeadas 4">
              <a:extLst>
                <a:ext uri="{FF2B5EF4-FFF2-40B4-BE49-F238E27FC236}">
                  <a16:creationId xmlns:a16="http://schemas.microsoft.com/office/drawing/2014/main" id="{832C4B45-A0A7-4A9A-B84E-FF86AE985D38}"/>
                </a:ext>
              </a:extLst>
            </p:cNvPr>
            <p:cNvSpPr txBox="1"/>
            <p:nvPr/>
          </p:nvSpPr>
          <p:spPr>
            <a:xfrm rot="240000">
              <a:off x="3554247" y="1117527"/>
              <a:ext cx="1393393" cy="613713"/>
            </a:xfrm>
            <a:prstGeom prst="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0490" tIns="110490" rIns="110490" bIns="110490" numCol="1" spcCol="1270" anchor="ctr" anchorCtr="0">
              <a:noAutofit/>
            </a:bodyPr>
            <a:lstStyle/>
            <a:p>
              <a:pPr lvl="0" algn="ctr" defTabSz="1289050">
                <a:lnSpc>
                  <a:spcPct val="90000"/>
                </a:lnSpc>
                <a:spcAft>
                  <a:spcPct val="35000"/>
                </a:spcAft>
              </a:pPr>
              <a:r>
                <a:rPr lang="es-ES" b="1" dirty="0"/>
                <a:t>Dificultad para demostrarlos</a:t>
              </a:r>
              <a:endParaRPr lang="es-ES" sz="2900" b="1" kern="1200" dirty="0"/>
            </a:p>
          </p:txBody>
        </p:sp>
      </p:grpSp>
      <p:grpSp>
        <p:nvGrpSpPr>
          <p:cNvPr id="14" name="Grupo 13">
            <a:extLst>
              <a:ext uri="{FF2B5EF4-FFF2-40B4-BE49-F238E27FC236}">
                <a16:creationId xmlns:a16="http://schemas.microsoft.com/office/drawing/2014/main" id="{F990C1AD-36C6-41FD-BBD2-BEBEFB28C606}"/>
              </a:ext>
            </a:extLst>
          </p:cNvPr>
          <p:cNvGrpSpPr/>
          <p:nvPr/>
        </p:nvGrpSpPr>
        <p:grpSpPr>
          <a:xfrm>
            <a:off x="2084515" y="2996952"/>
            <a:ext cx="4935757" cy="393816"/>
            <a:chOff x="3521047" y="1106726"/>
            <a:chExt cx="1459793" cy="680114"/>
          </a:xfrm>
          <a:solidFill>
            <a:srgbClr val="CC66FF"/>
          </a:solidFill>
        </p:grpSpPr>
        <p:sp>
          <p:nvSpPr>
            <p:cNvPr id="15" name="Rectángulo: esquinas redondeadas 14">
              <a:extLst>
                <a:ext uri="{FF2B5EF4-FFF2-40B4-BE49-F238E27FC236}">
                  <a16:creationId xmlns:a16="http://schemas.microsoft.com/office/drawing/2014/main" id="{0FAEC7B4-7318-45BE-A35C-F88FC7672D42}"/>
                </a:ext>
              </a:extLst>
            </p:cNvPr>
            <p:cNvSpPr/>
            <p:nvPr/>
          </p:nvSpPr>
          <p:spPr>
            <a:xfrm rot="240000">
              <a:off x="3521047" y="1106726"/>
              <a:ext cx="1459793" cy="680114"/>
            </a:xfrm>
            <a:prstGeom prst="roundRect">
              <a:avLst/>
            </a:prstGeom>
            <a:grp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Rectángulo: esquinas redondeadas 4">
              <a:extLst>
                <a:ext uri="{FF2B5EF4-FFF2-40B4-BE49-F238E27FC236}">
                  <a16:creationId xmlns:a16="http://schemas.microsoft.com/office/drawing/2014/main" id="{0430118F-66D4-475F-BFC0-984975EA1ECF}"/>
                </a:ext>
              </a:extLst>
            </p:cNvPr>
            <p:cNvSpPr txBox="1"/>
            <p:nvPr/>
          </p:nvSpPr>
          <p:spPr>
            <a:xfrm rot="240000">
              <a:off x="3554247" y="1117527"/>
              <a:ext cx="1393393" cy="613713"/>
            </a:xfrm>
            <a:prstGeom prst="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0490" tIns="110490" rIns="110490" bIns="110490" numCol="1" spcCol="1270" anchor="ctr" anchorCtr="0">
              <a:noAutofit/>
            </a:bodyPr>
            <a:lstStyle/>
            <a:p>
              <a:pPr lvl="0" algn="ctr" defTabSz="1289050">
                <a:lnSpc>
                  <a:spcPct val="90000"/>
                </a:lnSpc>
                <a:spcAft>
                  <a:spcPct val="35000"/>
                </a:spcAft>
              </a:pPr>
              <a:r>
                <a:rPr lang="es-ES" b="1" dirty="0"/>
                <a:t>Permisividad Social</a:t>
              </a:r>
              <a:endParaRPr lang="es-ES" sz="2900" b="1" kern="1200" dirty="0"/>
            </a:p>
          </p:txBody>
        </p:sp>
      </p:grpSp>
      <p:sp>
        <p:nvSpPr>
          <p:cNvPr id="18" name="CuadroTexto 17">
            <a:extLst>
              <a:ext uri="{FF2B5EF4-FFF2-40B4-BE49-F238E27FC236}">
                <a16:creationId xmlns:a16="http://schemas.microsoft.com/office/drawing/2014/main" id="{82387F2C-7C51-4C98-9B88-85B075B4441B}"/>
              </a:ext>
            </a:extLst>
          </p:cNvPr>
          <p:cNvSpPr txBox="1"/>
          <p:nvPr/>
        </p:nvSpPr>
        <p:spPr>
          <a:xfrm>
            <a:off x="3419872" y="6320353"/>
            <a:ext cx="23042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Ferrer (2007)</a:t>
            </a:r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6BFC75B3-02B2-4348-82FB-B7669A8BCD62}"/>
              </a:ext>
            </a:extLst>
          </p:cNvPr>
          <p:cNvSpPr/>
          <p:nvPr/>
        </p:nvSpPr>
        <p:spPr>
          <a:xfrm>
            <a:off x="2519196" y="1916832"/>
            <a:ext cx="410561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2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MICROMACHISMOS</a:t>
            </a:r>
          </a:p>
        </p:txBody>
      </p:sp>
      <p:pic>
        <p:nvPicPr>
          <p:cNvPr id="17" name="Audio 16">
            <a:hlinkClick r:id="" action="ppaction://media"/>
            <a:extLst>
              <a:ext uri="{FF2B5EF4-FFF2-40B4-BE49-F238E27FC236}">
                <a16:creationId xmlns:a16="http://schemas.microsoft.com/office/drawing/2014/main" id="{B1FABC25-C7CC-4B8C-8AA1-187CDAAB1C0A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440738" y="6154738"/>
            <a:ext cx="487362" cy="48736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0034346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7507"/>
    </mc:Choice>
    <mc:Fallback>
      <p:transition spd="slow" advTm="3750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3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29AC6593-9F21-44C0-90F0-EB4A0EA0F6C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900113" y="188913"/>
            <a:ext cx="7343775" cy="1143000"/>
          </a:xfrm>
        </p:spPr>
        <p:txBody>
          <a:bodyPr/>
          <a:lstStyle/>
          <a:p>
            <a:r>
              <a:rPr lang="es-ES" altLang="es-ES" sz="2800"/>
              <a:t>Análisis de las asimetrías de género en las relaciones de parejas.</a:t>
            </a:r>
            <a:br>
              <a:rPr lang="es-ES" altLang="es-ES" sz="2800"/>
            </a:br>
            <a:r>
              <a:rPr lang="es-ES" altLang="es-ES" sz="2800"/>
              <a:t>Un estudio piloto</a:t>
            </a:r>
            <a:endParaRPr lang="es-ES" altLang="es-ES" sz="6000"/>
          </a:p>
        </p:txBody>
      </p:sp>
      <p:graphicFrame>
        <p:nvGraphicFramePr>
          <p:cNvPr id="13" name="Diagrama 12">
            <a:extLst>
              <a:ext uri="{FF2B5EF4-FFF2-40B4-BE49-F238E27FC236}">
                <a16:creationId xmlns:a16="http://schemas.microsoft.com/office/drawing/2014/main" id="{3DE74EB7-EBC4-462C-8308-EBFF23DB0E5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62457628"/>
              </p:ext>
            </p:extLst>
          </p:nvPr>
        </p:nvGraphicFramePr>
        <p:xfrm>
          <a:off x="251520" y="1772816"/>
          <a:ext cx="8640960" cy="36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18" name="CuadroTexto 17">
            <a:extLst>
              <a:ext uri="{FF2B5EF4-FFF2-40B4-BE49-F238E27FC236}">
                <a16:creationId xmlns:a16="http://schemas.microsoft.com/office/drawing/2014/main" id="{26BDA7E7-5D86-41C1-A1B2-3F069BA452BF}"/>
              </a:ext>
            </a:extLst>
          </p:cNvPr>
          <p:cNvSpPr txBox="1"/>
          <p:nvPr/>
        </p:nvSpPr>
        <p:spPr>
          <a:xfrm>
            <a:off x="3383868" y="2492896"/>
            <a:ext cx="2376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Villaseñor; Castañeda (2003)</a:t>
            </a:r>
          </a:p>
        </p:txBody>
      </p:sp>
      <p:sp>
        <p:nvSpPr>
          <p:cNvPr id="14" name="Cerrar llave 13">
            <a:extLst>
              <a:ext uri="{FF2B5EF4-FFF2-40B4-BE49-F238E27FC236}">
                <a16:creationId xmlns:a16="http://schemas.microsoft.com/office/drawing/2014/main" id="{D862CB99-7524-494D-913F-4BE7FC4A6B9A}"/>
              </a:ext>
            </a:extLst>
          </p:cNvPr>
          <p:cNvSpPr/>
          <p:nvPr/>
        </p:nvSpPr>
        <p:spPr>
          <a:xfrm>
            <a:off x="3563888" y="3028708"/>
            <a:ext cx="216023" cy="2178788"/>
          </a:xfrm>
          <a:prstGeom prst="rightBrac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grpSp>
        <p:nvGrpSpPr>
          <p:cNvPr id="23" name="Grupo 22">
            <a:extLst>
              <a:ext uri="{FF2B5EF4-FFF2-40B4-BE49-F238E27FC236}">
                <a16:creationId xmlns:a16="http://schemas.microsoft.com/office/drawing/2014/main" id="{E4236F28-E9B5-4CDA-94CF-43195A0579BB}"/>
              </a:ext>
            </a:extLst>
          </p:cNvPr>
          <p:cNvGrpSpPr/>
          <p:nvPr/>
        </p:nvGrpSpPr>
        <p:grpSpPr>
          <a:xfrm>
            <a:off x="6605689" y="2996952"/>
            <a:ext cx="2142775" cy="1628800"/>
            <a:chOff x="6516216" y="2996952"/>
            <a:chExt cx="2142775" cy="1628800"/>
          </a:xfrm>
        </p:grpSpPr>
        <p:pic>
          <p:nvPicPr>
            <p:cNvPr id="16" name="Imagen 15">
              <a:extLst>
                <a:ext uri="{FF2B5EF4-FFF2-40B4-BE49-F238E27FC236}">
                  <a16:creationId xmlns:a16="http://schemas.microsoft.com/office/drawing/2014/main" id="{FB58D231-CF5A-41D6-A660-C339FED6B41A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clrChange>
                <a:clrFrom>
                  <a:srgbClr val="EEEEEE"/>
                </a:clrFrom>
                <a:clrTo>
                  <a:srgbClr val="EEEEEE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516216" y="2996952"/>
              <a:ext cx="1928842" cy="1628800"/>
            </a:xfrm>
            <a:prstGeom prst="rect">
              <a:avLst/>
            </a:prstGeom>
          </p:spPr>
        </p:pic>
        <p:pic>
          <p:nvPicPr>
            <p:cNvPr id="19" name="Gráfico 18" descr="Mujer">
              <a:extLst>
                <a:ext uri="{FF2B5EF4-FFF2-40B4-BE49-F238E27FC236}">
                  <a16:creationId xmlns:a16="http://schemas.microsoft.com/office/drawing/2014/main" id="{93BE232C-2D55-40FB-AF6C-56E233C89B08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7744591" y="3402193"/>
              <a:ext cx="914400" cy="914400"/>
            </a:xfrm>
            <a:prstGeom prst="rect">
              <a:avLst/>
            </a:prstGeom>
          </p:spPr>
        </p:pic>
      </p:grpSp>
      <p:sp>
        <p:nvSpPr>
          <p:cNvPr id="24" name="CuadroTexto 23">
            <a:extLst>
              <a:ext uri="{FF2B5EF4-FFF2-40B4-BE49-F238E27FC236}">
                <a16:creationId xmlns:a16="http://schemas.microsoft.com/office/drawing/2014/main" id="{3338D271-7D8B-4B82-A9D9-6269B1F1C39A}"/>
              </a:ext>
            </a:extLst>
          </p:cNvPr>
          <p:cNvSpPr txBox="1"/>
          <p:nvPr/>
        </p:nvSpPr>
        <p:spPr>
          <a:xfrm>
            <a:off x="3923927" y="3645024"/>
            <a:ext cx="26817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/>
              <a:t>Naturaleza Femenina</a:t>
            </a:r>
          </a:p>
        </p:txBody>
      </p:sp>
      <p:sp>
        <p:nvSpPr>
          <p:cNvPr id="29" name="Rectángulo: esquinas redondeadas 28">
            <a:extLst>
              <a:ext uri="{FF2B5EF4-FFF2-40B4-BE49-F238E27FC236}">
                <a16:creationId xmlns:a16="http://schemas.microsoft.com/office/drawing/2014/main" id="{FBD23BBF-742C-4A7A-99E1-1E081F6C53BD}"/>
              </a:ext>
            </a:extLst>
          </p:cNvPr>
          <p:cNvSpPr/>
          <p:nvPr/>
        </p:nvSpPr>
        <p:spPr>
          <a:xfrm>
            <a:off x="2267744" y="5805264"/>
            <a:ext cx="4536504" cy="504056"/>
          </a:xfrm>
          <a:prstGeom prst="roundRect">
            <a:avLst/>
          </a:prstGeom>
          <a:solidFill>
            <a:srgbClr val="CC66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>
                <a:solidFill>
                  <a:schemeClr val="tx1"/>
                </a:solidFill>
              </a:rPr>
              <a:t>ESTEREOTIPOS DE GÉNERO</a:t>
            </a:r>
          </a:p>
        </p:txBody>
      </p:sp>
      <p:sp>
        <p:nvSpPr>
          <p:cNvPr id="31" name="Rectángulo: esquinas redondeadas 30">
            <a:extLst>
              <a:ext uri="{FF2B5EF4-FFF2-40B4-BE49-F238E27FC236}">
                <a16:creationId xmlns:a16="http://schemas.microsoft.com/office/drawing/2014/main" id="{6B69F83D-80BD-40BB-8FA3-6F05A04B43E0}"/>
              </a:ext>
            </a:extLst>
          </p:cNvPr>
          <p:cNvSpPr/>
          <p:nvPr/>
        </p:nvSpPr>
        <p:spPr>
          <a:xfrm rot="20500047">
            <a:off x="2495562" y="3835587"/>
            <a:ext cx="4241213" cy="597768"/>
          </a:xfrm>
          <a:prstGeom prst="roundRect">
            <a:avLst/>
          </a:prstGeom>
          <a:solidFill>
            <a:srgbClr val="6666FF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>
                <a:solidFill>
                  <a:schemeClr val="tx1"/>
                </a:solidFill>
              </a:rPr>
              <a:t>CULTURA NORMALIZA</a:t>
            </a:r>
          </a:p>
        </p:txBody>
      </p:sp>
      <p:pic>
        <p:nvPicPr>
          <p:cNvPr id="3" name="Audio 2">
            <a:hlinkClick r:id="" action="ppaction://media"/>
            <a:extLst>
              <a:ext uri="{FF2B5EF4-FFF2-40B4-BE49-F238E27FC236}">
                <a16:creationId xmlns:a16="http://schemas.microsoft.com/office/drawing/2014/main" id="{7E37BE4A-574B-4439-ABA0-C7304B3AB105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8440738" y="6154738"/>
            <a:ext cx="487362" cy="487362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1810"/>
    </mc:Choice>
    <mc:Fallback>
      <p:transition spd="slow" advTm="6181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3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9" grpId="0" animBg="1"/>
      <p:bldP spid="3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29AC6593-9F21-44C0-90F0-EB4A0EA0F6C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900113" y="188913"/>
            <a:ext cx="7343775" cy="1143000"/>
          </a:xfrm>
        </p:spPr>
        <p:txBody>
          <a:bodyPr/>
          <a:lstStyle/>
          <a:p>
            <a:r>
              <a:rPr lang="es-ES" altLang="es-ES" sz="2800"/>
              <a:t>Análisis de las asimetrías de género en las relaciones de parejas.</a:t>
            </a:r>
            <a:br>
              <a:rPr lang="es-ES" altLang="es-ES" sz="2800"/>
            </a:br>
            <a:r>
              <a:rPr lang="es-ES" altLang="es-ES" sz="2800"/>
              <a:t>Un estudio piloto</a:t>
            </a:r>
            <a:endParaRPr lang="es-ES" altLang="es-ES" sz="6000"/>
          </a:p>
        </p:txBody>
      </p:sp>
      <p:graphicFrame>
        <p:nvGraphicFramePr>
          <p:cNvPr id="7" name="Diagrama 6">
            <a:extLst>
              <a:ext uri="{FF2B5EF4-FFF2-40B4-BE49-F238E27FC236}">
                <a16:creationId xmlns:a16="http://schemas.microsoft.com/office/drawing/2014/main" id="{1FFA56D7-A45C-4B9B-A7CB-7AFF0AF40FE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98271695"/>
              </p:ext>
            </p:extLst>
          </p:nvPr>
        </p:nvGraphicFramePr>
        <p:xfrm>
          <a:off x="251520" y="2908920"/>
          <a:ext cx="8712968" cy="160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34820" name="Picture 4" descr="Trastornos de identidad de género, la evidencia científica actual |  Observatorio de Bioética, UCV">
            <a:extLst>
              <a:ext uri="{FF2B5EF4-FFF2-40B4-BE49-F238E27FC236}">
                <a16:creationId xmlns:a16="http://schemas.microsoft.com/office/drawing/2014/main" id="{F9A24644-374B-47C1-834F-F7EE64D4E6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2938636"/>
            <a:ext cx="2667000" cy="17145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4" name="Rectángulo: esquinas redondeadas 3">
            <a:extLst>
              <a:ext uri="{FF2B5EF4-FFF2-40B4-BE49-F238E27FC236}">
                <a16:creationId xmlns:a16="http://schemas.microsoft.com/office/drawing/2014/main" id="{3A0EF9A4-1316-422A-B3CF-61A1B1419CF8}"/>
              </a:ext>
            </a:extLst>
          </p:cNvPr>
          <p:cNvSpPr/>
          <p:nvPr/>
        </p:nvSpPr>
        <p:spPr>
          <a:xfrm>
            <a:off x="2267744" y="1844824"/>
            <a:ext cx="4608512" cy="648072"/>
          </a:xfrm>
          <a:prstGeom prst="roundRect">
            <a:avLst/>
          </a:prstGeom>
          <a:solidFill>
            <a:srgbClr val="CC66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IDENTIDAD DE GÉNERO</a:t>
            </a:r>
          </a:p>
        </p:txBody>
      </p:sp>
      <p:pic>
        <p:nvPicPr>
          <p:cNvPr id="34824" name="Picture 8" descr="Micromachismos: Poder y violencia en la pareja - Mª José González">
            <a:extLst>
              <a:ext uri="{FF2B5EF4-FFF2-40B4-BE49-F238E27FC236}">
                <a16:creationId xmlns:a16="http://schemas.microsoft.com/office/drawing/2014/main" id="{CAD86013-8CA9-44FB-87B1-5A996BDCB8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5042220"/>
            <a:ext cx="2181622" cy="162686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ángulo: esquinas redondeadas 9">
            <a:extLst>
              <a:ext uri="{FF2B5EF4-FFF2-40B4-BE49-F238E27FC236}">
                <a16:creationId xmlns:a16="http://schemas.microsoft.com/office/drawing/2014/main" id="{F9660316-1AC4-4318-BBDE-9468A6AE5288}"/>
              </a:ext>
            </a:extLst>
          </p:cNvPr>
          <p:cNvSpPr/>
          <p:nvPr/>
        </p:nvSpPr>
        <p:spPr>
          <a:xfrm>
            <a:off x="1259632" y="5517232"/>
            <a:ext cx="3888432" cy="648072"/>
          </a:xfrm>
          <a:prstGeom prst="roundRect">
            <a:avLst/>
          </a:prstGeom>
          <a:solidFill>
            <a:srgbClr val="6666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/>
              <a:t>EVITAR CONFLICTOS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F4EC4778-A7BA-4404-B7D8-A051BF2E16F3}"/>
              </a:ext>
            </a:extLst>
          </p:cNvPr>
          <p:cNvSpPr txBox="1"/>
          <p:nvPr/>
        </p:nvSpPr>
        <p:spPr>
          <a:xfrm>
            <a:off x="5798840" y="5518973"/>
            <a:ext cx="285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b="1" dirty="0"/>
              <a:t>x</a:t>
            </a:r>
          </a:p>
        </p:txBody>
      </p:sp>
      <p:pic>
        <p:nvPicPr>
          <p:cNvPr id="5" name="Audio 4">
            <a:hlinkClick r:id="" action="ppaction://media"/>
            <a:extLst>
              <a:ext uri="{FF2B5EF4-FFF2-40B4-BE49-F238E27FC236}">
                <a16:creationId xmlns:a16="http://schemas.microsoft.com/office/drawing/2014/main" id="{86F7F544-D0ED-4DC8-8349-A5BF6A1231AD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8440738" y="6154738"/>
            <a:ext cx="487362" cy="48736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0856197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6344"/>
    </mc:Choice>
    <mc:Fallback>
      <p:transition spd="slow" advTm="3634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29AC6593-9F21-44C0-90F0-EB4A0EA0F6C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900113" y="188913"/>
            <a:ext cx="7343775" cy="1143000"/>
          </a:xfrm>
        </p:spPr>
        <p:txBody>
          <a:bodyPr/>
          <a:lstStyle/>
          <a:p>
            <a:r>
              <a:rPr lang="es-ES" altLang="es-ES" sz="2800"/>
              <a:t>Análisis de las asimetrías de género en las relaciones de parejas.</a:t>
            </a:r>
            <a:br>
              <a:rPr lang="es-ES" altLang="es-ES" sz="2800"/>
            </a:br>
            <a:r>
              <a:rPr lang="es-ES" altLang="es-ES" sz="2800"/>
              <a:t>Un estudio piloto</a:t>
            </a:r>
            <a:endParaRPr lang="es-ES" altLang="es-ES" sz="6000"/>
          </a:p>
        </p:txBody>
      </p:sp>
      <p:grpSp>
        <p:nvGrpSpPr>
          <p:cNvPr id="15" name="Grupo 14">
            <a:extLst>
              <a:ext uri="{FF2B5EF4-FFF2-40B4-BE49-F238E27FC236}">
                <a16:creationId xmlns:a16="http://schemas.microsoft.com/office/drawing/2014/main" id="{11FBDF74-9BA7-4F5F-8592-6474EE3999CD}"/>
              </a:ext>
            </a:extLst>
          </p:cNvPr>
          <p:cNvGrpSpPr/>
          <p:nvPr/>
        </p:nvGrpSpPr>
        <p:grpSpPr>
          <a:xfrm>
            <a:off x="311696" y="1772816"/>
            <a:ext cx="8520608" cy="1954201"/>
            <a:chOff x="0" y="2978333"/>
            <a:chExt cx="8520608" cy="1954201"/>
          </a:xfrm>
        </p:grpSpPr>
        <p:sp>
          <p:nvSpPr>
            <p:cNvPr id="16" name="Rectángulo 15">
              <a:extLst>
                <a:ext uri="{FF2B5EF4-FFF2-40B4-BE49-F238E27FC236}">
                  <a16:creationId xmlns:a16="http://schemas.microsoft.com/office/drawing/2014/main" id="{99728BCB-5AAD-4E0F-9855-F5D49F8606BA}"/>
                </a:ext>
              </a:extLst>
            </p:cNvPr>
            <p:cNvSpPr/>
            <p:nvPr/>
          </p:nvSpPr>
          <p:spPr>
            <a:xfrm>
              <a:off x="0" y="2978333"/>
              <a:ext cx="8520608" cy="1954201"/>
            </a:xfrm>
            <a:prstGeom prst="rect">
              <a:avLst/>
            </a:prstGeom>
            <a:gradFill flip="none" rotWithShape="0">
              <a:gsLst>
                <a:gs pos="0">
                  <a:schemeClr val="accent2">
                    <a:lumMod val="40000"/>
                    <a:lumOff val="60000"/>
                    <a:shade val="30000"/>
                    <a:satMod val="115000"/>
                  </a:schemeClr>
                </a:gs>
                <a:gs pos="50000">
                  <a:schemeClr val="accent2">
                    <a:lumMod val="40000"/>
                    <a:lumOff val="60000"/>
                    <a:shade val="67500"/>
                    <a:satMod val="115000"/>
                  </a:schemeClr>
                </a:gs>
                <a:gs pos="100000">
                  <a:schemeClr val="accent2">
                    <a:lumMod val="40000"/>
                    <a:lumOff val="60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CuadroTexto 16">
              <a:extLst>
                <a:ext uri="{FF2B5EF4-FFF2-40B4-BE49-F238E27FC236}">
                  <a16:creationId xmlns:a16="http://schemas.microsoft.com/office/drawing/2014/main" id="{78098B96-C599-4496-809A-546F0AD90B6E}"/>
                </a:ext>
              </a:extLst>
            </p:cNvPr>
            <p:cNvSpPr txBox="1"/>
            <p:nvPr/>
          </p:nvSpPr>
          <p:spPr>
            <a:xfrm>
              <a:off x="0" y="2978333"/>
              <a:ext cx="8520608" cy="105526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70256" tIns="270256" rIns="270256" bIns="270256" numCol="1" spcCol="1270" anchor="ctr" anchorCtr="0">
              <a:noAutofit/>
            </a:bodyPr>
            <a:lstStyle/>
            <a:p>
              <a:pPr marL="0" lvl="0" indent="0" algn="ctr" defTabSz="1689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" sz="3800" b="1" kern="1200" dirty="0"/>
                <a:t>OBJETIVO GENERAL</a:t>
              </a:r>
              <a:endParaRPr lang="es-ES" sz="3800" kern="1200" dirty="0"/>
            </a:p>
          </p:txBody>
        </p:sp>
      </p:grpSp>
      <p:grpSp>
        <p:nvGrpSpPr>
          <p:cNvPr id="9" name="Grupo 8">
            <a:extLst>
              <a:ext uri="{FF2B5EF4-FFF2-40B4-BE49-F238E27FC236}">
                <a16:creationId xmlns:a16="http://schemas.microsoft.com/office/drawing/2014/main" id="{24E8EDB4-3CB8-46D7-BA43-934E9775C97F}"/>
              </a:ext>
            </a:extLst>
          </p:cNvPr>
          <p:cNvGrpSpPr/>
          <p:nvPr/>
        </p:nvGrpSpPr>
        <p:grpSpPr>
          <a:xfrm>
            <a:off x="323528" y="2852936"/>
            <a:ext cx="8520608" cy="1153487"/>
            <a:chOff x="0" y="929624"/>
            <a:chExt cx="8520608" cy="1153487"/>
          </a:xfrm>
        </p:grpSpPr>
        <p:sp>
          <p:nvSpPr>
            <p:cNvPr id="10" name="Rectángulo 9">
              <a:extLst>
                <a:ext uri="{FF2B5EF4-FFF2-40B4-BE49-F238E27FC236}">
                  <a16:creationId xmlns:a16="http://schemas.microsoft.com/office/drawing/2014/main" id="{A3A96622-5CC1-459A-BB17-9C1A6286AEC6}"/>
                </a:ext>
              </a:extLst>
            </p:cNvPr>
            <p:cNvSpPr/>
            <p:nvPr/>
          </p:nvSpPr>
          <p:spPr>
            <a:xfrm>
              <a:off x="0" y="929624"/>
              <a:ext cx="8520608" cy="1153487"/>
            </a:xfrm>
            <a:prstGeom prst="rect">
              <a:avLst/>
            </a:prstGeom>
            <a:gradFill flip="none" rotWithShape="0">
              <a:gsLst>
                <a:gs pos="0">
                  <a:schemeClr val="accent1">
                    <a:tint val="40000"/>
                    <a:hueOff val="0"/>
                    <a:satOff val="0"/>
                    <a:lumOff val="0"/>
                    <a:shade val="30000"/>
                    <a:satMod val="115000"/>
                  </a:schemeClr>
                </a:gs>
                <a:gs pos="50000">
                  <a:schemeClr val="accent1">
                    <a:tint val="40000"/>
                    <a:hueOff val="0"/>
                    <a:satOff val="0"/>
                    <a:lumOff val="0"/>
                    <a:shade val="67500"/>
                    <a:satMod val="115000"/>
                  </a:schemeClr>
                </a:gs>
                <a:gs pos="100000">
                  <a:schemeClr val="accent1">
                    <a:tint val="40000"/>
                    <a:hueOff val="0"/>
                    <a:satOff val="0"/>
                    <a:lumOff val="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CuadroTexto 10">
              <a:extLst>
                <a:ext uri="{FF2B5EF4-FFF2-40B4-BE49-F238E27FC236}">
                  <a16:creationId xmlns:a16="http://schemas.microsoft.com/office/drawing/2014/main" id="{888746C4-E7D0-438F-A452-215855E6612E}"/>
                </a:ext>
              </a:extLst>
            </p:cNvPr>
            <p:cNvSpPr txBox="1"/>
            <p:nvPr/>
          </p:nvSpPr>
          <p:spPr>
            <a:xfrm>
              <a:off x="0" y="929624"/>
              <a:ext cx="8520608" cy="115348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0688" tIns="30480" rIns="170688" bIns="3048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Aft>
                  <a:spcPct val="35000"/>
                </a:spcAft>
              </a:pPr>
              <a:r>
                <a:rPr lang="es-ES" sz="2400" dirty="0"/>
                <a:t>Conocer la percepción que se tiene sobre si se producen o no conductas machistas y/o micromachismos en parejas</a:t>
              </a:r>
              <a:endParaRPr lang="es-ES" sz="2400" kern="1200" dirty="0"/>
            </a:p>
          </p:txBody>
        </p:sp>
      </p:grpSp>
      <p:grpSp>
        <p:nvGrpSpPr>
          <p:cNvPr id="18" name="Grupo 17">
            <a:extLst>
              <a:ext uri="{FF2B5EF4-FFF2-40B4-BE49-F238E27FC236}">
                <a16:creationId xmlns:a16="http://schemas.microsoft.com/office/drawing/2014/main" id="{9296C559-A2B9-4022-AE8E-0FC24AC7AB65}"/>
              </a:ext>
            </a:extLst>
          </p:cNvPr>
          <p:cNvGrpSpPr/>
          <p:nvPr/>
        </p:nvGrpSpPr>
        <p:grpSpPr>
          <a:xfrm>
            <a:off x="323528" y="4139095"/>
            <a:ext cx="8520608" cy="1954201"/>
            <a:chOff x="0" y="2978333"/>
            <a:chExt cx="8520608" cy="1954201"/>
          </a:xfrm>
        </p:grpSpPr>
        <p:sp>
          <p:nvSpPr>
            <p:cNvPr id="19" name="Rectángulo 18">
              <a:extLst>
                <a:ext uri="{FF2B5EF4-FFF2-40B4-BE49-F238E27FC236}">
                  <a16:creationId xmlns:a16="http://schemas.microsoft.com/office/drawing/2014/main" id="{C8A724DF-28EA-4903-89BC-59AD04B3C362}"/>
                </a:ext>
              </a:extLst>
            </p:cNvPr>
            <p:cNvSpPr/>
            <p:nvPr/>
          </p:nvSpPr>
          <p:spPr>
            <a:xfrm>
              <a:off x="0" y="2978333"/>
              <a:ext cx="8520608" cy="1954201"/>
            </a:xfrm>
            <a:prstGeom prst="rect">
              <a:avLst/>
            </a:prstGeom>
            <a:gradFill flip="none" rotWithShape="0">
              <a:gsLst>
                <a:gs pos="0">
                  <a:schemeClr val="accent2">
                    <a:lumMod val="40000"/>
                    <a:lumOff val="60000"/>
                    <a:shade val="30000"/>
                    <a:satMod val="115000"/>
                  </a:schemeClr>
                </a:gs>
                <a:gs pos="50000">
                  <a:schemeClr val="accent2">
                    <a:lumMod val="40000"/>
                    <a:lumOff val="60000"/>
                    <a:shade val="67500"/>
                    <a:satMod val="115000"/>
                  </a:schemeClr>
                </a:gs>
                <a:gs pos="100000">
                  <a:schemeClr val="accent2">
                    <a:lumMod val="40000"/>
                    <a:lumOff val="60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CuadroTexto 19">
              <a:extLst>
                <a:ext uri="{FF2B5EF4-FFF2-40B4-BE49-F238E27FC236}">
                  <a16:creationId xmlns:a16="http://schemas.microsoft.com/office/drawing/2014/main" id="{7FF7BCEA-EE79-4631-AFAB-4428AA26F12B}"/>
                </a:ext>
              </a:extLst>
            </p:cNvPr>
            <p:cNvSpPr txBox="1"/>
            <p:nvPr/>
          </p:nvSpPr>
          <p:spPr>
            <a:xfrm>
              <a:off x="0" y="2978333"/>
              <a:ext cx="8520608" cy="105526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70256" tIns="270256" rIns="270256" bIns="270256" numCol="1" spcCol="1270" anchor="ctr" anchorCtr="0">
              <a:noAutofit/>
            </a:bodyPr>
            <a:lstStyle/>
            <a:p>
              <a:pPr marL="0" lvl="0" indent="0" algn="ctr" defTabSz="1689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" sz="3800" b="1" kern="1200" dirty="0"/>
                <a:t>OBJETIVOS ESPECÍFICOS</a:t>
              </a:r>
              <a:endParaRPr lang="es-ES" sz="3800" kern="1200" dirty="0"/>
            </a:p>
          </p:txBody>
        </p:sp>
      </p:grpSp>
      <p:grpSp>
        <p:nvGrpSpPr>
          <p:cNvPr id="21" name="Grupo 20">
            <a:extLst>
              <a:ext uri="{FF2B5EF4-FFF2-40B4-BE49-F238E27FC236}">
                <a16:creationId xmlns:a16="http://schemas.microsoft.com/office/drawing/2014/main" id="{30043860-2AFC-4F80-A7F7-D15552B1DFF3}"/>
              </a:ext>
            </a:extLst>
          </p:cNvPr>
          <p:cNvGrpSpPr/>
          <p:nvPr/>
        </p:nvGrpSpPr>
        <p:grpSpPr>
          <a:xfrm>
            <a:off x="323528" y="5011817"/>
            <a:ext cx="8520608" cy="1153487"/>
            <a:chOff x="0" y="929624"/>
            <a:chExt cx="8520608" cy="1153487"/>
          </a:xfrm>
        </p:grpSpPr>
        <p:sp>
          <p:nvSpPr>
            <p:cNvPr id="22" name="Rectángulo 21">
              <a:extLst>
                <a:ext uri="{FF2B5EF4-FFF2-40B4-BE49-F238E27FC236}">
                  <a16:creationId xmlns:a16="http://schemas.microsoft.com/office/drawing/2014/main" id="{FE135144-57AC-483E-8ED1-725AC825577C}"/>
                </a:ext>
              </a:extLst>
            </p:cNvPr>
            <p:cNvSpPr/>
            <p:nvPr/>
          </p:nvSpPr>
          <p:spPr>
            <a:xfrm>
              <a:off x="0" y="929624"/>
              <a:ext cx="8520608" cy="1153487"/>
            </a:xfrm>
            <a:prstGeom prst="rect">
              <a:avLst/>
            </a:prstGeom>
            <a:gradFill flip="none" rotWithShape="0">
              <a:gsLst>
                <a:gs pos="0">
                  <a:schemeClr val="accent1">
                    <a:tint val="40000"/>
                    <a:hueOff val="0"/>
                    <a:satOff val="0"/>
                    <a:lumOff val="0"/>
                    <a:shade val="30000"/>
                    <a:satMod val="115000"/>
                  </a:schemeClr>
                </a:gs>
                <a:gs pos="50000">
                  <a:schemeClr val="accent1">
                    <a:tint val="40000"/>
                    <a:hueOff val="0"/>
                    <a:satOff val="0"/>
                    <a:lumOff val="0"/>
                    <a:shade val="67500"/>
                    <a:satMod val="115000"/>
                  </a:schemeClr>
                </a:gs>
                <a:gs pos="100000">
                  <a:schemeClr val="accent1">
                    <a:tint val="40000"/>
                    <a:hueOff val="0"/>
                    <a:satOff val="0"/>
                    <a:lumOff val="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3" name="CuadroTexto 22">
              <a:extLst>
                <a:ext uri="{FF2B5EF4-FFF2-40B4-BE49-F238E27FC236}">
                  <a16:creationId xmlns:a16="http://schemas.microsoft.com/office/drawing/2014/main" id="{D4615B0F-C520-41A5-8EC9-4AB0DCE6338C}"/>
                </a:ext>
              </a:extLst>
            </p:cNvPr>
            <p:cNvSpPr txBox="1"/>
            <p:nvPr/>
          </p:nvSpPr>
          <p:spPr>
            <a:xfrm>
              <a:off x="0" y="929624"/>
              <a:ext cx="8520608" cy="115348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0688" tIns="30480" rIns="170688" bIns="3048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Aft>
                  <a:spcPct val="35000"/>
                </a:spcAft>
              </a:pPr>
              <a:r>
                <a:rPr lang="es-ES" sz="2400" dirty="0"/>
                <a:t>Próxima fase de este estudio </a:t>
              </a:r>
              <a:r>
                <a:rPr lang="es-ES" sz="2400" b="1" u="sng" dirty="0"/>
                <a:t>piloto</a:t>
              </a:r>
              <a:endParaRPr lang="es-ES" sz="2400" b="1" u="sng" kern="1200" dirty="0"/>
            </a:p>
          </p:txBody>
        </p:sp>
      </p:grpSp>
      <p:pic>
        <p:nvPicPr>
          <p:cNvPr id="4" name="Audio 3">
            <a:hlinkClick r:id="" action="ppaction://media"/>
            <a:extLst>
              <a:ext uri="{FF2B5EF4-FFF2-40B4-BE49-F238E27FC236}">
                <a16:creationId xmlns:a16="http://schemas.microsoft.com/office/drawing/2014/main" id="{2CCCE646-F6B1-4B89-9576-54C1BFEF973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440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21686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5162"/>
    </mc:Choice>
    <mc:Fallback>
      <p:transition spd="slow" advTm="2516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29AC6593-9F21-44C0-90F0-EB4A0EA0F6C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900113" y="188913"/>
            <a:ext cx="7343775" cy="1143000"/>
          </a:xfrm>
        </p:spPr>
        <p:txBody>
          <a:bodyPr/>
          <a:lstStyle/>
          <a:p>
            <a:r>
              <a:rPr lang="es-ES" altLang="es-ES" sz="2800"/>
              <a:t>Análisis de las asimetrías de género en las relaciones de parejas.</a:t>
            </a:r>
            <a:br>
              <a:rPr lang="es-ES" altLang="es-ES" sz="2800"/>
            </a:br>
            <a:r>
              <a:rPr lang="es-ES" altLang="es-ES" sz="2800"/>
              <a:t>Un estudio piloto</a:t>
            </a:r>
            <a:endParaRPr lang="es-ES" altLang="es-ES" sz="6000"/>
          </a:p>
        </p:txBody>
      </p:sp>
      <p:grpSp>
        <p:nvGrpSpPr>
          <p:cNvPr id="3" name="Grupo 2">
            <a:extLst>
              <a:ext uri="{FF2B5EF4-FFF2-40B4-BE49-F238E27FC236}">
                <a16:creationId xmlns:a16="http://schemas.microsoft.com/office/drawing/2014/main" id="{830F41A9-D1B0-46FD-89C5-997C4D25AE1B}"/>
              </a:ext>
            </a:extLst>
          </p:cNvPr>
          <p:cNvGrpSpPr/>
          <p:nvPr/>
        </p:nvGrpSpPr>
        <p:grpSpPr>
          <a:xfrm>
            <a:off x="323528" y="1993776"/>
            <a:ext cx="8496944" cy="1219200"/>
            <a:chOff x="0" y="0"/>
            <a:chExt cx="8496944" cy="1219200"/>
          </a:xfrm>
        </p:grpSpPr>
        <p:sp>
          <p:nvSpPr>
            <p:cNvPr id="4" name="Rectángulo 3">
              <a:extLst>
                <a:ext uri="{FF2B5EF4-FFF2-40B4-BE49-F238E27FC236}">
                  <a16:creationId xmlns:a16="http://schemas.microsoft.com/office/drawing/2014/main" id="{4A8F1051-B2D2-4B0E-913D-8580FDFE607E}"/>
                </a:ext>
              </a:extLst>
            </p:cNvPr>
            <p:cNvSpPr/>
            <p:nvPr/>
          </p:nvSpPr>
          <p:spPr>
            <a:xfrm>
              <a:off x="0" y="0"/>
              <a:ext cx="8496944" cy="1219200"/>
            </a:xfrm>
            <a:prstGeom prst="rect">
              <a:avLst/>
            </a:prstGeom>
            <a:gradFill flip="none" rotWithShape="0">
              <a:gsLst>
                <a:gs pos="0">
                  <a:schemeClr val="accent2">
                    <a:lumMod val="40000"/>
                    <a:lumOff val="60000"/>
                    <a:shade val="30000"/>
                    <a:satMod val="115000"/>
                  </a:schemeClr>
                </a:gs>
                <a:gs pos="50000">
                  <a:schemeClr val="accent2">
                    <a:lumMod val="40000"/>
                    <a:lumOff val="60000"/>
                    <a:shade val="67500"/>
                    <a:satMod val="115000"/>
                  </a:schemeClr>
                </a:gs>
                <a:gs pos="100000">
                  <a:schemeClr val="accent2">
                    <a:lumMod val="40000"/>
                    <a:lumOff val="60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>
              <a:solidFill>
                <a:schemeClr val="tx1"/>
              </a:solidFill>
            </a:ln>
          </p:spPr>
          <p:style>
            <a:lnRef idx="0">
              <a:scrgbClr r="0" g="0" b="0"/>
            </a:lnRef>
            <a:fillRef idx="1">
              <a:scrgbClr r="0" g="0" b="0"/>
            </a:fillRef>
            <a:effectRef idx="0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5" name="CuadroTexto 4">
              <a:extLst>
                <a:ext uri="{FF2B5EF4-FFF2-40B4-BE49-F238E27FC236}">
                  <a16:creationId xmlns:a16="http://schemas.microsoft.com/office/drawing/2014/main" id="{4DD73B48-E378-4A34-BAB3-53E7C4A0A341}"/>
                </a:ext>
              </a:extLst>
            </p:cNvPr>
            <p:cNvSpPr txBox="1"/>
            <p:nvPr/>
          </p:nvSpPr>
          <p:spPr>
            <a:xfrm>
              <a:off x="0" y="0"/>
              <a:ext cx="8496944" cy="12192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0980" tIns="220980" rIns="220980" bIns="220980" numCol="1" spcCol="1270" anchor="ctr" anchorCtr="0">
              <a:noAutofit/>
            </a:bodyPr>
            <a:lstStyle/>
            <a:p>
              <a:pPr marL="0" lvl="0" indent="0" algn="ctr" defTabSz="2578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" sz="5800" kern="1200" dirty="0"/>
                <a:t>Diseño Metodológico</a:t>
              </a:r>
            </a:p>
          </p:txBody>
        </p:sp>
      </p:grpSp>
      <p:grpSp>
        <p:nvGrpSpPr>
          <p:cNvPr id="6" name="Grupo 5">
            <a:extLst>
              <a:ext uri="{FF2B5EF4-FFF2-40B4-BE49-F238E27FC236}">
                <a16:creationId xmlns:a16="http://schemas.microsoft.com/office/drawing/2014/main" id="{47D38D92-4B95-4D7A-A10D-EFC494EA7C54}"/>
              </a:ext>
            </a:extLst>
          </p:cNvPr>
          <p:cNvGrpSpPr/>
          <p:nvPr/>
        </p:nvGrpSpPr>
        <p:grpSpPr>
          <a:xfrm>
            <a:off x="395536" y="3676992"/>
            <a:ext cx="3816424" cy="2056264"/>
            <a:chOff x="4248472" y="1503677"/>
            <a:chExt cx="4248472" cy="2560320"/>
          </a:xfrm>
        </p:grpSpPr>
        <p:sp>
          <p:nvSpPr>
            <p:cNvPr id="7" name="Rectángulo 6">
              <a:extLst>
                <a:ext uri="{FF2B5EF4-FFF2-40B4-BE49-F238E27FC236}">
                  <a16:creationId xmlns:a16="http://schemas.microsoft.com/office/drawing/2014/main" id="{C69129AF-A5EA-4207-9ADD-F2B706938187}"/>
                </a:ext>
              </a:extLst>
            </p:cNvPr>
            <p:cNvSpPr/>
            <p:nvPr/>
          </p:nvSpPr>
          <p:spPr>
            <a:xfrm>
              <a:off x="4248472" y="1503677"/>
              <a:ext cx="4248472" cy="2560320"/>
            </a:xfrm>
            <a:prstGeom prst="rect">
              <a:avLst/>
            </a:prstGeom>
            <a:gradFill flip="none" rotWithShape="0">
              <a:gsLst>
                <a:gs pos="0">
                  <a:schemeClr val="accent2">
                    <a:lumMod val="40000"/>
                    <a:lumOff val="60000"/>
                    <a:shade val="30000"/>
                    <a:satMod val="115000"/>
                  </a:schemeClr>
                </a:gs>
                <a:gs pos="50000">
                  <a:schemeClr val="accent2">
                    <a:lumMod val="40000"/>
                    <a:lumOff val="60000"/>
                    <a:shade val="67500"/>
                    <a:satMod val="115000"/>
                  </a:schemeClr>
                </a:gs>
                <a:gs pos="100000">
                  <a:schemeClr val="accent2">
                    <a:lumMod val="40000"/>
                    <a:lumOff val="60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CuadroTexto 7">
              <a:extLst>
                <a:ext uri="{FF2B5EF4-FFF2-40B4-BE49-F238E27FC236}">
                  <a16:creationId xmlns:a16="http://schemas.microsoft.com/office/drawing/2014/main" id="{A4534A71-B5CC-495B-9D1E-D0BC2CE7EA6F}"/>
                </a:ext>
              </a:extLst>
            </p:cNvPr>
            <p:cNvSpPr txBox="1"/>
            <p:nvPr/>
          </p:nvSpPr>
          <p:spPr>
            <a:xfrm>
              <a:off x="4248472" y="1503677"/>
              <a:ext cx="4248472" cy="256032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79070" tIns="179070" rIns="179070" bIns="179070" numCol="1" spcCol="1270" anchor="ctr" anchorCtr="0">
              <a:noAutofit/>
            </a:bodyPr>
            <a:lstStyle/>
            <a:p>
              <a:pPr marL="0" lvl="0" indent="0" algn="ctr" defTabSz="2089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" sz="3600" kern="1200" dirty="0"/>
                <a:t>Cuantitativa</a:t>
              </a:r>
            </a:p>
            <a:p>
              <a:pPr marL="0" lvl="0" indent="0" algn="ctr" defTabSz="2089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" sz="3600" dirty="0"/>
                <a:t>Descriptiva</a:t>
              </a:r>
            </a:p>
            <a:p>
              <a:pPr lvl="0" algn="ctr" defTabSz="2089150">
                <a:lnSpc>
                  <a:spcPct val="90000"/>
                </a:lnSpc>
                <a:spcAft>
                  <a:spcPct val="35000"/>
                </a:spcAft>
              </a:pPr>
              <a:r>
                <a:rPr lang="es-ES" sz="3600" dirty="0"/>
                <a:t>Encuesta</a:t>
              </a:r>
            </a:p>
          </p:txBody>
        </p:sp>
      </p:grpSp>
      <p:grpSp>
        <p:nvGrpSpPr>
          <p:cNvPr id="12" name="Grupo 11">
            <a:extLst>
              <a:ext uri="{FF2B5EF4-FFF2-40B4-BE49-F238E27FC236}">
                <a16:creationId xmlns:a16="http://schemas.microsoft.com/office/drawing/2014/main" id="{82E0A2C0-D2EE-4278-8C28-486BD4023A0A}"/>
              </a:ext>
            </a:extLst>
          </p:cNvPr>
          <p:cNvGrpSpPr/>
          <p:nvPr/>
        </p:nvGrpSpPr>
        <p:grpSpPr>
          <a:xfrm>
            <a:off x="5004048" y="3676992"/>
            <a:ext cx="3816424" cy="2056264"/>
            <a:chOff x="4248472" y="1503677"/>
            <a:chExt cx="4248472" cy="2560320"/>
          </a:xfrm>
        </p:grpSpPr>
        <p:sp>
          <p:nvSpPr>
            <p:cNvPr id="13" name="Rectángulo 12">
              <a:extLst>
                <a:ext uri="{FF2B5EF4-FFF2-40B4-BE49-F238E27FC236}">
                  <a16:creationId xmlns:a16="http://schemas.microsoft.com/office/drawing/2014/main" id="{38780CA9-7A9A-4171-8D61-D2A80CCF5751}"/>
                </a:ext>
              </a:extLst>
            </p:cNvPr>
            <p:cNvSpPr/>
            <p:nvPr/>
          </p:nvSpPr>
          <p:spPr>
            <a:xfrm>
              <a:off x="4248472" y="1503677"/>
              <a:ext cx="4248472" cy="2560320"/>
            </a:xfrm>
            <a:prstGeom prst="rect">
              <a:avLst/>
            </a:prstGeom>
            <a:gradFill flip="none" rotWithShape="0">
              <a:gsLst>
                <a:gs pos="0">
                  <a:schemeClr val="accent2">
                    <a:lumMod val="40000"/>
                    <a:lumOff val="60000"/>
                    <a:shade val="30000"/>
                    <a:satMod val="115000"/>
                  </a:schemeClr>
                </a:gs>
                <a:gs pos="50000">
                  <a:schemeClr val="accent2">
                    <a:lumMod val="40000"/>
                    <a:lumOff val="60000"/>
                    <a:shade val="67500"/>
                    <a:satMod val="115000"/>
                  </a:schemeClr>
                </a:gs>
                <a:gs pos="100000">
                  <a:schemeClr val="accent2">
                    <a:lumMod val="40000"/>
                    <a:lumOff val="60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CuadroTexto 13">
              <a:extLst>
                <a:ext uri="{FF2B5EF4-FFF2-40B4-BE49-F238E27FC236}">
                  <a16:creationId xmlns:a16="http://schemas.microsoft.com/office/drawing/2014/main" id="{5429C490-8C10-443A-B25F-EF632FDADD51}"/>
                </a:ext>
              </a:extLst>
            </p:cNvPr>
            <p:cNvSpPr txBox="1"/>
            <p:nvPr/>
          </p:nvSpPr>
          <p:spPr>
            <a:xfrm>
              <a:off x="4248472" y="1503677"/>
              <a:ext cx="4248472" cy="256032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79070" tIns="179070" rIns="179070" bIns="179070" numCol="1" spcCol="1270" anchor="ctr" anchorCtr="0">
              <a:noAutofit/>
            </a:bodyPr>
            <a:lstStyle/>
            <a:p>
              <a:pPr marL="0" lvl="0" indent="0" algn="ctr" defTabSz="2089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" sz="3600" dirty="0"/>
                <a:t>Muestreo </a:t>
              </a:r>
              <a:r>
                <a:rPr lang="es-ES" sz="3600" b="1" dirty="0"/>
                <a:t>NO</a:t>
              </a:r>
              <a:r>
                <a:rPr lang="es-ES" sz="3600" dirty="0"/>
                <a:t> probabilístico</a:t>
              </a:r>
            </a:p>
            <a:p>
              <a:pPr marL="0" lvl="0" indent="0" algn="ctr" defTabSz="2089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" sz="3600" dirty="0"/>
                <a:t>Incidental</a:t>
              </a:r>
            </a:p>
          </p:txBody>
        </p:sp>
      </p:grpSp>
      <p:pic>
        <p:nvPicPr>
          <p:cNvPr id="10" name="Audio 9">
            <a:hlinkClick r:id="" action="ppaction://media"/>
            <a:extLst>
              <a:ext uri="{FF2B5EF4-FFF2-40B4-BE49-F238E27FC236}">
                <a16:creationId xmlns:a16="http://schemas.microsoft.com/office/drawing/2014/main" id="{9BB46FE3-4BD9-4184-B401-C3CA0CD5DD2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440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90869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7266"/>
    </mc:Choice>
    <mc:Fallback>
      <p:transition spd="slow" advTm="1726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29AC6593-9F21-44C0-90F0-EB4A0EA0F6C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900113" y="188913"/>
            <a:ext cx="7343775" cy="1143000"/>
          </a:xfrm>
        </p:spPr>
        <p:txBody>
          <a:bodyPr/>
          <a:lstStyle/>
          <a:p>
            <a:r>
              <a:rPr lang="es-ES" altLang="es-ES" sz="2800"/>
              <a:t>Análisis de las asimetrías de género en las relaciones de parejas.</a:t>
            </a:r>
            <a:br>
              <a:rPr lang="es-ES" altLang="es-ES" sz="2800"/>
            </a:br>
            <a:r>
              <a:rPr lang="es-ES" altLang="es-ES" sz="2800"/>
              <a:t>Un estudio piloto</a:t>
            </a:r>
            <a:endParaRPr lang="es-ES" altLang="es-ES" sz="6000"/>
          </a:p>
        </p:txBody>
      </p:sp>
      <p:sp>
        <p:nvSpPr>
          <p:cNvPr id="5" name="1 Flecha doblada hacia arriba">
            <a:extLst>
              <a:ext uri="{FF2B5EF4-FFF2-40B4-BE49-F238E27FC236}">
                <a16:creationId xmlns:a16="http://schemas.microsoft.com/office/drawing/2014/main" id="{5987DB52-3696-4057-9FED-2E4591EBBA2B}"/>
              </a:ext>
            </a:extLst>
          </p:cNvPr>
          <p:cNvSpPr/>
          <p:nvPr/>
        </p:nvSpPr>
        <p:spPr>
          <a:xfrm rot="5400000">
            <a:off x="929035" y="2730301"/>
            <a:ext cx="2757488" cy="3536454"/>
          </a:xfrm>
          <a:prstGeom prst="bentUpArrow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9C45D9-3639-41F7-B1F6-AE138001FC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7951" y="1861727"/>
            <a:ext cx="3959994" cy="15672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2 CuadroTexto">
            <a:extLst>
              <a:ext uri="{FF2B5EF4-FFF2-40B4-BE49-F238E27FC236}">
                <a16:creationId xmlns:a16="http://schemas.microsoft.com/office/drawing/2014/main" id="{05BC8BD2-AB4C-4450-8B2B-5DEC1CE5A3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951" y="5003884"/>
            <a:ext cx="38893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ES" altLang="es-ES" sz="2000" b="1" dirty="0"/>
              <a:t>Grados		N=25</a:t>
            </a:r>
          </a:p>
        </p:txBody>
      </p:sp>
      <p:sp>
        <p:nvSpPr>
          <p:cNvPr id="7" name="Cerrar llave 6">
            <a:extLst>
              <a:ext uri="{FF2B5EF4-FFF2-40B4-BE49-F238E27FC236}">
                <a16:creationId xmlns:a16="http://schemas.microsoft.com/office/drawing/2014/main" id="{3971DACB-7954-4732-BDB3-0C5F9981BAA3}"/>
              </a:ext>
            </a:extLst>
          </p:cNvPr>
          <p:cNvSpPr/>
          <p:nvPr/>
        </p:nvSpPr>
        <p:spPr>
          <a:xfrm rot="10800000">
            <a:off x="4211961" y="4170784"/>
            <a:ext cx="216024" cy="1994520"/>
          </a:xfrm>
          <a:prstGeom prst="rightBrac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EAC76857-7B50-4805-B48F-8FAF89242632}"/>
              </a:ext>
            </a:extLst>
          </p:cNvPr>
          <p:cNvSpPr txBox="1"/>
          <p:nvPr/>
        </p:nvSpPr>
        <p:spPr>
          <a:xfrm>
            <a:off x="4572000" y="4005064"/>
            <a:ext cx="4320480" cy="2343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2000" dirty="0"/>
              <a:t>Grado de Psicología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2000" dirty="0"/>
              <a:t>Grado de Pedagogía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2000" dirty="0"/>
              <a:t>Grado de Educación Primaria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2000" dirty="0"/>
              <a:t>Grado de Educación Infantil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2000" dirty="0"/>
              <a:t>Grado de Educación Social</a:t>
            </a:r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1C79C14F-6279-4311-8ADF-B9113573E9B3}"/>
              </a:ext>
            </a:extLst>
          </p:cNvPr>
          <p:cNvSpPr/>
          <p:nvPr/>
        </p:nvSpPr>
        <p:spPr>
          <a:xfrm>
            <a:off x="5940152" y="1556792"/>
            <a:ext cx="1656184" cy="1008112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>
                <a:solidFill>
                  <a:schemeClr val="tx1"/>
                </a:solidFill>
              </a:rPr>
              <a:t>2019/20</a:t>
            </a:r>
          </a:p>
        </p:txBody>
      </p:sp>
      <p:pic>
        <p:nvPicPr>
          <p:cNvPr id="15" name="Gráfico 14" descr="Hombre">
            <a:extLst>
              <a:ext uri="{FF2B5EF4-FFF2-40B4-BE49-F238E27FC236}">
                <a16:creationId xmlns:a16="http://schemas.microsoft.com/office/drawing/2014/main" id="{3A7386D8-3603-44CE-AB79-274F8527B50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881736" y="2874640"/>
            <a:ext cx="914400" cy="914400"/>
          </a:xfrm>
          <a:prstGeom prst="rect">
            <a:avLst/>
          </a:prstGeom>
        </p:spPr>
      </p:pic>
      <p:pic>
        <p:nvPicPr>
          <p:cNvPr id="17" name="Gráfico 16" descr="Mujer">
            <a:extLst>
              <a:ext uri="{FF2B5EF4-FFF2-40B4-BE49-F238E27FC236}">
                <a16:creationId xmlns:a16="http://schemas.microsoft.com/office/drawing/2014/main" id="{6DFBA7B1-1605-4A34-916F-25D8D71FAD0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884368" y="2850457"/>
            <a:ext cx="914400" cy="914400"/>
          </a:xfrm>
          <a:prstGeom prst="rect">
            <a:avLst/>
          </a:prstGeom>
        </p:spPr>
      </p:pic>
      <p:sp>
        <p:nvSpPr>
          <p:cNvPr id="19" name="2 CuadroTexto">
            <a:extLst>
              <a:ext uri="{FF2B5EF4-FFF2-40B4-BE49-F238E27FC236}">
                <a16:creationId xmlns:a16="http://schemas.microsoft.com/office/drawing/2014/main" id="{8228DFFA-A6DC-4C4C-9179-6E4057048F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59089" y="3491716"/>
            <a:ext cx="38893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ES" altLang="es-ES" b="1" dirty="0"/>
              <a:t>N=6		N=19</a:t>
            </a:r>
          </a:p>
        </p:txBody>
      </p:sp>
      <p:sp>
        <p:nvSpPr>
          <p:cNvPr id="20" name="2 CuadroTexto">
            <a:extLst>
              <a:ext uri="{FF2B5EF4-FFF2-40B4-BE49-F238E27FC236}">
                <a16:creationId xmlns:a16="http://schemas.microsoft.com/office/drawing/2014/main" id="{BA7E6155-5D0A-45B4-9CA5-3DEC71E6B5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88024" y="2843644"/>
            <a:ext cx="38893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ES" altLang="es-ES" b="1" dirty="0"/>
              <a:t>Edad= 18 a 50</a:t>
            </a:r>
          </a:p>
        </p:txBody>
      </p:sp>
      <p:pic>
        <p:nvPicPr>
          <p:cNvPr id="10" name="Audio 9">
            <a:hlinkClick r:id="" action="ppaction://media"/>
            <a:extLst>
              <a:ext uri="{FF2B5EF4-FFF2-40B4-BE49-F238E27FC236}">
                <a16:creationId xmlns:a16="http://schemas.microsoft.com/office/drawing/2014/main" id="{87353CF0-E368-4F6C-BD40-19D84D04958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8440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3019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3141"/>
    </mc:Choice>
    <mc:Fallback>
      <p:transition spd="slow" advTm="5314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29AC6593-9F21-44C0-90F0-EB4A0EA0F6C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900113" y="188913"/>
            <a:ext cx="7343775" cy="1143000"/>
          </a:xfrm>
        </p:spPr>
        <p:txBody>
          <a:bodyPr/>
          <a:lstStyle/>
          <a:p>
            <a:r>
              <a:rPr lang="es-ES" altLang="es-ES" sz="2800" dirty="0"/>
              <a:t>Análisis de las asimetrías de género en las relaciones de parejas.</a:t>
            </a:r>
            <a:br>
              <a:rPr lang="es-ES" altLang="es-ES" sz="2800" dirty="0"/>
            </a:br>
            <a:r>
              <a:rPr lang="es-ES" altLang="es-ES" sz="2800" dirty="0"/>
              <a:t>Un estudio piloto</a:t>
            </a:r>
            <a:endParaRPr lang="es-ES" altLang="es-ES" sz="6000" dirty="0"/>
          </a:p>
        </p:txBody>
      </p:sp>
      <p:cxnSp>
        <p:nvCxnSpPr>
          <p:cNvPr id="7" name="Conector recto 6">
            <a:extLst>
              <a:ext uri="{FF2B5EF4-FFF2-40B4-BE49-F238E27FC236}">
                <a16:creationId xmlns:a16="http://schemas.microsoft.com/office/drawing/2014/main" id="{0A92EBED-F989-4DF0-A3A3-D5A098D502D4}"/>
              </a:ext>
            </a:extLst>
          </p:cNvPr>
          <p:cNvCxnSpPr>
            <a:cxnSpLocks/>
          </p:cNvCxnSpPr>
          <p:nvPr/>
        </p:nvCxnSpPr>
        <p:spPr>
          <a:xfrm>
            <a:off x="971600" y="2132856"/>
            <a:ext cx="0" cy="864096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2" name="Rectángulo: esquinas redondeadas 11">
            <a:extLst>
              <a:ext uri="{FF2B5EF4-FFF2-40B4-BE49-F238E27FC236}">
                <a16:creationId xmlns:a16="http://schemas.microsoft.com/office/drawing/2014/main" id="{9B5C5B59-0960-4DB6-9FCB-A5FF8E6CBF1C}"/>
              </a:ext>
            </a:extLst>
          </p:cNvPr>
          <p:cNvSpPr/>
          <p:nvPr/>
        </p:nvSpPr>
        <p:spPr>
          <a:xfrm>
            <a:off x="251520" y="2564904"/>
            <a:ext cx="8568952" cy="648072"/>
          </a:xfrm>
          <a:prstGeom prst="roundRect">
            <a:avLst/>
          </a:prstGeom>
          <a:solidFill>
            <a:srgbClr val="6666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1 Nunca, representa que nunca se ha percibido que la pareja o expareja haya realizado la conducta </a:t>
            </a:r>
            <a:r>
              <a:rPr lang="es-ES" dirty="0" err="1"/>
              <a:t>micromachista</a:t>
            </a:r>
            <a:r>
              <a:rPr lang="es-ES" dirty="0"/>
              <a:t> del ítem</a:t>
            </a:r>
            <a:endParaRPr lang="es-ES" b="1" dirty="0"/>
          </a:p>
        </p:txBody>
      </p:sp>
      <p:sp>
        <p:nvSpPr>
          <p:cNvPr id="13" name="Rectángulo: esquinas redondeadas 12">
            <a:extLst>
              <a:ext uri="{FF2B5EF4-FFF2-40B4-BE49-F238E27FC236}">
                <a16:creationId xmlns:a16="http://schemas.microsoft.com/office/drawing/2014/main" id="{DA1460CE-FCEF-4BF8-B07B-FA6F3078B061}"/>
              </a:ext>
            </a:extLst>
          </p:cNvPr>
          <p:cNvSpPr/>
          <p:nvPr/>
        </p:nvSpPr>
        <p:spPr>
          <a:xfrm>
            <a:off x="251520" y="3356992"/>
            <a:ext cx="8568952" cy="648072"/>
          </a:xfrm>
          <a:prstGeom prst="roundRect">
            <a:avLst/>
          </a:prstGeom>
          <a:solidFill>
            <a:srgbClr val="6666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2 A veces, representa que se ha percibido que la pareja ha llevado a cabo dicha conducta </a:t>
            </a:r>
            <a:r>
              <a:rPr lang="es-ES" dirty="0" err="1"/>
              <a:t>micromachista</a:t>
            </a:r>
            <a:r>
              <a:rPr lang="es-ES" dirty="0"/>
              <a:t> de forma moderada</a:t>
            </a:r>
            <a:endParaRPr lang="es-ES" b="1" dirty="0"/>
          </a:p>
        </p:txBody>
      </p:sp>
      <p:sp>
        <p:nvSpPr>
          <p:cNvPr id="14" name="Rectángulo: esquinas redondeadas 13">
            <a:extLst>
              <a:ext uri="{FF2B5EF4-FFF2-40B4-BE49-F238E27FC236}">
                <a16:creationId xmlns:a16="http://schemas.microsoft.com/office/drawing/2014/main" id="{9330AE8B-E79C-4556-A2EE-5A82E00F3DEF}"/>
              </a:ext>
            </a:extLst>
          </p:cNvPr>
          <p:cNvSpPr/>
          <p:nvPr/>
        </p:nvSpPr>
        <p:spPr>
          <a:xfrm>
            <a:off x="251520" y="4149080"/>
            <a:ext cx="8568952" cy="648072"/>
          </a:xfrm>
          <a:prstGeom prst="roundRect">
            <a:avLst/>
          </a:prstGeom>
          <a:solidFill>
            <a:srgbClr val="6666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3 Muchas veces, representa que se ha percibido que en muchas ocasiones la pareja ha realizado dicha conducta </a:t>
            </a:r>
            <a:r>
              <a:rPr lang="es-ES" dirty="0" err="1"/>
              <a:t>micromachista</a:t>
            </a:r>
            <a:endParaRPr lang="es-ES" b="1" dirty="0"/>
          </a:p>
        </p:txBody>
      </p:sp>
      <p:grpSp>
        <p:nvGrpSpPr>
          <p:cNvPr id="3" name="Grupo 2">
            <a:extLst>
              <a:ext uri="{FF2B5EF4-FFF2-40B4-BE49-F238E27FC236}">
                <a16:creationId xmlns:a16="http://schemas.microsoft.com/office/drawing/2014/main" id="{F758FC9A-0D0B-40DA-9151-680E1F3ED110}"/>
              </a:ext>
            </a:extLst>
          </p:cNvPr>
          <p:cNvGrpSpPr/>
          <p:nvPr/>
        </p:nvGrpSpPr>
        <p:grpSpPr>
          <a:xfrm>
            <a:off x="323528" y="1628800"/>
            <a:ext cx="8496944" cy="571128"/>
            <a:chOff x="0" y="0"/>
            <a:chExt cx="8496944" cy="1219200"/>
          </a:xfrm>
          <a:solidFill>
            <a:srgbClr val="CC66FF"/>
          </a:solidFill>
        </p:grpSpPr>
        <p:sp>
          <p:nvSpPr>
            <p:cNvPr id="4" name="Rectángulo 3">
              <a:extLst>
                <a:ext uri="{FF2B5EF4-FFF2-40B4-BE49-F238E27FC236}">
                  <a16:creationId xmlns:a16="http://schemas.microsoft.com/office/drawing/2014/main" id="{659E3050-7612-4D3E-B940-B4FF8B454ED2}"/>
                </a:ext>
              </a:extLst>
            </p:cNvPr>
            <p:cNvSpPr/>
            <p:nvPr/>
          </p:nvSpPr>
          <p:spPr>
            <a:xfrm>
              <a:off x="0" y="0"/>
              <a:ext cx="8496944" cy="12192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0">
              <a:scrgbClr r="0" g="0" b="0"/>
            </a:lnRef>
            <a:fillRef idx="1">
              <a:scrgbClr r="0" g="0" b="0"/>
            </a:fillRef>
            <a:effectRef idx="0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5" name="CuadroTexto 4">
              <a:extLst>
                <a:ext uri="{FF2B5EF4-FFF2-40B4-BE49-F238E27FC236}">
                  <a16:creationId xmlns:a16="http://schemas.microsoft.com/office/drawing/2014/main" id="{876C15F3-84CA-4C97-9B22-B3C7F23E8BD3}"/>
                </a:ext>
              </a:extLst>
            </p:cNvPr>
            <p:cNvSpPr txBox="1"/>
            <p:nvPr/>
          </p:nvSpPr>
          <p:spPr>
            <a:xfrm>
              <a:off x="0" y="0"/>
              <a:ext cx="8496944" cy="12192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0980" tIns="220980" rIns="220980" bIns="220980" numCol="1" spcCol="1270" anchor="ctr" anchorCtr="0">
              <a:noAutofit/>
            </a:bodyPr>
            <a:lstStyle/>
            <a:p>
              <a:pPr marL="0" lvl="0" indent="0" algn="ctr" defTabSz="2578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" sz="2800" kern="1200" dirty="0"/>
                <a:t>Cuestionario 28 ítems. Tipo Likert </a:t>
              </a:r>
              <a:r>
                <a:rPr lang="es-ES" sz="1400" kern="1200" dirty="0"/>
                <a:t>Hernández Peralta (2017)</a:t>
              </a:r>
            </a:p>
          </p:txBody>
        </p:sp>
      </p:grpSp>
      <p:cxnSp>
        <p:nvCxnSpPr>
          <p:cNvPr id="19" name="Conector recto 18">
            <a:extLst>
              <a:ext uri="{FF2B5EF4-FFF2-40B4-BE49-F238E27FC236}">
                <a16:creationId xmlns:a16="http://schemas.microsoft.com/office/drawing/2014/main" id="{9B98753B-38F9-4E4A-95F9-AB1163291D6D}"/>
              </a:ext>
            </a:extLst>
          </p:cNvPr>
          <p:cNvCxnSpPr>
            <a:cxnSpLocks/>
          </p:cNvCxnSpPr>
          <p:nvPr/>
        </p:nvCxnSpPr>
        <p:spPr>
          <a:xfrm>
            <a:off x="971600" y="5373216"/>
            <a:ext cx="0" cy="864096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5" name="Rectángulo: esquinas redondeadas 14">
            <a:extLst>
              <a:ext uri="{FF2B5EF4-FFF2-40B4-BE49-F238E27FC236}">
                <a16:creationId xmlns:a16="http://schemas.microsoft.com/office/drawing/2014/main" id="{75077A54-24A6-495E-AAEA-A0CBE9D21E1A}"/>
              </a:ext>
            </a:extLst>
          </p:cNvPr>
          <p:cNvSpPr/>
          <p:nvPr/>
        </p:nvSpPr>
        <p:spPr>
          <a:xfrm>
            <a:off x="251520" y="4941168"/>
            <a:ext cx="8568952" cy="648072"/>
          </a:xfrm>
          <a:prstGeom prst="roundRect">
            <a:avLst/>
          </a:prstGeom>
          <a:solidFill>
            <a:srgbClr val="6666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 4 Siempre, representa que se ha percibido que la pareja ha llevado a cabo dicha conducta </a:t>
            </a:r>
            <a:r>
              <a:rPr lang="es-ES" dirty="0" err="1"/>
              <a:t>micromachista</a:t>
            </a:r>
            <a:r>
              <a:rPr lang="es-ES" dirty="0"/>
              <a:t> en todas las ocasiones</a:t>
            </a:r>
            <a:endParaRPr lang="es-ES" b="1" dirty="0"/>
          </a:p>
        </p:txBody>
      </p:sp>
      <p:grpSp>
        <p:nvGrpSpPr>
          <p:cNvPr id="16" name="Grupo 15">
            <a:extLst>
              <a:ext uri="{FF2B5EF4-FFF2-40B4-BE49-F238E27FC236}">
                <a16:creationId xmlns:a16="http://schemas.microsoft.com/office/drawing/2014/main" id="{1F318F0A-6C57-44A8-BCD6-8006D6A722A7}"/>
              </a:ext>
            </a:extLst>
          </p:cNvPr>
          <p:cNvGrpSpPr/>
          <p:nvPr/>
        </p:nvGrpSpPr>
        <p:grpSpPr>
          <a:xfrm>
            <a:off x="387300" y="5949280"/>
            <a:ext cx="8496944" cy="571128"/>
            <a:chOff x="0" y="0"/>
            <a:chExt cx="8496944" cy="1219200"/>
          </a:xfrm>
          <a:solidFill>
            <a:srgbClr val="CC66FF"/>
          </a:solidFill>
        </p:grpSpPr>
        <p:sp>
          <p:nvSpPr>
            <p:cNvPr id="17" name="Rectángulo 16">
              <a:extLst>
                <a:ext uri="{FF2B5EF4-FFF2-40B4-BE49-F238E27FC236}">
                  <a16:creationId xmlns:a16="http://schemas.microsoft.com/office/drawing/2014/main" id="{C4E51D81-29DE-4472-98A3-FA96CABABCA0}"/>
                </a:ext>
              </a:extLst>
            </p:cNvPr>
            <p:cNvSpPr/>
            <p:nvPr/>
          </p:nvSpPr>
          <p:spPr>
            <a:xfrm>
              <a:off x="0" y="0"/>
              <a:ext cx="8496944" cy="12192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0">
              <a:scrgbClr r="0" g="0" b="0"/>
            </a:lnRef>
            <a:fillRef idx="1">
              <a:scrgbClr r="0" g="0" b="0"/>
            </a:fillRef>
            <a:effectRef idx="0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CuadroTexto 17">
              <a:extLst>
                <a:ext uri="{FF2B5EF4-FFF2-40B4-BE49-F238E27FC236}">
                  <a16:creationId xmlns:a16="http://schemas.microsoft.com/office/drawing/2014/main" id="{0D231AA1-69E5-4B60-9867-1414EFF671D3}"/>
                </a:ext>
              </a:extLst>
            </p:cNvPr>
            <p:cNvSpPr txBox="1"/>
            <p:nvPr/>
          </p:nvSpPr>
          <p:spPr>
            <a:xfrm>
              <a:off x="0" y="0"/>
              <a:ext cx="8496944" cy="12192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0980" tIns="220980" rIns="220980" bIns="220980" numCol="1" spcCol="1270" anchor="ctr" anchorCtr="0">
              <a:noAutofit/>
            </a:bodyPr>
            <a:lstStyle/>
            <a:p>
              <a:pPr lvl="0" algn="ctr" defTabSz="2578100">
                <a:lnSpc>
                  <a:spcPct val="90000"/>
                </a:lnSpc>
                <a:spcAft>
                  <a:spcPct val="35000"/>
                </a:spcAft>
              </a:pPr>
              <a:r>
                <a:rPr lang="es-ES" dirty="0"/>
                <a:t>UNA dimensión: percepción de conductas machistas y </a:t>
              </a:r>
              <a:r>
                <a:rPr lang="es-ES" dirty="0" err="1"/>
                <a:t>micromachistas</a:t>
              </a:r>
              <a:r>
                <a:rPr lang="es-ES" dirty="0"/>
                <a:t> vividas por los sujetos por parte de parejas o exparejas.</a:t>
              </a:r>
              <a:endParaRPr lang="es-ES" sz="1400" kern="1200" dirty="0"/>
            </a:p>
          </p:txBody>
        </p:sp>
      </p:grpSp>
      <p:pic>
        <p:nvPicPr>
          <p:cNvPr id="8" name="Audio 7">
            <a:hlinkClick r:id="" action="ppaction://media"/>
            <a:extLst>
              <a:ext uri="{FF2B5EF4-FFF2-40B4-BE49-F238E27FC236}">
                <a16:creationId xmlns:a16="http://schemas.microsoft.com/office/drawing/2014/main" id="{6EB2C932-D543-44F3-ADA3-7D7C8125127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440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79196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0813"/>
    </mc:Choice>
    <mc:Fallback>
      <p:transition spd="slow" advTm="7081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6.2|36|2.3|7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.3|4.1|5.2|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7.3|3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1.4"/>
</p:tagLst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1607</TotalTime>
  <Words>998</Words>
  <Application>Microsoft Office PowerPoint</Application>
  <PresentationFormat>Presentación en pantalla (4:3)</PresentationFormat>
  <Paragraphs>132</Paragraphs>
  <Slides>16</Slides>
  <Notes>1</Notes>
  <HiddenSlides>0</HiddenSlides>
  <MMClips>16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19" baseType="lpstr">
      <vt:lpstr>Arial</vt:lpstr>
      <vt:lpstr>Calibri</vt:lpstr>
      <vt:lpstr>Diseño predeterminado</vt:lpstr>
      <vt:lpstr>Presentación de PowerPoint</vt:lpstr>
      <vt:lpstr>Análisis de las asimetrías de género en las relaciones de parejas. Un estudio piloto</vt:lpstr>
      <vt:lpstr>Análisis de las asimetrías de género en las relaciones de parejas. Un estudio piloto</vt:lpstr>
      <vt:lpstr>Análisis de las asimetrías de género en las relaciones de parejas. Un estudio piloto</vt:lpstr>
      <vt:lpstr>Análisis de las asimetrías de género en las relaciones de parejas. Un estudio piloto</vt:lpstr>
      <vt:lpstr>Análisis de las asimetrías de género en las relaciones de parejas. Un estudio piloto</vt:lpstr>
      <vt:lpstr>Análisis de las asimetrías de género en las relaciones de parejas. Un estudio piloto</vt:lpstr>
      <vt:lpstr>Análisis de las asimetrías de género en las relaciones de parejas. Un estudio piloto</vt:lpstr>
      <vt:lpstr>Análisis de las asimetrías de género en las relaciones de parejas. Un estudio piloto</vt:lpstr>
      <vt:lpstr>Análisis de las asimetrías de género en las relaciones de parejas. Un estudio piloto</vt:lpstr>
      <vt:lpstr>Análisis de las asimetrías de género en las relaciones de parejas. Un estudio piloto</vt:lpstr>
      <vt:lpstr>Análisis de las asimetrías de género en las relaciones de parejas. Un estudio piloto</vt:lpstr>
      <vt:lpstr>Análisis de las asimetrías de género en las relaciones de parejas. Un estudio piloto</vt:lpstr>
      <vt:lpstr>Análisis de las asimetrías de género en las relaciones de parejas. Un estudio piloto</vt:lpstr>
      <vt:lpstr>Análisis de las asimetrías de género en las relaciones de parejas. Un estudio piloto</vt:lpstr>
      <vt:lpstr>Presentación de PowerPoint</vt:lpstr>
    </vt:vector>
  </TitlesOfParts>
  <Company>Toshiba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Usuario UMA</cp:lastModifiedBy>
  <cp:revision>122</cp:revision>
  <dcterms:created xsi:type="dcterms:W3CDTF">2010-05-23T14:28:12Z</dcterms:created>
  <dcterms:modified xsi:type="dcterms:W3CDTF">2020-09-26T21:48:54Z</dcterms:modified>
</cp:coreProperties>
</file>