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2" r:id="rId6"/>
    <p:sldId id="273" r:id="rId7"/>
    <p:sldId id="263" r:id="rId8"/>
    <p:sldId id="274" r:id="rId9"/>
    <p:sldId id="267" r:id="rId10"/>
    <p:sldId id="264" r:id="rId11"/>
    <p:sldId id="275" r:id="rId12"/>
    <p:sldId id="265" r:id="rId13"/>
    <p:sldId id="266" r:id="rId14"/>
    <p:sldId id="277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600"/>
    <a:srgbClr val="6C2900"/>
    <a:srgbClr val="2597FF"/>
    <a:srgbClr val="FF9E1D"/>
    <a:srgbClr val="D68B1C"/>
    <a:srgbClr val="609600"/>
    <a:srgbClr val="6CA800"/>
    <a:srgbClr val="EE7D00"/>
    <a:srgbClr val="552579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C7C48-BE51-A24D-8A3B-D92AA98821C2}" type="datetimeFigureOut">
              <a:t>17/11/15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Fare clic per modificare gli stili del testo dello schema</a:t>
            </a:r>
          </a:p>
          <a:p>
            <a:pPr lvl="1"/>
            <a:r>
              <a:rPr lang="es-ES_tradnl"/>
              <a:t>Secondo livello</a:t>
            </a:r>
          </a:p>
          <a:p>
            <a:pPr lvl="2"/>
            <a:r>
              <a:rPr lang="es-ES_tradnl"/>
              <a:t>Terzo livello</a:t>
            </a:r>
          </a:p>
          <a:p>
            <a:pPr lvl="3"/>
            <a:r>
              <a:rPr lang="es-ES_tradnl"/>
              <a:t>Quarto livello</a:t>
            </a:r>
          </a:p>
          <a:p>
            <a:pPr lvl="4"/>
            <a:r>
              <a:rPr lang="es-ES_tradnl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44A5A-BC69-884B-81BC-FF59197B304D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053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4A5A-BC69-884B-81BC-FF59197B304D}" type="slidenum"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209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4A5A-BC69-884B-81BC-FF59197B304D}" type="slidenum"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5133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4A5A-BC69-884B-81BC-FF59197B304D}" type="slidenum"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14713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4A5A-BC69-884B-81BC-FF59197B304D}" type="slidenum"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2532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5FC10-4008-D543-9EF9-145F66C1B979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2969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5FC10-4008-D543-9EF9-145F66C1B979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1235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4A5A-BC69-884B-81BC-FF59197B304D}" type="slidenum"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9882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4A5A-BC69-884B-81BC-FF59197B304D}" type="slidenum"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1546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5FC10-4008-D543-9EF9-145F66C1B979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837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4A5A-BC69-884B-81BC-FF59197B304D}" type="slidenum"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2930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4A5A-BC69-884B-81BC-FF59197B304D}" type="slidenum"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4435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5FC10-4008-D543-9EF9-145F66C1B979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4022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4497935"/>
            <a:ext cx="7940660" cy="610820"/>
          </a:xfrm>
          <a:effectLst>
            <a:outerShdw blurRad="50800" dist="38100" dir="2700000" algn="tl" rotWithShape="0">
              <a:prstClr val="black">
                <a:alpha val="71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566870"/>
            <a:ext cx="794066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  <a:effectLst>
            <a:outerShdw blurRad="50800" dist="38100" dir="2700000" algn="tl" rotWithShape="0">
              <a:prstClr val="black">
                <a:alpha val="56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4123035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1" y="374900"/>
            <a:ext cx="6719018" cy="868839"/>
          </a:xfr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2" y="1138425"/>
            <a:ext cx="6719018" cy="5039265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8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8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17/11/15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nint.eu/it/ricerca/gruppi-di-ricerca/18-alta-formazione-it/407-osservatorio-euroletto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4345231"/>
            <a:ext cx="8551480" cy="916230"/>
          </a:xfrm>
          <a:effectLst>
            <a:outerShdw blurRad="50800" dist="38100" dir="2700000" algn="tl" rotWithShape="0">
              <a:prstClr val="black">
                <a:alpha val="63000"/>
              </a:prstClr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it-IT" sz="3000" b="1" dirty="0" err="1">
                <a:latin typeface="Century Schoolbook"/>
                <a:cs typeface="Century Schoolbook"/>
              </a:rPr>
              <a:t>Eurolecto</a:t>
            </a:r>
            <a:r>
              <a:rPr lang="it-IT" sz="3000" b="1" dirty="0">
                <a:latin typeface="Century Schoolbook"/>
                <a:cs typeface="Century Schoolbook"/>
              </a:rPr>
              <a:t> español y </a:t>
            </a:r>
            <a:br>
              <a:rPr lang="it-IT" sz="3000" b="1" dirty="0">
                <a:latin typeface="Century Schoolbook"/>
                <a:cs typeface="Century Schoolbook"/>
              </a:rPr>
            </a:br>
            <a:r>
              <a:rPr lang="it-IT" sz="3000" b="1" dirty="0">
                <a:latin typeface="Century Schoolbook"/>
                <a:cs typeface="Century Schoolbook"/>
              </a:rPr>
              <a:t>variedad jurídica nacional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0" y="5719575"/>
            <a:ext cx="8551480" cy="916232"/>
          </a:xfrm>
        </p:spPr>
        <p:txBody>
          <a:bodyPr>
            <a:normAutofit/>
          </a:bodyPr>
          <a:lstStyle/>
          <a:p>
            <a:pPr algn="l">
              <a:spcBef>
                <a:spcPts val="800"/>
              </a:spcBef>
              <a:defRPr/>
            </a:pPr>
            <a:r>
              <a:rPr lang="it-IT" sz="2000" b="1" dirty="0">
                <a:solidFill>
                  <a:schemeClr val="bg1"/>
                </a:solidFill>
                <a:latin typeface="Century Schoolbook"/>
                <a:cs typeface="Century Schoolbook"/>
              </a:rPr>
              <a:t>Lorenzo Blini</a:t>
            </a:r>
          </a:p>
          <a:p>
            <a:pPr algn="l">
              <a:spcBef>
                <a:spcPts val="800"/>
              </a:spcBef>
              <a:defRPr/>
            </a:pPr>
            <a:r>
              <a:rPr lang="it-IT" sz="2000" dirty="0">
                <a:solidFill>
                  <a:schemeClr val="bg1"/>
                </a:solidFill>
                <a:latin typeface="Century Schoolbook"/>
                <a:cs typeface="Century Schoolbook"/>
              </a:rPr>
              <a:t>Facoltà di Interpretariato e Traduzione – UNINT Roma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3310" y="833015"/>
            <a:ext cx="6719018" cy="868839"/>
          </a:xfrm>
        </p:spPr>
        <p:txBody>
          <a:bodyPr>
            <a:normAutofit/>
          </a:bodyPr>
          <a:lstStyle/>
          <a:p>
            <a:r>
              <a:rPr lang="it-IT" sz="2800" b="1">
                <a:solidFill>
                  <a:srgbClr val="D9D9D9"/>
                </a:solidFill>
                <a:latin typeface="Century Schoolbook"/>
                <a:cs typeface="Century Schoolbook"/>
              </a:rPr>
              <a:t>Morfología y morfosintaxis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3310" y="2054655"/>
            <a:ext cx="6719018" cy="351221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sz="2400" b="1">
                <a:solidFill>
                  <a:srgbClr val="D9D9D9"/>
                </a:solidFill>
                <a:latin typeface="Century Schoolbook"/>
                <a:cs typeface="Century Schoolbook"/>
              </a:rPr>
              <a:t>DE: estilo verbal </a:t>
            </a:r>
            <a:r>
              <a:rPr lang="it-IT" sz="2400" b="1">
                <a:sym typeface="Wingdings"/>
              </a:rPr>
              <a:t></a:t>
            </a:r>
            <a:r>
              <a:rPr lang="it-IT" sz="2400"/>
              <a:t> </a:t>
            </a:r>
            <a:r>
              <a:rPr lang="it-IT" sz="2400" b="1">
                <a:solidFill>
                  <a:srgbClr val="D9D9D9"/>
                </a:solidFill>
                <a:latin typeface="Century Schoolbook"/>
                <a:cs typeface="Century Schoolbook"/>
              </a:rPr>
              <a:t>NNT: estilo nominal</a:t>
            </a:r>
          </a:p>
          <a:p>
            <a:pPr marL="0" indent="0">
              <a:lnSpc>
                <a:spcPct val="120000"/>
              </a:lnSpc>
              <a:buNone/>
            </a:pPr>
            <a:endParaRPr lang="it-IT" sz="2400" b="1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/>
          </a:p>
          <a:p>
            <a:pPr marL="0" indent="0">
              <a:lnSpc>
                <a:spcPct val="120000"/>
              </a:lnSpc>
              <a:buNone/>
            </a:pPr>
            <a:endParaRPr lang="it-IT" sz="2400">
              <a:latin typeface="Century Schoolbook"/>
              <a:cs typeface="Century Schoolbook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53479"/>
              </p:ext>
            </p:extLst>
          </p:nvPr>
        </p:nvGraphicFramePr>
        <p:xfrm>
          <a:off x="1823308" y="2970885"/>
          <a:ext cx="6413612" cy="3139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54102"/>
                <a:gridCol w="3359510"/>
              </a:tblGrid>
              <a:tr h="324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aplicarse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cambiar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constituir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controlarse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medir</a:t>
                      </a:r>
                    </a:p>
                    <a:p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no cumplir</a:t>
                      </a:r>
                    </a:p>
                    <a:p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notificar</a:t>
                      </a:r>
                    </a:p>
                    <a:p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poseer</a:t>
                      </a:r>
                    </a:p>
                    <a:p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proteger</a:t>
                      </a:r>
                    </a:p>
                    <a:p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recibir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ser de aplicación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producirse un cambio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proceder a la constitución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ser objeto de control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medición</a:t>
                      </a:r>
                    </a:p>
                    <a:p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incumplimiento</a:t>
                      </a:r>
                    </a:p>
                    <a:p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notificación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estar en posesión de</a:t>
                      </a:r>
                    </a:p>
                    <a:p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proveer protección a</a:t>
                      </a:r>
                    </a:p>
                    <a:p>
                      <a:r>
                        <a:rPr lang="it-IT" sz="2000" b="0">
                          <a:latin typeface="Century Schoolbook"/>
                          <a:cs typeface="Century Schoolbook"/>
                        </a:rPr>
                        <a:t>recepción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452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093364" cy="1221640"/>
          </a:xfrm>
        </p:spPr>
        <p:txBody>
          <a:bodyPr>
            <a:normAutofit/>
          </a:bodyPr>
          <a:lstStyle/>
          <a:p>
            <a:r>
              <a:rPr lang="it-IT" sz="2800" b="1">
                <a:solidFill>
                  <a:srgbClr val="D9D9D9"/>
                </a:solidFill>
                <a:latin typeface="Century Schoolbook"/>
                <a:cs typeface="Century Schoolbook"/>
              </a:rPr>
              <a:t>Morfología y morfosintaxis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8965" y="2818179"/>
            <a:ext cx="8398775" cy="320680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sz="24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Otras</a:t>
            </a:r>
            <a:r>
              <a:rPr lang="it-IT" sz="2400" b="1" dirty="0">
                <a:solidFill>
                  <a:srgbClr val="D9D9D9"/>
                </a:solidFill>
                <a:latin typeface="Century Schoolbook"/>
                <a:cs typeface="Century Schoolbook"/>
              </a:rPr>
              <a:t> </a:t>
            </a:r>
            <a:r>
              <a:rPr lang="it-IT" sz="24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diferencias</a:t>
            </a:r>
            <a:r>
              <a:rPr lang="it-IT" sz="2400" b="1" dirty="0">
                <a:solidFill>
                  <a:srgbClr val="D9D9D9"/>
                </a:solidFill>
                <a:latin typeface="Century Schoolbook"/>
                <a:cs typeface="Century Schoolbook"/>
              </a:rPr>
              <a:t> DE </a:t>
            </a:r>
            <a:r>
              <a:rPr lang="it-IT" sz="2400" b="1" dirty="0">
                <a:sym typeface="Wingdings"/>
              </a:rPr>
              <a:t></a:t>
            </a:r>
            <a:r>
              <a:rPr lang="it-IT" sz="2400" dirty="0"/>
              <a:t> </a:t>
            </a:r>
            <a:r>
              <a:rPr lang="it-IT" sz="2400" b="1" dirty="0" smtClean="0">
                <a:latin typeface="Century Schoolbook"/>
                <a:cs typeface="Century Schoolbook"/>
                <a:sym typeface="Wingdings"/>
              </a:rPr>
              <a:t>NNT</a:t>
            </a:r>
            <a:endParaRPr lang="it-IT" sz="2400" b="1" dirty="0">
              <a:latin typeface="Century Schoolbook"/>
              <a:cs typeface="Century Schoolbook"/>
              <a:sym typeface="Wingdings"/>
            </a:endParaRPr>
          </a:p>
          <a:p>
            <a:endParaRPr lang="it-IT" sz="2400" dirty="0">
              <a:latin typeface="Century Schoolbook"/>
              <a:cs typeface="Century Schoolbook"/>
            </a:endParaRPr>
          </a:p>
          <a:p>
            <a:r>
              <a:rPr lang="it-IT" sz="2400" dirty="0" err="1" smtClean="0">
                <a:latin typeface="Century Schoolbook"/>
                <a:cs typeface="Century Schoolbook"/>
              </a:rPr>
              <a:t>verbo conjugado</a:t>
            </a:r>
            <a:r>
              <a:rPr lang="it-IT" sz="2400" dirty="0" smtClean="0">
                <a:latin typeface="Century Schoolbook"/>
                <a:cs typeface="Century Schoolbook"/>
              </a:rPr>
              <a:t> </a:t>
            </a:r>
            <a:r>
              <a:rPr lang="it-IT" sz="2400" b="1" dirty="0" smtClean="0">
                <a:sym typeface="Wingdings"/>
              </a:rPr>
              <a:t></a:t>
            </a:r>
            <a:r>
              <a:rPr lang="it-IT" sz="2400" dirty="0" smtClean="0">
                <a:latin typeface="Century Schoolbook"/>
                <a:cs typeface="Century Schoolbook"/>
              </a:rPr>
              <a:t> perífrasis </a:t>
            </a:r>
            <a:r>
              <a:rPr lang="it-IT" sz="2400" dirty="0" err="1" smtClean="0">
                <a:latin typeface="Century Schoolbook"/>
                <a:cs typeface="Century Schoolbook"/>
              </a:rPr>
              <a:t>verbal</a:t>
            </a:r>
            <a:endParaRPr lang="it-IT" sz="2400" dirty="0" smtClean="0">
              <a:latin typeface="Century Schoolbook"/>
              <a:cs typeface="Century Schoolbook"/>
            </a:endParaRPr>
          </a:p>
          <a:p>
            <a:r>
              <a:rPr lang="it-IT" sz="2400" dirty="0" err="1">
                <a:latin typeface="Century Schoolbook"/>
                <a:cs typeface="Century Schoolbook"/>
                <a:sym typeface="Wingdings"/>
              </a:rPr>
              <a:t>modo </a:t>
            </a:r>
            <a:r>
              <a:rPr lang="it-IT" sz="2400" dirty="0">
                <a:latin typeface="Century Schoolbook"/>
                <a:cs typeface="Century Schoolbook"/>
                <a:sym typeface="Wingdings"/>
              </a:rPr>
              <a:t>f</a:t>
            </a:r>
            <a:r>
              <a:rPr lang="it-IT" sz="2400" dirty="0" smtClean="0">
                <a:latin typeface="Century Schoolbook"/>
                <a:cs typeface="Century Schoolbook"/>
                <a:sym typeface="Wingdings"/>
              </a:rPr>
              <a:t>inito </a:t>
            </a:r>
            <a:r>
              <a:rPr lang="it-IT" sz="2400" b="1" dirty="0" smtClean="0">
                <a:sym typeface="Wingdings"/>
              </a:rPr>
              <a:t></a:t>
            </a:r>
            <a:r>
              <a:rPr lang="it-IT" sz="2400" dirty="0" smtClean="0">
                <a:latin typeface="Century Schoolbook"/>
                <a:cs typeface="Century Schoolbook"/>
              </a:rPr>
              <a:t> modo infinitivo</a:t>
            </a:r>
            <a:r>
              <a:rPr lang="it-IT" sz="2400" dirty="0" smtClean="0">
                <a:solidFill>
                  <a:srgbClr val="FF0000"/>
                </a:solidFill>
                <a:latin typeface="Century Schoolbook"/>
                <a:cs typeface="Century Schoolbook"/>
              </a:rPr>
              <a:t> </a:t>
            </a:r>
            <a:r>
              <a:rPr lang="it-IT" sz="2400" dirty="0" smtClean="0">
                <a:latin typeface="Century Schoolbook"/>
                <a:cs typeface="Century Schoolbook"/>
              </a:rPr>
              <a:t>(</a:t>
            </a:r>
            <a:r>
              <a:rPr lang="it-IT" sz="2400" dirty="0" err="1" smtClean="0">
                <a:latin typeface="Century Schoolbook"/>
                <a:cs typeface="Century Schoolbook"/>
              </a:rPr>
              <a:t>especialmente</a:t>
            </a:r>
            <a:r>
              <a:rPr lang="it-IT" sz="2400" dirty="0" smtClean="0">
                <a:latin typeface="Century Schoolbook"/>
                <a:cs typeface="Century Schoolbook"/>
              </a:rPr>
              <a:t> </a:t>
            </a:r>
            <a:r>
              <a:rPr lang="it-IT" sz="2400" dirty="0" err="1" smtClean="0">
                <a:latin typeface="Century Schoolbook"/>
                <a:cs typeface="Century Schoolbook"/>
              </a:rPr>
              <a:t>gerundio</a:t>
            </a:r>
            <a:r>
              <a:rPr lang="it-IT" sz="2400" dirty="0" smtClean="0">
                <a:latin typeface="Century Schoolbook"/>
                <a:cs typeface="Century Schoolbook"/>
              </a:rPr>
              <a:t>)</a:t>
            </a:r>
            <a:endParaRPr lang="it-IT" sz="2400" dirty="0">
              <a:latin typeface="Century Schoolbook"/>
              <a:cs typeface="Century Schoolbook"/>
            </a:endParaRPr>
          </a:p>
          <a:p>
            <a:r>
              <a:rPr lang="it-IT" sz="2400" i="1" dirty="0">
                <a:latin typeface="Century Schoolbook"/>
                <a:cs typeface="Century Schoolbook"/>
              </a:rPr>
              <a:t>si</a:t>
            </a:r>
            <a:r>
              <a:rPr lang="it-IT" sz="2400" dirty="0">
                <a:latin typeface="Century Schoolbook"/>
                <a:cs typeface="Century Schoolbook"/>
              </a:rPr>
              <a:t> + </a:t>
            </a:r>
            <a:r>
              <a:rPr lang="it-IT" sz="2400" dirty="0" smtClean="0">
                <a:latin typeface="Century Schoolbook"/>
                <a:cs typeface="Century Schoolbook"/>
              </a:rPr>
              <a:t>indicativo </a:t>
            </a:r>
            <a:r>
              <a:rPr lang="it-IT" sz="2400" b="1" dirty="0">
                <a:sym typeface="Wingdings"/>
              </a:rPr>
              <a:t></a:t>
            </a:r>
            <a:r>
              <a:rPr lang="it-IT" sz="2400" dirty="0">
                <a:latin typeface="Century Schoolbook"/>
                <a:cs typeface="Century Schoolbook"/>
              </a:rPr>
              <a:t> </a:t>
            </a:r>
            <a:r>
              <a:rPr lang="it-IT" sz="2400" i="1" dirty="0" err="1">
                <a:latin typeface="Century Schoolbook"/>
                <a:cs typeface="Century Schoolbook"/>
              </a:rPr>
              <a:t>cuando</a:t>
            </a:r>
            <a:r>
              <a:rPr lang="it-IT" sz="2400" dirty="0">
                <a:latin typeface="Century Schoolbook"/>
                <a:cs typeface="Century Schoolbook"/>
              </a:rPr>
              <a:t> + </a:t>
            </a:r>
            <a:r>
              <a:rPr lang="it-IT" sz="2400" dirty="0" err="1" smtClean="0">
                <a:latin typeface="Century Schoolbook"/>
                <a:cs typeface="Century Schoolbook"/>
              </a:rPr>
              <a:t>subjunctivo</a:t>
            </a:r>
            <a:endParaRPr lang="it-IT" sz="2400" dirty="0"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 dirty="0"/>
          </a:p>
          <a:p>
            <a:pPr marL="0" indent="0">
              <a:lnSpc>
                <a:spcPct val="120000"/>
              </a:lnSpc>
              <a:buNone/>
            </a:pPr>
            <a:endParaRPr lang="it-IT" sz="2400" dirty="0">
              <a:latin typeface="Century Schoolbook"/>
              <a:cs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3671351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763526"/>
          </a:xfrm>
        </p:spPr>
        <p:txBody>
          <a:bodyPr>
            <a:noAutofit/>
          </a:bodyPr>
          <a:lstStyle/>
          <a:p>
            <a:r>
              <a:rPr lang="it-IT" sz="2800" b="1">
                <a:solidFill>
                  <a:srgbClr val="D9D9D9"/>
                </a:solidFill>
                <a:latin typeface="Century Schoolbook"/>
                <a:cs typeface="Century Schoolbook"/>
              </a:rPr>
              <a:t>Sintaxis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45811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>
                <a:latin typeface="Century Schoolbook"/>
                <a:cs typeface="Century Schoolbook"/>
              </a:rPr>
              <a:t>DE: orden no marcado </a:t>
            </a:r>
            <a:r>
              <a:rPr lang="it-IT" sz="2400" b="1">
                <a:sym typeface="Wingdings"/>
              </a:rPr>
              <a:t> </a:t>
            </a:r>
            <a:r>
              <a:rPr lang="it-IT" sz="2400" b="1">
                <a:latin typeface="Century Schoolbook"/>
                <a:cs typeface="Century Schoolbook"/>
                <a:sym typeface="Wingdings"/>
              </a:rPr>
              <a:t>NNT: orden marcado</a:t>
            </a:r>
            <a:endParaRPr lang="it-IT" sz="2400" b="1">
              <a:latin typeface="Century Schoolbook"/>
              <a:cs typeface="Century Schoolbook"/>
            </a:endParaRPr>
          </a:p>
          <a:p>
            <a:pPr marL="0" indent="0">
              <a:buNone/>
            </a:pPr>
            <a:endParaRPr lang="it-IT" sz="2600">
              <a:latin typeface="Century Schoolbook"/>
              <a:cs typeface="Century Schoolbook"/>
            </a:endParaRPr>
          </a:p>
          <a:p>
            <a:pPr marL="0" indent="0">
              <a:buNone/>
            </a:pPr>
            <a:endParaRPr lang="it-IT">
              <a:latin typeface="Century Schoolbook"/>
              <a:cs typeface="Century Schoolbook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61796"/>
              </p:ext>
            </p:extLst>
          </p:nvPr>
        </p:nvGraphicFramePr>
        <p:xfrm>
          <a:off x="448965" y="2665476"/>
          <a:ext cx="7940660" cy="38361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70330"/>
                <a:gridCol w="3970330"/>
              </a:tblGrid>
              <a:tr h="23731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El vertido </a:t>
                      </a: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al medio acuático de aguas residuales procedentes de la depuración de los gases de escape </a:t>
                      </a:r>
                      <a:r>
                        <a:rPr lang="it-IT" sz="18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se limitará </a:t>
                      </a: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en la medida en que sea viable y, como mínimo, de conformidad con lo valores límite de emisión establecidos en el anexo IV. 	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En las autorizaciones que resulten exigibles, de acuerdo con lo establecido en el artículo 4, </a:t>
                      </a:r>
                      <a:r>
                        <a:rPr lang="it-IT" sz="18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se limitará </a:t>
                      </a: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en la medida de lo posible </a:t>
                      </a:r>
                      <a:r>
                        <a:rPr lang="it-IT" sz="18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el vertido </a:t>
                      </a: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al medio acuático de las aguas residuales procedentes de la depuración de los gases de escape.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91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El muestreo de veinticuatro horas también es conveniente </a:t>
                      </a:r>
                      <a:r>
                        <a:rPr lang="it-IT" sz="18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para la medición de las concentracio-nes de arsénico, cadmio y níquel. </a:t>
                      </a:r>
                      <a:endParaRPr lang="it-IT" sz="1800" b="0" i="0" u="none" strike="noStrike" kern="1200" baseline="0" smtClean="0">
                        <a:solidFill>
                          <a:schemeClr val="tx1"/>
                        </a:solidFill>
                        <a:latin typeface="Century Schoolbook"/>
                        <a:ea typeface="+mn-ea"/>
                        <a:cs typeface="Century Schoolbook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Para la medición de las concentraciones de arsénico, cadmio y níquel </a:t>
                      </a: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se recomienda también el muestreo de veinticuatro horas.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073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0605" y="222195"/>
            <a:ext cx="6871723" cy="610820"/>
          </a:xfrm>
        </p:spPr>
        <p:txBody>
          <a:bodyPr>
            <a:normAutofit/>
          </a:bodyPr>
          <a:lstStyle/>
          <a:p>
            <a:r>
              <a:rPr lang="it-IT" sz="2800" b="1">
                <a:solidFill>
                  <a:srgbClr val="D9D9D9"/>
                </a:solidFill>
                <a:latin typeface="Century Schoolbook"/>
                <a:cs typeface="Century Schoolbook"/>
              </a:rPr>
              <a:t>Textualidad: cohesión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70605" y="833015"/>
            <a:ext cx="7024430" cy="534467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sz="2200" b="1">
                <a:solidFill>
                  <a:srgbClr val="D9D9D9"/>
                </a:solidFill>
                <a:latin typeface="Century Schoolbook"/>
                <a:cs typeface="Century Schoolbook"/>
              </a:rPr>
              <a:t>DE: repetición </a:t>
            </a:r>
            <a:r>
              <a:rPr lang="it-IT" sz="2200" b="1">
                <a:latin typeface="Century Schoolbook"/>
                <a:cs typeface="Century Schoolbook"/>
                <a:sym typeface="Wingdings"/>
              </a:rPr>
              <a:t></a:t>
            </a:r>
            <a:r>
              <a:rPr lang="it-IT" sz="2200" b="1">
                <a:latin typeface="Century Schoolbook"/>
                <a:cs typeface="Century Schoolbook"/>
              </a:rPr>
              <a:t> NNT: </a:t>
            </a:r>
            <a:r>
              <a:rPr lang="it-IT" sz="2200" b="1">
                <a:solidFill>
                  <a:srgbClr val="D9D9D9"/>
                </a:solidFill>
                <a:latin typeface="Century Schoolbook"/>
                <a:cs typeface="Century Schoolbook"/>
              </a:rPr>
              <a:t>sinonimia</a:t>
            </a:r>
          </a:p>
          <a:p>
            <a:pPr marL="0" indent="0">
              <a:lnSpc>
                <a:spcPct val="120000"/>
              </a:lnSpc>
              <a:buNone/>
            </a:pPr>
            <a:endParaRPr lang="it-IT" sz="2400" b="1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1200"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it-IT" sz="2200" b="1">
                <a:solidFill>
                  <a:srgbClr val="D9D9D9"/>
                </a:solidFill>
                <a:latin typeface="Century Schoolbook"/>
                <a:cs typeface="Century Schoolbook"/>
              </a:rPr>
              <a:t>DE: repetición </a:t>
            </a:r>
            <a:r>
              <a:rPr lang="it-IT" sz="2200" b="1">
                <a:latin typeface="Century Schoolbook"/>
                <a:cs typeface="Century Schoolbook"/>
                <a:sym typeface="Wingdings"/>
              </a:rPr>
              <a:t></a:t>
            </a:r>
            <a:r>
              <a:rPr lang="it-IT" sz="2200" b="1">
                <a:latin typeface="Century Schoolbook"/>
                <a:cs typeface="Century Schoolbook"/>
              </a:rPr>
              <a:t> NNT: u</a:t>
            </a:r>
            <a:r>
              <a:rPr lang="it-IT" sz="2200" b="1">
                <a:solidFill>
                  <a:srgbClr val="D9D9D9"/>
                </a:solidFill>
                <a:latin typeface="Century Schoolbook"/>
                <a:cs typeface="Century Schoolbook"/>
              </a:rPr>
              <a:t>so de proformas</a:t>
            </a:r>
          </a:p>
          <a:p>
            <a:pPr marL="0" indent="0">
              <a:lnSpc>
                <a:spcPct val="120000"/>
              </a:lnSpc>
              <a:buNone/>
            </a:pPr>
            <a:endParaRPr lang="it-IT" sz="2400">
              <a:latin typeface="Century Schoolbook"/>
              <a:cs typeface="Century Schoolbook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455413"/>
              </p:ext>
            </p:extLst>
          </p:nvPr>
        </p:nvGraphicFramePr>
        <p:xfrm>
          <a:off x="1670603" y="1291131"/>
          <a:ext cx="7177136" cy="1832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88568"/>
                <a:gridCol w="3588568"/>
              </a:tblGrid>
              <a:tr h="18324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baseline="0" smtClean="0">
                          <a:latin typeface="Century Schoolbook"/>
                          <a:cs typeface="Century Schoolbook"/>
                        </a:rPr>
                        <a:t>A efectos del artículo 12 y del artículo 25, se entenderá por </a:t>
                      </a:r>
                      <a:r>
                        <a:rPr lang="it-IT" sz="1500" b="1" i="0" u="none" strike="noStrike" baseline="0" smtClean="0">
                          <a:latin typeface="Century Schoolbook"/>
                          <a:cs typeface="Century Schoolbook"/>
                        </a:rPr>
                        <a:t>operación </a:t>
                      </a:r>
                      <a:r>
                        <a:rPr lang="it-IT" sz="1500" b="0" i="0" u="none" strike="noStrike" baseline="0" smtClean="0">
                          <a:latin typeface="Century Schoolbook"/>
                          <a:cs typeface="Century Schoolbook"/>
                        </a:rPr>
                        <a:t>personal una </a:t>
                      </a:r>
                      <a:r>
                        <a:rPr lang="it-IT" sz="1500" b="1" i="0" u="none" strike="noStrike" baseline="0" smtClean="0">
                          <a:latin typeface="Century Schoolbook"/>
                          <a:cs typeface="Century Schoolbook"/>
                        </a:rPr>
                        <a:t>operación </a:t>
                      </a:r>
                      <a:r>
                        <a:rPr lang="it-IT" sz="1500" b="0" i="0" u="none" strike="noStrike" baseline="0" smtClean="0">
                          <a:latin typeface="Century Schoolbook"/>
                          <a:cs typeface="Century Schoolbook"/>
                        </a:rPr>
                        <a:t>con un instrumento financiero efectuada por una persona competente o por cuenta de esta [...]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.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b="1" i="0" u="none" strike="noStrike" baseline="0" smtClean="0">
                          <a:latin typeface="Century Schoolbook"/>
                          <a:cs typeface="Century Schoolbook"/>
                        </a:rPr>
                        <a:t>Operación </a:t>
                      </a:r>
                      <a:r>
                        <a:rPr lang="it-IT" sz="1500" b="0" i="0" u="none" strike="noStrike" baseline="0" smtClean="0">
                          <a:latin typeface="Century Schoolbook"/>
                          <a:cs typeface="Century Schoolbook"/>
                        </a:rPr>
                        <a:t>personal es cualquier</a:t>
                      </a:r>
                    </a:p>
                    <a:p>
                      <a:r>
                        <a:rPr lang="it-IT" sz="1500" b="1" i="0" u="none" strike="noStrike" baseline="0" smtClean="0">
                          <a:latin typeface="Century Schoolbook"/>
                          <a:cs typeface="Century Schoolbook"/>
                        </a:rPr>
                        <a:t>transacción </a:t>
                      </a:r>
                      <a:r>
                        <a:rPr lang="it-IT" sz="1500" b="0" i="0" u="none" strike="noStrike" baseline="0" smtClean="0">
                          <a:latin typeface="Century Schoolbook"/>
                          <a:cs typeface="Century Schoolbook"/>
                        </a:rPr>
                        <a:t>con un instrumento</a:t>
                      </a:r>
                    </a:p>
                    <a:p>
                      <a:r>
                        <a:rPr lang="it-IT" sz="1500" b="0" i="0" u="none" strike="noStrike" baseline="0" smtClean="0">
                          <a:latin typeface="Century Schoolbook"/>
                          <a:cs typeface="Century Schoolbook"/>
                        </a:rPr>
                        <a:t>financiero realizada por una persona competente o por cuenta de ésta [...].</a:t>
                      </a:r>
                      <a:endParaRPr lang="it-IT" sz="1500" b="0" i="0" u="none" strike="noStrike" kern="1200" baseline="0" smtClean="0">
                        <a:solidFill>
                          <a:schemeClr val="tx1"/>
                        </a:solidFill>
                        <a:latin typeface="Century Schoolbook"/>
                        <a:ea typeface="+mn-ea"/>
                        <a:cs typeface="Century Schoolbook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67486"/>
              </p:ext>
            </p:extLst>
          </p:nvPr>
        </p:nvGraphicFramePr>
        <p:xfrm>
          <a:off x="1670603" y="3581706"/>
          <a:ext cx="7177136" cy="307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88568"/>
                <a:gridCol w="3588568"/>
              </a:tblGrid>
              <a:tr h="30541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>
                          <a:latin typeface="Century Schoolbook"/>
                          <a:cs typeface="Century Schoolbook"/>
                        </a:rPr>
                        <a:t>[…] los Estados miembros deberán presentar a la Comisión […] </a:t>
                      </a:r>
                      <a:r>
                        <a:rPr lang="it-IT" sz="1500" b="1">
                          <a:latin typeface="Century Schoolbook"/>
                          <a:cs typeface="Century Schoolbook"/>
                        </a:rPr>
                        <a:t>un plan </a:t>
                      </a:r>
                      <a:r>
                        <a:rPr lang="it-IT" sz="1500">
                          <a:latin typeface="Century Schoolbook"/>
                          <a:cs typeface="Century Schoolbook"/>
                        </a:rPr>
                        <a:t>en el que indiquen las medidas adoptadas para erradicar la enfer-medad en la zona definida como infectada […]. 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La Comisión exami-nará </a:t>
                      </a:r>
                      <a:r>
                        <a:rPr lang="it-IT" sz="15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el plan 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para determinar si permite alcanzar los objetivos desea-dos. </a:t>
                      </a:r>
                      <a:r>
                        <a:rPr lang="it-IT" sz="15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El plan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, en caso necesario con modificaciones, se aprobará según el procedimiento previsto en el apartado 2 del artículo 27.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>
                          <a:latin typeface="Century Schoolbook"/>
                          <a:cs typeface="Century Schoolbook"/>
                        </a:rPr>
                        <a:t>[…] el órgano competente de la Comunidad Autónoma correspondien-te elaborará y remitirá al Ministerio de Agricultura, Pesca y Alimentación,</a:t>
                      </a:r>
                      <a:r>
                        <a:rPr lang="it-IT" sz="1600"/>
                        <a:t> </a:t>
                      </a:r>
                      <a:r>
                        <a:rPr lang="it-IT" sz="1500">
                          <a:latin typeface="Century Schoolbook"/>
                          <a:cs typeface="Century Schoolbook"/>
                        </a:rPr>
                        <a:t>para su traslado a la Comisión,  […] </a:t>
                      </a:r>
                      <a:r>
                        <a:rPr lang="it-IT" sz="1500" b="1">
                          <a:latin typeface="Century Schoolbook"/>
                          <a:cs typeface="Century Schoolbook"/>
                        </a:rPr>
                        <a:t>un plan </a:t>
                      </a:r>
                      <a:r>
                        <a:rPr lang="it-IT" sz="1500">
                          <a:latin typeface="Century Schoolbook"/>
                          <a:cs typeface="Century Schoolbook"/>
                        </a:rPr>
                        <a:t>en el que </a:t>
                      </a:r>
                      <a:r>
                        <a:rPr lang="it-IT" sz="1500" u="sng">
                          <a:latin typeface="Century Schoolbook"/>
                          <a:cs typeface="Century Schoolbook"/>
                        </a:rPr>
                        <a:t>indiquen</a:t>
                      </a:r>
                      <a:r>
                        <a:rPr lang="it-IT" sz="1500">
                          <a:latin typeface="Century Schoolbook"/>
                          <a:cs typeface="Century Schoolbook"/>
                        </a:rPr>
                        <a:t> las medi-das adoptadas para erradicar la en-fermedad en la zona definida como infectada […]. </a:t>
                      </a:r>
                      <a:r>
                        <a:rPr lang="it-IT" sz="15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Dicho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 </a:t>
                      </a:r>
                      <a:r>
                        <a:rPr lang="it-IT" sz="15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plan </a:t>
                      </a:r>
                      <a:r>
                        <a:rPr lang="it-IT" sz="1500" b="0" i="0" u="sng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será exa-minado por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 la Comisión para deter-minar si permite alcanzar los objeti-vos deseados </a:t>
                      </a:r>
                      <a:r>
                        <a:rPr lang="it-IT" sz="1500" b="0" i="0" u="sng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pudiendo modificar</a:t>
                      </a:r>
                      <a:r>
                        <a:rPr lang="it-IT" sz="1500" b="1" i="0" u="sng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lo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, </a:t>
                      </a:r>
                      <a:r>
                        <a:rPr lang="it-IT" sz="1500" b="0" i="0" u="sng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previamente a su aprobación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.	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402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6260" y="1138425"/>
            <a:ext cx="8398775" cy="549737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sz="2200" b="1" dirty="0">
                <a:solidFill>
                  <a:srgbClr val="D9D9D9"/>
                </a:solidFill>
                <a:latin typeface="Century Schoolbook"/>
                <a:cs typeface="Century Schoolbook"/>
              </a:rPr>
              <a:t>DE: </a:t>
            </a:r>
            <a:r>
              <a:rPr lang="it-IT" sz="22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repetición</a:t>
            </a:r>
            <a:r>
              <a:rPr lang="it-IT" sz="2200" b="1" dirty="0">
                <a:solidFill>
                  <a:srgbClr val="D9D9D9"/>
                </a:solidFill>
                <a:latin typeface="Century Schoolbook"/>
                <a:cs typeface="Century Schoolbook"/>
              </a:rPr>
              <a:t> </a:t>
            </a:r>
            <a:r>
              <a:rPr lang="it-IT" sz="2200" b="1" dirty="0">
                <a:latin typeface="Century Schoolbook"/>
                <a:cs typeface="Century Schoolbook"/>
                <a:sym typeface="Wingdings"/>
              </a:rPr>
              <a:t></a:t>
            </a:r>
            <a:r>
              <a:rPr lang="it-IT" sz="2200" b="1" dirty="0">
                <a:latin typeface="Century Schoolbook"/>
                <a:cs typeface="Century Schoolbook"/>
              </a:rPr>
              <a:t> </a:t>
            </a:r>
            <a:r>
              <a:rPr lang="it-IT" sz="2200" b="1" dirty="0" smtClean="0">
                <a:latin typeface="Century Schoolbook"/>
                <a:cs typeface="Century Schoolbook"/>
                <a:sym typeface="Wingdings"/>
              </a:rPr>
              <a:t>NNT: </a:t>
            </a:r>
            <a:r>
              <a:rPr lang="it-IT" sz="2200" b="1" dirty="0" err="1">
                <a:latin typeface="Century Schoolbook"/>
                <a:cs typeface="Century Schoolbook"/>
                <a:sym typeface="Wingdings"/>
              </a:rPr>
              <a:t>e</a:t>
            </a:r>
            <a:r>
              <a:rPr lang="it-IT" sz="22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lipsis</a:t>
            </a:r>
            <a:endParaRPr lang="it-IT" sz="2200" b="1" dirty="0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 b="1" dirty="0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 dirty="0"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 dirty="0"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200" b="1" dirty="0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200" b="1" dirty="0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it-IT" sz="2200" b="1" dirty="0">
                <a:solidFill>
                  <a:srgbClr val="D9D9D9"/>
                </a:solidFill>
                <a:latin typeface="Century Schoolbook"/>
                <a:cs typeface="Century Schoolbook"/>
              </a:rPr>
              <a:t>DE: </a:t>
            </a:r>
            <a:r>
              <a:rPr lang="it-IT" sz="22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repetición</a:t>
            </a:r>
            <a:r>
              <a:rPr lang="it-IT" sz="2200" b="1" dirty="0">
                <a:solidFill>
                  <a:srgbClr val="D9D9D9"/>
                </a:solidFill>
                <a:latin typeface="Century Schoolbook"/>
                <a:cs typeface="Century Schoolbook"/>
              </a:rPr>
              <a:t> total </a:t>
            </a:r>
            <a:r>
              <a:rPr lang="it-IT" sz="2200" b="1" dirty="0">
                <a:latin typeface="Century Schoolbook"/>
                <a:cs typeface="Century Schoolbook"/>
                <a:sym typeface="Wingdings"/>
              </a:rPr>
              <a:t></a:t>
            </a:r>
            <a:r>
              <a:rPr lang="it-IT" sz="2200" b="1" dirty="0">
                <a:latin typeface="Century Schoolbook"/>
                <a:cs typeface="Century Schoolbook"/>
              </a:rPr>
              <a:t> </a:t>
            </a:r>
            <a:r>
              <a:rPr lang="it-IT" sz="2200" b="1" dirty="0">
                <a:latin typeface="Century Schoolbook"/>
                <a:cs typeface="Century Schoolbook"/>
                <a:sym typeface="Wingdings"/>
              </a:rPr>
              <a:t>NNT: </a:t>
            </a:r>
            <a:r>
              <a:rPr lang="it-IT" sz="22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repetición</a:t>
            </a:r>
            <a:r>
              <a:rPr lang="it-IT" sz="2200" b="1" dirty="0">
                <a:solidFill>
                  <a:srgbClr val="D9D9D9"/>
                </a:solidFill>
                <a:latin typeface="Century Schoolbook"/>
                <a:cs typeface="Century Schoolbook"/>
              </a:rPr>
              <a:t> parcial</a:t>
            </a:r>
          </a:p>
          <a:p>
            <a:pPr marL="0" indent="0">
              <a:lnSpc>
                <a:spcPct val="120000"/>
              </a:lnSpc>
              <a:buNone/>
            </a:pPr>
            <a:endParaRPr lang="it-IT" sz="2200" b="1" dirty="0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200" b="1" dirty="0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it-IT" sz="2200" b="1" dirty="0">
                <a:solidFill>
                  <a:srgbClr val="D9D9D9"/>
                </a:solidFill>
                <a:latin typeface="Century Schoolbook"/>
                <a:cs typeface="Century Schoolbook"/>
              </a:rPr>
              <a:t>ED </a:t>
            </a:r>
            <a:r>
              <a:rPr lang="it-IT" sz="22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total</a:t>
            </a:r>
            <a:r>
              <a:rPr lang="it-IT" sz="2200" b="1" dirty="0">
                <a:solidFill>
                  <a:srgbClr val="D9D9D9"/>
                </a:solidFill>
                <a:latin typeface="Century Schoolbook"/>
                <a:cs typeface="Century Schoolbook"/>
              </a:rPr>
              <a:t> </a:t>
            </a:r>
            <a:r>
              <a:rPr lang="it-IT" sz="22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repetition</a:t>
            </a:r>
            <a:r>
              <a:rPr lang="it-IT" sz="2200" b="1" dirty="0">
                <a:solidFill>
                  <a:srgbClr val="D9D9D9"/>
                </a:solidFill>
                <a:latin typeface="Century Schoolbook"/>
                <a:cs typeface="Century Schoolbook"/>
              </a:rPr>
              <a:t> </a:t>
            </a:r>
            <a:r>
              <a:rPr lang="it-IT" sz="2200" b="1" dirty="0">
                <a:latin typeface="Century Schoolbook"/>
                <a:cs typeface="Century Schoolbook"/>
                <a:sym typeface="Wingdings"/>
              </a:rPr>
              <a:t></a:t>
            </a:r>
            <a:r>
              <a:rPr lang="it-IT" sz="2200" b="1" dirty="0">
                <a:latin typeface="Century Schoolbook"/>
                <a:cs typeface="Century Schoolbook"/>
              </a:rPr>
              <a:t> </a:t>
            </a:r>
            <a:r>
              <a:rPr lang="it-IT" sz="2200" b="1" dirty="0" smtClean="0">
                <a:latin typeface="Century Schoolbook"/>
                <a:cs typeface="Century Schoolbook"/>
                <a:sym typeface="Wingdings"/>
              </a:rPr>
              <a:t>NLI </a:t>
            </a:r>
            <a:r>
              <a:rPr lang="it-IT" sz="2200" b="1" dirty="0" err="1">
                <a:latin typeface="Century Schoolbook"/>
                <a:cs typeface="Century Schoolbook"/>
                <a:sym typeface="Wingdings"/>
              </a:rPr>
              <a:t>p</a:t>
            </a:r>
            <a:r>
              <a:rPr lang="it-IT" sz="22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artial</a:t>
            </a:r>
            <a:r>
              <a:rPr lang="it-IT" sz="2200" b="1" dirty="0">
                <a:solidFill>
                  <a:srgbClr val="D9D9D9"/>
                </a:solidFill>
                <a:latin typeface="Century Schoolbook"/>
                <a:cs typeface="Century Schoolbook"/>
              </a:rPr>
              <a:t> </a:t>
            </a:r>
            <a:r>
              <a:rPr lang="it-IT" sz="22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repetition</a:t>
            </a:r>
            <a:endParaRPr lang="it-IT" sz="2200" b="1" dirty="0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 dirty="0">
              <a:latin typeface="Century Schoolbook"/>
              <a:cs typeface="Century Schoolbook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838696"/>
              </p:ext>
            </p:extLst>
          </p:nvPr>
        </p:nvGraphicFramePr>
        <p:xfrm>
          <a:off x="296260" y="1596540"/>
          <a:ext cx="8398776" cy="244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99388"/>
                <a:gridCol w="4199388"/>
              </a:tblGrid>
              <a:tr h="2443280">
                <a:tc>
                  <a:txBody>
                    <a:bodyPr/>
                    <a:lstStyle/>
                    <a:p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Cuando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la información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contenga datos sobre resultados futuros, se satisfarán las siguientes condiciones: </a:t>
                      </a:r>
                    </a:p>
                    <a:p>
                      <a:pPr marL="0" indent="0">
                        <a:buNone/>
                      </a:pP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a)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 la información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no deberá basarse en resul-tados históricos simulados ni hará referencia a los mismos;</a:t>
                      </a:r>
                    </a:p>
                    <a:p>
                      <a:pPr marL="0" indent="0">
                        <a:buNone/>
                      </a:pP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b)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Ø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 deberà basarse en supuestos razonables respaldados por datos objetivos;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c) si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la información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se basa en los resultados brutos, deberá revelarse el efecto de comisiones, honorarios u otras cargas;</a:t>
                      </a:r>
                      <a:endParaRPr lang="it-IT" sz="1400" b="0" i="0" u="none" strike="noStrike" kern="1200" baseline="0" smtClean="0">
                        <a:solidFill>
                          <a:schemeClr val="tx1"/>
                        </a:solidFill>
                        <a:latin typeface="Century Schoolbook"/>
                        <a:ea typeface="+mn-ea"/>
                        <a:cs typeface="Century Schoolbook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Si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la información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contiene datos sobre resultados futuros, deberán cumplirse los siguientes requisitos:</a:t>
                      </a:r>
                    </a:p>
                    <a:p>
                      <a:pPr marL="0" indent="0">
                        <a:buNone/>
                      </a:pP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a)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Ø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 No se podrá basar en resultados históricos simulados ni hacer referencia a los mismos.</a:t>
                      </a:r>
                    </a:p>
                    <a:p>
                      <a:pPr marL="0" indent="0">
                        <a:buNone/>
                      </a:pP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b)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Ø </a:t>
                      </a:r>
                      <a:r>
                        <a:rPr lang="it-IT" sz="1400">
                          <a:latin typeface="Century Schoolbook"/>
                          <a:cs typeface="Century Schoolbook"/>
                        </a:rPr>
                        <a:t>Se basará en supuestos razonables respaldados por datos objetivos.</a:t>
                      </a:r>
                      <a:endParaRPr lang="it-IT" sz="1400" b="0" i="0" u="none" strike="noStrike" baseline="0" smtClean="0">
                        <a:latin typeface="Century Schoolbook"/>
                        <a:cs typeface="Century Schoolbook"/>
                      </a:endParaRPr>
                    </a:p>
                    <a:p>
                      <a:pPr marL="0" indent="0">
                        <a:buNone/>
                      </a:pP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c) Cuando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Ø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se base en resultados brutos, deberá publicarse el efecto de las comisiones, honorarios u otras cargas.</a:t>
                      </a:r>
                      <a:endParaRPr lang="it-IT" sz="1400" b="0" i="0" u="none" strike="noStrike" kern="1200" baseline="0" smtClean="0">
                        <a:solidFill>
                          <a:schemeClr val="tx1"/>
                        </a:solidFill>
                        <a:latin typeface="Century Schoolbook"/>
                        <a:ea typeface="+mn-ea"/>
                        <a:cs typeface="Century Schoolbook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738539"/>
              </p:ext>
            </p:extLst>
          </p:nvPr>
        </p:nvGraphicFramePr>
        <p:xfrm>
          <a:off x="296260" y="4650640"/>
          <a:ext cx="8398776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23035"/>
                <a:gridCol w="4275741"/>
              </a:tblGrid>
              <a:tr h="2011680">
                <a:tc>
                  <a:txBody>
                    <a:bodyPr/>
                    <a:lstStyle/>
                    <a:p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En caso de que la responsabilidad de un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proveedor de servicios de pago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 con arreglo al artículo 75 sea atribuible a otro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proveedor de servicios de pago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o a un intermediario,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dicho proveedor de servicios de pago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o dicho intermediario compensarán al primer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proveedor de servicios de pago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por las posibles pérdidas ocasionadas o cantidades abonadas con arreglo al artículo 75.</a:t>
                      </a:r>
                      <a:endParaRPr lang="it-IT" sz="1400" b="0" i="0" u="none" strike="noStrike" kern="1200" baseline="0" smtClean="0">
                        <a:solidFill>
                          <a:schemeClr val="tx1"/>
                        </a:solidFill>
                        <a:latin typeface="Century Schoolbook"/>
                        <a:ea typeface="+mn-ea"/>
                        <a:cs typeface="Century Schoolbook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En caso de que la responsabilidad de un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proveedor de servicios de pago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con arreglo al artículo 45 sea atribuible a otro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proveedor de servicios de pago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o a un intermediario,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aquel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 podrá repetir contra el </a:t>
                      </a:r>
                      <a:r>
                        <a:rPr lang="it-IT" sz="1400" b="1" i="0" u="none" strike="noStrike" baseline="0" smtClean="0">
                          <a:latin typeface="Century Schoolbook"/>
                          <a:cs typeface="Century Schoolbook"/>
                        </a:rPr>
                        <a:t>proveedor </a:t>
                      </a:r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o</a:t>
                      </a:r>
                    </a:p>
                    <a:p>
                      <a:r>
                        <a:rPr lang="it-IT" sz="1400" b="0" i="0" u="none" strike="noStrike" baseline="0" smtClean="0">
                          <a:latin typeface="Century Schoolbook"/>
                          <a:cs typeface="Century Schoolbook"/>
                        </a:rPr>
                        <a:t>intermediario responsable las posibles pérdidas ocasionadas, así como las cantidades abonadas.</a:t>
                      </a:r>
                      <a:endParaRPr lang="it-IT" sz="1400" b="0" i="0" u="none" strike="noStrike" kern="1200" baseline="0" smtClean="0">
                        <a:solidFill>
                          <a:schemeClr val="tx1"/>
                        </a:solidFill>
                        <a:latin typeface="Century Schoolbook"/>
                        <a:ea typeface="+mn-ea"/>
                        <a:cs typeface="Century Schoolbook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114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0605" y="374901"/>
            <a:ext cx="6871723" cy="763524"/>
          </a:xfrm>
        </p:spPr>
        <p:txBody>
          <a:bodyPr>
            <a:normAutofit/>
          </a:bodyPr>
          <a:lstStyle/>
          <a:p>
            <a:r>
              <a:rPr lang="it-IT" sz="2800" b="1">
                <a:solidFill>
                  <a:srgbClr val="D9D9D9"/>
                </a:solidFill>
                <a:latin typeface="Century Schoolbook"/>
                <a:cs typeface="Century Schoolbook"/>
              </a:rPr>
              <a:t>Textualidad: coherencia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17900" y="1138425"/>
            <a:ext cx="7177135" cy="549738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sz="2400">
                <a:latin typeface="Century Schoolbook"/>
                <a:cs typeface="Century Schoolbook"/>
              </a:rPr>
              <a:t>  DE: Ø</a:t>
            </a:r>
            <a:r>
              <a:rPr lang="it-IT" sz="2400">
                <a:effectLst/>
                <a:latin typeface="Century Schoolbook"/>
                <a:cs typeface="Century Schoolbook"/>
              </a:rPr>
              <a:t> </a:t>
            </a:r>
            <a:r>
              <a:rPr lang="it-IT" sz="2400" b="1">
                <a:latin typeface="Century Schoolbook"/>
                <a:cs typeface="Century Schoolbook"/>
                <a:sym typeface="Wingdings"/>
              </a:rPr>
              <a:t> NNT: conector lógico</a:t>
            </a:r>
            <a:endParaRPr lang="it-IT" sz="2400" b="1">
              <a:solidFill>
                <a:srgbClr val="D9D9D9"/>
              </a:solidFill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>
              <a:latin typeface="Century Schoolbook"/>
              <a:cs typeface="Century Schoolbook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010891"/>
              </p:ext>
            </p:extLst>
          </p:nvPr>
        </p:nvGraphicFramePr>
        <p:xfrm>
          <a:off x="1670605" y="1749245"/>
          <a:ext cx="6871724" cy="48172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9686"/>
                <a:gridCol w="3592038"/>
              </a:tblGrid>
              <a:tr h="49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La notificación deberá incluir la siguiente información: [...].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Además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, dicha notificación deberá incluir la siguiente información: [...].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89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Las normas de desarrollo para la aplicación del presente artículo se establecerán de acuerdo con el procedimiento a que se refiere el apartado 2 del artículo 12. 	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Asimismo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, serán de aplicación las normas de desarrollo para la aplicación de este artículo que se establezcan por la Comisión Europea de acuerdo con el procedimiento correspondiente.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3743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Hasta el 1 de enero de 2005, podrá autorizarse la reducción de la frecuencia aun cuando no existan dichos criterios.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No obstante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, hasta el 1 de enero de 2005, podrá permitirse la reducción de la frecuencia de las medidas, aun cuando no se hayan fijado los mencionados criterios.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305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Los Estados miembros se asegura-rán de que los clientes tengan derecho a oponerse a que sus fondos se depositen en un fondo del mercado monetario habilitado. 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1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En cualquier caso</a:t>
                      </a:r>
                      <a:r>
                        <a:rPr lang="it-IT" sz="15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, el cliente podrá negarse en cualquier momento a que sus fondos se depositen en un fondo del mercado monetario […].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8386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3310" y="833015"/>
            <a:ext cx="6719018" cy="868839"/>
          </a:xfrm>
        </p:spPr>
        <p:txBody>
          <a:bodyPr>
            <a:normAutofit/>
          </a:bodyPr>
          <a:lstStyle/>
          <a:p>
            <a:r>
              <a:rPr lang="it-IT" sz="2800" b="1">
                <a:solidFill>
                  <a:srgbClr val="D9D9D9"/>
                </a:solidFill>
                <a:latin typeface="Century Schoolbook"/>
                <a:cs typeface="Century Schoolbook"/>
              </a:rPr>
              <a:t>Conclusiones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3309" y="1901951"/>
            <a:ext cx="6871725" cy="3817624"/>
          </a:xfrm>
        </p:spPr>
        <p:txBody>
          <a:bodyPr>
            <a:normAutofit/>
          </a:bodyPr>
          <a:lstStyle/>
          <a:p>
            <a:r>
              <a:rPr lang="it-IT" sz="2400">
                <a:latin typeface="Century Schoolbook"/>
                <a:cs typeface="Century Schoolbook"/>
              </a:rPr>
              <a:t>El eurolecto español existe.</a:t>
            </a:r>
          </a:p>
          <a:p>
            <a:r>
              <a:rPr lang="it-IT" sz="2400">
                <a:latin typeface="Century Schoolbook"/>
                <a:cs typeface="Century Schoolbook"/>
              </a:rPr>
              <a:t>Es una variedad menos marcada y más legible de la variedad jurídica nacional.</a:t>
            </a:r>
          </a:p>
          <a:p>
            <a:r>
              <a:rPr lang="it-IT" sz="2400">
                <a:latin typeface="Century Schoolbook"/>
                <a:cs typeface="Century Schoolbook"/>
              </a:rPr>
              <a:t>Influye de forma reducida en la redacción jurídica nacional, cuya actitud hacia los elementos nuevos es conservativa.</a:t>
            </a:r>
            <a:endParaRPr lang="it-IT" sz="2400">
              <a:effectLst/>
              <a:latin typeface="Century Schoolbook"/>
              <a:cs typeface="Century Schoolbook"/>
            </a:endParaRPr>
          </a:p>
          <a:p>
            <a:r>
              <a:rPr lang="it-IT" sz="2400">
                <a:latin typeface="Century Schoolbook"/>
                <a:cs typeface="Century Schoolbook"/>
              </a:rPr>
              <a:t>La redacción de las directivas UE en español tiende a ser más cuidada que la de las normas nacionales de transposición.</a:t>
            </a:r>
            <a:endParaRPr lang="it-IT" sz="2400">
              <a:effectLst/>
              <a:latin typeface="Century Schoolbook"/>
              <a:cs typeface="Century Schoolbook"/>
            </a:endParaRPr>
          </a:p>
          <a:p>
            <a:pPr marL="0" indent="0">
              <a:lnSpc>
                <a:spcPct val="120000"/>
              </a:lnSpc>
              <a:buNone/>
            </a:pPr>
            <a:endParaRPr lang="it-IT" sz="2400">
              <a:latin typeface="Century Schoolbook"/>
              <a:cs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2591485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3310" y="5719575"/>
            <a:ext cx="6719018" cy="868839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rgbClr val="D9D9D9"/>
                </a:solidFill>
                <a:latin typeface="Century Schoolbook"/>
                <a:cs typeface="Century Schoolbook"/>
              </a:rPr>
              <a:t>lorenzo.blini@unint.eu</a:t>
            </a:r>
          </a:p>
        </p:txBody>
      </p:sp>
      <p:pic>
        <p:nvPicPr>
          <p:cNvPr id="2" name="Segnaposto contenuto 1" descr="banderasBN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3" r="9613"/>
          <a:stretch>
            <a:fillRect/>
          </a:stretch>
        </p:blipFill>
        <p:spPr>
          <a:xfrm>
            <a:off x="1823310" y="1596539"/>
            <a:ext cx="6718300" cy="4122433"/>
          </a:xfrm>
        </p:spPr>
      </p:pic>
      <p:sp>
        <p:nvSpPr>
          <p:cNvPr id="3" name="CasellaDiTesto 2"/>
          <p:cNvSpPr txBox="1"/>
          <p:nvPr/>
        </p:nvSpPr>
        <p:spPr>
          <a:xfrm>
            <a:off x="1823310" y="833016"/>
            <a:ext cx="6566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bg1">
                    <a:lumMod val="85000"/>
                  </a:schemeClr>
                </a:solidFill>
                <a:latin typeface="Century Schoolbook"/>
                <a:cs typeface="Century Schoolbook"/>
              </a:rPr>
              <a:t>Grazie per l’attenzione e arrivederci!</a:t>
            </a:r>
          </a:p>
        </p:txBody>
      </p:sp>
    </p:spTree>
    <p:extLst>
      <p:ext uri="{BB962C8B-B14F-4D97-AF65-F5344CB8AC3E}">
        <p14:creationId xmlns:p14="http://schemas.microsoft.com/office/powerpoint/2010/main" val="2945160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1374345"/>
          </a:xfrm>
        </p:spPr>
        <p:txBody>
          <a:bodyPr>
            <a:noAutofit/>
          </a:bodyPr>
          <a:lstStyle/>
          <a:p>
            <a:r>
              <a:rPr lang="it-IT" sz="2800" b="1" dirty="0">
                <a:latin typeface="Century Schoolbook"/>
                <a:cs typeface="Century Schoolbook"/>
                <a:hlinkClick r:id="rId2"/>
              </a:rPr>
              <a:t>Observatorio del </a:t>
            </a:r>
            <a:r>
              <a:rPr lang="it-IT" sz="2800" b="1" dirty="0" err="1">
                <a:latin typeface="Century Schoolbook"/>
                <a:cs typeface="Century Schoolbook"/>
                <a:hlinkClick r:id="rId2"/>
              </a:rPr>
              <a:t>eurolecto</a:t>
            </a:r>
            <a:r>
              <a:rPr lang="it-IT" sz="2800" b="1" dirty="0">
                <a:latin typeface="Century Schoolbook"/>
                <a:cs typeface="Century Schoolbook"/>
                <a:hlinkClick r:id="rId2"/>
              </a:rPr>
              <a:t>.  </a:t>
            </a:r>
            <a:br>
              <a:rPr lang="it-IT" sz="2800" b="1" dirty="0">
                <a:latin typeface="Century Schoolbook"/>
                <a:cs typeface="Century Schoolbook"/>
                <a:hlinkClick r:id="rId2"/>
              </a:rPr>
            </a:br>
            <a:r>
              <a:rPr lang="it-IT" sz="2800" b="1" dirty="0">
                <a:latin typeface="Century Schoolbook"/>
                <a:cs typeface="Century Schoolbook"/>
                <a:hlinkClick r:id="rId2"/>
              </a:rPr>
              <a:t>Análisis interlingüística e </a:t>
            </a:r>
            <a:r>
              <a:rPr lang="it-IT" sz="2800" b="1" dirty="0" err="1">
                <a:latin typeface="Century Schoolbook"/>
                <a:cs typeface="Century Schoolbook"/>
                <a:hlinkClick r:id="rId2"/>
              </a:rPr>
              <a:t>intralingüística</a:t>
            </a:r>
            <a:r>
              <a:rPr lang="it-IT" sz="2800" b="1" dirty="0">
                <a:latin typeface="Century Schoolbook"/>
                <a:cs typeface="Century Schoolbook"/>
                <a:hlinkClick r:id="rId2"/>
              </a:rPr>
              <a:t> </a:t>
            </a:r>
            <a:br>
              <a:rPr lang="it-IT" sz="2800" b="1" dirty="0">
                <a:latin typeface="Century Schoolbook"/>
                <a:cs typeface="Century Schoolbook"/>
                <a:hlinkClick r:id="rId2"/>
              </a:rPr>
            </a:br>
            <a:r>
              <a:rPr lang="it-IT" sz="2800" b="1" dirty="0">
                <a:latin typeface="Century Schoolbook"/>
                <a:cs typeface="Century Schoolbook"/>
                <a:hlinkClick r:id="rId2"/>
              </a:rPr>
              <a:t>de las variedades jurídicas en contexto UE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818179"/>
            <a:ext cx="8229600" cy="366492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it-IT" sz="2200" dirty="0">
                <a:latin typeface="Century Schoolbook"/>
                <a:cs typeface="Century Schoolbook"/>
              </a:rPr>
              <a:t>Coordinadora: Laura Mori</a:t>
            </a:r>
          </a:p>
          <a:p>
            <a:pPr>
              <a:lnSpc>
                <a:spcPct val="110000"/>
              </a:lnSpc>
            </a:pPr>
            <a:r>
              <a:rPr lang="it-IT" sz="2200" dirty="0">
                <a:latin typeface="Century Schoolbook"/>
                <a:cs typeface="Century Schoolbook"/>
              </a:rPr>
              <a:t>25 investigadores/as</a:t>
            </a:r>
          </a:p>
          <a:p>
            <a:pPr>
              <a:lnSpc>
                <a:spcPct val="110000"/>
              </a:lnSpc>
            </a:pPr>
            <a:r>
              <a:rPr lang="it-IT" sz="2200" dirty="0">
                <a:latin typeface="Century Schoolbook"/>
                <a:cs typeface="Century Schoolbook"/>
              </a:rPr>
              <a:t>11 universidades de 9 países UE</a:t>
            </a:r>
          </a:p>
          <a:p>
            <a:pPr>
              <a:lnSpc>
                <a:spcPct val="110000"/>
              </a:lnSpc>
              <a:spcBef>
                <a:spcPts val="24"/>
              </a:spcBef>
              <a:spcAft>
                <a:spcPts val="600"/>
              </a:spcAft>
            </a:pPr>
            <a:r>
              <a:rPr lang="it-IT" sz="2200" dirty="0">
                <a:latin typeface="Century Schoolbook"/>
                <a:cs typeface="Century Schoolbook"/>
              </a:rPr>
              <a:t>El corpus: </a:t>
            </a:r>
            <a:br>
              <a:rPr lang="it-IT" sz="2200" dirty="0">
                <a:latin typeface="Century Schoolbook"/>
                <a:cs typeface="Century Schoolbook"/>
              </a:rPr>
            </a:br>
            <a:r>
              <a:rPr lang="it-IT" sz="2200" dirty="0">
                <a:latin typeface="Century Schoolbook"/>
                <a:cs typeface="Century Schoolbook"/>
              </a:rPr>
              <a:t>A. 	660 directivas UE (1999-2008) en 11 lenguas</a:t>
            </a:r>
            <a:br>
              <a:rPr lang="it-IT" sz="2200" dirty="0">
                <a:latin typeface="Century Schoolbook"/>
                <a:cs typeface="Century Schoolbook"/>
              </a:rPr>
            </a:br>
            <a:r>
              <a:rPr lang="it-IT" sz="2200" dirty="0">
                <a:latin typeface="Century Schoolbook"/>
                <a:cs typeface="Century Schoolbook"/>
              </a:rPr>
              <a:t>B. 	Las correspondientes medidas nacionales de 	transposición en Ale</a:t>
            </a:r>
            <a:r>
              <a:rPr lang="it-IT" sz="2200">
                <a:latin typeface="Century Schoolbook"/>
                <a:cs typeface="Century Schoolbook"/>
              </a:rPr>
              <a:t>mania, España, Finlandia, 	Francia, Grecia, Inglaterra, Italia, Letonia, Malta, 	Países Bajos, Polonia</a:t>
            </a:r>
            <a:endParaRPr lang="en-US" sz="2200" smtClean="0">
              <a:latin typeface="Century Schoolbook"/>
              <a:cs typeface="Century Schoolbook"/>
            </a:endParaRP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000" b="1" dirty="0">
                <a:solidFill>
                  <a:srgbClr val="D9D9D9"/>
                </a:solidFill>
                <a:latin typeface="Century Schoolbook"/>
                <a:cs typeface="Century Schoolbook"/>
              </a:rPr>
              <a:t>Tres preguntas</a:t>
            </a:r>
            <a:endParaRPr lang="en-US" sz="3000" dirty="0">
              <a:solidFill>
                <a:srgbClr val="D9D9D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3312" y="1901950"/>
            <a:ext cx="6719018" cy="427573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it-IT" sz="2400">
                <a:latin typeface="Century Schoolbook"/>
                <a:cs typeface="Century Schoolbook"/>
              </a:rPr>
              <a:t>Los lenguajes jurídicos de la legislación UE son distintos de los lenguajes de las normas nacionales?</a:t>
            </a:r>
          </a:p>
          <a:p>
            <a:pPr>
              <a:spcAft>
                <a:spcPts val="1200"/>
              </a:spcAft>
            </a:pPr>
            <a:r>
              <a:rPr lang="it-IT" sz="2400">
                <a:latin typeface="Century Schoolbook"/>
                <a:cs typeface="Century Schoolbook"/>
              </a:rPr>
              <a:t>Las eventuales diferencias permiten considerar estos lenguajes como variedades jurídicas europeas, o </a:t>
            </a:r>
            <a:r>
              <a:rPr lang="it-IT" sz="2400" i="1">
                <a:latin typeface="Century Schoolbook"/>
                <a:cs typeface="Century Schoolbook"/>
              </a:rPr>
              <a:t>eurolectos</a:t>
            </a:r>
            <a:r>
              <a:rPr lang="it-IT" sz="2400">
                <a:latin typeface="Century Schoolbook"/>
                <a:cs typeface="Century Schoolbook"/>
              </a:rPr>
              <a:t>?</a:t>
            </a:r>
          </a:p>
          <a:p>
            <a:pPr>
              <a:spcAft>
                <a:spcPts val="1200"/>
              </a:spcAft>
            </a:pPr>
            <a:r>
              <a:rPr lang="it-IT" sz="2400">
                <a:latin typeface="Century Schoolbook"/>
                <a:cs typeface="Century Schoolbook"/>
              </a:rPr>
              <a:t>Los lenguajes jurídicos UE influyen en los correspondientes lenguajes jurídicos nacionales? </a:t>
            </a:r>
            <a:endParaRPr lang="it-IT" sz="2400" dirty="0">
              <a:latin typeface="Century Schoolbook"/>
              <a:cs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1068935"/>
          </a:xfrm>
        </p:spPr>
        <p:txBody>
          <a:bodyPr>
            <a:noAutofit/>
          </a:bodyPr>
          <a:lstStyle/>
          <a:p>
            <a:r>
              <a:rPr lang="it-IT" sz="2800" b="1">
                <a:solidFill>
                  <a:srgbClr val="D9D9D9"/>
                </a:solidFill>
                <a:latin typeface="Century Schoolbook"/>
                <a:cs typeface="Century Schoolbook"/>
              </a:rPr>
              <a:t>El lenguaje de la Unión Europea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665475"/>
            <a:ext cx="8229600" cy="3512215"/>
          </a:xfrm>
        </p:spPr>
        <p:txBody>
          <a:bodyPr>
            <a:normAutofit/>
          </a:bodyPr>
          <a:lstStyle/>
          <a:p>
            <a:r>
              <a:rPr lang="it-IT" sz="2400">
                <a:latin typeface="Century Schoolbook"/>
                <a:cs typeface="Century Schoolbook"/>
              </a:rPr>
              <a:t>Eurofog, Eurojargon, Eurobabble, Eurospeak, EUese</a:t>
            </a:r>
          </a:p>
          <a:p>
            <a:r>
              <a:rPr lang="it-IT" sz="2400">
                <a:latin typeface="Century Schoolbook"/>
                <a:cs typeface="Century Schoolbook"/>
              </a:rPr>
              <a:t>Eurobabillage, Eurojargon, Jargon eurocratique</a:t>
            </a:r>
          </a:p>
          <a:p>
            <a:r>
              <a:rPr lang="it-IT" sz="2400">
                <a:latin typeface="Century Schoolbook"/>
                <a:cs typeface="Century Schoolbook"/>
              </a:rPr>
              <a:t>Eurocratese, Comunitarese </a:t>
            </a:r>
          </a:p>
          <a:p>
            <a:r>
              <a:rPr lang="it-IT" sz="2400">
                <a:latin typeface="Century Schoolbook"/>
                <a:cs typeface="Century Schoolbook"/>
              </a:rPr>
              <a:t>Eurojerga, Jerga comunitaria </a:t>
            </a:r>
          </a:p>
          <a:p>
            <a:r>
              <a:rPr lang="it-IT" sz="2400">
                <a:latin typeface="Century Schoolbook"/>
                <a:cs typeface="Century Schoolbook"/>
              </a:rPr>
              <a:t>Eurowelsch, Eurokauderwelsh </a:t>
            </a:r>
          </a:p>
          <a:p>
            <a:endParaRPr lang="it-IT" sz="2400">
              <a:latin typeface="Century Schoolbook"/>
              <a:cs typeface="Century Schoolbook"/>
            </a:endParaRPr>
          </a:p>
          <a:p>
            <a:r>
              <a:rPr lang="it-IT" sz="2400">
                <a:latin typeface="Century Schoolbook"/>
                <a:cs typeface="Century Schoolbook"/>
              </a:rPr>
              <a:t>Euro-Legalese, Union legalese, Union legal language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3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3310" y="833015"/>
            <a:ext cx="6719018" cy="868839"/>
          </a:xfrm>
        </p:spPr>
        <p:txBody>
          <a:bodyPr>
            <a:normAutofit/>
          </a:bodyPr>
          <a:lstStyle/>
          <a:p>
            <a:r>
              <a:rPr lang="it-IT" sz="2800" b="1">
                <a:solidFill>
                  <a:srgbClr val="D9D9D9"/>
                </a:solidFill>
                <a:latin typeface="Century Schoolbook"/>
                <a:cs typeface="Century Schoolbook"/>
              </a:rPr>
              <a:t>¿Qué es el eurolecto?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3310" y="2360065"/>
            <a:ext cx="6719018" cy="290139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sz="2400">
                <a:latin typeface="Century Schoolbook"/>
                <a:cs typeface="Century Schoolbook"/>
              </a:rPr>
              <a:t>El eurolecto es el lenguaje de la legislación comunitaria; mejor dicho, los eurolectos son las posibles variedades jurídicas de las lenguas de la UE, nacidas y utilizadas en ambito comunitario. </a:t>
            </a:r>
          </a:p>
        </p:txBody>
      </p:sp>
    </p:spTree>
    <p:extLst>
      <p:ext uri="{BB962C8B-B14F-4D97-AF65-F5344CB8AC3E}">
        <p14:creationId xmlns:p14="http://schemas.microsoft.com/office/powerpoint/2010/main" val="2628136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6259" y="1443835"/>
            <a:ext cx="8382305" cy="610820"/>
          </a:xfrm>
        </p:spPr>
        <p:txBody>
          <a:bodyPr>
            <a:normAutofit fontScale="90000"/>
          </a:bodyPr>
          <a:lstStyle/>
          <a:p>
            <a:r>
              <a:rPr lang="it-IT">
                <a:latin typeface="Century Schoolbook"/>
                <a:cs typeface="Century Schoolbook"/>
              </a:rPr>
              <a:t>El corpus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96260" y="2207360"/>
            <a:ext cx="8704185" cy="427574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it-IT" sz="2000" b="1" dirty="0" err="1">
                <a:latin typeface="Century Schoolbook"/>
                <a:cs typeface="Century Schoolbook"/>
              </a:rPr>
              <a:t>Análisis c</a:t>
            </a:r>
            <a:r>
              <a:rPr lang="it-IT" sz="2000" b="1" dirty="0">
                <a:latin typeface="Century Schoolbook"/>
                <a:cs typeface="Century Schoolbook"/>
              </a:rPr>
              <a:t>uantitativa</a:t>
            </a:r>
          </a:p>
          <a:p>
            <a:pPr marL="0" indent="0">
              <a:buNone/>
            </a:pPr>
            <a:r>
              <a:rPr lang="it-IT" sz="2000" dirty="0" smtClean="0">
                <a:latin typeface="Century Schoolbook"/>
                <a:cs typeface="Century Schoolbook"/>
              </a:rPr>
              <a:t>660 </a:t>
            </a:r>
            <a:r>
              <a:rPr lang="it-IT" sz="2000" dirty="0" err="1" smtClean="0">
                <a:latin typeface="Century Schoolbook"/>
                <a:cs typeface="Century Schoolbook"/>
              </a:rPr>
              <a:t>d</a:t>
            </a:r>
            <a:r>
              <a:rPr lang="it-IT" sz="2000" dirty="0" err="1">
                <a:latin typeface="Century Schoolbook"/>
                <a:cs typeface="Century Schoolbook"/>
              </a:rPr>
              <a:t>irectivas</a:t>
            </a:r>
            <a:r>
              <a:rPr lang="it-IT" sz="2000" dirty="0">
                <a:latin typeface="Century Schoolbook"/>
                <a:cs typeface="Century Schoolbook"/>
              </a:rPr>
              <a:t> EU </a:t>
            </a:r>
            <a:r>
              <a:rPr lang="it-IT" sz="2000" dirty="0" smtClean="0">
                <a:latin typeface="Century Schoolbook"/>
                <a:cs typeface="Century Schoolbook"/>
              </a:rPr>
              <a:t>(DE)   </a:t>
            </a:r>
            <a:r>
              <a:rPr lang="it-IT" sz="2000" dirty="0" smtClean="0">
                <a:solidFill>
                  <a:schemeClr val="bg1">
                    <a:lumMod val="85000"/>
                  </a:schemeClr>
                </a:solidFill>
                <a:latin typeface="Century Schoolbook"/>
                <a:cs typeface="Century Schoolbook"/>
                <a:sym typeface="Wingdings"/>
              </a:rPr>
              <a:t>469 </a:t>
            </a:r>
            <a:r>
              <a:rPr lang="it-IT" sz="2000" dirty="0">
                <a:latin typeface="Century Schoolbook"/>
                <a:cs typeface="Century Schoolbook"/>
                <a:sym typeface="Wingdings"/>
              </a:rPr>
              <a:t>Normas nacionales de transposición</a:t>
            </a:r>
            <a:r>
              <a:rPr lang="it-IT" sz="2000" dirty="0" smtClean="0">
                <a:latin typeface="Century Schoolbook"/>
                <a:cs typeface="Century Schoolbook"/>
                <a:sym typeface="Wingdings"/>
              </a:rPr>
              <a:t> (NNT)</a:t>
            </a:r>
            <a:endParaRPr lang="it-IT" sz="2000" dirty="0">
              <a:latin typeface="Century Schoolbook"/>
              <a:cs typeface="Century Schoolbook"/>
            </a:endParaRPr>
          </a:p>
          <a:p>
            <a:pPr marL="0" indent="0">
              <a:buNone/>
            </a:pPr>
            <a:r>
              <a:rPr lang="it-IT" sz="2000" dirty="0" smtClean="0">
                <a:latin typeface="Century Schoolbook"/>
                <a:cs typeface="Century Schoolbook"/>
                <a:sym typeface="Wingdings"/>
              </a:rPr>
              <a:t>(</a:t>
            </a:r>
            <a:r>
              <a:rPr lang="it-IT" sz="2000" dirty="0">
                <a:latin typeface="Century Schoolbook"/>
                <a:cs typeface="Century Schoolbook"/>
                <a:sym typeface="Wingdings"/>
              </a:rPr>
              <a:t>± 4.140.000 </a:t>
            </a:r>
            <a:r>
              <a:rPr lang="it-IT" sz="2000" dirty="0" err="1">
                <a:latin typeface="Century Schoolbook"/>
                <a:cs typeface="Century Schoolbook"/>
                <a:sym typeface="Wingdings"/>
              </a:rPr>
              <a:t>palabras</a:t>
            </a:r>
            <a:r>
              <a:rPr lang="it-IT" sz="2000" dirty="0" smtClean="0">
                <a:latin typeface="Century Schoolbook"/>
                <a:cs typeface="Century Schoolbook"/>
                <a:sym typeface="Wingdings"/>
              </a:rPr>
              <a:t>)</a:t>
            </a:r>
            <a:r>
              <a:rPr lang="it-IT" sz="2000" dirty="0">
                <a:latin typeface="Century Schoolbook"/>
                <a:cs typeface="Century Schoolbook"/>
                <a:sym typeface="Wingdings"/>
              </a:rPr>
              <a:t>	</a:t>
            </a:r>
            <a:r>
              <a:rPr lang="it-IT" sz="2000" dirty="0" smtClean="0">
                <a:latin typeface="Century Schoolbook"/>
                <a:cs typeface="Century Schoolbook"/>
                <a:sym typeface="Wingdings"/>
              </a:rPr>
              <a:t>   (</a:t>
            </a:r>
            <a:r>
              <a:rPr lang="it-IT" sz="2000" dirty="0">
                <a:latin typeface="Century Schoolbook"/>
                <a:cs typeface="Century Schoolbook"/>
                <a:sym typeface="Wingdings"/>
              </a:rPr>
              <a:t>± 5.930.000 </a:t>
            </a:r>
            <a:r>
              <a:rPr lang="it-IT" sz="2000" dirty="0" err="1">
                <a:latin typeface="Century Schoolbook"/>
                <a:cs typeface="Century Schoolbook"/>
                <a:sym typeface="Wingdings"/>
              </a:rPr>
              <a:t>palabras</a:t>
            </a:r>
            <a:r>
              <a:rPr lang="it-IT" sz="2000" dirty="0">
                <a:latin typeface="Century Schoolbook"/>
                <a:cs typeface="Century Schoolbook"/>
                <a:sym typeface="Wingdings"/>
              </a:rPr>
              <a:t>)</a:t>
            </a:r>
          </a:p>
          <a:p>
            <a:pPr marL="0" indent="0">
              <a:buNone/>
            </a:pPr>
            <a:endParaRPr lang="it-IT" sz="1200" dirty="0">
              <a:latin typeface="Century Schoolbook"/>
              <a:cs typeface="Century Schoolbook"/>
              <a:sym typeface="Wingdings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it-IT" sz="2000" b="1" dirty="0" err="1">
                <a:latin typeface="Century Schoolbook"/>
                <a:cs typeface="Century Schoolbook"/>
              </a:rPr>
              <a:t>Análisis c</a:t>
            </a:r>
            <a:r>
              <a:rPr lang="it-IT" sz="2000" b="1" dirty="0">
                <a:latin typeface="Century Schoolbook"/>
                <a:cs typeface="Century Schoolbook"/>
              </a:rPr>
              <a:t>ualitativa</a:t>
            </a:r>
          </a:p>
          <a:p>
            <a:pPr marL="0" indent="0">
              <a:buNone/>
            </a:pPr>
            <a:r>
              <a:rPr lang="it-IT" sz="2000" dirty="0">
                <a:latin typeface="Century Schoolbook"/>
                <a:cs typeface="Century Schoolbook"/>
              </a:rPr>
              <a:t>55 DE		</a:t>
            </a:r>
            <a:r>
              <a:rPr lang="it-IT" sz="2000" dirty="0" smtClean="0">
                <a:latin typeface="Century Schoolbook"/>
                <a:cs typeface="Century Schoolbook"/>
              </a:rPr>
              <a:t>	    </a:t>
            </a:r>
            <a:r>
              <a:rPr lang="it-IT" sz="2000" dirty="0">
                <a:latin typeface="Century Schoolbook"/>
                <a:cs typeface="Century Schoolbook"/>
                <a:sym typeface="Wingdings"/>
              </a:rPr>
              <a:t>65 NNT</a:t>
            </a:r>
            <a:endParaRPr lang="it-IT" sz="2000" dirty="0">
              <a:latin typeface="Century Schoolbook"/>
              <a:cs typeface="Century Schoolbook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it-IT" sz="2000" dirty="0" smtClean="0">
                <a:latin typeface="Century Schoolbook"/>
                <a:cs typeface="Century Schoolbook"/>
                <a:sym typeface="Wingdings"/>
              </a:rPr>
              <a:t>(</a:t>
            </a:r>
            <a:r>
              <a:rPr lang="it-IT" sz="2000" dirty="0">
                <a:latin typeface="Century Schoolbook"/>
                <a:cs typeface="Century Schoolbook"/>
                <a:sym typeface="Wingdings"/>
              </a:rPr>
              <a:t>± 450.000 </a:t>
            </a:r>
            <a:r>
              <a:rPr lang="it-IT" sz="2000" dirty="0" err="1">
                <a:latin typeface="Century Schoolbook"/>
                <a:cs typeface="Century Schoolbook"/>
                <a:sym typeface="Wingdings"/>
              </a:rPr>
              <a:t>palabras</a:t>
            </a:r>
            <a:r>
              <a:rPr lang="it-IT" sz="2000" dirty="0">
                <a:latin typeface="Century Schoolbook"/>
                <a:cs typeface="Century Schoolbook"/>
                <a:sym typeface="Wingdings"/>
              </a:rPr>
              <a:t>)	</a:t>
            </a:r>
            <a:r>
              <a:rPr lang="it-IT" sz="2000" dirty="0" smtClean="0">
                <a:latin typeface="Century Schoolbook"/>
                <a:cs typeface="Century Schoolbook"/>
                <a:sym typeface="Wingdings"/>
              </a:rPr>
              <a:t>    (</a:t>
            </a:r>
            <a:r>
              <a:rPr lang="it-IT" sz="2000" dirty="0">
                <a:latin typeface="Century Schoolbook"/>
                <a:cs typeface="Century Schoolbook"/>
                <a:sym typeface="Wingdings"/>
              </a:rPr>
              <a:t>± 665.000 </a:t>
            </a:r>
            <a:r>
              <a:rPr lang="it-IT" sz="2000" dirty="0" err="1">
                <a:latin typeface="Century Schoolbook"/>
                <a:cs typeface="Century Schoolbook"/>
                <a:sym typeface="Wingdings"/>
              </a:rPr>
              <a:t>palabras</a:t>
            </a:r>
            <a:r>
              <a:rPr lang="it-IT" sz="2000" dirty="0" smtClean="0">
                <a:latin typeface="Century Schoolbook"/>
                <a:cs typeface="Century Schoolbook"/>
                <a:sym typeface="Wingdings"/>
              </a:rPr>
              <a:t>)</a:t>
            </a:r>
            <a:endParaRPr lang="it-IT" sz="1600" dirty="0"/>
          </a:p>
          <a:p>
            <a:pPr marL="0" indent="0">
              <a:spcBef>
                <a:spcPts val="24"/>
              </a:spcBef>
              <a:buNone/>
            </a:pPr>
            <a:endParaRPr lang="it-IT" sz="1800" dirty="0" err="1">
              <a:latin typeface="Century Schoolbook"/>
              <a:cs typeface="Century Schoolbook"/>
            </a:endParaRPr>
          </a:p>
          <a:p>
            <a:pPr marL="0" indent="0">
              <a:spcBef>
                <a:spcPts val="24"/>
              </a:spcBef>
              <a:buNone/>
            </a:pPr>
            <a:endParaRPr lang="it-IT" sz="1800" dirty="0" err="1" smtClean="0">
              <a:latin typeface="Century Schoolbook"/>
              <a:cs typeface="Century Schoolbook"/>
            </a:endParaRPr>
          </a:p>
          <a:p>
            <a:pPr marL="0" indent="0">
              <a:spcBef>
                <a:spcPts val="24"/>
              </a:spcBef>
              <a:buNone/>
            </a:pPr>
            <a:r>
              <a:rPr lang="it-IT" sz="1800" dirty="0" err="1" smtClean="0">
                <a:latin typeface="Century Schoolbook"/>
                <a:cs typeface="Century Schoolbook"/>
              </a:rPr>
              <a:t>Sectores</a:t>
            </a:r>
            <a:r>
              <a:rPr lang="it-IT" sz="1800" dirty="0">
                <a:latin typeface="Century Schoolbook"/>
                <a:cs typeface="Century Schoolbook"/>
              </a:rPr>
              <a:t>:		</a:t>
            </a:r>
            <a:r>
              <a:rPr lang="it-IT" sz="1800">
                <a:latin typeface="Century Schoolbook"/>
                <a:cs typeface="Century Schoolbook"/>
              </a:rPr>
              <a:t>Derecho de establecimiento y libre prestación de servicios</a:t>
            </a:r>
          </a:p>
          <a:p>
            <a:pPr marL="0" indent="0">
              <a:spcBef>
                <a:spcPts val="24"/>
              </a:spcBef>
              <a:buNone/>
            </a:pPr>
            <a:r>
              <a:rPr lang="it-IT" sz="1800">
                <a:latin typeface="Century Schoolbook"/>
                <a:cs typeface="Century Schoolbook"/>
              </a:rPr>
              <a:t>		Protección de los animales</a:t>
            </a:r>
            <a:r>
              <a:rPr lang="it-IT" sz="1800" dirty="0">
                <a:latin typeface="Century Schoolbook"/>
                <a:cs typeface="Century Schoolbook"/>
              </a:rPr>
              <a:t>		</a:t>
            </a:r>
          </a:p>
          <a:p>
            <a:pPr marL="0" indent="0">
              <a:buNone/>
            </a:pPr>
            <a:r>
              <a:rPr lang="it-IT" sz="1800">
                <a:latin typeface="Century Schoolbook"/>
                <a:cs typeface="Century Schoolbook"/>
              </a:rPr>
              <a:t>		Protección del medio ambiente, del consumidor y de la salud</a:t>
            </a:r>
            <a:endParaRPr lang="it-IT" sz="1800" dirty="0">
              <a:latin typeface="Century Schoolbook"/>
              <a:cs typeface="Century Schoolbook"/>
            </a:endParaRPr>
          </a:p>
          <a:p>
            <a:pPr marL="0" indent="0">
              <a:buNone/>
            </a:pPr>
            <a:r>
              <a:rPr lang="it-IT" sz="1800" dirty="0">
                <a:latin typeface="Century Schoolbook"/>
                <a:cs typeface="Century Schoolbook"/>
              </a:rPr>
              <a:t>		</a:t>
            </a:r>
            <a:r>
              <a:rPr lang="it-IT" sz="1800">
                <a:latin typeface="Century Schoolbook"/>
                <a:cs typeface="Century Schoolbook"/>
              </a:rPr>
              <a:t>Política de transportes</a:t>
            </a:r>
            <a:r>
              <a:rPr lang="it-IT" sz="1800" dirty="0">
                <a:latin typeface="Century Schoolbook"/>
                <a:cs typeface="Century Schoolbook"/>
              </a:rPr>
              <a:t> </a:t>
            </a:r>
          </a:p>
          <a:p>
            <a:pPr marL="0" indent="0">
              <a:buNone/>
            </a:pPr>
            <a:endParaRPr lang="it-IT" sz="1800" dirty="0">
              <a:latin typeface="Century Schoolbook"/>
              <a:cs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2385992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1068935"/>
          </a:xfrm>
        </p:spPr>
        <p:txBody>
          <a:bodyPr>
            <a:noAutofit/>
          </a:bodyPr>
          <a:lstStyle/>
          <a:p>
            <a:r>
              <a:rPr lang="it-IT" sz="2800" b="1">
                <a:solidFill>
                  <a:srgbClr val="D9D9D9"/>
                </a:solidFill>
                <a:latin typeface="Century Schoolbook"/>
                <a:cs typeface="Century Schoolbook"/>
              </a:rPr>
              <a:t>Directivas UE y normas nacionales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665475"/>
            <a:ext cx="8229600" cy="35122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600">
                <a:latin typeface="Century Schoolbook"/>
                <a:cs typeface="Century Schoolbook"/>
              </a:rPr>
              <a:t>Directiva origen </a:t>
            </a:r>
            <a:r>
              <a:rPr lang="it-IT" sz="2600">
                <a:sym typeface="Wingdings"/>
              </a:rPr>
              <a:t></a:t>
            </a:r>
            <a:r>
              <a:rPr lang="it-IT" sz="2600">
                <a:effectLst/>
              </a:rPr>
              <a:t> </a:t>
            </a:r>
            <a:r>
              <a:rPr lang="it-IT" sz="2600">
                <a:latin typeface="Century Schoolbook"/>
                <a:cs typeface="Century Schoolbook"/>
              </a:rPr>
              <a:t>Directiva ESP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it-IT" sz="2400" i="1">
                <a:latin typeface="Century Schoolbook"/>
                <a:cs typeface="Century Schoolbook"/>
              </a:rPr>
              <a:t>traducción interlingüística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it-IT" sz="2400" i="1">
                <a:latin typeface="Century Schoolbook"/>
                <a:cs typeface="Century Schoolbook"/>
              </a:rPr>
              <a:t>2 lenguas - 1 tipo de (euro)lenguaje</a:t>
            </a:r>
          </a:p>
          <a:p>
            <a:pPr marL="0" indent="0" algn="ctr">
              <a:buNone/>
            </a:pPr>
            <a:r>
              <a:rPr lang="it-IT" sz="2600" b="1">
                <a:sym typeface="Wingdings"/>
              </a:rPr>
              <a:t></a:t>
            </a:r>
            <a:r>
              <a:rPr lang="it-IT" sz="2400">
                <a:effectLst/>
              </a:rPr>
              <a:t> </a:t>
            </a:r>
            <a:endParaRPr lang="it-IT" sz="2400">
              <a:latin typeface="Century Schoolbook"/>
              <a:cs typeface="Century Schoolbook"/>
            </a:endParaRPr>
          </a:p>
          <a:p>
            <a:pPr marL="0" indent="0" algn="ctr">
              <a:buNone/>
            </a:pPr>
            <a:r>
              <a:rPr lang="it-IT" sz="2600">
                <a:latin typeface="Century Schoolbook"/>
                <a:cs typeface="Century Schoolbook"/>
              </a:rPr>
              <a:t>Directiva ESP </a:t>
            </a:r>
            <a:r>
              <a:rPr lang="it-IT" sz="2600" b="1">
                <a:sym typeface="Wingdings"/>
              </a:rPr>
              <a:t></a:t>
            </a:r>
            <a:r>
              <a:rPr lang="it-IT" sz="2600">
                <a:effectLst/>
              </a:rPr>
              <a:t> </a:t>
            </a:r>
            <a:r>
              <a:rPr lang="it-IT" sz="2600">
                <a:latin typeface="Century Schoolbook"/>
                <a:cs typeface="Century Schoolbook"/>
              </a:rPr>
              <a:t>Norma de transposición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it-IT" sz="2400" i="1">
                <a:latin typeface="Century Schoolbook"/>
                <a:cs typeface="Century Schoolbook"/>
              </a:rPr>
              <a:t>traducción intralingüística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it-IT" sz="2400" i="1">
                <a:latin typeface="Century Schoolbook"/>
                <a:cs typeface="Century Schoolbook"/>
              </a:rPr>
              <a:t>1 lengua - 2 tipos di lenguaje </a:t>
            </a:r>
            <a:r>
              <a:rPr lang="it-IT" sz="2400" i="1">
                <a:effectLst/>
                <a:latin typeface="Century Schoolbook"/>
                <a:cs typeface="Century Schoolbook"/>
              </a:rPr>
              <a:t>(variedad?)</a:t>
            </a:r>
            <a:endParaRPr lang="en-US" sz="2400" i="1" smtClean="0">
              <a:latin typeface="Century Schoolbook"/>
              <a:cs typeface="Century Schoolbook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1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916229"/>
          </a:xfrm>
        </p:spPr>
        <p:txBody>
          <a:bodyPr>
            <a:normAutofit/>
          </a:bodyPr>
          <a:lstStyle/>
          <a:p>
            <a:r>
              <a:rPr lang="it-IT" sz="2800" b="1" dirty="0" err="1" smtClean="0">
                <a:solidFill>
                  <a:srgbClr val="D9D9D9"/>
                </a:solidFill>
                <a:latin typeface="Century Schoolbook"/>
                <a:cs typeface="Century Schoolbook"/>
              </a:rPr>
              <a:t>Nivel léxico</a:t>
            </a:r>
            <a:r>
              <a:rPr lang="it-IT" sz="2800" b="1" dirty="0" smtClean="0">
                <a:solidFill>
                  <a:srgbClr val="D9D9D9"/>
                </a:solidFill>
                <a:latin typeface="Century Schoolbook"/>
                <a:cs typeface="Century Schoolbook"/>
              </a:rPr>
              <a:t>: e</a:t>
            </a:r>
            <a:r>
              <a:rPr lang="it-IT" sz="2800" b="1" dirty="0" err="1" smtClean="0">
                <a:solidFill>
                  <a:srgbClr val="D9D9D9"/>
                </a:solidFill>
                <a:latin typeface="Century Schoolbook"/>
                <a:cs typeface="Century Schoolbook"/>
              </a:rPr>
              <a:t>uropeísmos</a:t>
            </a:r>
            <a:endParaRPr lang="it-IT" sz="2800" dirty="0">
              <a:latin typeface="Century Schoolbook"/>
              <a:cs typeface="Century Schoolbook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48965" y="2360065"/>
            <a:ext cx="8229600" cy="3817625"/>
          </a:xfrm>
        </p:spPr>
        <p:txBody>
          <a:bodyPr numCol="2">
            <a:normAutofit fontScale="85000" lnSpcReduction="10000"/>
          </a:bodyPr>
          <a:lstStyle/>
          <a:p>
            <a:r>
              <a:rPr lang="it-IT">
                <a:latin typeface="Century Schoolbook"/>
                <a:cs typeface="Century Schoolbook"/>
              </a:rPr>
              <a:t>acervo comunitario</a:t>
            </a:r>
          </a:p>
          <a:p>
            <a:r>
              <a:rPr lang="it-IT">
                <a:latin typeface="Century Schoolbook"/>
                <a:cs typeface="Century Schoolbook"/>
              </a:rPr>
              <a:t>adhesión</a:t>
            </a:r>
          </a:p>
          <a:p>
            <a:r>
              <a:rPr lang="it-IT">
                <a:latin typeface="Century Schoolbook"/>
                <a:cs typeface="Century Schoolbook"/>
              </a:rPr>
              <a:t>aproximar/aproximación</a:t>
            </a:r>
          </a:p>
          <a:p>
            <a:r>
              <a:rPr lang="it-IT">
                <a:latin typeface="Century Schoolbook"/>
                <a:cs typeface="Century Schoolbook"/>
              </a:rPr>
              <a:t>armonizar/armonización</a:t>
            </a:r>
          </a:p>
          <a:p>
            <a:r>
              <a:rPr lang="it-IT">
                <a:latin typeface="Century Schoolbook"/>
                <a:cs typeface="Century Schoolbook"/>
              </a:rPr>
              <a:t>ciudadanía de la Unión</a:t>
            </a:r>
          </a:p>
          <a:p>
            <a:r>
              <a:rPr lang="it-IT">
                <a:latin typeface="Century Schoolbook"/>
                <a:cs typeface="Century Schoolbook"/>
              </a:rPr>
              <a:t>principio de cautela (o de precaución)</a:t>
            </a:r>
          </a:p>
          <a:p>
            <a:r>
              <a:rPr lang="it-IT">
                <a:latin typeface="Century Schoolbook"/>
                <a:cs typeface="Century Schoolbook"/>
              </a:rPr>
              <a:t>principio de no discriminación</a:t>
            </a:r>
          </a:p>
          <a:p>
            <a:r>
              <a:rPr lang="it-IT">
                <a:latin typeface="Century Schoolbook"/>
                <a:cs typeface="Century Schoolbook"/>
              </a:rPr>
              <a:t>principio de proporcionalidad </a:t>
            </a:r>
          </a:p>
          <a:p>
            <a:r>
              <a:rPr lang="it-IT">
                <a:latin typeface="Century Schoolbook"/>
                <a:cs typeface="Century Schoolbook"/>
              </a:rPr>
              <a:t>principio de subsidiariedad</a:t>
            </a:r>
          </a:p>
          <a:p>
            <a:r>
              <a:rPr lang="it-IT">
                <a:latin typeface="Century Schoolbook"/>
                <a:cs typeface="Century Schoolbook"/>
              </a:rPr>
              <a:t>regiones ultraperiféricas</a:t>
            </a:r>
          </a:p>
          <a:p>
            <a:r>
              <a:rPr lang="it-IT">
                <a:latin typeface="Century Schoolbook"/>
                <a:cs typeface="Century Schoolbook"/>
              </a:rPr>
              <a:t>reparto de competencias</a:t>
            </a:r>
          </a:p>
          <a:p>
            <a:r>
              <a:rPr lang="it-IT">
                <a:latin typeface="Century Schoolbook"/>
                <a:cs typeface="Century Schoolbook"/>
              </a:rPr>
              <a:t>responsabilidad medioambiental</a:t>
            </a:r>
          </a:p>
          <a:p>
            <a:r>
              <a:rPr lang="it-IT">
                <a:latin typeface="Century Schoolbook"/>
                <a:cs typeface="Century Schoolbook"/>
              </a:rPr>
              <a:t>…</a:t>
            </a:r>
          </a:p>
          <a:p>
            <a:pPr marL="0" indent="0">
              <a:buNone/>
            </a:pPr>
            <a:endParaRPr lang="it-IT">
              <a:latin typeface="Century Schoolbook"/>
              <a:cs typeface="Century Schoolbook"/>
            </a:endParaRPr>
          </a:p>
          <a:p>
            <a:pPr marL="0" indent="0">
              <a:buNone/>
            </a:pPr>
            <a:endParaRPr lang="it-IT">
              <a:latin typeface="Century Schoolbook"/>
              <a:cs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260394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1138426"/>
            <a:ext cx="8382305" cy="610819"/>
          </a:xfrm>
        </p:spPr>
        <p:txBody>
          <a:bodyPr>
            <a:noAutofit/>
          </a:bodyPr>
          <a:lstStyle/>
          <a:p>
            <a:r>
              <a:rPr lang="it-IT" sz="2800" b="1" dirty="0" err="1">
                <a:solidFill>
                  <a:srgbClr val="D9D9D9"/>
                </a:solidFill>
                <a:latin typeface="Century Schoolbook"/>
                <a:cs typeface="Century Schoolbook"/>
              </a:rPr>
              <a:t>Nivel léxico</a:t>
            </a:r>
            <a:endParaRPr lang="en-US" sz="2800" dirty="0">
              <a:solidFill>
                <a:srgbClr val="D9D9D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1749246"/>
            <a:ext cx="8382305" cy="47338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>
                <a:latin typeface="Century Schoolbook"/>
                <a:cs typeface="Century Schoolbook"/>
              </a:rPr>
              <a:t>DE: registro neutro </a:t>
            </a:r>
            <a:r>
              <a:rPr lang="it-IT" sz="2400" b="1">
                <a:sym typeface="Wingdings"/>
              </a:rPr>
              <a:t> </a:t>
            </a:r>
            <a:r>
              <a:rPr lang="it-IT" sz="2400" b="1">
                <a:solidFill>
                  <a:srgbClr val="D9D9D9"/>
                </a:solidFill>
                <a:latin typeface="Century Schoolbook"/>
                <a:cs typeface="Century Schoolbook"/>
              </a:rPr>
              <a:t>NNT: </a:t>
            </a:r>
            <a:r>
              <a:rPr lang="it-IT" sz="2400" b="1">
                <a:latin typeface="Century Schoolbook"/>
                <a:cs typeface="Century Schoolbook"/>
              </a:rPr>
              <a:t>registro </a:t>
            </a:r>
            <a:r>
              <a:rPr lang="it-IT" sz="2400" b="1">
                <a:latin typeface="Century Schoolbook"/>
                <a:cs typeface="Century Schoolbook"/>
                <a:sym typeface="Wingdings"/>
              </a:rPr>
              <a:t>marcado</a:t>
            </a:r>
          </a:p>
          <a:p>
            <a:pPr marL="0" indent="0">
              <a:buNone/>
            </a:pPr>
            <a:endParaRPr lang="it-IT" sz="2400"/>
          </a:p>
          <a:p>
            <a:pPr marL="0" indent="0">
              <a:buNone/>
            </a:pPr>
            <a:endParaRPr lang="it-IT" sz="2400"/>
          </a:p>
          <a:p>
            <a:pPr marL="0" indent="0">
              <a:buNone/>
            </a:pPr>
            <a:endParaRPr lang="it-IT" sz="2400"/>
          </a:p>
          <a:p>
            <a:pPr marL="0" indent="0">
              <a:buNone/>
            </a:pPr>
            <a:endParaRPr lang="it-IT" sz="2600" b="1">
              <a:latin typeface="Century Schoolbook"/>
              <a:cs typeface="Century Schoolbook"/>
            </a:endParaRPr>
          </a:p>
          <a:p>
            <a:pPr marL="0" indent="0">
              <a:buNone/>
            </a:pPr>
            <a:endParaRPr lang="en-US" sz="2400" i="1" smtClean="0">
              <a:latin typeface="Century Schoolbook"/>
              <a:cs typeface="Century Schoolbook"/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438968"/>
              </p:ext>
            </p:extLst>
          </p:nvPr>
        </p:nvGraphicFramePr>
        <p:xfrm>
          <a:off x="296260" y="2360065"/>
          <a:ext cx="8551479" cy="20116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9510"/>
                <a:gridCol w="5191969"/>
              </a:tblGrid>
              <a:tr h="18324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absorbente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actividades humanas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aguas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coches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competencias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empresa de seguros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precios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adsorbente</a:t>
                      </a:r>
                      <a:r>
                        <a:rPr lang="it-IT" sz="1800" b="0">
                          <a:effectLst/>
                          <a:latin typeface="Century Schoolbook"/>
                          <a:cs typeface="Century Schoolbook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effectLst/>
                          <a:latin typeface="Century Schoolbook"/>
                          <a:cs typeface="Century Schoolbook"/>
                        </a:rPr>
                        <a:t>incidencias antrópicas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effectLst/>
                          <a:latin typeface="Century Schoolbook"/>
                          <a:cs typeface="Century Schoolbook"/>
                        </a:rPr>
                        <a:t>medio acuático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effectLst/>
                          <a:latin typeface="Century Schoolbook"/>
                          <a:cs typeface="Century Schoolbook"/>
                        </a:rPr>
                        <a:t>vehículos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effectLst/>
                          <a:latin typeface="Century Schoolbook"/>
                          <a:cs typeface="Century Schoolbook"/>
                        </a:rPr>
                        <a:t>actitud técnica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effectLst/>
                          <a:latin typeface="Century Schoolbook"/>
                          <a:cs typeface="Century Schoolbook"/>
                        </a:rPr>
                        <a:t>entidad aseguradora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effectLst/>
                          <a:latin typeface="Century Schoolbook"/>
                          <a:cs typeface="Century Schoolbook"/>
                        </a:rPr>
                        <a:t>cotizaciones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892156"/>
              </p:ext>
            </p:extLst>
          </p:nvPr>
        </p:nvGraphicFramePr>
        <p:xfrm>
          <a:off x="296260" y="4497935"/>
          <a:ext cx="8551480" cy="20116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9510"/>
                <a:gridCol w="5191970"/>
              </a:tblGrid>
              <a:tr h="18324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autorizado por 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establecer exenciones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estas normas 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fijados 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formular preguntas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>
                          <a:latin typeface="Century Schoolbook"/>
                          <a:cs typeface="Century Schoolbook"/>
                        </a:rPr>
                        <a:t>según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tener derecho 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previa conformidad de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eximir del cumplimiento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lo dispuesto en este real decreto 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determinados de acuerdo con lo establecido 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formular alegaciones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de conformidad con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smtClean="0">
                          <a:solidFill>
                            <a:schemeClr val="tx1"/>
                          </a:solidFill>
                          <a:latin typeface="Century Schoolbook"/>
                          <a:ea typeface="+mn-ea"/>
                          <a:cs typeface="Century Schoolbook"/>
                        </a:rPr>
                        <a:t>tener la condición de persona interesada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251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mpostazioni personalizzate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FBFBF"/>
      </a:hlink>
      <a:folHlink>
        <a:srgbClr val="808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1873</TotalTime>
  <Words>1358</Words>
  <Application>Microsoft Macintosh PowerPoint</Application>
  <PresentationFormat>Presentazione su schermo (4:3)</PresentationFormat>
  <Paragraphs>189</Paragraphs>
  <Slides>17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Office Theme</vt:lpstr>
      <vt:lpstr>Eurolecto español y  variedad jurídica nacional</vt:lpstr>
      <vt:lpstr>Observatorio del eurolecto.   Análisis interlingüística e intralingüística  de las variedades jurídicas en contexto UE</vt:lpstr>
      <vt:lpstr>Tres preguntas</vt:lpstr>
      <vt:lpstr>El lenguaje de la Unión Europea</vt:lpstr>
      <vt:lpstr>¿Qué es el eurolecto?</vt:lpstr>
      <vt:lpstr>El corpus</vt:lpstr>
      <vt:lpstr>Directivas UE y normas nacionales</vt:lpstr>
      <vt:lpstr>Nivel léxico: europeísmos</vt:lpstr>
      <vt:lpstr>Nivel léxico</vt:lpstr>
      <vt:lpstr>Morfología y morfosintaxis</vt:lpstr>
      <vt:lpstr>Morfología y morfosintaxis</vt:lpstr>
      <vt:lpstr>Sintaxis</vt:lpstr>
      <vt:lpstr>Textualidad: cohesión</vt:lpstr>
      <vt:lpstr>Presentazione di PowerPoint</vt:lpstr>
      <vt:lpstr>Textualidad: coherencia</vt:lpstr>
      <vt:lpstr>Conclusiones</vt:lpstr>
      <vt:lpstr>lorenzo.blini@unint.eu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lorenzo</cp:lastModifiedBy>
  <cp:revision>166</cp:revision>
  <dcterms:created xsi:type="dcterms:W3CDTF">2013-08-21T19:17:07Z</dcterms:created>
  <dcterms:modified xsi:type="dcterms:W3CDTF">2015-11-17T17:20:50Z</dcterms:modified>
</cp:coreProperties>
</file>