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24" r:id="rId2"/>
  </p:sldMasterIdLst>
  <p:notesMasterIdLst>
    <p:notesMasterId r:id="rId17"/>
  </p:notesMasterIdLst>
  <p:sldIdLst>
    <p:sldId id="256" r:id="rId3"/>
    <p:sldId id="262" r:id="rId4"/>
    <p:sldId id="265" r:id="rId5"/>
    <p:sldId id="264" r:id="rId6"/>
    <p:sldId id="267" r:id="rId7"/>
    <p:sldId id="263" r:id="rId8"/>
    <p:sldId id="268" r:id="rId9"/>
    <p:sldId id="269" r:id="rId10"/>
    <p:sldId id="272" r:id="rId11"/>
    <p:sldId id="274" r:id="rId12"/>
    <p:sldId id="266" r:id="rId13"/>
    <p:sldId id="270" r:id="rId14"/>
    <p:sldId id="271" r:id="rId15"/>
    <p:sldId id="273" r:id="rId16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8" name="Autor" initials="A" lastIdx="0" clrIdx="8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B4A6"/>
    <a:srgbClr val="734F29"/>
    <a:srgbClr val="D24726"/>
    <a:srgbClr val="DD462F"/>
    <a:srgbClr val="AEB785"/>
    <a:srgbClr val="EFD5A2"/>
    <a:srgbClr val="3B3026"/>
    <a:srgbClr val="ECE1CA"/>
    <a:srgbClr val="79553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59" autoAdjust="0"/>
    <p:restoredTop sz="94255" autoAdjust="0"/>
  </p:normalViewPr>
  <p:slideViewPr>
    <p:cSldViewPr snapToGrid="0">
      <p:cViewPr varScale="1">
        <p:scale>
          <a:sx n="61" d="100"/>
          <a:sy n="61" d="100"/>
        </p:scale>
        <p:origin x="108" y="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DF61EA0F-A667-4B49-8422-0062BC55E249}" type="slidenum">
              <a:rPr lang="en-US" sz="1200" b="0" i="0">
                <a:latin typeface="Calibri"/>
                <a:ea typeface="+mn-ea"/>
                <a:cs typeface="+mn-cs"/>
              </a:rPr>
              <a:t>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79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Rectangle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863420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397552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Rectangle 7"/>
          <p:cNvSpPr/>
          <p:nvPr userDrawn="1"/>
        </p:nvSpPr>
        <p:spPr>
          <a:xfrm>
            <a:off x="10095347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50679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992012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Rectangle 7"/>
          <p:cNvSpPr/>
          <p:nvPr userDrawn="1"/>
        </p:nvSpPr>
        <p:spPr>
          <a:xfrm>
            <a:off x="5656883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973502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Rectangle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282000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  <p:sp>
        <p:nvSpPr>
          <p:cNvPr id="10" name="Rectangle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572424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  <p:sp>
        <p:nvSpPr>
          <p:cNvPr id="6" name="Rectangle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67730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089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936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795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748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construcción de la identidad femenina en la literatura clásica.</a:t>
            </a:r>
            <a:endParaRPr lang="es-ES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r>
              <a:rPr lang="es-ES" sz="2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Begoña Souviron López</a:t>
            </a:r>
          </a:p>
          <a:p>
            <a:r>
              <a:rPr lang="es-ES_tradnl" sz="2600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Universidad </a:t>
            </a:r>
            <a:r>
              <a:rPr lang="es-ES_tradnl" sz="26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de Málaga</a:t>
            </a:r>
            <a:endParaRPr lang="es-ES" sz="26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7841" y="0"/>
            <a:ext cx="10515600" cy="1325563"/>
          </a:xfrm>
        </p:spPr>
        <p:txBody>
          <a:bodyPr>
            <a:normAutofit/>
          </a:bodyPr>
          <a:lstStyle/>
          <a:p>
            <a:r>
              <a:rPr lang="es-ES_tradnl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Lozana andaluza</a:t>
            </a:r>
            <a:r>
              <a:rPr lang="es-ES_tradnl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“alcahueta de sí misma”… </a:t>
            </a:r>
            <a:endParaRPr lang="es-E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361091" y="1846964"/>
            <a:ext cx="898109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ES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¿Sabéis, señor, qué he pensado? Que quizás Dios os ha traído hoy por aquí. A mí me ha venido hoy mi camisa, y quiero ir esta tarde a la estufa, y como venga, que peguemos con ello, y yo </a:t>
            </a:r>
            <a:r>
              <a:rPr lang="es-ES" sz="24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desta</a:t>
            </a:r>
            <a:r>
              <a:rPr lang="es-ES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complisión</a:t>
            </a:r>
            <a:r>
              <a:rPr lang="es-ES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que como yo quiero, luego encajo, y </a:t>
            </a:r>
            <a:r>
              <a:rPr lang="es-ES" sz="24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mirá</a:t>
            </a:r>
            <a:r>
              <a:rPr lang="es-ES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llegar y pegar todo será uno. Y básteme a mí que lo hagáis criar vos, que no quiero otro depósito. Y sea mañana, y veníos acá, y comeremos un medio </a:t>
            </a:r>
            <a:r>
              <a:rPr lang="es-ES" sz="24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cabreito</a:t>
            </a:r>
            <a:r>
              <a:rPr lang="es-ES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que sé yo hacer apedreado</a:t>
            </a:r>
            <a:r>
              <a:rPr lang="es-ES" sz="2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endParaRPr lang="es-ES" sz="24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73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2249" y="740980"/>
            <a:ext cx="10744200" cy="378372"/>
          </a:xfrm>
        </p:spPr>
        <p:txBody>
          <a:bodyPr>
            <a:noAutofit/>
          </a:bodyPr>
          <a:lstStyle/>
          <a:p>
            <a:r>
              <a:rPr lang="es-ES_tradn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Súmula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52249" y="2404354"/>
            <a:ext cx="103106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La analogía de la mujer con el mal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y 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la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enfermedad física 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se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consolidó 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en la Lógica escolástica.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Así, en </a:t>
            </a:r>
            <a:r>
              <a:rPr lang="es-ES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La Universidad de Amor y escuelas del interés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…(1642) se argumenta con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silogismos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contra las 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actitudes de las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“bachilleras”, que bajo la autoridad de la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Lógica, frecuentaban esa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paródica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institución. Sus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acciones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eran comparadas 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 los oficios que tradicionalmente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habían 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profesado los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judíos.</a:t>
            </a:r>
          </a:p>
          <a:p>
            <a:pPr algn="just"/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Ambas “castas, nación o secta”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fueron consideradas 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“perjudiciales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”, 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por ser “vagos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” y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necesitados de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asientos”, para el la salud del hombre y la del cuerpo social del estado.</a:t>
            </a:r>
            <a:endParaRPr lang="es-ES" sz="2800" dirty="0">
              <a:latin typeface="Courier New" panose="02070309020205020404" pitchFamily="49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29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>
            <a:noAutofit/>
          </a:bodyPr>
          <a:lstStyle/>
          <a:p>
            <a:r>
              <a:rPr lang="es-ES_tradnl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vía ascética de Teresa de Cartagena. </a:t>
            </a:r>
            <a:endParaRPr lang="es-E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57655" y="1690689"/>
            <a:ext cx="1203434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Bien es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cierto, 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como reconoce </a:t>
            </a:r>
            <a:r>
              <a:rPr lang="es-ES" sz="2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Irigaray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 una mujer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sin referentes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sin espejo, difícilmente puede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proyectarse como 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sujeto, sin embargo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la toma de conciencia de esa carencia, aparece una “</a:t>
            </a:r>
            <a:r>
              <a:rPr lang="es-ES" sz="2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dispositio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 discursiva inédita. </a:t>
            </a:r>
          </a:p>
          <a:p>
            <a:pPr algn="just"/>
            <a:endParaRPr lang="es-ES" sz="28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Teresa de Cartagena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nieta del obispo converso Salomo Ha –Leví, “c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onfiesa”- 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ese término 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 significativo cuando se refiere a personas de linaje judeo-converso- 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que, 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hasta abrazar la Fe cristiana, había querido solazarse con 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conversaciones 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seglares”, pero que 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finalmente abandonó 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ese “dañoso querer”. </a:t>
            </a:r>
            <a:endParaRPr lang="es-E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Perdido 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sentido del oído y alejada de la 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gente y 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“de la casa del Padre”, 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 “lengua parlera” 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calla y abandona 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deseo 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mundano 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 preocuparse por 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 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salud física y 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espiritual recomendando a todos: “Paz- Ciencia”.</a:t>
            </a:r>
            <a:endParaRPr lang="es-ES" sz="28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15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vía iluminativa. Teresa </a:t>
            </a:r>
            <a:r>
              <a:rPr lang="es-ES_tradnl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Cepeda y </a:t>
            </a:r>
            <a:r>
              <a:rPr lang="es-ES_tradnl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Ahumada.</a:t>
            </a:r>
            <a:endParaRPr lang="es-ES" sz="4000" dirty="0"/>
          </a:p>
        </p:txBody>
      </p:sp>
      <p:sp>
        <p:nvSpPr>
          <p:cNvPr id="4" name="Rectángulo 3"/>
          <p:cNvSpPr/>
          <p:nvPr/>
        </p:nvSpPr>
        <p:spPr>
          <a:xfrm>
            <a:off x="157655" y="1669871"/>
            <a:ext cx="12034345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ES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Teresa </a:t>
            </a:r>
            <a:r>
              <a:rPr lang="es-ES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Jesús </a:t>
            </a:r>
            <a:r>
              <a:rPr lang="es-E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depende de sus </a:t>
            </a:r>
            <a:r>
              <a:rPr lang="es-E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confesores, a los que prefiere “letrados”, </a:t>
            </a:r>
            <a:r>
              <a:rPr lang="es-E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 </a:t>
            </a:r>
            <a:r>
              <a:rPr lang="es-E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escribir. No </a:t>
            </a:r>
            <a:r>
              <a:rPr lang="es-E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s-E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arredra, </a:t>
            </a:r>
            <a:r>
              <a:rPr lang="es-E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 aceptar con falsa </a:t>
            </a:r>
            <a:r>
              <a:rPr lang="es-E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modestia </a:t>
            </a:r>
            <a:r>
              <a:rPr lang="es-E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posible inferioridad de la </a:t>
            </a:r>
            <a:r>
              <a:rPr lang="es-E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mujer, </a:t>
            </a:r>
            <a:r>
              <a:rPr lang="es-E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 tal de sacar a la luz sus </a:t>
            </a:r>
            <a:r>
              <a:rPr lang="es-E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ideas, </a:t>
            </a:r>
            <a:r>
              <a:rPr lang="es-E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 </a:t>
            </a:r>
            <a:r>
              <a:rPr lang="es-E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 estilo más personal, </a:t>
            </a:r>
            <a:r>
              <a:rPr lang="es-E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subjetivo </a:t>
            </a:r>
            <a:r>
              <a:rPr lang="es-E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 moderno que se </a:t>
            </a:r>
            <a:r>
              <a:rPr lang="es-E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había </a:t>
            </a:r>
            <a:r>
              <a:rPr lang="es-E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conocido hasta entonces: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E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“Para mujercitas</a:t>
            </a:r>
            <a:r>
              <a:rPr lang="es-ES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como yo, flacas y con poca </a:t>
            </a:r>
            <a:r>
              <a:rPr lang="es-ES" sz="2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fortaleza”…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E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Ella </a:t>
            </a:r>
            <a:r>
              <a:rPr lang="es-E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pone a Dios </a:t>
            </a:r>
            <a:r>
              <a:rPr lang="es-E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 testigo </a:t>
            </a:r>
            <a:r>
              <a:rPr lang="es-E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todas su cosas y parece seguir “al pie de la </a:t>
            </a:r>
            <a:r>
              <a:rPr lang="es-E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letra </a:t>
            </a:r>
            <a:r>
              <a:rPr lang="es-E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 consejo </a:t>
            </a:r>
            <a:r>
              <a:rPr lang="es-E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 </a:t>
            </a:r>
            <a:r>
              <a:rPr lang="es-ES" sz="2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Tercer Abecedario espiritual </a:t>
            </a:r>
            <a:r>
              <a:rPr lang="es-E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E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Francisco de Osuna, inspirado en </a:t>
            </a:r>
            <a:r>
              <a:rPr lang="es-ES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Proverbios</a:t>
            </a:r>
            <a:r>
              <a:rPr lang="es-E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16:3: </a:t>
            </a:r>
            <a:endParaRPr lang="es-ES" sz="2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ES" sz="2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“Examina</a:t>
            </a:r>
            <a:r>
              <a:rPr lang="es-ES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vigila, hazte experto… y </a:t>
            </a:r>
            <a:r>
              <a:rPr lang="es-ES" sz="2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pon </a:t>
            </a:r>
            <a:r>
              <a:rPr lang="es-ES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Dios en todas las cosas</a:t>
            </a:r>
            <a:r>
              <a:rPr lang="es-ES" sz="2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..”</a:t>
            </a:r>
            <a:endParaRPr lang="es-ES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s-E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E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68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>
            <a:normAutofit/>
          </a:bodyPr>
          <a:lstStyle/>
          <a:p>
            <a:r>
              <a:rPr lang="es-ES_tradnl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Trasponiendo las fronteras de lo conocido.</a:t>
            </a:r>
            <a:br>
              <a:rPr lang="es-ES_tradnl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_tradnl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Juana de Asbaje  a Sor Juana Inés de la Cruz</a:t>
            </a:r>
            <a:endParaRPr lang="es-E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838202" y="1418897"/>
            <a:ext cx="10733688" cy="4758066"/>
          </a:xfrm>
        </p:spPr>
        <p:txBody>
          <a:bodyPr>
            <a:noAutofit/>
          </a:bodyPr>
          <a:lstStyle/>
          <a:p>
            <a:pPr algn="just"/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Pocas </a:t>
            </a:r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décadas </a:t>
            </a:r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después de que se reafirmara </a:t>
            </a:r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el “Cogito ergo sum” </a:t>
            </a:r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filósofo Descartes, esta mujer criolla, recluida a voluntad propia en el convento, </a:t>
            </a:r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defiende su </a:t>
            </a:r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espacio </a:t>
            </a:r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significación, que finalmente le será negado. </a:t>
            </a:r>
            <a:endParaRPr lang="es-E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Situándose más allá del lado de lo simbólico, escribe su obra preferida  que titula: “Primero sueño…” </a:t>
            </a:r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Allí el alma (“piramidal funesta sombra”) </a:t>
            </a:r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inicia un viaje alegórico en busca del Conocimiento y despierta frente a la imposibilidad racional de alcanzarlo. </a:t>
            </a:r>
          </a:p>
          <a:p>
            <a:pPr algn="just"/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Parece que estamos ante </a:t>
            </a:r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réplica del </a:t>
            </a:r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alma sonámbula de San Juan que, por la vía iluminativa en una noche oscura, </a:t>
            </a:r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escapaba en </a:t>
            </a:r>
            <a:r>
              <a:rPr lang="es-E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secreto en busca del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Amado.</a:t>
            </a:r>
            <a:endParaRPr lang="es-ES" sz="24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endParaRPr lang="es-E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37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Fundamentos</a:t>
            </a:r>
            <a:endParaRPr lang="es-ES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posición de contenido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12192000" cy="4679950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s-ES_tradnl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Toril Moi</a:t>
            </a:r>
            <a:r>
              <a:rPr lang="es-ES_tradnl" i="1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Sexual/ Textual</a:t>
            </a:r>
            <a:r>
              <a:rPr lang="es-ES_tradnl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(2008), r</a:t>
            </a:r>
            <a:r>
              <a:rPr lang="es-E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echaza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dicotomía metafísica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entre masculino y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femenino.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 la condición biológica sexual de la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persona,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sino la posición que ésta asume respecto a la manera de expresarse como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sujeto,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 que determina su potencial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revolucionario.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s-E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Rosa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María Rodríguez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Magda, </a:t>
            </a:r>
            <a:r>
              <a:rPr lang="es-E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placer del simulacro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(2005),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el contexto referencia de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“la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arqueología del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saber </a:t>
            </a:r>
            <a:r>
              <a:rPr lang="es-E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foucaultiana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defiende que no es posible acercarse a la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Historia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 mujeres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desde la premisa de un estado de la cosas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perpetuo y que las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mujeres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tienen que defender su posición en un mundo donde predomina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discurso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androcéntrico.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s-ES" noProof="1" smtClean="0"/>
          </a:p>
        </p:txBody>
      </p:sp>
    </p:spTree>
    <p:extLst>
      <p:ext uri="{BB962C8B-B14F-4D97-AF65-F5344CB8AC3E}">
        <p14:creationId xmlns:p14="http://schemas.microsoft.com/office/powerpoint/2010/main" val="209073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93682" y="-220718"/>
            <a:ext cx="10660117" cy="1560787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s-ES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Elaine</a:t>
            </a:r>
            <a: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ES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Showalter</a:t>
            </a:r>
            <a: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s-ES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Teaching</a:t>
            </a:r>
            <a:r>
              <a:rPr lang="es-ES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ES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literature</a:t>
            </a:r>
            <a: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(2003)</a:t>
            </a:r>
            <a:b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E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dirty="0"/>
              <a:t/>
            </a:r>
            <a:br>
              <a:rPr lang="es-ES" dirty="0"/>
            </a:br>
            <a:r>
              <a:rPr lang="es-E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Rectángulo 2"/>
          <p:cNvSpPr/>
          <p:nvPr/>
        </p:nvSpPr>
        <p:spPr>
          <a:xfrm>
            <a:off x="1108842" y="1622857"/>
            <a:ext cx="9144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La </a:t>
            </a:r>
            <a:r>
              <a:rPr lang="es-E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crítica feminista (</a:t>
            </a:r>
            <a:r>
              <a:rPr lang="es-ES" sz="36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Gynocritics</a:t>
            </a:r>
            <a:r>
              <a:rPr lang="es-E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 es ideológica pues busca diferentes </a:t>
            </a:r>
            <a:r>
              <a:rPr lang="es-E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maneras de </a:t>
            </a:r>
            <a:r>
              <a:rPr lang="es-E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leer e interpretar </a:t>
            </a:r>
            <a:r>
              <a:rPr lang="es-E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los textos </a:t>
            </a:r>
            <a:r>
              <a:rPr lang="es-E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para manifestar la identidad de las mujeres en la </a:t>
            </a:r>
            <a:r>
              <a:rPr lang="es-E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representación, imaginaria y </a:t>
            </a:r>
            <a:r>
              <a:rPr lang="es-E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simbólica.</a:t>
            </a:r>
          </a:p>
          <a:p>
            <a:pPr algn="just"/>
            <a:r>
              <a:rPr lang="es-E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es-E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obre </a:t>
            </a:r>
            <a:r>
              <a:rPr lang="es-E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todo </a:t>
            </a:r>
            <a:r>
              <a:rPr lang="es-E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el </a:t>
            </a:r>
            <a:r>
              <a:rPr lang="es-E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discurso del </a:t>
            </a:r>
            <a:r>
              <a:rPr lang="es-E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es-E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mor </a:t>
            </a:r>
            <a:r>
              <a:rPr lang="es-E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y las  reivindicaciones de las mujeres en </a:t>
            </a:r>
            <a:r>
              <a:rPr lang="es-E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materia de </a:t>
            </a:r>
            <a:r>
              <a:rPr lang="es-E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educación son los ámbitos literarios  en los que podemos ver proyectada esta identidad.</a:t>
            </a:r>
            <a:endParaRPr lang="es-E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97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0709"/>
          </a:xfrm>
        </p:spPr>
        <p:txBody>
          <a:bodyPr>
            <a:normAutofit fontScale="90000"/>
          </a:bodyPr>
          <a:lstStyle/>
          <a:p>
            <a:r>
              <a:rPr lang="es-ES_tradnl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Genealogía en la Construcción de la identidad…</a:t>
            </a:r>
            <a:endParaRPr lang="es-ES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posición de contenido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12192000" cy="4679950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s-ES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Podemos hablar también de </a:t>
            </a:r>
            <a:r>
              <a:rPr lang="es-E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“Genealogía  femenina”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 referirnos a una metodología que ofrece maneras de  analizar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construcción de la subjetividad  y de la identidad de género a través de la relaciones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establecidas entre la categorías de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Poder/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Conocimiento.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Responde a un proceso de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reconstrucción de  la memoria histórica, simbólica y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cultural,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 promover el autoconocimiento  y </a:t>
            </a:r>
            <a:r>
              <a:rPr lang="es-E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autorreconocimiento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las mujeres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una lógica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cuya eficacia se probará frente a los parámetros de </a:t>
            </a:r>
            <a:r>
              <a:rPr lang="es-ES_tradnl" noProof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“Impacto y Resonanacia”.</a:t>
            </a:r>
            <a:endParaRPr lang="es-ES" noProof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73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sentido del discurso y sus significados…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0" y="2059716"/>
            <a:ext cx="1148780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la línea de Foucault, </a:t>
            </a:r>
            <a:r>
              <a:rPr lang="es-ES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Judith Butler, (1990) </a:t>
            </a:r>
            <a:r>
              <a:rPr lang="es-E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Gender</a:t>
            </a:r>
            <a:r>
              <a:rPr lang="es-E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Trouble</a:t>
            </a:r>
            <a:r>
              <a:rPr lang="es-E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E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Feminism</a:t>
            </a:r>
            <a:r>
              <a:rPr lang="es-E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E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subversion</a:t>
            </a:r>
            <a:r>
              <a:rPr lang="es-E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s-E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identity</a:t>
            </a:r>
            <a:r>
              <a:rPr lang="es-E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s-ES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entiende que la construcción del sujeto siempre se da dentro de un contexto histórico y </a:t>
            </a:r>
            <a:r>
              <a:rPr lang="es-ES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social.</a:t>
            </a:r>
          </a:p>
          <a:p>
            <a:pPr algn="just"/>
            <a:r>
              <a:rPr lang="es-ES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ES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acuerdo con </a:t>
            </a:r>
            <a:r>
              <a:rPr lang="es-ES" sz="32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Derrida</a:t>
            </a:r>
            <a:r>
              <a:rPr lang="es-ES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mantiene que el significado implica </a:t>
            </a:r>
            <a:r>
              <a:rPr lang="es-ES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“acontecimiento/suceso” en </a:t>
            </a:r>
            <a:r>
              <a:rPr lang="es-ES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 </a:t>
            </a:r>
            <a:r>
              <a:rPr lang="es-ES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s-ES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encadenamiento” discursivo </a:t>
            </a:r>
            <a:r>
              <a:rPr lang="es-ES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el </a:t>
            </a:r>
            <a:r>
              <a:rPr lang="es-ES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 el sujeto </a:t>
            </a:r>
            <a:r>
              <a:rPr lang="es-ES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 siempre </a:t>
            </a:r>
            <a:r>
              <a:rPr lang="es-ES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 </a:t>
            </a:r>
            <a:r>
              <a:rPr lang="es-ES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dueño </a:t>
            </a:r>
            <a:r>
              <a:rPr lang="es-ES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sus palabras o actos</a:t>
            </a:r>
            <a:r>
              <a:rPr lang="es-ES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es-ES_tradnl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autora reconoce que hablamos en “masculino</a:t>
            </a:r>
            <a:r>
              <a:rPr lang="es-ES_tradnl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o desde </a:t>
            </a:r>
            <a:r>
              <a:rPr lang="es-ES_tradnl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 intersticios de </a:t>
            </a:r>
            <a:r>
              <a:rPr lang="es-ES_tradnl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ese discurso</a:t>
            </a:r>
            <a:r>
              <a:rPr lang="es-ES_tradnl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desde los silencios….</a:t>
            </a:r>
            <a:endParaRPr lang="es-E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21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Voces y semblanzas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0" y="1305344"/>
            <a:ext cx="1219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s-ES" sz="28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Apelaré, 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 una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parte, 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textos de la literatura clásica donde las protagonistas expresan sus quejas y reivindicaciones ante el sometimiento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el que 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viven bajo el dominio de la razón patriarcal. </a:t>
            </a:r>
            <a:endParaRPr lang="es-ES" sz="28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Estas voces 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suenan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textos 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escritos por hombres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y, 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gracias a la “</a:t>
            </a:r>
            <a:r>
              <a:rPr lang="es-ES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modalización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 (Michael </a:t>
            </a:r>
            <a:r>
              <a:rPr lang="es-ES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Buttor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podemos interpretarlas hoy dentro de un proceso dialógico” (</a:t>
            </a:r>
            <a:r>
              <a:rPr lang="es-ES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Baktin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s-ES_tradnl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Por otra parte </a:t>
            </a:r>
            <a:r>
              <a:rPr lang="es-ES_tradnl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oiremos voces </a:t>
            </a:r>
            <a:r>
              <a:rPr lang="es-ES_tradnl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mujeres </a:t>
            </a:r>
            <a:r>
              <a:rPr lang="es-ES_tradnl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 prestan su propio testimonio.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61596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1945" y="0"/>
            <a:ext cx="10744200" cy="1387366"/>
          </a:xfrm>
        </p:spPr>
        <p:txBody>
          <a:bodyPr>
            <a:noAutofit/>
          </a:bodyPr>
          <a:lstStyle/>
          <a:p>
            <a:r>
              <a:rPr lang="es-E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Cristóbal de Castillejo vs Diego de Valera</a:t>
            </a:r>
            <a:r>
              <a:rPr lang="es-E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E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contexto dialógico: misoginia y defensa de las mujeres</a:t>
            </a:r>
            <a:endParaRPr lang="es-E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50934" y="2230932"/>
            <a:ext cx="11461531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Cristóbal de Castillejo (1490-1550</a:t>
            </a:r>
            <a:r>
              <a:rPr lang="es-E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que en sus </a:t>
            </a:r>
            <a:r>
              <a:rPr lang="es-E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versos </a:t>
            </a:r>
            <a:r>
              <a:rPr lang="es-E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muestra el </a:t>
            </a:r>
            <a:r>
              <a:rPr lang="es-E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desprecio ante la mujer: </a:t>
            </a:r>
            <a:endParaRPr lang="es-E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s-E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 razón/ Que sirvan de lo que son/ como caballos de caza/ o como yeguas de raza/ para la generación”.</a:t>
            </a:r>
          </a:p>
          <a:p>
            <a:endParaRPr lang="es-E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Diego de Valera (1412-1488</a:t>
            </a:r>
            <a:r>
              <a:rPr lang="es-E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s-E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hace de la defensa de las mujeres </a:t>
            </a:r>
            <a:r>
              <a:rPr lang="es-E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“cuestión de amor propio” y escribe contra: </a:t>
            </a:r>
          </a:p>
          <a:p>
            <a:r>
              <a:rPr lang="es-E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s-E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 </a:t>
            </a:r>
            <a:r>
              <a:rPr lang="es-E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 detraen de la femenil nación</a:t>
            </a:r>
            <a:r>
              <a:rPr lang="es-E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”… </a:t>
            </a:r>
            <a:r>
              <a:rPr lang="es-E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“nueva secta que rotamente les </a:t>
            </a:r>
            <a:r>
              <a:rPr lang="es-E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plase</a:t>
            </a:r>
            <a:r>
              <a:rPr lang="es-E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 general de todas las </a:t>
            </a:r>
            <a:r>
              <a:rPr lang="es-E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mugeres</a:t>
            </a:r>
            <a:r>
              <a:rPr lang="es-E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maldecir”…</a:t>
            </a:r>
          </a:p>
        </p:txBody>
      </p:sp>
    </p:spTree>
    <p:extLst>
      <p:ext uri="{BB962C8B-B14F-4D97-AF65-F5344CB8AC3E}">
        <p14:creationId xmlns:p14="http://schemas.microsoft.com/office/powerpoint/2010/main" val="420600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Retórica de la sexualidad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570" y="1583362"/>
            <a:ext cx="1195026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idea de que el sujeto no es una entidad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esencial 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preexistente y que las identidades se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construyen implica 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 en el proceso de construcción se pueden subvertir o contradecir algunas </a:t>
            </a:r>
            <a:r>
              <a:rPr lang="es-ES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normas del </a:t>
            </a:r>
            <a:r>
              <a:rPr lang="es-E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poder imperante. </a:t>
            </a:r>
          </a:p>
          <a:p>
            <a:pPr algn="just"/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sardo Antonio de </a:t>
            </a:r>
            <a:r>
              <a:rPr lang="es-E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Lofrasso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(1573) 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</a:t>
            </a:r>
            <a:r>
              <a:rPr lang="es-E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diez libros de la fortuna de amor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invierte la retórica 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 amor/poder con </a:t>
            </a: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unos versos que expresan antes de tiempo la dialéctica del amo y el esclavo, aunque sólo fuera en mor de la poética </a:t>
            </a:r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licencia: </a:t>
            </a:r>
          </a:p>
          <a:p>
            <a:pPr algn="just"/>
            <a:endParaRPr lang="es-E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“Sujeto </a:t>
            </a:r>
            <a:r>
              <a:rPr lang="es-E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 ganado y tu pastora/ sujeto yo carvallo y tu freno/ sujeto yo esclavo y tu </a:t>
            </a:r>
            <a:r>
              <a:rPr lang="es-ES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cruda mora</a:t>
            </a:r>
            <a:r>
              <a:rPr lang="es-E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sujeto yo tan dulce y tu veleño/ sujeto cuerpo y alma que en ti mora/ con inmortal deseo colmo y lleno/ sujeto en no declarar tu nombre/ sujeto yo mujer y tu el hombre”. </a:t>
            </a:r>
            <a:endParaRPr lang="es-ES" sz="2800" i="1" dirty="0">
              <a:latin typeface="Courier New" panose="02070309020205020404" pitchFamily="49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17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Voces peregrinas, pícaras y </a:t>
            </a:r>
            <a:r>
              <a:rPr lang="es-ES_tradnl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pastoriles</a:t>
            </a:r>
            <a:r>
              <a:rPr lang="es-ES_tradnl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s-E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838200" y="1592317"/>
            <a:ext cx="5181600" cy="45846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Gelasia</a:t>
            </a:r>
            <a:r>
              <a:rPr lang="es-ES_tradnl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 </a:t>
            </a:r>
            <a:r>
              <a:rPr lang="es-ES_tradnl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Galatea</a:t>
            </a:r>
            <a:r>
              <a:rPr lang="es-ES_tradnl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Cervantes:</a:t>
            </a:r>
          </a:p>
          <a:p>
            <a:pPr marL="0" indent="0">
              <a:buNone/>
            </a:pPr>
            <a:r>
              <a:rPr lang="es-ES_tradnl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“Del campo son y han sido mis amores;/ rosas son y jazmines mis cadenas; libre nascí, y en libertad me fundo”</a:t>
            </a:r>
          </a:p>
          <a:p>
            <a:pPr marL="0" indent="0">
              <a:buNone/>
            </a:pPr>
            <a:r>
              <a:rPr lang="es-ES_tradnl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Marcela en el </a:t>
            </a:r>
            <a:r>
              <a:rPr lang="es-ES_tradnl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Quijote:</a:t>
            </a:r>
          </a:p>
          <a:p>
            <a:pPr marL="0" indent="0">
              <a:buNone/>
            </a:pPr>
            <a:r>
              <a:rPr lang="es-ES_tradnl" sz="24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…”</a:t>
            </a:r>
            <a:r>
              <a:rPr lang="es-ES" sz="24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 </a:t>
            </a:r>
            <a:r>
              <a:rPr lang="es-ES" sz="24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nací libre, y para poder vivir libre escogí la soledad de los campos. Los árboles </a:t>
            </a:r>
            <a:r>
              <a:rPr lang="es-ES" sz="24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destas</a:t>
            </a:r>
            <a:r>
              <a:rPr lang="es-ES" sz="24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montañas son mi compañía, las claras aguas </a:t>
            </a:r>
            <a:r>
              <a:rPr lang="es-ES" sz="2400" i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destos</a:t>
            </a:r>
            <a:r>
              <a:rPr lang="es-ES" sz="24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arroyos mis espejos; con los árboles y con las aguas comunico mis pensamientos y </a:t>
            </a:r>
            <a:r>
              <a:rPr lang="es-ES" sz="24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hermosura”.</a:t>
            </a:r>
            <a:endParaRPr lang="es-ES_tradnl" sz="24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ES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Selvagia</a:t>
            </a:r>
            <a:r>
              <a:rPr lang="es-ES_tradnl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 </a:t>
            </a:r>
            <a:r>
              <a:rPr lang="es-ES_tradnl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Diana </a:t>
            </a:r>
            <a:r>
              <a:rPr lang="es-ES_tradnl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Montemayor:</a:t>
            </a:r>
          </a:p>
          <a:p>
            <a:pPr marL="0" indent="0">
              <a:buNone/>
            </a:pPr>
            <a:r>
              <a:rPr lang="es-ES_tradnl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“Más con todo esto no ay más </a:t>
            </a:r>
            <a:r>
              <a:rPr lang="es-ES_tradnl" sz="20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baxo</a:t>
            </a:r>
            <a:r>
              <a:rPr lang="es-ES_tradnl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estado en la vida que el de las mujeres; porque si os hablan bien pensáis que están muertas de amores…si callan </a:t>
            </a:r>
            <a:r>
              <a:rPr lang="es-ES_tradnl" sz="20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dezis</a:t>
            </a:r>
            <a:r>
              <a:rPr lang="es-ES_tradnl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que son necias… </a:t>
            </a:r>
          </a:p>
          <a:p>
            <a:pPr marL="0" indent="0">
              <a:buNone/>
            </a:pPr>
            <a:r>
              <a:rPr lang="es-ES_tradnl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Así que no está en más pareceros la mujer buena o mala que en acertar ella a no salir jamás de lo que pide vuestra inclinación.”</a:t>
            </a:r>
            <a:endParaRPr lang="es-ES_tradnl" sz="20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_tradnl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Belisa</a:t>
            </a:r>
            <a:r>
              <a:rPr lang="es-ES_tradnl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 </a:t>
            </a:r>
            <a:r>
              <a:rPr lang="es-ES_tradnl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tercera parte de la Diana </a:t>
            </a:r>
            <a:r>
              <a:rPr lang="es-ES_tradnl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conluye</a:t>
            </a:r>
            <a:r>
              <a:rPr lang="es-ES_tradnl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s-ES_tradnl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Cancion</a:t>
            </a:r>
            <a:r>
              <a:rPr lang="es-ES_tradnl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s-ES_tradnl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Florisia</a:t>
            </a:r>
            <a:r>
              <a:rPr lang="es-ES_tradnl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s-ES_tradnl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Diana enamorada</a:t>
            </a:r>
            <a:r>
              <a:rPr lang="es-ES_tradnl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0" indent="0">
              <a:buNone/>
            </a:pPr>
            <a:r>
              <a:rPr lang="es-ES_tradnl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 Y </a:t>
            </a:r>
            <a:r>
              <a:rPr lang="es-ES_tradnl" sz="2000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ansí</a:t>
            </a:r>
            <a:r>
              <a:rPr lang="es-ES_tradnl" sz="2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los hombres letrados/con engañosa cautela/ soberbios en sus estados/ por no ser aventajados/nos destierran. de la escuela.”</a:t>
            </a:r>
            <a:endParaRPr lang="es-ES" sz="20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02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8DBC0A1-66E1-4B9D-88C2-9B3A32A2147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1570</Words>
  <Application>Microsoft Office PowerPoint</Application>
  <PresentationFormat>Panorámica</PresentationFormat>
  <Paragraphs>67</Paragraphs>
  <Slides>14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1" baseType="lpstr">
      <vt:lpstr>Arial</vt:lpstr>
      <vt:lpstr>Arial Narrow</vt:lpstr>
      <vt:lpstr>Calibri</vt:lpstr>
      <vt:lpstr>Calibri Light</vt:lpstr>
      <vt:lpstr>Courier New</vt:lpstr>
      <vt:lpstr>Times New Roman</vt:lpstr>
      <vt:lpstr>Office Theme</vt:lpstr>
      <vt:lpstr>La construcción de la identidad femenina en la literatura clásica.</vt:lpstr>
      <vt:lpstr>Fundamentos</vt:lpstr>
      <vt:lpstr>        Elaine Showalter, Teaching literature, (2003)         </vt:lpstr>
      <vt:lpstr>Genealogía en la Construcción de la identidad…</vt:lpstr>
      <vt:lpstr>El sentido del discurso y sus significados…</vt:lpstr>
      <vt:lpstr>Voces y semblanzas</vt:lpstr>
      <vt:lpstr>Cristóbal de Castillejo vs Diego de Valera El contexto dialógico: misoginia y defensa de las mujeres</vt:lpstr>
      <vt:lpstr>Retórica de la sexualidad</vt:lpstr>
      <vt:lpstr>Voces peregrinas, pícaras y pastoriles:</vt:lpstr>
      <vt:lpstr>La Lozana andaluza, “alcahueta de sí misma”… </vt:lpstr>
      <vt:lpstr>Súmula</vt:lpstr>
      <vt:lpstr>La vía ascética de Teresa de Cartagena. </vt:lpstr>
      <vt:lpstr>La vía iluminativa. Teresa de Cepeda y Ahumada.</vt:lpstr>
      <vt:lpstr>Trasponiendo las fronteras de lo conocido. De Juana de Asbaje  a Sor Juana Inés de la Cruz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2018-01-04T10:33:43Z</dcterms:created>
  <dcterms:modified xsi:type="dcterms:W3CDTF">2018-01-23T11:01:15Z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TC029239449991</vt:lpwstr>
  </property>
</Properties>
</file>