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56"/>
  </p:notesMasterIdLst>
  <p:handoutMasterIdLst>
    <p:handoutMasterId r:id="rId57"/>
  </p:handoutMasterIdLst>
  <p:sldIdLst>
    <p:sldId id="423" r:id="rId5"/>
    <p:sldId id="424" r:id="rId6"/>
    <p:sldId id="257" r:id="rId7"/>
    <p:sldId id="398" r:id="rId8"/>
    <p:sldId id="352" r:id="rId9"/>
    <p:sldId id="351" r:id="rId10"/>
    <p:sldId id="354" r:id="rId11"/>
    <p:sldId id="412" r:id="rId12"/>
    <p:sldId id="401" r:id="rId13"/>
    <p:sldId id="405" r:id="rId14"/>
    <p:sldId id="409" r:id="rId15"/>
    <p:sldId id="408" r:id="rId16"/>
    <p:sldId id="407" r:id="rId17"/>
    <p:sldId id="399" r:id="rId18"/>
    <p:sldId id="355" r:id="rId19"/>
    <p:sldId id="361" r:id="rId20"/>
    <p:sldId id="366" r:id="rId21"/>
    <p:sldId id="364" r:id="rId22"/>
    <p:sldId id="365" r:id="rId23"/>
    <p:sldId id="375" r:id="rId24"/>
    <p:sldId id="360" r:id="rId25"/>
    <p:sldId id="362" r:id="rId26"/>
    <p:sldId id="363" r:id="rId27"/>
    <p:sldId id="390" r:id="rId28"/>
    <p:sldId id="410" r:id="rId29"/>
    <p:sldId id="367" r:id="rId30"/>
    <p:sldId id="420" r:id="rId31"/>
    <p:sldId id="386" r:id="rId32"/>
    <p:sldId id="368" r:id="rId33"/>
    <p:sldId id="397" r:id="rId34"/>
    <p:sldId id="414" r:id="rId35"/>
    <p:sldId id="415" r:id="rId36"/>
    <p:sldId id="417" r:id="rId37"/>
    <p:sldId id="418" r:id="rId38"/>
    <p:sldId id="376" r:id="rId39"/>
    <p:sldId id="416" r:id="rId40"/>
    <p:sldId id="369" r:id="rId41"/>
    <p:sldId id="379" r:id="rId42"/>
    <p:sldId id="380" r:id="rId43"/>
    <p:sldId id="381" r:id="rId44"/>
    <p:sldId id="382" r:id="rId45"/>
    <p:sldId id="421" r:id="rId46"/>
    <p:sldId id="370" r:id="rId47"/>
    <p:sldId id="426" r:id="rId48"/>
    <p:sldId id="374" r:id="rId49"/>
    <p:sldId id="425" r:id="rId50"/>
    <p:sldId id="394" r:id="rId51"/>
    <p:sldId id="413" r:id="rId52"/>
    <p:sldId id="419" r:id="rId53"/>
    <p:sldId id="357" r:id="rId54"/>
    <p:sldId id="285" r:id="rId55"/>
  </p:sldIdLst>
  <p:sldSz cx="12192000" cy="6858000"/>
  <p:notesSz cx="6797675" cy="9926638"/>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ción predeterminada" id="{1C5DC979-CCBD-4F97-9BCA-B4257B184521}">
          <p14:sldIdLst>
            <p14:sldId id="423"/>
            <p14:sldId id="424"/>
            <p14:sldId id="257"/>
            <p14:sldId id="398"/>
            <p14:sldId id="352"/>
            <p14:sldId id="351"/>
            <p14:sldId id="354"/>
            <p14:sldId id="412"/>
            <p14:sldId id="401"/>
            <p14:sldId id="405"/>
            <p14:sldId id="409"/>
            <p14:sldId id="408"/>
            <p14:sldId id="407"/>
            <p14:sldId id="399"/>
            <p14:sldId id="355"/>
            <p14:sldId id="361"/>
            <p14:sldId id="366"/>
            <p14:sldId id="364"/>
            <p14:sldId id="365"/>
            <p14:sldId id="375"/>
            <p14:sldId id="360"/>
            <p14:sldId id="362"/>
            <p14:sldId id="363"/>
            <p14:sldId id="390"/>
            <p14:sldId id="410"/>
            <p14:sldId id="367"/>
            <p14:sldId id="420"/>
            <p14:sldId id="386"/>
            <p14:sldId id="368"/>
            <p14:sldId id="397"/>
            <p14:sldId id="414"/>
            <p14:sldId id="415"/>
            <p14:sldId id="417"/>
            <p14:sldId id="418"/>
            <p14:sldId id="376"/>
            <p14:sldId id="416"/>
            <p14:sldId id="369"/>
            <p14:sldId id="379"/>
            <p14:sldId id="380"/>
            <p14:sldId id="381"/>
            <p14:sldId id="382"/>
            <p14:sldId id="421"/>
            <p14:sldId id="370"/>
            <p14:sldId id="426"/>
            <p14:sldId id="374"/>
            <p14:sldId id="425"/>
            <p14:sldId id="394"/>
            <p14:sldId id="413"/>
            <p14:sldId id="419"/>
            <p14:sldId id="357"/>
          </p14:sldIdLst>
        </p14:section>
        <p14:section name="Sección sin título" id="{E9FCA953-BE60-4F6F-8F36-5D4909D1E9B8}">
          <p14:sldIdLst>
            <p14:sldId id="285"/>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racia Guardeño Navarro" initials="GN" lastIdx="2" clrIdx="0">
    <p:extLst>
      <p:ext uri="{19B8F6BF-5375-455C-9EA6-DF929625EA0E}">
        <p15:presenceInfo xmlns:p15="http://schemas.microsoft.com/office/powerpoint/2012/main" userId="S::gguardeno@uma.es::c5a6f2d4-bb92-4420-8f98-f0e52950c67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69349C5-D1CC-4ECB-B26C-23B2E4C3D4EB}" v="110" dt="2024-03-18T07:54:28.861"/>
    <p1510:client id="{C5AA0237-5029-49B3-AC15-C1CDE1270A7D}" v="14" dt="2024-03-18T08:28:37.300"/>
    <p1510:client id="{88DAD2A0-1A6F-43E4-BB19-306A999A5789}" v="248" dt="2024-03-18T10:43:14.912"/>
    <p1510:client id="{BC38F649-E211-48D4-B3AF-AF82F8F64E65}" v="163" dt="2024-03-18T08:16:12.440"/>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5" d="100"/>
          <a:sy n="105" d="100"/>
        </p:scale>
        <p:origin x="714"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commentAuthors" Target="commentAuthors.xml"/><Relationship Id="rId5" Type="http://schemas.openxmlformats.org/officeDocument/2006/relationships/slide" Target="slides/slide1.xml"/><Relationship Id="rId61" Type="http://schemas.openxmlformats.org/officeDocument/2006/relationships/theme" Target="theme/theme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handoutMaster" Target="handoutMasters/handoutMaster1.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EEB2EB4D-1AF7-4305-ACFA-06CF52BB9239}" type="datetimeFigureOut">
              <a:rPr lang="es-ES" smtClean="0"/>
              <a:t>08/10/2025</a:t>
            </a:fld>
            <a:endParaRPr lang="es-ES"/>
          </a:p>
        </p:txBody>
      </p:sp>
      <p:sp>
        <p:nvSpPr>
          <p:cNvPr id="4" name="Marcador de pie de página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s-ES"/>
          </a:p>
        </p:txBody>
      </p:sp>
      <p:sp>
        <p:nvSpPr>
          <p:cNvPr id="5" name="Marcador de número de diapositiva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D3C13F81-3341-49BC-82BB-439787578EA9}" type="slidenum">
              <a:rPr lang="es-ES" smtClean="0"/>
              <a:t>‹Nº›</a:t>
            </a:fld>
            <a:endParaRPr lang="es-ES"/>
          </a:p>
        </p:txBody>
      </p:sp>
    </p:spTree>
    <p:extLst>
      <p:ext uri="{BB962C8B-B14F-4D97-AF65-F5344CB8AC3E}">
        <p14:creationId xmlns:p14="http://schemas.microsoft.com/office/powerpoint/2010/main" val="44515161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9BE3E265-5C7D-4483-B5E8-3AE1EBCB182A}" type="datetimeFigureOut">
              <a:rPr lang="es-ES" smtClean="0"/>
              <a:t>08/10/2025</a:t>
            </a:fld>
            <a:endParaRPr lang="es-ES"/>
          </a:p>
        </p:txBody>
      </p:sp>
      <p:sp>
        <p:nvSpPr>
          <p:cNvPr id="4" name="Marcador de imagen de diapositiva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1E0804C0-9374-4322-8141-D7C6AB97FCF3}" type="slidenum">
              <a:rPr lang="es-ES" smtClean="0"/>
              <a:t>‹Nº›</a:t>
            </a:fld>
            <a:endParaRPr lang="es-ES"/>
          </a:p>
        </p:txBody>
      </p:sp>
    </p:spTree>
    <p:extLst>
      <p:ext uri="{BB962C8B-B14F-4D97-AF65-F5344CB8AC3E}">
        <p14:creationId xmlns:p14="http://schemas.microsoft.com/office/powerpoint/2010/main" val="392594149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1E0804C0-9374-4322-8141-D7C6AB97FCF3}" type="slidenum">
              <a:rPr lang="es-ES" smtClean="0"/>
              <a:t>1</a:t>
            </a:fld>
            <a:endParaRPr lang="es-ES"/>
          </a:p>
        </p:txBody>
      </p:sp>
    </p:spTree>
    <p:extLst>
      <p:ext uri="{BB962C8B-B14F-4D97-AF65-F5344CB8AC3E}">
        <p14:creationId xmlns:p14="http://schemas.microsoft.com/office/powerpoint/2010/main" val="19389425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1E0804C0-9374-4322-8141-D7C6AB97FCF3}" type="slidenum">
              <a:rPr lang="es-ES" smtClean="0"/>
              <a:t>10</a:t>
            </a:fld>
            <a:endParaRPr lang="es-ES"/>
          </a:p>
        </p:txBody>
      </p:sp>
    </p:spTree>
    <p:extLst>
      <p:ext uri="{BB962C8B-B14F-4D97-AF65-F5344CB8AC3E}">
        <p14:creationId xmlns:p14="http://schemas.microsoft.com/office/powerpoint/2010/main" val="26111504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1E0804C0-9374-4322-8141-D7C6AB97FCF3}" type="slidenum">
              <a:rPr lang="es-ES" smtClean="0"/>
              <a:t>11</a:t>
            </a:fld>
            <a:endParaRPr lang="es-ES"/>
          </a:p>
        </p:txBody>
      </p:sp>
    </p:spTree>
    <p:extLst>
      <p:ext uri="{BB962C8B-B14F-4D97-AF65-F5344CB8AC3E}">
        <p14:creationId xmlns:p14="http://schemas.microsoft.com/office/powerpoint/2010/main" val="13366600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1E0804C0-9374-4322-8141-D7C6AB97FCF3}" type="slidenum">
              <a:rPr lang="es-ES" smtClean="0"/>
              <a:t>12</a:t>
            </a:fld>
            <a:endParaRPr lang="es-ES"/>
          </a:p>
        </p:txBody>
      </p:sp>
    </p:spTree>
    <p:extLst>
      <p:ext uri="{BB962C8B-B14F-4D97-AF65-F5344CB8AC3E}">
        <p14:creationId xmlns:p14="http://schemas.microsoft.com/office/powerpoint/2010/main" val="31233765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1E0804C0-9374-4322-8141-D7C6AB97FCF3}" type="slidenum">
              <a:rPr lang="es-ES" smtClean="0"/>
              <a:t>13</a:t>
            </a:fld>
            <a:endParaRPr lang="es-ES"/>
          </a:p>
        </p:txBody>
      </p:sp>
    </p:spTree>
    <p:extLst>
      <p:ext uri="{BB962C8B-B14F-4D97-AF65-F5344CB8AC3E}">
        <p14:creationId xmlns:p14="http://schemas.microsoft.com/office/powerpoint/2010/main" val="9574079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1E0804C0-9374-4322-8141-D7C6AB97FCF3}" type="slidenum">
              <a:rPr lang="es-ES" smtClean="0"/>
              <a:t>14</a:t>
            </a:fld>
            <a:endParaRPr lang="es-ES"/>
          </a:p>
        </p:txBody>
      </p:sp>
    </p:spTree>
    <p:extLst>
      <p:ext uri="{BB962C8B-B14F-4D97-AF65-F5344CB8AC3E}">
        <p14:creationId xmlns:p14="http://schemas.microsoft.com/office/powerpoint/2010/main" val="27364057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1E0804C0-9374-4322-8141-D7C6AB97FCF3}" type="slidenum">
              <a:rPr lang="es-ES" smtClean="0"/>
              <a:t>15</a:t>
            </a:fld>
            <a:endParaRPr lang="es-ES"/>
          </a:p>
        </p:txBody>
      </p:sp>
    </p:spTree>
    <p:extLst>
      <p:ext uri="{BB962C8B-B14F-4D97-AF65-F5344CB8AC3E}">
        <p14:creationId xmlns:p14="http://schemas.microsoft.com/office/powerpoint/2010/main" val="6956210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1E0804C0-9374-4322-8141-D7C6AB97FCF3}" type="slidenum">
              <a:rPr lang="es-ES" smtClean="0"/>
              <a:t>16</a:t>
            </a:fld>
            <a:endParaRPr lang="es-ES"/>
          </a:p>
        </p:txBody>
      </p:sp>
    </p:spTree>
    <p:extLst>
      <p:ext uri="{BB962C8B-B14F-4D97-AF65-F5344CB8AC3E}">
        <p14:creationId xmlns:p14="http://schemas.microsoft.com/office/powerpoint/2010/main" val="32793136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1E0804C0-9374-4322-8141-D7C6AB97FCF3}" type="slidenum">
              <a:rPr lang="es-ES" smtClean="0"/>
              <a:t>17</a:t>
            </a:fld>
            <a:endParaRPr lang="es-ES"/>
          </a:p>
        </p:txBody>
      </p:sp>
    </p:spTree>
    <p:extLst>
      <p:ext uri="{BB962C8B-B14F-4D97-AF65-F5344CB8AC3E}">
        <p14:creationId xmlns:p14="http://schemas.microsoft.com/office/powerpoint/2010/main" val="19186046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1E0804C0-9374-4322-8141-D7C6AB97FCF3}" type="slidenum">
              <a:rPr lang="es-ES" smtClean="0"/>
              <a:t>18</a:t>
            </a:fld>
            <a:endParaRPr lang="es-ES"/>
          </a:p>
        </p:txBody>
      </p:sp>
    </p:spTree>
    <p:extLst>
      <p:ext uri="{BB962C8B-B14F-4D97-AF65-F5344CB8AC3E}">
        <p14:creationId xmlns:p14="http://schemas.microsoft.com/office/powerpoint/2010/main" val="5127583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1E0804C0-9374-4322-8141-D7C6AB97FCF3}" type="slidenum">
              <a:rPr lang="es-ES" smtClean="0"/>
              <a:t>19</a:t>
            </a:fld>
            <a:endParaRPr lang="es-ES"/>
          </a:p>
        </p:txBody>
      </p:sp>
    </p:spTree>
    <p:extLst>
      <p:ext uri="{BB962C8B-B14F-4D97-AF65-F5344CB8AC3E}">
        <p14:creationId xmlns:p14="http://schemas.microsoft.com/office/powerpoint/2010/main" val="34551321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1E0804C0-9374-4322-8141-D7C6AB97FCF3}" type="slidenum">
              <a:rPr lang="es-ES" smtClean="0"/>
              <a:t>2</a:t>
            </a:fld>
            <a:endParaRPr lang="es-ES"/>
          </a:p>
        </p:txBody>
      </p:sp>
    </p:spTree>
    <p:extLst>
      <p:ext uri="{BB962C8B-B14F-4D97-AF65-F5344CB8AC3E}">
        <p14:creationId xmlns:p14="http://schemas.microsoft.com/office/powerpoint/2010/main" val="14992043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1E0804C0-9374-4322-8141-D7C6AB97FCF3}" type="slidenum">
              <a:rPr lang="es-ES" smtClean="0"/>
              <a:t>20</a:t>
            </a:fld>
            <a:endParaRPr lang="es-ES"/>
          </a:p>
        </p:txBody>
      </p:sp>
    </p:spTree>
    <p:extLst>
      <p:ext uri="{BB962C8B-B14F-4D97-AF65-F5344CB8AC3E}">
        <p14:creationId xmlns:p14="http://schemas.microsoft.com/office/powerpoint/2010/main" val="36293967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1E0804C0-9374-4322-8141-D7C6AB97FCF3}" type="slidenum">
              <a:rPr lang="es-ES" smtClean="0"/>
              <a:t>21</a:t>
            </a:fld>
            <a:endParaRPr lang="es-ES"/>
          </a:p>
        </p:txBody>
      </p:sp>
    </p:spTree>
    <p:extLst>
      <p:ext uri="{BB962C8B-B14F-4D97-AF65-F5344CB8AC3E}">
        <p14:creationId xmlns:p14="http://schemas.microsoft.com/office/powerpoint/2010/main" val="161887069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1E0804C0-9374-4322-8141-D7C6AB97FCF3}" type="slidenum">
              <a:rPr lang="es-ES" smtClean="0"/>
              <a:t>22</a:t>
            </a:fld>
            <a:endParaRPr lang="es-ES"/>
          </a:p>
        </p:txBody>
      </p:sp>
    </p:spTree>
    <p:extLst>
      <p:ext uri="{BB962C8B-B14F-4D97-AF65-F5344CB8AC3E}">
        <p14:creationId xmlns:p14="http://schemas.microsoft.com/office/powerpoint/2010/main" val="3258043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1E0804C0-9374-4322-8141-D7C6AB97FCF3}" type="slidenum">
              <a:rPr lang="es-ES" smtClean="0"/>
              <a:t>23</a:t>
            </a:fld>
            <a:endParaRPr lang="es-ES"/>
          </a:p>
        </p:txBody>
      </p:sp>
    </p:spTree>
    <p:extLst>
      <p:ext uri="{BB962C8B-B14F-4D97-AF65-F5344CB8AC3E}">
        <p14:creationId xmlns:p14="http://schemas.microsoft.com/office/powerpoint/2010/main" val="315053147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1E0804C0-9374-4322-8141-D7C6AB97FCF3}" type="slidenum">
              <a:rPr lang="es-ES" smtClean="0"/>
              <a:t>24</a:t>
            </a:fld>
            <a:endParaRPr lang="es-ES"/>
          </a:p>
        </p:txBody>
      </p:sp>
    </p:spTree>
    <p:extLst>
      <p:ext uri="{BB962C8B-B14F-4D97-AF65-F5344CB8AC3E}">
        <p14:creationId xmlns:p14="http://schemas.microsoft.com/office/powerpoint/2010/main" val="108529647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1E0804C0-9374-4322-8141-D7C6AB97FCF3}" type="slidenum">
              <a:rPr lang="es-ES" smtClean="0"/>
              <a:t>25</a:t>
            </a:fld>
            <a:endParaRPr lang="es-ES"/>
          </a:p>
        </p:txBody>
      </p:sp>
    </p:spTree>
    <p:extLst>
      <p:ext uri="{BB962C8B-B14F-4D97-AF65-F5344CB8AC3E}">
        <p14:creationId xmlns:p14="http://schemas.microsoft.com/office/powerpoint/2010/main" val="176510755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1E0804C0-9374-4322-8141-D7C6AB97FCF3}" type="slidenum">
              <a:rPr lang="es-ES" smtClean="0"/>
              <a:t>26</a:t>
            </a:fld>
            <a:endParaRPr lang="es-ES"/>
          </a:p>
        </p:txBody>
      </p:sp>
    </p:spTree>
    <p:extLst>
      <p:ext uri="{BB962C8B-B14F-4D97-AF65-F5344CB8AC3E}">
        <p14:creationId xmlns:p14="http://schemas.microsoft.com/office/powerpoint/2010/main" val="271451882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1E0804C0-9374-4322-8141-D7C6AB97FCF3}" type="slidenum">
              <a:rPr lang="es-ES" smtClean="0"/>
              <a:t>27</a:t>
            </a:fld>
            <a:endParaRPr lang="es-ES"/>
          </a:p>
        </p:txBody>
      </p:sp>
    </p:spTree>
    <p:extLst>
      <p:ext uri="{BB962C8B-B14F-4D97-AF65-F5344CB8AC3E}">
        <p14:creationId xmlns:p14="http://schemas.microsoft.com/office/powerpoint/2010/main" val="330375150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1E0804C0-9374-4322-8141-D7C6AB97FCF3}" type="slidenum">
              <a:rPr lang="es-ES" smtClean="0"/>
              <a:t>28</a:t>
            </a:fld>
            <a:endParaRPr lang="es-ES"/>
          </a:p>
        </p:txBody>
      </p:sp>
    </p:spTree>
    <p:extLst>
      <p:ext uri="{BB962C8B-B14F-4D97-AF65-F5344CB8AC3E}">
        <p14:creationId xmlns:p14="http://schemas.microsoft.com/office/powerpoint/2010/main" val="401290530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1E0804C0-9374-4322-8141-D7C6AB97FCF3}" type="slidenum">
              <a:rPr lang="es-ES" smtClean="0"/>
              <a:t>29</a:t>
            </a:fld>
            <a:endParaRPr lang="es-ES"/>
          </a:p>
        </p:txBody>
      </p:sp>
    </p:spTree>
    <p:extLst>
      <p:ext uri="{BB962C8B-B14F-4D97-AF65-F5344CB8AC3E}">
        <p14:creationId xmlns:p14="http://schemas.microsoft.com/office/powerpoint/2010/main" val="36023504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1E0804C0-9374-4322-8141-D7C6AB97FCF3}" type="slidenum">
              <a:rPr lang="es-ES" smtClean="0"/>
              <a:t>3</a:t>
            </a:fld>
            <a:endParaRPr lang="es-ES"/>
          </a:p>
        </p:txBody>
      </p:sp>
    </p:spTree>
    <p:extLst>
      <p:ext uri="{BB962C8B-B14F-4D97-AF65-F5344CB8AC3E}">
        <p14:creationId xmlns:p14="http://schemas.microsoft.com/office/powerpoint/2010/main" val="316282603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1E0804C0-9374-4322-8141-D7C6AB97FCF3}" type="slidenum">
              <a:rPr lang="es-ES" smtClean="0"/>
              <a:t>30</a:t>
            </a:fld>
            <a:endParaRPr lang="es-ES"/>
          </a:p>
        </p:txBody>
      </p:sp>
    </p:spTree>
    <p:extLst>
      <p:ext uri="{BB962C8B-B14F-4D97-AF65-F5344CB8AC3E}">
        <p14:creationId xmlns:p14="http://schemas.microsoft.com/office/powerpoint/2010/main" val="147865463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1E0804C0-9374-4322-8141-D7C6AB97FCF3}" type="slidenum">
              <a:rPr lang="es-ES" smtClean="0"/>
              <a:t>31</a:t>
            </a:fld>
            <a:endParaRPr lang="es-ES"/>
          </a:p>
        </p:txBody>
      </p:sp>
    </p:spTree>
    <p:extLst>
      <p:ext uri="{BB962C8B-B14F-4D97-AF65-F5344CB8AC3E}">
        <p14:creationId xmlns:p14="http://schemas.microsoft.com/office/powerpoint/2010/main" val="401633810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1E0804C0-9374-4322-8141-D7C6AB97FCF3}" type="slidenum">
              <a:rPr lang="es-ES" smtClean="0"/>
              <a:t>32</a:t>
            </a:fld>
            <a:endParaRPr lang="es-ES"/>
          </a:p>
        </p:txBody>
      </p:sp>
    </p:spTree>
    <p:extLst>
      <p:ext uri="{BB962C8B-B14F-4D97-AF65-F5344CB8AC3E}">
        <p14:creationId xmlns:p14="http://schemas.microsoft.com/office/powerpoint/2010/main" val="289656097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1E0804C0-9374-4322-8141-D7C6AB97FCF3}" type="slidenum">
              <a:rPr lang="es-ES" smtClean="0"/>
              <a:t>33</a:t>
            </a:fld>
            <a:endParaRPr lang="es-ES"/>
          </a:p>
        </p:txBody>
      </p:sp>
    </p:spTree>
    <p:extLst>
      <p:ext uri="{BB962C8B-B14F-4D97-AF65-F5344CB8AC3E}">
        <p14:creationId xmlns:p14="http://schemas.microsoft.com/office/powerpoint/2010/main" val="309686284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1E0804C0-9374-4322-8141-D7C6AB97FCF3}" type="slidenum">
              <a:rPr lang="es-ES" smtClean="0"/>
              <a:t>34</a:t>
            </a:fld>
            <a:endParaRPr lang="es-ES"/>
          </a:p>
        </p:txBody>
      </p:sp>
    </p:spTree>
    <p:extLst>
      <p:ext uri="{BB962C8B-B14F-4D97-AF65-F5344CB8AC3E}">
        <p14:creationId xmlns:p14="http://schemas.microsoft.com/office/powerpoint/2010/main" val="234690076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1E0804C0-9374-4322-8141-D7C6AB97FCF3}" type="slidenum">
              <a:rPr lang="es-ES" smtClean="0"/>
              <a:t>35</a:t>
            </a:fld>
            <a:endParaRPr lang="es-ES"/>
          </a:p>
        </p:txBody>
      </p:sp>
    </p:spTree>
    <p:extLst>
      <p:ext uri="{BB962C8B-B14F-4D97-AF65-F5344CB8AC3E}">
        <p14:creationId xmlns:p14="http://schemas.microsoft.com/office/powerpoint/2010/main" val="31832857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1E0804C0-9374-4322-8141-D7C6AB97FCF3}" type="slidenum">
              <a:rPr lang="es-ES" smtClean="0"/>
              <a:t>36</a:t>
            </a:fld>
            <a:endParaRPr lang="es-ES"/>
          </a:p>
        </p:txBody>
      </p:sp>
    </p:spTree>
    <p:extLst>
      <p:ext uri="{BB962C8B-B14F-4D97-AF65-F5344CB8AC3E}">
        <p14:creationId xmlns:p14="http://schemas.microsoft.com/office/powerpoint/2010/main" val="360329709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1E0804C0-9374-4322-8141-D7C6AB97FCF3}" type="slidenum">
              <a:rPr lang="es-ES" smtClean="0"/>
              <a:t>37</a:t>
            </a:fld>
            <a:endParaRPr lang="es-ES"/>
          </a:p>
        </p:txBody>
      </p:sp>
    </p:spTree>
    <p:extLst>
      <p:ext uri="{BB962C8B-B14F-4D97-AF65-F5344CB8AC3E}">
        <p14:creationId xmlns:p14="http://schemas.microsoft.com/office/powerpoint/2010/main" val="211767951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1E0804C0-9374-4322-8141-D7C6AB97FCF3}" type="slidenum">
              <a:rPr lang="es-ES" smtClean="0"/>
              <a:t>38</a:t>
            </a:fld>
            <a:endParaRPr lang="es-ES"/>
          </a:p>
        </p:txBody>
      </p:sp>
    </p:spTree>
    <p:extLst>
      <p:ext uri="{BB962C8B-B14F-4D97-AF65-F5344CB8AC3E}">
        <p14:creationId xmlns:p14="http://schemas.microsoft.com/office/powerpoint/2010/main" val="354352184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1E0804C0-9374-4322-8141-D7C6AB97FCF3}" type="slidenum">
              <a:rPr lang="es-ES" smtClean="0"/>
              <a:t>39</a:t>
            </a:fld>
            <a:endParaRPr lang="es-ES"/>
          </a:p>
        </p:txBody>
      </p:sp>
    </p:spTree>
    <p:extLst>
      <p:ext uri="{BB962C8B-B14F-4D97-AF65-F5344CB8AC3E}">
        <p14:creationId xmlns:p14="http://schemas.microsoft.com/office/powerpoint/2010/main" val="5361972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1E0804C0-9374-4322-8141-D7C6AB97FCF3}" type="slidenum">
              <a:rPr lang="es-ES" smtClean="0"/>
              <a:t>4</a:t>
            </a:fld>
            <a:endParaRPr lang="es-ES"/>
          </a:p>
        </p:txBody>
      </p:sp>
    </p:spTree>
    <p:extLst>
      <p:ext uri="{BB962C8B-B14F-4D97-AF65-F5344CB8AC3E}">
        <p14:creationId xmlns:p14="http://schemas.microsoft.com/office/powerpoint/2010/main" val="187993748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1E0804C0-9374-4322-8141-D7C6AB97FCF3}" type="slidenum">
              <a:rPr lang="es-ES" smtClean="0"/>
              <a:t>40</a:t>
            </a:fld>
            <a:endParaRPr lang="es-ES"/>
          </a:p>
        </p:txBody>
      </p:sp>
    </p:spTree>
    <p:extLst>
      <p:ext uri="{BB962C8B-B14F-4D97-AF65-F5344CB8AC3E}">
        <p14:creationId xmlns:p14="http://schemas.microsoft.com/office/powerpoint/2010/main" val="29873685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1E0804C0-9374-4322-8141-D7C6AB97FCF3}" type="slidenum">
              <a:rPr lang="es-ES" smtClean="0"/>
              <a:t>41</a:t>
            </a:fld>
            <a:endParaRPr lang="es-ES"/>
          </a:p>
        </p:txBody>
      </p:sp>
    </p:spTree>
    <p:extLst>
      <p:ext uri="{BB962C8B-B14F-4D97-AF65-F5344CB8AC3E}">
        <p14:creationId xmlns:p14="http://schemas.microsoft.com/office/powerpoint/2010/main" val="426843169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1E0804C0-9374-4322-8141-D7C6AB97FCF3}" type="slidenum">
              <a:rPr lang="es-ES" smtClean="0"/>
              <a:t>42</a:t>
            </a:fld>
            <a:endParaRPr lang="es-ES"/>
          </a:p>
        </p:txBody>
      </p:sp>
    </p:spTree>
    <p:extLst>
      <p:ext uri="{BB962C8B-B14F-4D97-AF65-F5344CB8AC3E}">
        <p14:creationId xmlns:p14="http://schemas.microsoft.com/office/powerpoint/2010/main" val="180069619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1E0804C0-9374-4322-8141-D7C6AB97FCF3}" type="slidenum">
              <a:rPr lang="es-ES" smtClean="0"/>
              <a:t>43</a:t>
            </a:fld>
            <a:endParaRPr lang="es-ES"/>
          </a:p>
        </p:txBody>
      </p:sp>
    </p:spTree>
    <p:extLst>
      <p:ext uri="{BB962C8B-B14F-4D97-AF65-F5344CB8AC3E}">
        <p14:creationId xmlns:p14="http://schemas.microsoft.com/office/powerpoint/2010/main" val="423174368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1E0804C0-9374-4322-8141-D7C6AB97FCF3}" type="slidenum">
              <a:rPr lang="es-ES" smtClean="0"/>
              <a:t>44</a:t>
            </a:fld>
            <a:endParaRPr lang="es-ES"/>
          </a:p>
        </p:txBody>
      </p:sp>
    </p:spTree>
    <p:extLst>
      <p:ext uri="{BB962C8B-B14F-4D97-AF65-F5344CB8AC3E}">
        <p14:creationId xmlns:p14="http://schemas.microsoft.com/office/powerpoint/2010/main" val="204975792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1E0804C0-9374-4322-8141-D7C6AB97FCF3}" type="slidenum">
              <a:rPr lang="es-ES" smtClean="0"/>
              <a:t>45</a:t>
            </a:fld>
            <a:endParaRPr lang="es-ES"/>
          </a:p>
        </p:txBody>
      </p:sp>
    </p:spTree>
    <p:extLst>
      <p:ext uri="{BB962C8B-B14F-4D97-AF65-F5344CB8AC3E}">
        <p14:creationId xmlns:p14="http://schemas.microsoft.com/office/powerpoint/2010/main" val="186364776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1E0804C0-9374-4322-8141-D7C6AB97FCF3}" type="slidenum">
              <a:rPr lang="es-ES" smtClean="0"/>
              <a:t>46</a:t>
            </a:fld>
            <a:endParaRPr lang="es-ES"/>
          </a:p>
        </p:txBody>
      </p:sp>
    </p:spTree>
    <p:extLst>
      <p:ext uri="{BB962C8B-B14F-4D97-AF65-F5344CB8AC3E}">
        <p14:creationId xmlns:p14="http://schemas.microsoft.com/office/powerpoint/2010/main" val="336294655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1E0804C0-9374-4322-8141-D7C6AB97FCF3}" type="slidenum">
              <a:rPr lang="es-ES" smtClean="0"/>
              <a:t>47</a:t>
            </a:fld>
            <a:endParaRPr lang="es-ES"/>
          </a:p>
        </p:txBody>
      </p:sp>
    </p:spTree>
    <p:extLst>
      <p:ext uri="{BB962C8B-B14F-4D97-AF65-F5344CB8AC3E}">
        <p14:creationId xmlns:p14="http://schemas.microsoft.com/office/powerpoint/2010/main" val="137555868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1E0804C0-9374-4322-8141-D7C6AB97FCF3}" type="slidenum">
              <a:rPr lang="es-ES" smtClean="0"/>
              <a:t>48</a:t>
            </a:fld>
            <a:endParaRPr lang="es-ES"/>
          </a:p>
        </p:txBody>
      </p:sp>
    </p:spTree>
    <p:extLst>
      <p:ext uri="{BB962C8B-B14F-4D97-AF65-F5344CB8AC3E}">
        <p14:creationId xmlns:p14="http://schemas.microsoft.com/office/powerpoint/2010/main" val="155608057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1E0804C0-9374-4322-8141-D7C6AB97FCF3}" type="slidenum">
              <a:rPr lang="es-ES" smtClean="0"/>
              <a:t>49</a:t>
            </a:fld>
            <a:endParaRPr lang="es-ES"/>
          </a:p>
        </p:txBody>
      </p:sp>
    </p:spTree>
    <p:extLst>
      <p:ext uri="{BB962C8B-B14F-4D97-AF65-F5344CB8AC3E}">
        <p14:creationId xmlns:p14="http://schemas.microsoft.com/office/powerpoint/2010/main" val="11780166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1E0804C0-9374-4322-8141-D7C6AB97FCF3}" type="slidenum">
              <a:rPr lang="es-ES" smtClean="0"/>
              <a:t>5</a:t>
            </a:fld>
            <a:endParaRPr lang="es-ES"/>
          </a:p>
        </p:txBody>
      </p:sp>
    </p:spTree>
    <p:extLst>
      <p:ext uri="{BB962C8B-B14F-4D97-AF65-F5344CB8AC3E}">
        <p14:creationId xmlns:p14="http://schemas.microsoft.com/office/powerpoint/2010/main" val="245029796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1E0804C0-9374-4322-8141-D7C6AB97FCF3}" type="slidenum">
              <a:rPr lang="es-ES" smtClean="0"/>
              <a:t>50</a:t>
            </a:fld>
            <a:endParaRPr lang="es-ES"/>
          </a:p>
        </p:txBody>
      </p:sp>
    </p:spTree>
    <p:extLst>
      <p:ext uri="{BB962C8B-B14F-4D97-AF65-F5344CB8AC3E}">
        <p14:creationId xmlns:p14="http://schemas.microsoft.com/office/powerpoint/2010/main" val="236989629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1E0804C0-9374-4322-8141-D7C6AB97FCF3}" type="slidenum">
              <a:rPr lang="es-ES" smtClean="0"/>
              <a:t>51</a:t>
            </a:fld>
            <a:endParaRPr lang="es-ES"/>
          </a:p>
        </p:txBody>
      </p:sp>
    </p:spTree>
    <p:extLst>
      <p:ext uri="{BB962C8B-B14F-4D97-AF65-F5344CB8AC3E}">
        <p14:creationId xmlns:p14="http://schemas.microsoft.com/office/powerpoint/2010/main" val="29419279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1E0804C0-9374-4322-8141-D7C6AB97FCF3}" type="slidenum">
              <a:rPr lang="es-ES" smtClean="0"/>
              <a:t>6</a:t>
            </a:fld>
            <a:endParaRPr lang="es-ES"/>
          </a:p>
        </p:txBody>
      </p:sp>
    </p:spTree>
    <p:extLst>
      <p:ext uri="{BB962C8B-B14F-4D97-AF65-F5344CB8AC3E}">
        <p14:creationId xmlns:p14="http://schemas.microsoft.com/office/powerpoint/2010/main" val="42313243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1E0804C0-9374-4322-8141-D7C6AB97FCF3}" type="slidenum">
              <a:rPr lang="es-ES" smtClean="0"/>
              <a:t>7</a:t>
            </a:fld>
            <a:endParaRPr lang="es-ES"/>
          </a:p>
        </p:txBody>
      </p:sp>
    </p:spTree>
    <p:extLst>
      <p:ext uri="{BB962C8B-B14F-4D97-AF65-F5344CB8AC3E}">
        <p14:creationId xmlns:p14="http://schemas.microsoft.com/office/powerpoint/2010/main" val="38178088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1E0804C0-9374-4322-8141-D7C6AB97FCF3}" type="slidenum">
              <a:rPr lang="es-ES" smtClean="0"/>
              <a:t>8</a:t>
            </a:fld>
            <a:endParaRPr lang="es-ES"/>
          </a:p>
        </p:txBody>
      </p:sp>
    </p:spTree>
    <p:extLst>
      <p:ext uri="{BB962C8B-B14F-4D97-AF65-F5344CB8AC3E}">
        <p14:creationId xmlns:p14="http://schemas.microsoft.com/office/powerpoint/2010/main" val="23515413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1E0804C0-9374-4322-8141-D7C6AB97FCF3}" type="slidenum">
              <a:rPr lang="es-ES" smtClean="0"/>
              <a:t>9</a:t>
            </a:fld>
            <a:endParaRPr lang="es-ES"/>
          </a:p>
        </p:txBody>
      </p:sp>
    </p:spTree>
    <p:extLst>
      <p:ext uri="{BB962C8B-B14F-4D97-AF65-F5344CB8AC3E}">
        <p14:creationId xmlns:p14="http://schemas.microsoft.com/office/powerpoint/2010/main" val="266278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507BAE2-FBD0-49FC-8DDC-1E8F6F5DF759}"/>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4B9EA566-699B-4D6A-B46B-8F7B4244665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A0DADFC5-0ECA-4BBF-8CC5-3765DD2DB5F8}"/>
              </a:ext>
            </a:extLst>
          </p:cNvPr>
          <p:cNvSpPr>
            <a:spLocks noGrp="1"/>
          </p:cNvSpPr>
          <p:nvPr>
            <p:ph type="dt" sz="half" idx="10"/>
          </p:nvPr>
        </p:nvSpPr>
        <p:spPr/>
        <p:txBody>
          <a:bodyPr/>
          <a:lstStyle/>
          <a:p>
            <a:fld id="{2C84A0AB-01B9-45A1-ACD9-6E55519BF372}" type="datetimeFigureOut">
              <a:rPr lang="es-ES" smtClean="0"/>
              <a:t>08/10/2025</a:t>
            </a:fld>
            <a:endParaRPr lang="es-ES"/>
          </a:p>
        </p:txBody>
      </p:sp>
      <p:sp>
        <p:nvSpPr>
          <p:cNvPr id="5" name="Marcador de pie de página 4">
            <a:extLst>
              <a:ext uri="{FF2B5EF4-FFF2-40B4-BE49-F238E27FC236}">
                <a16:creationId xmlns:a16="http://schemas.microsoft.com/office/drawing/2014/main" id="{5A7B7B1E-82DA-4044-8C55-BE44BEDDFDC1}"/>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57C96607-5371-40D4-A9A5-E3A977227635}"/>
              </a:ext>
            </a:extLst>
          </p:cNvPr>
          <p:cNvSpPr>
            <a:spLocks noGrp="1"/>
          </p:cNvSpPr>
          <p:nvPr>
            <p:ph type="sldNum" sz="quarter" idx="12"/>
          </p:nvPr>
        </p:nvSpPr>
        <p:spPr/>
        <p:txBody>
          <a:bodyPr/>
          <a:lstStyle/>
          <a:p>
            <a:fld id="{2347A21D-8F6D-4B20-9573-9E4877FDE2BD}" type="slidenum">
              <a:rPr lang="es-ES" smtClean="0"/>
              <a:t>‹Nº›</a:t>
            </a:fld>
            <a:endParaRPr lang="es-ES"/>
          </a:p>
        </p:txBody>
      </p:sp>
    </p:spTree>
    <p:extLst>
      <p:ext uri="{BB962C8B-B14F-4D97-AF65-F5344CB8AC3E}">
        <p14:creationId xmlns:p14="http://schemas.microsoft.com/office/powerpoint/2010/main" val="9879097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24B92ED-ADA2-4D74-937D-6D78658834B8}"/>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4953E6CF-FD2E-40AE-8EB6-1DFD18C97C84}"/>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D427D4B0-D165-41D7-8D20-CE56FA5492D2}"/>
              </a:ext>
            </a:extLst>
          </p:cNvPr>
          <p:cNvSpPr>
            <a:spLocks noGrp="1"/>
          </p:cNvSpPr>
          <p:nvPr>
            <p:ph type="dt" sz="half" idx="10"/>
          </p:nvPr>
        </p:nvSpPr>
        <p:spPr/>
        <p:txBody>
          <a:bodyPr/>
          <a:lstStyle/>
          <a:p>
            <a:fld id="{2C84A0AB-01B9-45A1-ACD9-6E55519BF372}" type="datetimeFigureOut">
              <a:rPr lang="es-ES" smtClean="0"/>
              <a:t>08/10/2025</a:t>
            </a:fld>
            <a:endParaRPr lang="es-ES"/>
          </a:p>
        </p:txBody>
      </p:sp>
      <p:sp>
        <p:nvSpPr>
          <p:cNvPr id="5" name="Marcador de pie de página 4">
            <a:extLst>
              <a:ext uri="{FF2B5EF4-FFF2-40B4-BE49-F238E27FC236}">
                <a16:creationId xmlns:a16="http://schemas.microsoft.com/office/drawing/2014/main" id="{278AF03C-A7E1-4000-9380-7A91DE139407}"/>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2BA6B064-DF1B-4FBD-A943-C6668DE8BC43}"/>
              </a:ext>
            </a:extLst>
          </p:cNvPr>
          <p:cNvSpPr>
            <a:spLocks noGrp="1"/>
          </p:cNvSpPr>
          <p:nvPr>
            <p:ph type="sldNum" sz="quarter" idx="12"/>
          </p:nvPr>
        </p:nvSpPr>
        <p:spPr/>
        <p:txBody>
          <a:bodyPr/>
          <a:lstStyle/>
          <a:p>
            <a:fld id="{2347A21D-8F6D-4B20-9573-9E4877FDE2BD}" type="slidenum">
              <a:rPr lang="es-ES" smtClean="0"/>
              <a:t>‹Nº›</a:t>
            </a:fld>
            <a:endParaRPr lang="es-ES"/>
          </a:p>
        </p:txBody>
      </p:sp>
    </p:spTree>
    <p:extLst>
      <p:ext uri="{BB962C8B-B14F-4D97-AF65-F5344CB8AC3E}">
        <p14:creationId xmlns:p14="http://schemas.microsoft.com/office/powerpoint/2010/main" val="3254995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53D26A7F-DCA7-4E4A-B4CF-28821FEB2871}"/>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E78BCC61-136A-4379-852B-A15F63BCA2B7}"/>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1872D1A6-1908-410F-B664-64D10D089AB2}"/>
              </a:ext>
            </a:extLst>
          </p:cNvPr>
          <p:cNvSpPr>
            <a:spLocks noGrp="1"/>
          </p:cNvSpPr>
          <p:nvPr>
            <p:ph type="dt" sz="half" idx="10"/>
          </p:nvPr>
        </p:nvSpPr>
        <p:spPr/>
        <p:txBody>
          <a:bodyPr/>
          <a:lstStyle/>
          <a:p>
            <a:fld id="{2C84A0AB-01B9-45A1-ACD9-6E55519BF372}" type="datetimeFigureOut">
              <a:rPr lang="es-ES" smtClean="0"/>
              <a:t>08/10/2025</a:t>
            </a:fld>
            <a:endParaRPr lang="es-ES"/>
          </a:p>
        </p:txBody>
      </p:sp>
      <p:sp>
        <p:nvSpPr>
          <p:cNvPr id="5" name="Marcador de pie de página 4">
            <a:extLst>
              <a:ext uri="{FF2B5EF4-FFF2-40B4-BE49-F238E27FC236}">
                <a16:creationId xmlns:a16="http://schemas.microsoft.com/office/drawing/2014/main" id="{34AEECF9-06EB-4CFE-AD5C-7D46F057CF14}"/>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597CB9DC-8397-4F52-87B1-1FD2B7529C50}"/>
              </a:ext>
            </a:extLst>
          </p:cNvPr>
          <p:cNvSpPr>
            <a:spLocks noGrp="1"/>
          </p:cNvSpPr>
          <p:nvPr>
            <p:ph type="sldNum" sz="quarter" idx="12"/>
          </p:nvPr>
        </p:nvSpPr>
        <p:spPr/>
        <p:txBody>
          <a:bodyPr/>
          <a:lstStyle/>
          <a:p>
            <a:fld id="{2347A21D-8F6D-4B20-9573-9E4877FDE2BD}" type="slidenum">
              <a:rPr lang="es-ES" smtClean="0"/>
              <a:t>‹Nº›</a:t>
            </a:fld>
            <a:endParaRPr lang="es-ES"/>
          </a:p>
        </p:txBody>
      </p:sp>
    </p:spTree>
    <p:extLst>
      <p:ext uri="{BB962C8B-B14F-4D97-AF65-F5344CB8AC3E}">
        <p14:creationId xmlns:p14="http://schemas.microsoft.com/office/powerpoint/2010/main" val="25968420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F73D573-BB72-4A86-A279-C979DD8D9F04}"/>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16DA4A4E-0DC4-445C-A34E-F6CBFFB38E2A}"/>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EF1EEEB0-8177-4B4A-B4C8-2BA480BF9A3C}"/>
              </a:ext>
            </a:extLst>
          </p:cNvPr>
          <p:cNvSpPr>
            <a:spLocks noGrp="1"/>
          </p:cNvSpPr>
          <p:nvPr>
            <p:ph type="dt" sz="half" idx="10"/>
          </p:nvPr>
        </p:nvSpPr>
        <p:spPr/>
        <p:txBody>
          <a:bodyPr/>
          <a:lstStyle/>
          <a:p>
            <a:fld id="{2C84A0AB-01B9-45A1-ACD9-6E55519BF372}" type="datetimeFigureOut">
              <a:rPr lang="es-ES" smtClean="0"/>
              <a:t>08/10/2025</a:t>
            </a:fld>
            <a:endParaRPr lang="es-ES"/>
          </a:p>
        </p:txBody>
      </p:sp>
      <p:sp>
        <p:nvSpPr>
          <p:cNvPr id="5" name="Marcador de pie de página 4">
            <a:extLst>
              <a:ext uri="{FF2B5EF4-FFF2-40B4-BE49-F238E27FC236}">
                <a16:creationId xmlns:a16="http://schemas.microsoft.com/office/drawing/2014/main" id="{2BF7CF4C-3017-4F00-8DBD-7BE34633260F}"/>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5087AFF8-DA1F-44F1-BECA-B4C955C9DBD5}"/>
              </a:ext>
            </a:extLst>
          </p:cNvPr>
          <p:cNvSpPr>
            <a:spLocks noGrp="1"/>
          </p:cNvSpPr>
          <p:nvPr>
            <p:ph type="sldNum" sz="quarter" idx="12"/>
          </p:nvPr>
        </p:nvSpPr>
        <p:spPr/>
        <p:txBody>
          <a:bodyPr/>
          <a:lstStyle/>
          <a:p>
            <a:fld id="{2347A21D-8F6D-4B20-9573-9E4877FDE2BD}" type="slidenum">
              <a:rPr lang="es-ES" smtClean="0"/>
              <a:t>‹Nº›</a:t>
            </a:fld>
            <a:endParaRPr lang="es-ES"/>
          </a:p>
        </p:txBody>
      </p:sp>
    </p:spTree>
    <p:extLst>
      <p:ext uri="{BB962C8B-B14F-4D97-AF65-F5344CB8AC3E}">
        <p14:creationId xmlns:p14="http://schemas.microsoft.com/office/powerpoint/2010/main" val="34643274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4F45680-C691-4BF4-B705-EC9E0619BD05}"/>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23537139-335D-4273-93A2-46E6DA2A639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4C9C6597-4AC5-409E-BDC2-101644C4C50E}"/>
              </a:ext>
            </a:extLst>
          </p:cNvPr>
          <p:cNvSpPr>
            <a:spLocks noGrp="1"/>
          </p:cNvSpPr>
          <p:nvPr>
            <p:ph type="dt" sz="half" idx="10"/>
          </p:nvPr>
        </p:nvSpPr>
        <p:spPr/>
        <p:txBody>
          <a:bodyPr/>
          <a:lstStyle/>
          <a:p>
            <a:fld id="{2C84A0AB-01B9-45A1-ACD9-6E55519BF372}" type="datetimeFigureOut">
              <a:rPr lang="es-ES" smtClean="0"/>
              <a:t>08/10/2025</a:t>
            </a:fld>
            <a:endParaRPr lang="es-ES"/>
          </a:p>
        </p:txBody>
      </p:sp>
      <p:sp>
        <p:nvSpPr>
          <p:cNvPr id="5" name="Marcador de pie de página 4">
            <a:extLst>
              <a:ext uri="{FF2B5EF4-FFF2-40B4-BE49-F238E27FC236}">
                <a16:creationId xmlns:a16="http://schemas.microsoft.com/office/drawing/2014/main" id="{9EB6E932-A885-47A6-A0FD-7B1712F91F0A}"/>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2E7FDE2E-E0C4-4860-A10B-4A667A5F6A02}"/>
              </a:ext>
            </a:extLst>
          </p:cNvPr>
          <p:cNvSpPr>
            <a:spLocks noGrp="1"/>
          </p:cNvSpPr>
          <p:nvPr>
            <p:ph type="sldNum" sz="quarter" idx="12"/>
          </p:nvPr>
        </p:nvSpPr>
        <p:spPr/>
        <p:txBody>
          <a:bodyPr/>
          <a:lstStyle/>
          <a:p>
            <a:fld id="{2347A21D-8F6D-4B20-9573-9E4877FDE2BD}" type="slidenum">
              <a:rPr lang="es-ES" smtClean="0"/>
              <a:t>‹Nº›</a:t>
            </a:fld>
            <a:endParaRPr lang="es-ES"/>
          </a:p>
        </p:txBody>
      </p:sp>
    </p:spTree>
    <p:extLst>
      <p:ext uri="{BB962C8B-B14F-4D97-AF65-F5344CB8AC3E}">
        <p14:creationId xmlns:p14="http://schemas.microsoft.com/office/powerpoint/2010/main" val="8496716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60B3B3F-E1C1-4553-B513-6CA051936D0A}"/>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55A89CBC-0805-483D-9173-4A7478ACEA55}"/>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3FA80BC2-5492-4080-87D4-7C6028B18D9F}"/>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1F8416A8-D431-4239-B471-5CFF8A1D1772}"/>
              </a:ext>
            </a:extLst>
          </p:cNvPr>
          <p:cNvSpPr>
            <a:spLocks noGrp="1"/>
          </p:cNvSpPr>
          <p:nvPr>
            <p:ph type="dt" sz="half" idx="10"/>
          </p:nvPr>
        </p:nvSpPr>
        <p:spPr/>
        <p:txBody>
          <a:bodyPr/>
          <a:lstStyle/>
          <a:p>
            <a:fld id="{2C84A0AB-01B9-45A1-ACD9-6E55519BF372}" type="datetimeFigureOut">
              <a:rPr lang="es-ES" smtClean="0"/>
              <a:t>08/10/2025</a:t>
            </a:fld>
            <a:endParaRPr lang="es-ES"/>
          </a:p>
        </p:txBody>
      </p:sp>
      <p:sp>
        <p:nvSpPr>
          <p:cNvPr id="6" name="Marcador de pie de página 5">
            <a:extLst>
              <a:ext uri="{FF2B5EF4-FFF2-40B4-BE49-F238E27FC236}">
                <a16:creationId xmlns:a16="http://schemas.microsoft.com/office/drawing/2014/main" id="{536D8530-1FA9-4230-92E0-2BDE91B2D8FF}"/>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28589A63-0C54-4D79-9CDF-A42178B21492}"/>
              </a:ext>
            </a:extLst>
          </p:cNvPr>
          <p:cNvSpPr>
            <a:spLocks noGrp="1"/>
          </p:cNvSpPr>
          <p:nvPr>
            <p:ph type="sldNum" sz="quarter" idx="12"/>
          </p:nvPr>
        </p:nvSpPr>
        <p:spPr/>
        <p:txBody>
          <a:bodyPr/>
          <a:lstStyle/>
          <a:p>
            <a:fld id="{2347A21D-8F6D-4B20-9573-9E4877FDE2BD}" type="slidenum">
              <a:rPr lang="es-ES" smtClean="0"/>
              <a:t>‹Nº›</a:t>
            </a:fld>
            <a:endParaRPr lang="es-ES"/>
          </a:p>
        </p:txBody>
      </p:sp>
    </p:spTree>
    <p:extLst>
      <p:ext uri="{BB962C8B-B14F-4D97-AF65-F5344CB8AC3E}">
        <p14:creationId xmlns:p14="http://schemas.microsoft.com/office/powerpoint/2010/main" val="33801571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458B797-60D3-4749-8470-41BEC8AB3591}"/>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5E309ECF-11C1-408A-B1DE-BE87FBCD76D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B0155A63-A675-43DB-AF4F-0FB0F85E176C}"/>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DF039AA1-ECA2-400C-A110-5B01C4AEFBA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8E2998C8-7413-44C0-9D4B-9EFB7C21329D}"/>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F831F02F-7DFC-4E07-A989-EDA30C8FD127}"/>
              </a:ext>
            </a:extLst>
          </p:cNvPr>
          <p:cNvSpPr>
            <a:spLocks noGrp="1"/>
          </p:cNvSpPr>
          <p:nvPr>
            <p:ph type="dt" sz="half" idx="10"/>
          </p:nvPr>
        </p:nvSpPr>
        <p:spPr/>
        <p:txBody>
          <a:bodyPr/>
          <a:lstStyle/>
          <a:p>
            <a:fld id="{2C84A0AB-01B9-45A1-ACD9-6E55519BF372}" type="datetimeFigureOut">
              <a:rPr lang="es-ES" smtClean="0"/>
              <a:t>08/10/2025</a:t>
            </a:fld>
            <a:endParaRPr lang="es-ES"/>
          </a:p>
        </p:txBody>
      </p:sp>
      <p:sp>
        <p:nvSpPr>
          <p:cNvPr id="8" name="Marcador de pie de página 7">
            <a:extLst>
              <a:ext uri="{FF2B5EF4-FFF2-40B4-BE49-F238E27FC236}">
                <a16:creationId xmlns:a16="http://schemas.microsoft.com/office/drawing/2014/main" id="{EB0B98AA-6803-44D0-A020-D45F516C691D}"/>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5D43EE0C-ACD6-4260-890A-443A5622B878}"/>
              </a:ext>
            </a:extLst>
          </p:cNvPr>
          <p:cNvSpPr>
            <a:spLocks noGrp="1"/>
          </p:cNvSpPr>
          <p:nvPr>
            <p:ph type="sldNum" sz="quarter" idx="12"/>
          </p:nvPr>
        </p:nvSpPr>
        <p:spPr/>
        <p:txBody>
          <a:bodyPr/>
          <a:lstStyle/>
          <a:p>
            <a:fld id="{2347A21D-8F6D-4B20-9573-9E4877FDE2BD}" type="slidenum">
              <a:rPr lang="es-ES" smtClean="0"/>
              <a:t>‹Nº›</a:t>
            </a:fld>
            <a:endParaRPr lang="es-ES"/>
          </a:p>
        </p:txBody>
      </p:sp>
    </p:spTree>
    <p:extLst>
      <p:ext uri="{BB962C8B-B14F-4D97-AF65-F5344CB8AC3E}">
        <p14:creationId xmlns:p14="http://schemas.microsoft.com/office/powerpoint/2010/main" val="7276922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1D494A1-CA26-4DA1-BFC7-5296EDDD6D2E}"/>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39DCD8D8-19B6-47D2-9475-76E88B36F20C}"/>
              </a:ext>
            </a:extLst>
          </p:cNvPr>
          <p:cNvSpPr>
            <a:spLocks noGrp="1"/>
          </p:cNvSpPr>
          <p:nvPr>
            <p:ph type="dt" sz="half" idx="10"/>
          </p:nvPr>
        </p:nvSpPr>
        <p:spPr/>
        <p:txBody>
          <a:bodyPr/>
          <a:lstStyle/>
          <a:p>
            <a:fld id="{2C84A0AB-01B9-45A1-ACD9-6E55519BF372}" type="datetimeFigureOut">
              <a:rPr lang="es-ES" smtClean="0"/>
              <a:t>08/10/2025</a:t>
            </a:fld>
            <a:endParaRPr lang="es-ES"/>
          </a:p>
        </p:txBody>
      </p:sp>
      <p:sp>
        <p:nvSpPr>
          <p:cNvPr id="4" name="Marcador de pie de página 3">
            <a:extLst>
              <a:ext uri="{FF2B5EF4-FFF2-40B4-BE49-F238E27FC236}">
                <a16:creationId xmlns:a16="http://schemas.microsoft.com/office/drawing/2014/main" id="{B4CE89B0-FD09-48B3-A460-D0FD5D89807C}"/>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3E59B1E0-DE71-4FA6-AD64-FAE5C6B05D18}"/>
              </a:ext>
            </a:extLst>
          </p:cNvPr>
          <p:cNvSpPr>
            <a:spLocks noGrp="1"/>
          </p:cNvSpPr>
          <p:nvPr>
            <p:ph type="sldNum" sz="quarter" idx="12"/>
          </p:nvPr>
        </p:nvSpPr>
        <p:spPr/>
        <p:txBody>
          <a:bodyPr/>
          <a:lstStyle/>
          <a:p>
            <a:fld id="{2347A21D-8F6D-4B20-9573-9E4877FDE2BD}" type="slidenum">
              <a:rPr lang="es-ES" smtClean="0"/>
              <a:t>‹Nº›</a:t>
            </a:fld>
            <a:endParaRPr lang="es-ES"/>
          </a:p>
        </p:txBody>
      </p:sp>
    </p:spTree>
    <p:extLst>
      <p:ext uri="{BB962C8B-B14F-4D97-AF65-F5344CB8AC3E}">
        <p14:creationId xmlns:p14="http://schemas.microsoft.com/office/powerpoint/2010/main" val="25283767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FF200F1B-42AC-4E78-8D34-FACBC61B12C2}"/>
              </a:ext>
            </a:extLst>
          </p:cNvPr>
          <p:cNvSpPr>
            <a:spLocks noGrp="1"/>
          </p:cNvSpPr>
          <p:nvPr>
            <p:ph type="dt" sz="half" idx="10"/>
          </p:nvPr>
        </p:nvSpPr>
        <p:spPr/>
        <p:txBody>
          <a:bodyPr/>
          <a:lstStyle/>
          <a:p>
            <a:fld id="{2C84A0AB-01B9-45A1-ACD9-6E55519BF372}" type="datetimeFigureOut">
              <a:rPr lang="es-ES" smtClean="0"/>
              <a:t>08/10/2025</a:t>
            </a:fld>
            <a:endParaRPr lang="es-ES"/>
          </a:p>
        </p:txBody>
      </p:sp>
      <p:sp>
        <p:nvSpPr>
          <p:cNvPr id="3" name="Marcador de pie de página 2">
            <a:extLst>
              <a:ext uri="{FF2B5EF4-FFF2-40B4-BE49-F238E27FC236}">
                <a16:creationId xmlns:a16="http://schemas.microsoft.com/office/drawing/2014/main" id="{0B5A2B31-2FD2-4E4E-B9C9-11E00E7B0073}"/>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F27FDB05-0CF6-4975-BA82-991D313ABFBF}"/>
              </a:ext>
            </a:extLst>
          </p:cNvPr>
          <p:cNvSpPr>
            <a:spLocks noGrp="1"/>
          </p:cNvSpPr>
          <p:nvPr>
            <p:ph type="sldNum" sz="quarter" idx="12"/>
          </p:nvPr>
        </p:nvSpPr>
        <p:spPr/>
        <p:txBody>
          <a:bodyPr/>
          <a:lstStyle/>
          <a:p>
            <a:fld id="{2347A21D-8F6D-4B20-9573-9E4877FDE2BD}" type="slidenum">
              <a:rPr lang="es-ES" smtClean="0"/>
              <a:t>‹Nº›</a:t>
            </a:fld>
            <a:endParaRPr lang="es-ES"/>
          </a:p>
        </p:txBody>
      </p:sp>
    </p:spTree>
    <p:extLst>
      <p:ext uri="{BB962C8B-B14F-4D97-AF65-F5344CB8AC3E}">
        <p14:creationId xmlns:p14="http://schemas.microsoft.com/office/powerpoint/2010/main" val="4098163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171EDB6-CD9A-4BBA-8482-5A5FA9613935}"/>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69DAE286-4D6C-44C9-8FCA-06DFEF13379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7D6284F2-BD96-4969-B109-E5D3D9FB81A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65570B43-DF1E-4054-9854-4D38672A996A}"/>
              </a:ext>
            </a:extLst>
          </p:cNvPr>
          <p:cNvSpPr>
            <a:spLocks noGrp="1"/>
          </p:cNvSpPr>
          <p:nvPr>
            <p:ph type="dt" sz="half" idx="10"/>
          </p:nvPr>
        </p:nvSpPr>
        <p:spPr/>
        <p:txBody>
          <a:bodyPr/>
          <a:lstStyle/>
          <a:p>
            <a:fld id="{2C84A0AB-01B9-45A1-ACD9-6E55519BF372}" type="datetimeFigureOut">
              <a:rPr lang="es-ES" smtClean="0"/>
              <a:t>08/10/2025</a:t>
            </a:fld>
            <a:endParaRPr lang="es-ES"/>
          </a:p>
        </p:txBody>
      </p:sp>
      <p:sp>
        <p:nvSpPr>
          <p:cNvPr id="6" name="Marcador de pie de página 5">
            <a:extLst>
              <a:ext uri="{FF2B5EF4-FFF2-40B4-BE49-F238E27FC236}">
                <a16:creationId xmlns:a16="http://schemas.microsoft.com/office/drawing/2014/main" id="{0D849849-7223-443F-AD69-2A1DFB648786}"/>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9156D6BF-45B7-4081-8900-67632737824A}"/>
              </a:ext>
            </a:extLst>
          </p:cNvPr>
          <p:cNvSpPr>
            <a:spLocks noGrp="1"/>
          </p:cNvSpPr>
          <p:nvPr>
            <p:ph type="sldNum" sz="quarter" idx="12"/>
          </p:nvPr>
        </p:nvSpPr>
        <p:spPr/>
        <p:txBody>
          <a:bodyPr/>
          <a:lstStyle/>
          <a:p>
            <a:fld id="{2347A21D-8F6D-4B20-9573-9E4877FDE2BD}" type="slidenum">
              <a:rPr lang="es-ES" smtClean="0"/>
              <a:t>‹Nº›</a:t>
            </a:fld>
            <a:endParaRPr lang="es-ES"/>
          </a:p>
        </p:txBody>
      </p:sp>
    </p:spTree>
    <p:extLst>
      <p:ext uri="{BB962C8B-B14F-4D97-AF65-F5344CB8AC3E}">
        <p14:creationId xmlns:p14="http://schemas.microsoft.com/office/powerpoint/2010/main" val="3339005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3213AEF-F9B4-42CF-BE94-D9CF3804CB16}"/>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C520DC8B-749B-4277-A85E-508D2456108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2501C547-31E3-40E8-8A08-99C78297D0E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AC5FDB28-93FF-4A84-9012-F5B266EA2B46}"/>
              </a:ext>
            </a:extLst>
          </p:cNvPr>
          <p:cNvSpPr>
            <a:spLocks noGrp="1"/>
          </p:cNvSpPr>
          <p:nvPr>
            <p:ph type="dt" sz="half" idx="10"/>
          </p:nvPr>
        </p:nvSpPr>
        <p:spPr/>
        <p:txBody>
          <a:bodyPr/>
          <a:lstStyle/>
          <a:p>
            <a:fld id="{2C84A0AB-01B9-45A1-ACD9-6E55519BF372}" type="datetimeFigureOut">
              <a:rPr lang="es-ES" smtClean="0"/>
              <a:t>08/10/2025</a:t>
            </a:fld>
            <a:endParaRPr lang="es-ES"/>
          </a:p>
        </p:txBody>
      </p:sp>
      <p:sp>
        <p:nvSpPr>
          <p:cNvPr id="6" name="Marcador de pie de página 5">
            <a:extLst>
              <a:ext uri="{FF2B5EF4-FFF2-40B4-BE49-F238E27FC236}">
                <a16:creationId xmlns:a16="http://schemas.microsoft.com/office/drawing/2014/main" id="{8D1247D6-C54E-4105-97FA-32AC29D63CE5}"/>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D256F035-E189-42D0-A4D7-9515EF567C0D}"/>
              </a:ext>
            </a:extLst>
          </p:cNvPr>
          <p:cNvSpPr>
            <a:spLocks noGrp="1"/>
          </p:cNvSpPr>
          <p:nvPr>
            <p:ph type="sldNum" sz="quarter" idx="12"/>
          </p:nvPr>
        </p:nvSpPr>
        <p:spPr/>
        <p:txBody>
          <a:bodyPr/>
          <a:lstStyle/>
          <a:p>
            <a:fld id="{2347A21D-8F6D-4B20-9573-9E4877FDE2BD}" type="slidenum">
              <a:rPr lang="es-ES" smtClean="0"/>
              <a:t>‹Nº›</a:t>
            </a:fld>
            <a:endParaRPr lang="es-ES"/>
          </a:p>
        </p:txBody>
      </p:sp>
    </p:spTree>
    <p:extLst>
      <p:ext uri="{BB962C8B-B14F-4D97-AF65-F5344CB8AC3E}">
        <p14:creationId xmlns:p14="http://schemas.microsoft.com/office/powerpoint/2010/main" val="26911383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11F383A4-12FB-43A6-B816-89E4814BC95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AFC849A6-B61F-46B4-921E-AAE7188B7E1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B5D2873A-4917-439A-BA66-376F82FF7A3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84A0AB-01B9-45A1-ACD9-6E55519BF372}" type="datetimeFigureOut">
              <a:rPr lang="es-ES" smtClean="0"/>
              <a:t>08/10/2025</a:t>
            </a:fld>
            <a:endParaRPr lang="es-ES"/>
          </a:p>
        </p:txBody>
      </p:sp>
      <p:sp>
        <p:nvSpPr>
          <p:cNvPr id="5" name="Marcador de pie de página 4">
            <a:extLst>
              <a:ext uri="{FF2B5EF4-FFF2-40B4-BE49-F238E27FC236}">
                <a16:creationId xmlns:a16="http://schemas.microsoft.com/office/drawing/2014/main" id="{CAA05511-8951-4B4C-9126-03CEF6D64B2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a:extLst>
              <a:ext uri="{FF2B5EF4-FFF2-40B4-BE49-F238E27FC236}">
                <a16:creationId xmlns:a16="http://schemas.microsoft.com/office/drawing/2014/main" id="{001C69B8-03FB-4E4F-83AB-4A6572508D4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47A21D-8F6D-4B20-9573-9E4877FDE2BD}" type="slidenum">
              <a:rPr lang="es-ES" smtClean="0"/>
              <a:t>‹Nº›</a:t>
            </a:fld>
            <a:endParaRPr lang="es-ES"/>
          </a:p>
        </p:txBody>
      </p:sp>
    </p:spTree>
    <p:extLst>
      <p:ext uri="{BB962C8B-B14F-4D97-AF65-F5344CB8AC3E}">
        <p14:creationId xmlns:p14="http://schemas.microsoft.com/office/powerpoint/2010/main" val="20514335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gguardeno@uma.es"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hyperlink" Target="mailto:sonia@uma.es"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hyperlink" Target="https://recolecta.fecyt.es/beneficios-del-acceso-abierto"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hyperlink" Target="https://biblioguias.uma.es/CienciaAbierta/Vias"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hyperlink" Target="mailto:gguardeno@uma.es"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hyperlink" Target="mailto:sonia@uma.es"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s://digital.csic.es/handle/10261/243824?mode=full" TargetMode="External"/><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hyperlink" Target="https://www.gnu.org/licenses/gpl-howto.html" TargetMode="External"/><Relationship Id="rId5" Type="http://schemas.openxmlformats.org/officeDocument/2006/relationships/hyperlink" Target="https://digital.csic.es/handle/10261/173352?mode=full" TargetMode="External"/><Relationship Id="rId4" Type="http://schemas.openxmlformats.org/officeDocument/2006/relationships/hyperlink" Target="https://www.apache.org/licenses/LICENSE-2.0"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hyperlink" Target="https://ec.europa.eu/info/law/law-topic/data-protection/reform/what-personal-data_es"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hyperlink" Target="mailto:info@empresa.com" TargetMode="External"/><Relationship Id="rId4" Type="http://schemas.openxmlformats.org/officeDocument/2006/relationships/hyperlink" Target="mailto:nombre.apellido@empresa.com"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hyperlink" Target="https://gdprinfo.eu/es"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hyperlink" Target="https://www.youtube.com/watch?v=vZbU0n6n01c&amp;list=PL0c4IRNUxuKez3N4u8kbJTU6WQszt3XM0" TargetMode="External"/><Relationship Id="rId5" Type="http://schemas.openxmlformats.org/officeDocument/2006/relationships/hyperlink" Target="https://amnesia.openaire.eu/amnesia/" TargetMode="External"/><Relationship Id="rId4" Type="http://schemas.openxmlformats.org/officeDocument/2006/relationships/hyperlink" Target="https://www.google.com/url?sa=t&amp;rct=j&amp;q=&amp;esrc=s&amp;source=web&amp;cd=&amp;ved=2ahUKEwjG7Me1sMfzAhUHtxQKHT-MDU0QFnoECAQQAQ&amp;url=https%3A%2F%2Fwww.aepd.es%2Fsites%2Fdefault%2Ffiles%2F2019-09%2Fnota-tecnica-kanonimidad.pdf&amp;usg=AOvVaw3HjB23e-DbWMkf24e0pNSP"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hyperlink" Target="http://digital.csic.es/bitstream/10261/196153/1/plan_gestion_datos_Bernal.pdf"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hyperlink" Target="https://www.horizonteeuropa.es/sites/default/files/noticias/Gu%C3%ADa%20del%20participante%20-%20Horizonte%20Europa%20web_0.pdf"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9.xml"/><Relationship Id="rId1" Type="http://schemas.openxmlformats.org/officeDocument/2006/relationships/slideLayout" Target="../slideLayouts/slideLayout7.xml"/><Relationship Id="rId5" Type="http://schemas.openxmlformats.org/officeDocument/2006/relationships/hyperlink" Target="http://dmponline.dcc.ac.uk/" TargetMode="External"/><Relationship Id="rId4" Type="http://schemas.openxmlformats.org/officeDocument/2006/relationships/hyperlink" Target="https://argos.openaire.eu/splash/"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0.xml"/><Relationship Id="rId1" Type="http://schemas.openxmlformats.org/officeDocument/2006/relationships/slideLayout" Target="../slideLayouts/slideLayout7.xml"/><Relationship Id="rId4" Type="http://schemas.openxmlformats.org/officeDocument/2006/relationships/hyperlink" Target="https://www.scienceeurope.org/media/jezkhnoo/se_rdm_practical_guide_final.pdf"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1.xml"/><Relationship Id="rId1" Type="http://schemas.openxmlformats.org/officeDocument/2006/relationships/slideLayout" Target="../slideLayouts/slideLayout7.xml"/><Relationship Id="rId5" Type="http://schemas.openxmlformats.org/officeDocument/2006/relationships/hyperlink" Target="https://argos.openaire.eu/user-guide" TargetMode="External"/><Relationship Id="rId4" Type="http://schemas.openxmlformats.org/officeDocument/2006/relationships/hyperlink" Target="https://youtu.be/UJ55igaPv38"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4.xml"/><Relationship Id="rId1" Type="http://schemas.openxmlformats.org/officeDocument/2006/relationships/slideLayout" Target="../slideLayouts/slideLayout7.xml"/><Relationship Id="rId4" Type="http://schemas.openxmlformats.org/officeDocument/2006/relationships/hyperlink" Target="https://argos.openaire.eu/explore-plans/publicOverview/a44aef9a-5cb0-4aa6-af2b-43ea6c037768"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5.xml"/><Relationship Id="rId1" Type="http://schemas.openxmlformats.org/officeDocument/2006/relationships/slideLayout" Target="../slideLayouts/slideLayout7.xml"/><Relationship Id="rId4" Type="http://schemas.openxmlformats.org/officeDocument/2006/relationships/hyperlink" Target="https://dmponline.dcc.ac.uk/" TargetMode="External"/></Relationships>
</file>

<file path=ppt/slides/_rels/slide3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6.xml"/><Relationship Id="rId1" Type="http://schemas.openxmlformats.org/officeDocument/2006/relationships/slideLayout" Target="../slideLayouts/slideLayout7.xml"/><Relationship Id="rId5" Type="http://schemas.openxmlformats.org/officeDocument/2006/relationships/hyperlink" Target="https://biblioguias.uma.es/ld.php?content_id=34434480" TargetMode="External"/><Relationship Id="rId4" Type="http://schemas.openxmlformats.org/officeDocument/2006/relationships/image" Target="../media/image7.png"/></Relationships>
</file>

<file path=ppt/slides/_rels/slide3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2.xm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43.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s://www.re3data.org/" TargetMode="External"/><Relationship Id="rId2" Type="http://schemas.openxmlformats.org/officeDocument/2006/relationships/notesSlide" Target="../notesSlides/notesSlide43.xml"/><Relationship Id="rId1" Type="http://schemas.openxmlformats.org/officeDocument/2006/relationships/slideLayout" Target="../slideLayouts/slideLayout7.xml"/><Relationship Id="rId6" Type="http://schemas.openxmlformats.org/officeDocument/2006/relationships/hyperlink" Target="https://www.recolecta.fecyt.es/home?language=en" TargetMode="External"/><Relationship Id="rId5" Type="http://schemas.openxmlformats.org/officeDocument/2006/relationships/hyperlink" Target="https://v2.sherpa.ac.uk/opendoar/" TargetMode="External"/><Relationship Id="rId4" Type="http://schemas.openxmlformats.org/officeDocument/2006/relationships/hyperlink" Target="http://roar.eprints.org/" TargetMode="Externa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9.emf"/><Relationship Id="rId5" Type="http://schemas.openxmlformats.org/officeDocument/2006/relationships/oleObject" Target="../embeddings/oleObject1.bin"/><Relationship Id="rId4" Type="http://schemas.openxmlformats.org/officeDocument/2006/relationships/image" Target="../media/image1.jpeg"/></Relationships>
</file>

<file path=ppt/slides/_rels/slide4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5.xml"/><Relationship Id="rId1" Type="http://schemas.openxmlformats.org/officeDocument/2006/relationships/slideLayout" Target="../slideLayouts/slideLayout7.xml"/><Relationship Id="rId4" Type="http://schemas.openxmlformats.org/officeDocument/2006/relationships/hyperlink" Target="http://biblioguias.uma.es/ld.php?content_id=34258424" TargetMode="External"/></Relationships>
</file>

<file path=ppt/slides/_rels/slide4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7.xml"/><Relationship Id="rId1" Type="http://schemas.openxmlformats.org/officeDocument/2006/relationships/slideLayout" Target="../slideLayouts/slideLayout7.xml"/><Relationship Id="rId5" Type="http://schemas.openxmlformats.org/officeDocument/2006/relationships/hyperlink" Target="https://biblioguias.uma.es/RIUMA/Datasets_Deposito" TargetMode="External"/><Relationship Id="rId4" Type="http://schemas.openxmlformats.org/officeDocument/2006/relationships/hyperlink" Target="http://digital.csic.es/handle/10261/85523" TargetMode="External"/></Relationships>
</file>

<file path=ppt/slides/_rels/slide48.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s://datasetsearch.research.google.com/" TargetMode="External"/><Relationship Id="rId2" Type="http://schemas.openxmlformats.org/officeDocument/2006/relationships/notesSlide" Target="../notesSlides/notesSlide48.xml"/><Relationship Id="rId1" Type="http://schemas.openxmlformats.org/officeDocument/2006/relationships/slideLayout" Target="../slideLayouts/slideLayout7.xml"/><Relationship Id="rId6" Type="http://schemas.openxmlformats.org/officeDocument/2006/relationships/hyperlink" Target="http://u.uma.es/dAa/WOS_Jabega/" TargetMode="External"/><Relationship Id="rId5" Type="http://schemas.openxmlformats.org/officeDocument/2006/relationships/hyperlink" Target="https://zenodo.org/" TargetMode="External"/><Relationship Id="rId4" Type="http://schemas.openxmlformats.org/officeDocument/2006/relationships/hyperlink" Target="http://v2.sherpa.ac.uk/opendoar/" TargetMode="External"/></Relationships>
</file>

<file path=ppt/slides/_rels/slide4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9.xml"/><Relationship Id="rId1" Type="http://schemas.openxmlformats.org/officeDocument/2006/relationships/slideLayout" Target="../slideLayouts/slideLayout7.xml"/><Relationship Id="rId5" Type="http://schemas.openxmlformats.org/officeDocument/2006/relationships/hyperlink" Target="https://scholexplorer.openaire.eu/#/" TargetMode="External"/><Relationship Id="rId4" Type="http://schemas.openxmlformats.org/officeDocument/2006/relationships/hyperlink" Target="https://app.dimensions.ai/discover/data_set"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8" Type="http://schemas.openxmlformats.org/officeDocument/2006/relationships/hyperlink" Target="https://ec.europa.eu/info/law/law-topic/data-protection/reform/what-personal-data_es" TargetMode="External"/><Relationship Id="rId3" Type="http://schemas.openxmlformats.org/officeDocument/2006/relationships/image" Target="../media/image1.jpeg"/><Relationship Id="rId7" Type="http://schemas.openxmlformats.org/officeDocument/2006/relationships/hyperlink" Target="https://www.horizonteeuropa.es/sites/default/files/noticias/Gu%C3%ADa%20del%20participante%20-%20Horizonte%20Europa%20web_0.pdf" TargetMode="External"/><Relationship Id="rId2" Type="http://schemas.openxmlformats.org/officeDocument/2006/relationships/notesSlide" Target="../notesSlides/notesSlide50.xml"/><Relationship Id="rId1" Type="http://schemas.openxmlformats.org/officeDocument/2006/relationships/slideLayout" Target="../slideLayouts/slideLayout7.xml"/><Relationship Id="rId6" Type="http://schemas.openxmlformats.org/officeDocument/2006/relationships/hyperlink" Target="NULL" TargetMode="External"/><Relationship Id="rId5" Type="http://schemas.openxmlformats.org/officeDocument/2006/relationships/hyperlink" Target="https://biblioguias.uma.es/RIUMA/Datasets" TargetMode="External"/><Relationship Id="rId10" Type="http://schemas.openxmlformats.org/officeDocument/2006/relationships/hyperlink" Target="https://biblioguias.uma.es/ld.php?content_id=31444578" TargetMode="External"/><Relationship Id="rId4" Type="http://schemas.openxmlformats.org/officeDocument/2006/relationships/hyperlink" Target="http://digital.csic.es/bitstream/10261/196153/1/plan_gestion_datos_Bernal.pdf" TargetMode="External"/><Relationship Id="rId9" Type="http://schemas.openxmlformats.org/officeDocument/2006/relationships/hyperlink" Target="https://ec.europa.eu/info/strategy/research-and-innovation_es" TargetMode="External"/></Relationships>
</file>

<file path=ppt/slides/_rels/slide5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hyperlink" Target="https://biblioguias.uma.es/RIUMA/Datasets_Deposito"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hyperlink" Target="https://biblioguias.uma.es/CienciaAbierta/"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hyperlink" Target="https://www.horizonteeuropa.es/sites/default/files/noticias/Gu%C3%ADa%20del%20participante%20-%20Horizonte%20Europa%20web_0.pdf"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3D09407-53BC-485E-B4CE-BC5E4FC4B2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921DB988-49FC-4608-B0A2-E2F3A401904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6670DD69-51D7-4175-B05E-7D42A35E438D}"/>
              </a:ext>
            </a:extLst>
          </p:cNvPr>
          <p:cNvSpPr>
            <a:spLocks noGrp="1"/>
          </p:cNvSpPr>
          <p:nvPr>
            <p:ph type="ctrTitle"/>
          </p:nvPr>
        </p:nvSpPr>
        <p:spPr>
          <a:xfrm>
            <a:off x="1407932" y="1698576"/>
            <a:ext cx="9851526" cy="2383769"/>
          </a:xfrm>
        </p:spPr>
        <p:txBody>
          <a:bodyPr anchor="b">
            <a:noAutofit/>
          </a:bodyPr>
          <a:lstStyle/>
          <a:p>
            <a:br>
              <a:rPr lang="es-ES" sz="4400" b="1" dirty="0">
                <a:latin typeface="Arial Narrow"/>
              </a:rPr>
            </a:br>
            <a:br>
              <a:rPr lang="es-ES" sz="4400" b="1" dirty="0">
                <a:latin typeface="Arial Narrow"/>
              </a:rPr>
            </a:br>
            <a:br>
              <a:rPr lang="es-ES" sz="4400" b="1" dirty="0">
                <a:latin typeface="Arial Narrow"/>
              </a:rPr>
            </a:br>
            <a:br>
              <a:rPr lang="es-ES" sz="4400" b="1" dirty="0">
                <a:latin typeface="Arial Narrow"/>
              </a:rPr>
            </a:br>
            <a:br>
              <a:rPr lang="es-ES" sz="4400" b="1" dirty="0">
                <a:latin typeface="Arial Narrow"/>
              </a:rPr>
            </a:br>
            <a:br>
              <a:rPr lang="es-ES" sz="4400" b="1" dirty="0">
                <a:latin typeface="Arial Narrow"/>
              </a:rPr>
            </a:br>
            <a:br>
              <a:rPr lang="es-ES" sz="4400" b="1" dirty="0">
                <a:latin typeface="Arial Narrow"/>
              </a:rPr>
            </a:br>
            <a:br>
              <a:rPr lang="es-ES" sz="4400" b="1" dirty="0">
                <a:latin typeface="Arial Narrow"/>
              </a:rPr>
            </a:br>
            <a:br>
              <a:rPr lang="es-ES" sz="4400" b="1" dirty="0">
                <a:latin typeface="Arial Narrow"/>
              </a:rPr>
            </a:br>
            <a:br>
              <a:rPr lang="es-ES" sz="4400" b="1" dirty="0">
                <a:latin typeface="Arial Narrow"/>
              </a:rPr>
            </a:br>
            <a:r>
              <a:rPr lang="es-ES" sz="3600" b="1" dirty="0">
                <a:solidFill>
                  <a:srgbClr val="002060"/>
                </a:solidFill>
                <a:latin typeface="Malcitana"/>
              </a:rPr>
              <a:t>Taller sobre datos de investigación abiertos </a:t>
            </a:r>
            <a:br>
              <a:rPr lang="es-ES" sz="3600" b="1" dirty="0">
                <a:latin typeface="Malcitana"/>
              </a:rPr>
            </a:br>
            <a:br>
              <a:rPr lang="es-ES" sz="3600" b="1" dirty="0">
                <a:latin typeface="Malcitana"/>
              </a:rPr>
            </a:br>
            <a:br>
              <a:rPr lang="es-ES" sz="3600" b="1" dirty="0">
                <a:latin typeface="Malcitana"/>
              </a:rPr>
            </a:br>
            <a:endParaRPr lang="es-ES" sz="2800" b="1" dirty="0">
              <a:solidFill>
                <a:schemeClr val="accent1">
                  <a:lumMod val="50000"/>
                </a:schemeClr>
              </a:solidFill>
              <a:latin typeface="Malcitana"/>
            </a:endParaRPr>
          </a:p>
        </p:txBody>
      </p:sp>
      <p:sp>
        <p:nvSpPr>
          <p:cNvPr id="3" name="Subtítulo 2">
            <a:extLst>
              <a:ext uri="{FF2B5EF4-FFF2-40B4-BE49-F238E27FC236}">
                <a16:creationId xmlns:a16="http://schemas.microsoft.com/office/drawing/2014/main" id="{BAAC630F-6B7D-4BE3-AFE0-E94A0E9C51BC}"/>
              </a:ext>
            </a:extLst>
          </p:cNvPr>
          <p:cNvSpPr>
            <a:spLocks noGrp="1"/>
          </p:cNvSpPr>
          <p:nvPr>
            <p:ph type="subTitle" idx="1"/>
          </p:nvPr>
        </p:nvSpPr>
        <p:spPr>
          <a:xfrm>
            <a:off x="6782540" y="3648722"/>
            <a:ext cx="3630967" cy="2968745"/>
          </a:xfrm>
        </p:spPr>
        <p:txBody>
          <a:bodyPr numCol="1" anchor="ctr">
            <a:normAutofit fontScale="92500" lnSpcReduction="20000"/>
          </a:bodyPr>
          <a:lstStyle/>
          <a:p>
            <a:pPr algn="r"/>
            <a:endParaRPr lang="es-ES" sz="1400" b="1" dirty="0">
              <a:solidFill>
                <a:srgbClr val="002060"/>
              </a:solidFill>
              <a:latin typeface="Malacitana"/>
            </a:endParaRPr>
          </a:p>
          <a:p>
            <a:pPr algn="r"/>
            <a:endParaRPr lang="es-ES" sz="1400" b="1" dirty="0">
              <a:solidFill>
                <a:srgbClr val="002060"/>
              </a:solidFill>
              <a:latin typeface="Malacitana"/>
            </a:endParaRPr>
          </a:p>
          <a:p>
            <a:pPr algn="r"/>
            <a:endParaRPr lang="es-ES" sz="1400" b="1" dirty="0">
              <a:solidFill>
                <a:srgbClr val="002060"/>
              </a:solidFill>
              <a:latin typeface="Malacitana"/>
            </a:endParaRPr>
          </a:p>
          <a:p>
            <a:pPr algn="r"/>
            <a:endParaRPr lang="es-ES" sz="1400" b="1" dirty="0">
              <a:solidFill>
                <a:srgbClr val="002060"/>
              </a:solidFill>
              <a:latin typeface="Malacitana"/>
            </a:endParaRPr>
          </a:p>
          <a:p>
            <a:pPr algn="r"/>
            <a:r>
              <a:rPr lang="es-ES" sz="1500" b="1" dirty="0">
                <a:solidFill>
                  <a:srgbClr val="002060"/>
                </a:solidFill>
                <a:latin typeface="Malacitana"/>
              </a:rPr>
              <a:t>Gracia Guardeño Navarro</a:t>
            </a:r>
          </a:p>
          <a:p>
            <a:pPr algn="r"/>
            <a:r>
              <a:rPr lang="es-ES" sz="1200" dirty="0">
                <a:solidFill>
                  <a:srgbClr val="002060"/>
                </a:solidFill>
                <a:latin typeface="Malacitana"/>
              </a:rPr>
              <a:t>Jefa de Servicio de Automatización</a:t>
            </a:r>
          </a:p>
          <a:p>
            <a:pPr algn="r"/>
            <a:r>
              <a:rPr lang="es-ES" sz="1200" dirty="0">
                <a:solidFill>
                  <a:srgbClr val="002060"/>
                </a:solidFill>
                <a:latin typeface="Malacitana"/>
                <a:hlinkClick r:id="rId3">
                  <a:extLst>
                    <a:ext uri="{A12FA001-AC4F-418D-AE19-62706E023703}">
                      <ahyp:hlinkClr xmlns:ahyp="http://schemas.microsoft.com/office/drawing/2018/hyperlinkcolor" val="tx"/>
                    </a:ext>
                  </a:extLst>
                </a:hlinkClick>
              </a:rPr>
              <a:t>gguardeno@uma.es</a:t>
            </a:r>
            <a:endParaRPr lang="es-ES" sz="1200" dirty="0">
              <a:solidFill>
                <a:srgbClr val="002060"/>
              </a:solidFill>
              <a:latin typeface="Malacitana"/>
            </a:endParaRPr>
          </a:p>
          <a:p>
            <a:pPr algn="l"/>
            <a:endParaRPr lang="es-ES" sz="1200" dirty="0">
              <a:solidFill>
                <a:srgbClr val="002060"/>
              </a:solidFill>
              <a:latin typeface="Malacitana"/>
            </a:endParaRPr>
          </a:p>
          <a:p>
            <a:pPr algn="r"/>
            <a:r>
              <a:rPr lang="es-ES" sz="1500" b="1" dirty="0">
                <a:solidFill>
                  <a:srgbClr val="002060"/>
                </a:solidFill>
                <a:latin typeface="Malacitana"/>
              </a:rPr>
              <a:t>Sonia Hernández Jiménez</a:t>
            </a:r>
          </a:p>
          <a:p>
            <a:pPr algn="r"/>
            <a:r>
              <a:rPr lang="es-ES" sz="1200" dirty="0">
                <a:solidFill>
                  <a:srgbClr val="002060"/>
                </a:solidFill>
                <a:latin typeface="Malacitana"/>
              </a:rPr>
              <a:t>Jefa de Sección de Automatización</a:t>
            </a:r>
          </a:p>
          <a:p>
            <a:pPr algn="r"/>
            <a:r>
              <a:rPr lang="es-ES" sz="1200" dirty="0">
                <a:solidFill>
                  <a:srgbClr val="002060"/>
                </a:solidFill>
                <a:latin typeface="Malacitana"/>
                <a:hlinkClick r:id="rId4">
                  <a:extLst>
                    <a:ext uri="{A12FA001-AC4F-418D-AE19-62706E023703}">
                      <ahyp:hlinkClr xmlns:ahyp="http://schemas.microsoft.com/office/drawing/2018/hyperlinkcolor" val="tx"/>
                    </a:ext>
                  </a:extLst>
                </a:hlinkClick>
              </a:rPr>
              <a:t>sonia@uma.es</a:t>
            </a:r>
            <a:endParaRPr lang="es-ES" sz="1200" dirty="0">
              <a:solidFill>
                <a:srgbClr val="002060"/>
              </a:solidFill>
              <a:latin typeface="Malacitana"/>
            </a:endParaRPr>
          </a:p>
          <a:p>
            <a:pPr algn="r"/>
            <a:endParaRPr lang="es-ES" sz="2800" dirty="0">
              <a:solidFill>
                <a:srgbClr val="0070C0"/>
              </a:solidFill>
              <a:latin typeface="Arial Narrow"/>
            </a:endParaRPr>
          </a:p>
        </p:txBody>
      </p:sp>
      <p:grpSp>
        <p:nvGrpSpPr>
          <p:cNvPr id="14" name="Group 13">
            <a:extLst>
              <a:ext uri="{FF2B5EF4-FFF2-40B4-BE49-F238E27FC236}">
                <a16:creationId xmlns:a16="http://schemas.microsoft.com/office/drawing/2014/main" id="{E9B930FD-8671-4C4C-ADCF-73AC1D0CD41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9676747" y="0"/>
            <a:ext cx="2514948" cy="2174333"/>
            <a:chOff x="-305" y="-4155"/>
            <a:chExt cx="2514948" cy="2174333"/>
          </a:xfrm>
        </p:grpSpPr>
        <p:sp>
          <p:nvSpPr>
            <p:cNvPr id="15" name="Freeform: Shape 14">
              <a:extLst>
                <a:ext uri="{FF2B5EF4-FFF2-40B4-BE49-F238E27FC236}">
                  <a16:creationId xmlns:a16="http://schemas.microsoft.com/office/drawing/2014/main" id="{C35B12C1-569C-4E37-AA33-7EF215F201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F23E2660-7810-46F6-8752-187127C830C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C991DC45-0378-45B3-B325-FB8F98545E6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a:p>
          </p:txBody>
        </p:sp>
        <p:sp>
          <p:nvSpPr>
            <p:cNvPr id="18" name="Freeform: Shape 17">
              <a:extLst>
                <a:ext uri="{FF2B5EF4-FFF2-40B4-BE49-F238E27FC236}">
                  <a16:creationId xmlns:a16="http://schemas.microsoft.com/office/drawing/2014/main" id="{E228F5BA-5150-4554-B7EA-93F371F3B17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5" name="Imagen 4" descr="Imagen que contiene Texto&#10;&#10;Descripción generada automáticamente">
            <a:extLst>
              <a:ext uri="{FF2B5EF4-FFF2-40B4-BE49-F238E27FC236}">
                <a16:creationId xmlns:a16="http://schemas.microsoft.com/office/drawing/2014/main" id="{97ED4DBC-0390-4282-9B5D-7B38BC3F916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99246" y="-15847"/>
            <a:ext cx="8393198" cy="1714424"/>
          </a:xfrm>
          <a:prstGeom prst="rect">
            <a:avLst/>
          </a:prstGeom>
        </p:spPr>
      </p:pic>
      <p:grpSp>
        <p:nvGrpSpPr>
          <p:cNvPr id="20" name="Group 19">
            <a:extLst>
              <a:ext uri="{FF2B5EF4-FFF2-40B4-BE49-F238E27FC236}">
                <a16:creationId xmlns:a16="http://schemas.microsoft.com/office/drawing/2014/main" id="{383C2651-AE0C-4AE4-8725-E2F9414FE2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H="1">
            <a:off x="-305" y="4322879"/>
            <a:ext cx="3378428" cy="2535121"/>
            <a:chOff x="-305" y="-1"/>
            <a:chExt cx="3832880" cy="2876136"/>
          </a:xfrm>
        </p:grpSpPr>
        <p:sp>
          <p:nvSpPr>
            <p:cNvPr id="21" name="Freeform: Shape 20">
              <a:extLst>
                <a:ext uri="{FF2B5EF4-FFF2-40B4-BE49-F238E27FC236}">
                  <a16:creationId xmlns:a16="http://schemas.microsoft.com/office/drawing/2014/main" id="{CCE13265-B5D2-47B4-A199-E05F390D5B9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693EBD03-D832-462C-9304-7273698ED4F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Shape 22">
              <a:extLst>
                <a:ext uri="{FF2B5EF4-FFF2-40B4-BE49-F238E27FC236}">
                  <a16:creationId xmlns:a16="http://schemas.microsoft.com/office/drawing/2014/main" id="{0D53D3E2-805E-40D2-964F-352BF6D476B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Shape 23">
              <a:extLst>
                <a:ext uri="{FF2B5EF4-FFF2-40B4-BE49-F238E27FC236}">
                  <a16:creationId xmlns:a16="http://schemas.microsoft.com/office/drawing/2014/main" id="{B7A9A916-A926-43E6-800F-432ABC3F244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Rectángulo 3">
            <a:extLst>
              <a:ext uri="{FF2B5EF4-FFF2-40B4-BE49-F238E27FC236}">
                <a16:creationId xmlns:a16="http://schemas.microsoft.com/office/drawing/2014/main" id="{2D502730-C927-49F3-A1AB-B1F56C70800B}"/>
              </a:ext>
            </a:extLst>
          </p:cNvPr>
          <p:cNvSpPr/>
          <p:nvPr/>
        </p:nvSpPr>
        <p:spPr>
          <a:xfrm>
            <a:off x="655577" y="2709543"/>
            <a:ext cx="9875489" cy="1741877"/>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4000" dirty="0">
                <a:solidFill>
                  <a:schemeClr val="bg1"/>
                </a:solidFill>
                <a:latin typeface="Arial Black" panose="020B0A04020102020204" pitchFamily="34" charset="0"/>
              </a:rPr>
              <a:t>¡¡COMENZAMOS A LAS 9:30 h!!</a:t>
            </a:r>
          </a:p>
        </p:txBody>
      </p:sp>
    </p:spTree>
    <p:extLst>
      <p:ext uri="{BB962C8B-B14F-4D97-AF65-F5344CB8AC3E}">
        <p14:creationId xmlns:p14="http://schemas.microsoft.com/office/powerpoint/2010/main" val="5044346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Isosceles Triangle 17">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descr="Imagen que contiene Texto&#10;&#10;Descripción generada automáticamente">
            <a:extLst>
              <a:ext uri="{FF2B5EF4-FFF2-40B4-BE49-F238E27FC236}">
                <a16:creationId xmlns:a16="http://schemas.microsoft.com/office/drawing/2014/main" id="{9A966063-16C3-4D73-A6E5-5024D4CDDC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792376" cy="1274323"/>
          </a:xfrm>
          <a:prstGeom prst="rect">
            <a:avLst/>
          </a:prstGeom>
          <a:ln>
            <a:noFill/>
          </a:ln>
        </p:spPr>
      </p:pic>
      <p:sp>
        <p:nvSpPr>
          <p:cNvPr id="20" name="Isosceles Triangle 19">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uadroTexto 12">
            <a:extLst>
              <a:ext uri="{FF2B5EF4-FFF2-40B4-BE49-F238E27FC236}">
                <a16:creationId xmlns:a16="http://schemas.microsoft.com/office/drawing/2014/main" id="{4C3E2975-A99D-4AB6-A974-E834C1D9516A}"/>
              </a:ext>
            </a:extLst>
          </p:cNvPr>
          <p:cNvSpPr txBox="1"/>
          <p:nvPr/>
        </p:nvSpPr>
        <p:spPr>
          <a:xfrm>
            <a:off x="-319596" y="1261398"/>
            <a:ext cx="10440315" cy="1508105"/>
          </a:xfrm>
          <a:prstGeom prst="rect">
            <a:avLst/>
          </a:prstGeom>
          <a:noFill/>
        </p:spPr>
        <p:txBody>
          <a:bodyPr wrap="square" lIns="91440" tIns="45720" rIns="91440" bIns="45720" rtlCol="0" anchor="t">
            <a:spAutoFit/>
          </a:bodyPr>
          <a:lstStyle/>
          <a:p>
            <a:pPr algn="ctr"/>
            <a:r>
              <a:rPr lang="es-ES" sz="2800" b="1">
                <a:solidFill>
                  <a:srgbClr val="002060"/>
                </a:solidFill>
                <a:latin typeface="Malacitana"/>
              </a:rPr>
              <a:t>Ciencia abierta</a:t>
            </a:r>
          </a:p>
          <a:p>
            <a:pPr algn="ctr"/>
            <a:endParaRPr lang="es-ES" sz="3200" b="1">
              <a:solidFill>
                <a:srgbClr val="002060"/>
              </a:solidFill>
              <a:latin typeface="Malacitana"/>
            </a:endParaRPr>
          </a:p>
          <a:p>
            <a:pPr algn="ctr"/>
            <a:endParaRPr lang="es-ES" sz="3200" b="1">
              <a:solidFill>
                <a:srgbClr val="002060"/>
              </a:solidFill>
              <a:latin typeface="Malacitana"/>
            </a:endParaRPr>
          </a:p>
        </p:txBody>
      </p:sp>
      <p:sp>
        <p:nvSpPr>
          <p:cNvPr id="7" name="CuadroTexto 6">
            <a:extLst>
              <a:ext uri="{FF2B5EF4-FFF2-40B4-BE49-F238E27FC236}">
                <a16:creationId xmlns:a16="http://schemas.microsoft.com/office/drawing/2014/main" id="{E869EEB3-62B1-4F4F-9E3D-2D10E9B55FB7}"/>
              </a:ext>
            </a:extLst>
          </p:cNvPr>
          <p:cNvSpPr txBox="1"/>
          <p:nvPr/>
        </p:nvSpPr>
        <p:spPr>
          <a:xfrm>
            <a:off x="1132913" y="2417707"/>
            <a:ext cx="8987806" cy="3416320"/>
          </a:xfrm>
          <a:prstGeom prst="rect">
            <a:avLst/>
          </a:prstGeom>
          <a:noFill/>
        </p:spPr>
        <p:txBody>
          <a:bodyPr wrap="square" lIns="91440" tIns="45720" rIns="91440" bIns="45720" rtlCol="0" anchor="t">
            <a:spAutoFit/>
          </a:bodyPr>
          <a:lstStyle/>
          <a:p>
            <a:r>
              <a:rPr lang="es-ES" dirty="0">
                <a:solidFill>
                  <a:srgbClr val="002060"/>
                </a:solidFill>
                <a:latin typeface="Malacitana"/>
                <a:ea typeface="+mn-lt"/>
                <a:cs typeface="+mn-lt"/>
              </a:rPr>
              <a:t>El acceso abierto aumenta y mejora la transparencia del proceso científico y el acceso al conocimiento, favoreciendo la difusión de la ciencia entre los ciudadanos: </a:t>
            </a:r>
          </a:p>
          <a:p>
            <a:endParaRPr lang="es-ES" dirty="0">
              <a:solidFill>
                <a:srgbClr val="002060"/>
              </a:solidFill>
              <a:latin typeface="Malacitana"/>
              <a:ea typeface="+mn-lt"/>
              <a:cs typeface="+mn-lt"/>
            </a:endParaRPr>
          </a:p>
          <a:p>
            <a:pPr marL="342900" indent="-342900">
              <a:buFont typeface="Wingdings" panose="05000000000000000000" pitchFamily="2" charset="2"/>
              <a:buChar char="Ø"/>
            </a:pPr>
            <a:r>
              <a:rPr lang="es-ES" dirty="0">
                <a:solidFill>
                  <a:srgbClr val="002060"/>
                </a:solidFill>
                <a:latin typeface="Malacitana"/>
                <a:ea typeface="+mn-lt"/>
                <a:cs typeface="+mn-lt"/>
              </a:rPr>
              <a:t>Las instituciones científicas y el personal investigador aumentan inmediatamente la </a:t>
            </a:r>
            <a:r>
              <a:rPr lang="es-ES" b="1" dirty="0">
                <a:solidFill>
                  <a:srgbClr val="002060"/>
                </a:solidFill>
                <a:latin typeface="Malacitana"/>
                <a:ea typeface="+mn-lt"/>
                <a:cs typeface="+mn-lt"/>
              </a:rPr>
              <a:t>visibilidad de los resultados </a:t>
            </a:r>
            <a:r>
              <a:rPr lang="es-ES" dirty="0">
                <a:solidFill>
                  <a:srgbClr val="002060"/>
                </a:solidFill>
                <a:latin typeface="Malacitana"/>
                <a:ea typeface="+mn-lt"/>
                <a:cs typeface="+mn-lt"/>
              </a:rPr>
              <a:t>de su investigación. Se incrementa la difusión y el uso de los mismos, logrando un mayor impacto y abriendo el camino a nuevas oportunidades y fuentes de financiación. </a:t>
            </a:r>
          </a:p>
          <a:p>
            <a:pPr marL="342900" indent="-342900">
              <a:buFont typeface="Wingdings" panose="05000000000000000000" pitchFamily="2" charset="2"/>
              <a:buChar char="Ø"/>
            </a:pPr>
            <a:r>
              <a:rPr lang="es-ES" dirty="0">
                <a:solidFill>
                  <a:srgbClr val="002060"/>
                </a:solidFill>
                <a:latin typeface="Malacitana"/>
                <a:ea typeface="+mn-lt"/>
                <a:cs typeface="+mn-lt"/>
              </a:rPr>
              <a:t>Ahorra tiempo en la búsqueda de recursos. </a:t>
            </a:r>
          </a:p>
          <a:p>
            <a:pPr marL="342900" indent="-342900">
              <a:buFont typeface="Wingdings" panose="05000000000000000000" pitchFamily="2" charset="2"/>
              <a:buChar char="Ø"/>
            </a:pPr>
            <a:r>
              <a:rPr lang="es-ES" dirty="0">
                <a:solidFill>
                  <a:srgbClr val="002060"/>
                </a:solidFill>
                <a:latin typeface="Malacitana"/>
                <a:ea typeface="+mn-lt"/>
                <a:cs typeface="+mn-lt"/>
              </a:rPr>
              <a:t>A las entidades financiadoras de investigación, universidades y centros de investigación les permite hacer un seguimiento de la calidad y transparencia del proceso investigador y del retorno de la inversión en investigación. </a:t>
            </a:r>
            <a:endParaRPr lang="es-ES" dirty="0">
              <a:solidFill>
                <a:srgbClr val="002060"/>
              </a:solidFill>
              <a:latin typeface="Malacitana"/>
              <a:cs typeface="Calibri"/>
            </a:endParaRPr>
          </a:p>
          <a:p>
            <a:endParaRPr lang="es-ES" dirty="0"/>
          </a:p>
        </p:txBody>
      </p:sp>
      <p:sp>
        <p:nvSpPr>
          <p:cNvPr id="17" name="CuadroTexto 16">
            <a:extLst>
              <a:ext uri="{FF2B5EF4-FFF2-40B4-BE49-F238E27FC236}">
                <a16:creationId xmlns:a16="http://schemas.microsoft.com/office/drawing/2014/main" id="{5A499CE0-83FD-4E3A-BF82-88A83DC6A0AD}"/>
              </a:ext>
            </a:extLst>
          </p:cNvPr>
          <p:cNvSpPr txBox="1"/>
          <p:nvPr/>
        </p:nvSpPr>
        <p:spPr>
          <a:xfrm>
            <a:off x="7345230" y="6086640"/>
            <a:ext cx="4868640" cy="800219"/>
          </a:xfrm>
          <a:prstGeom prst="rect">
            <a:avLst/>
          </a:prstGeom>
          <a:noFill/>
        </p:spPr>
        <p:txBody>
          <a:bodyPr wrap="none" rtlCol="0">
            <a:spAutoFit/>
          </a:bodyPr>
          <a:lstStyle/>
          <a:p>
            <a:r>
              <a:rPr lang="es-ES" sz="1400" b="1" dirty="0">
                <a:solidFill>
                  <a:srgbClr val="002060"/>
                </a:solidFill>
                <a:latin typeface="Malacitana"/>
                <a:ea typeface="+mn-lt"/>
                <a:cs typeface="+mn-lt"/>
              </a:rPr>
              <a:t>Fuente: </a:t>
            </a:r>
            <a:r>
              <a:rPr lang="es-ES" sz="1400" b="1" dirty="0">
                <a:solidFill>
                  <a:srgbClr val="0070C0"/>
                </a:solidFill>
                <a:latin typeface="Malacitana"/>
                <a:ea typeface="+mn-lt"/>
                <a:cs typeface="+mn-lt"/>
                <a:hlinkClick r:id="rId4"/>
              </a:rPr>
              <a:t>https://recolecta.fecyt.es/beneficios-del-acceso-abierto</a:t>
            </a:r>
            <a:endParaRPr lang="es-ES" sz="1400" b="1" dirty="0">
              <a:solidFill>
                <a:srgbClr val="002060"/>
              </a:solidFill>
              <a:latin typeface="Malacitana"/>
              <a:ea typeface="+mn-lt"/>
              <a:cs typeface="+mn-lt"/>
            </a:endParaRPr>
          </a:p>
          <a:p>
            <a:endParaRPr lang="es-ES" sz="1400" b="1" dirty="0">
              <a:solidFill>
                <a:srgbClr val="002060"/>
              </a:solidFill>
              <a:latin typeface="Malacitana"/>
              <a:ea typeface="+mn-lt"/>
              <a:cs typeface="+mn-lt"/>
            </a:endParaRPr>
          </a:p>
          <a:p>
            <a:endParaRPr lang="es-ES" dirty="0"/>
          </a:p>
        </p:txBody>
      </p:sp>
      <p:sp>
        <p:nvSpPr>
          <p:cNvPr id="2" name="Rectángulo 1">
            <a:extLst>
              <a:ext uri="{FF2B5EF4-FFF2-40B4-BE49-F238E27FC236}">
                <a16:creationId xmlns:a16="http://schemas.microsoft.com/office/drawing/2014/main" id="{F11248A0-80F5-40C1-8834-247F0BE41EC6}"/>
              </a:ext>
            </a:extLst>
          </p:cNvPr>
          <p:cNvSpPr/>
          <p:nvPr/>
        </p:nvSpPr>
        <p:spPr>
          <a:xfrm>
            <a:off x="2446933" y="1906869"/>
            <a:ext cx="4599336" cy="523220"/>
          </a:xfrm>
          <a:prstGeom prst="rect">
            <a:avLst/>
          </a:prstGeom>
        </p:spPr>
        <p:txBody>
          <a:bodyPr wrap="none">
            <a:spAutoFit/>
          </a:bodyPr>
          <a:lstStyle/>
          <a:p>
            <a:pPr algn="ctr"/>
            <a:r>
              <a:rPr lang="es-ES" sz="2800">
                <a:solidFill>
                  <a:srgbClr val="002060"/>
                </a:solidFill>
                <a:latin typeface="Malacitana"/>
              </a:rPr>
              <a:t>-</a:t>
            </a:r>
            <a:r>
              <a:rPr lang="es-ES" sz="2400">
                <a:solidFill>
                  <a:srgbClr val="0070C0"/>
                </a:solidFill>
                <a:latin typeface="Malacitana"/>
              </a:rPr>
              <a:t>Beneficios de publicar en abierto</a:t>
            </a:r>
            <a:r>
              <a:rPr lang="es-ES" sz="2400">
                <a:solidFill>
                  <a:srgbClr val="002060"/>
                </a:solidFill>
                <a:latin typeface="Malacitana"/>
              </a:rPr>
              <a:t>-</a:t>
            </a:r>
            <a:endParaRPr lang="es-ES" sz="2400">
              <a:latin typeface="Malacitana"/>
            </a:endParaRPr>
          </a:p>
        </p:txBody>
      </p:sp>
    </p:spTree>
    <p:extLst>
      <p:ext uri="{BB962C8B-B14F-4D97-AF65-F5344CB8AC3E}">
        <p14:creationId xmlns:p14="http://schemas.microsoft.com/office/powerpoint/2010/main" val="8068403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Isosceles Triangle 17">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descr="Imagen que contiene Texto&#10;&#10;Descripción generada automáticamente">
            <a:extLst>
              <a:ext uri="{FF2B5EF4-FFF2-40B4-BE49-F238E27FC236}">
                <a16:creationId xmlns:a16="http://schemas.microsoft.com/office/drawing/2014/main" id="{9A966063-16C3-4D73-A6E5-5024D4CDDC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792376" cy="1274323"/>
          </a:xfrm>
          <a:prstGeom prst="rect">
            <a:avLst/>
          </a:prstGeom>
          <a:ln>
            <a:noFill/>
          </a:ln>
        </p:spPr>
      </p:pic>
      <p:sp>
        <p:nvSpPr>
          <p:cNvPr id="20" name="Isosceles Triangle 19">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uadroTexto 12">
            <a:extLst>
              <a:ext uri="{FF2B5EF4-FFF2-40B4-BE49-F238E27FC236}">
                <a16:creationId xmlns:a16="http://schemas.microsoft.com/office/drawing/2014/main" id="{4C3E2975-A99D-4AB6-A974-E834C1D9516A}"/>
              </a:ext>
            </a:extLst>
          </p:cNvPr>
          <p:cNvSpPr txBox="1"/>
          <p:nvPr/>
        </p:nvSpPr>
        <p:spPr>
          <a:xfrm>
            <a:off x="-367684" y="1261398"/>
            <a:ext cx="10488403" cy="1015663"/>
          </a:xfrm>
          <a:prstGeom prst="rect">
            <a:avLst/>
          </a:prstGeom>
          <a:noFill/>
        </p:spPr>
        <p:txBody>
          <a:bodyPr wrap="square" lIns="91440" tIns="45720" rIns="91440" bIns="45720" rtlCol="0" anchor="t">
            <a:spAutoFit/>
          </a:bodyPr>
          <a:lstStyle/>
          <a:p>
            <a:pPr algn="ctr"/>
            <a:r>
              <a:rPr lang="es-ES" sz="2800" b="1">
                <a:solidFill>
                  <a:srgbClr val="002060"/>
                </a:solidFill>
                <a:latin typeface="Malacitana"/>
              </a:rPr>
              <a:t>Ciencia abierta</a:t>
            </a:r>
          </a:p>
          <a:p>
            <a:pPr algn="ctr"/>
            <a:endParaRPr lang="es-ES" sz="3200" b="1">
              <a:solidFill>
                <a:srgbClr val="002060"/>
              </a:solidFill>
              <a:latin typeface="Malacitana"/>
            </a:endParaRPr>
          </a:p>
        </p:txBody>
      </p:sp>
      <p:sp>
        <p:nvSpPr>
          <p:cNvPr id="7" name="CuadroTexto 6">
            <a:extLst>
              <a:ext uri="{FF2B5EF4-FFF2-40B4-BE49-F238E27FC236}">
                <a16:creationId xmlns:a16="http://schemas.microsoft.com/office/drawing/2014/main" id="{E869EEB3-62B1-4F4F-9E3D-2D10E9B55FB7}"/>
              </a:ext>
            </a:extLst>
          </p:cNvPr>
          <p:cNvSpPr txBox="1"/>
          <p:nvPr/>
        </p:nvSpPr>
        <p:spPr>
          <a:xfrm>
            <a:off x="589312" y="2179020"/>
            <a:ext cx="11176986" cy="4555093"/>
          </a:xfrm>
          <a:prstGeom prst="rect">
            <a:avLst/>
          </a:prstGeom>
          <a:noFill/>
        </p:spPr>
        <p:txBody>
          <a:bodyPr wrap="square" lIns="91440" tIns="45720" rIns="91440" bIns="45720" rtlCol="0" anchor="t">
            <a:spAutoFit/>
          </a:bodyPr>
          <a:lstStyle/>
          <a:p>
            <a:pPr algn="just"/>
            <a:endParaRPr lang="es-ES" sz="1600" dirty="0">
              <a:solidFill>
                <a:srgbClr val="002060"/>
              </a:solidFill>
              <a:latin typeface="Malacitana" panose="00000500000000000000" pitchFamily="50" charset="0"/>
              <a:ea typeface="+mn-lt"/>
              <a:cs typeface="+mn-lt"/>
            </a:endParaRPr>
          </a:p>
          <a:p>
            <a:pPr algn="just"/>
            <a:r>
              <a:rPr lang="es-ES" sz="1600" dirty="0">
                <a:solidFill>
                  <a:srgbClr val="002060"/>
                </a:solidFill>
                <a:latin typeface="Malacitana" panose="00000500000000000000" pitchFamily="50" charset="0"/>
                <a:ea typeface="+mn-lt"/>
                <a:cs typeface="+mn-lt"/>
              </a:rPr>
              <a:t>La Declaración de Budapest habla de dos vías principales de publicación en acceso abierto:</a:t>
            </a:r>
          </a:p>
          <a:p>
            <a:pPr lvl="1" algn="just"/>
            <a:endParaRPr lang="es-ES" sz="1600" dirty="0">
              <a:solidFill>
                <a:srgbClr val="002060"/>
              </a:solidFill>
              <a:latin typeface="Malacitana" panose="00000500000000000000" pitchFamily="50" charset="0"/>
              <a:ea typeface="+mn-lt"/>
              <a:cs typeface="+mn-lt"/>
            </a:endParaRPr>
          </a:p>
          <a:p>
            <a:pPr lvl="1" algn="just"/>
            <a:r>
              <a:rPr lang="es-ES" sz="1600" dirty="0">
                <a:solidFill>
                  <a:srgbClr val="002060"/>
                </a:solidFill>
                <a:latin typeface="Malacitana" panose="00000500000000000000" pitchFamily="50" charset="0"/>
                <a:ea typeface="+mn-lt"/>
                <a:cs typeface="+mn-lt"/>
              </a:rPr>
              <a:t>1. </a:t>
            </a:r>
            <a:r>
              <a:rPr lang="es-ES" sz="1600" b="1" dirty="0">
                <a:solidFill>
                  <a:srgbClr val="002060"/>
                </a:solidFill>
                <a:latin typeface="Malacitana" panose="00000500000000000000" pitchFamily="50" charset="0"/>
                <a:ea typeface="+mn-lt"/>
                <a:cs typeface="+mn-lt"/>
              </a:rPr>
              <a:t>Vía dorada</a:t>
            </a:r>
            <a:r>
              <a:rPr lang="es-ES" sz="1600" dirty="0">
                <a:solidFill>
                  <a:srgbClr val="002060"/>
                </a:solidFill>
                <a:latin typeface="Malacitana" panose="00000500000000000000" pitchFamily="50" charset="0"/>
                <a:ea typeface="+mn-lt"/>
                <a:cs typeface="+mn-lt"/>
              </a:rPr>
              <a:t>: publicar en </a:t>
            </a:r>
            <a:r>
              <a:rPr lang="es-ES" sz="1600" b="1" dirty="0">
                <a:solidFill>
                  <a:srgbClr val="002060"/>
                </a:solidFill>
                <a:latin typeface="Malacitana" panose="00000500000000000000" pitchFamily="50" charset="0"/>
                <a:ea typeface="+mn-lt"/>
                <a:cs typeface="+mn-lt"/>
              </a:rPr>
              <a:t>revistas en acceso abierto</a:t>
            </a:r>
            <a:r>
              <a:rPr lang="es-ES" sz="1600" dirty="0">
                <a:solidFill>
                  <a:srgbClr val="002060"/>
                </a:solidFill>
                <a:latin typeface="Malacitana" panose="00000500000000000000" pitchFamily="50" charset="0"/>
                <a:ea typeface="+mn-lt"/>
                <a:cs typeface="+mn-lt"/>
              </a:rPr>
              <a:t>. Los investigadores publican en revistas o en monografías en acceso abierto con revisión por pares. Esta vía puede suponer una serie de costes que son pagados por los propios autores o sus instituciones de investigación o agencias financiadoras (</a:t>
            </a:r>
            <a:r>
              <a:rPr lang="es-ES" sz="1600" b="1" dirty="0" err="1">
                <a:solidFill>
                  <a:srgbClr val="002060"/>
                </a:solidFill>
                <a:latin typeface="Malacitana" panose="00000500000000000000" pitchFamily="50" charset="0"/>
                <a:ea typeface="+mn-lt"/>
                <a:cs typeface="+mn-lt"/>
              </a:rPr>
              <a:t>APCs</a:t>
            </a:r>
            <a:r>
              <a:rPr lang="es-ES" sz="1600" dirty="0" err="1">
                <a:solidFill>
                  <a:srgbClr val="002060"/>
                </a:solidFill>
                <a:latin typeface="Malacitana" panose="00000500000000000000" pitchFamily="50" charset="0"/>
                <a:ea typeface="+mn-lt"/>
                <a:cs typeface="+mn-lt"/>
              </a:rPr>
              <a:t>-Article</a:t>
            </a:r>
            <a:r>
              <a:rPr lang="es-ES" sz="1600" dirty="0">
                <a:solidFill>
                  <a:srgbClr val="002060"/>
                </a:solidFill>
                <a:latin typeface="Malacitana" panose="00000500000000000000" pitchFamily="50" charset="0"/>
                <a:ea typeface="+mn-lt"/>
                <a:cs typeface="+mn-lt"/>
              </a:rPr>
              <a:t> Processing </a:t>
            </a:r>
            <a:r>
              <a:rPr lang="es-ES" sz="1600" dirty="0" err="1">
                <a:solidFill>
                  <a:srgbClr val="002060"/>
                </a:solidFill>
                <a:latin typeface="Malacitana" panose="00000500000000000000" pitchFamily="50" charset="0"/>
                <a:ea typeface="+mn-lt"/>
                <a:cs typeface="+mn-lt"/>
              </a:rPr>
              <a:t>Charges</a:t>
            </a:r>
            <a:r>
              <a:rPr lang="es-ES" sz="1600" dirty="0">
                <a:solidFill>
                  <a:srgbClr val="002060"/>
                </a:solidFill>
                <a:latin typeface="Malacitana" panose="00000500000000000000" pitchFamily="50" charset="0"/>
                <a:ea typeface="+mn-lt"/>
                <a:cs typeface="+mn-lt"/>
              </a:rPr>
              <a:t>). Esta información podemos obtenerla en: </a:t>
            </a:r>
          </a:p>
          <a:p>
            <a:pPr marL="1257300" lvl="2" indent="-342900" algn="just">
              <a:buFont typeface="Wingdings" panose="05000000000000000000" pitchFamily="2" charset="2"/>
              <a:buChar char="Ø"/>
            </a:pPr>
            <a:r>
              <a:rPr lang="es-ES" sz="1600" dirty="0">
                <a:solidFill>
                  <a:srgbClr val="002060"/>
                </a:solidFill>
                <a:latin typeface="Malacitana" panose="00000500000000000000" pitchFamily="50" charset="0"/>
                <a:ea typeface="+mn-lt"/>
                <a:cs typeface="+mn-lt"/>
              </a:rPr>
              <a:t>DOAJ (</a:t>
            </a:r>
            <a:r>
              <a:rPr lang="es-ES" sz="1600" dirty="0" err="1">
                <a:solidFill>
                  <a:srgbClr val="002060"/>
                </a:solidFill>
                <a:latin typeface="Malacitana" panose="00000500000000000000" pitchFamily="50" charset="0"/>
                <a:ea typeface="+mn-lt"/>
                <a:cs typeface="+mn-lt"/>
              </a:rPr>
              <a:t>Directory</a:t>
            </a:r>
            <a:r>
              <a:rPr lang="es-ES" sz="1600" dirty="0">
                <a:solidFill>
                  <a:srgbClr val="002060"/>
                </a:solidFill>
                <a:latin typeface="Malacitana" panose="00000500000000000000" pitchFamily="50" charset="0"/>
                <a:ea typeface="+mn-lt"/>
                <a:cs typeface="+mn-lt"/>
              </a:rPr>
              <a:t> </a:t>
            </a:r>
            <a:r>
              <a:rPr lang="es-ES" sz="1600" dirty="0" err="1">
                <a:solidFill>
                  <a:srgbClr val="002060"/>
                </a:solidFill>
                <a:latin typeface="Malacitana" panose="00000500000000000000" pitchFamily="50" charset="0"/>
                <a:ea typeface="+mn-lt"/>
                <a:cs typeface="+mn-lt"/>
              </a:rPr>
              <a:t>of</a:t>
            </a:r>
            <a:r>
              <a:rPr lang="es-ES" sz="1600" dirty="0">
                <a:solidFill>
                  <a:srgbClr val="002060"/>
                </a:solidFill>
                <a:latin typeface="Malacitana" panose="00000500000000000000" pitchFamily="50" charset="0"/>
                <a:ea typeface="+mn-lt"/>
                <a:cs typeface="+mn-lt"/>
              </a:rPr>
              <a:t> Open Access </a:t>
            </a:r>
            <a:r>
              <a:rPr lang="es-ES" sz="1600" dirty="0" err="1">
                <a:solidFill>
                  <a:srgbClr val="002060"/>
                </a:solidFill>
                <a:latin typeface="Malacitana" panose="00000500000000000000" pitchFamily="50" charset="0"/>
                <a:ea typeface="+mn-lt"/>
                <a:cs typeface="+mn-lt"/>
              </a:rPr>
              <a:t>Journals</a:t>
            </a:r>
            <a:r>
              <a:rPr lang="es-ES" sz="1600" dirty="0">
                <a:solidFill>
                  <a:srgbClr val="002060"/>
                </a:solidFill>
                <a:latin typeface="Malacitana" panose="00000500000000000000" pitchFamily="50" charset="0"/>
                <a:ea typeface="+mn-lt"/>
                <a:cs typeface="+mn-lt"/>
              </a:rPr>
              <a:t>) es un directorio de revistas de acceso abierto.</a:t>
            </a:r>
          </a:p>
          <a:p>
            <a:pPr marL="1257300" lvl="2" indent="-342900" algn="just">
              <a:buFont typeface="Wingdings" panose="05000000000000000000" pitchFamily="2" charset="2"/>
              <a:buChar char="Ø"/>
            </a:pPr>
            <a:r>
              <a:rPr lang="es-ES" sz="1600" dirty="0">
                <a:solidFill>
                  <a:srgbClr val="002060"/>
                </a:solidFill>
                <a:latin typeface="Malacitana" panose="00000500000000000000" pitchFamily="50" charset="0"/>
                <a:ea typeface="+mn-lt"/>
                <a:cs typeface="+mn-lt"/>
              </a:rPr>
              <a:t>DOAB (</a:t>
            </a:r>
            <a:r>
              <a:rPr lang="es-ES" sz="1600" dirty="0" err="1">
                <a:solidFill>
                  <a:srgbClr val="002060"/>
                </a:solidFill>
                <a:latin typeface="Malacitana" panose="00000500000000000000" pitchFamily="50" charset="0"/>
                <a:ea typeface="+mn-lt"/>
                <a:cs typeface="+mn-lt"/>
              </a:rPr>
              <a:t>Directory</a:t>
            </a:r>
            <a:r>
              <a:rPr lang="es-ES" sz="1600" dirty="0">
                <a:solidFill>
                  <a:srgbClr val="002060"/>
                </a:solidFill>
                <a:latin typeface="Malacitana" panose="00000500000000000000" pitchFamily="50" charset="0"/>
                <a:ea typeface="+mn-lt"/>
                <a:cs typeface="+mn-lt"/>
              </a:rPr>
              <a:t> </a:t>
            </a:r>
            <a:r>
              <a:rPr lang="es-ES" sz="1600" dirty="0" err="1">
                <a:solidFill>
                  <a:srgbClr val="002060"/>
                </a:solidFill>
                <a:latin typeface="Malacitana" panose="00000500000000000000" pitchFamily="50" charset="0"/>
                <a:ea typeface="+mn-lt"/>
                <a:cs typeface="+mn-lt"/>
              </a:rPr>
              <a:t>of</a:t>
            </a:r>
            <a:r>
              <a:rPr lang="es-ES" sz="1600" dirty="0">
                <a:solidFill>
                  <a:srgbClr val="002060"/>
                </a:solidFill>
                <a:latin typeface="Malacitana" panose="00000500000000000000" pitchFamily="50" charset="0"/>
                <a:ea typeface="+mn-lt"/>
                <a:cs typeface="+mn-lt"/>
              </a:rPr>
              <a:t> Open Access </a:t>
            </a:r>
            <a:r>
              <a:rPr lang="es-ES" sz="1600" dirty="0" err="1">
                <a:solidFill>
                  <a:srgbClr val="002060"/>
                </a:solidFill>
                <a:latin typeface="Malacitana" panose="00000500000000000000" pitchFamily="50" charset="0"/>
                <a:ea typeface="+mn-lt"/>
                <a:cs typeface="+mn-lt"/>
              </a:rPr>
              <a:t>Books</a:t>
            </a:r>
            <a:r>
              <a:rPr lang="es-ES" sz="1600" dirty="0">
                <a:solidFill>
                  <a:srgbClr val="002060"/>
                </a:solidFill>
                <a:latin typeface="Malacitana" panose="00000500000000000000" pitchFamily="50" charset="0"/>
                <a:ea typeface="+mn-lt"/>
                <a:cs typeface="+mn-lt"/>
              </a:rPr>
              <a:t>) es un directorio de libros en acceso abierto.</a:t>
            </a:r>
          </a:p>
          <a:p>
            <a:pPr marL="1257300" lvl="2" indent="-342900" algn="just">
              <a:buFont typeface="Wingdings" panose="05000000000000000000" pitchFamily="2" charset="2"/>
              <a:buChar char="Ø"/>
            </a:pPr>
            <a:endParaRPr lang="es-ES" sz="1600" dirty="0">
              <a:solidFill>
                <a:srgbClr val="002060"/>
              </a:solidFill>
              <a:latin typeface="Malacitana" panose="00000500000000000000" pitchFamily="50" charset="0"/>
              <a:ea typeface="+mn-lt"/>
              <a:cs typeface="+mn-lt"/>
            </a:endParaRPr>
          </a:p>
          <a:p>
            <a:pPr lvl="1" algn="just"/>
            <a:r>
              <a:rPr lang="es-ES" sz="1600" dirty="0">
                <a:solidFill>
                  <a:srgbClr val="002060"/>
                </a:solidFill>
                <a:latin typeface="Malacitana" panose="00000500000000000000" pitchFamily="50" charset="0"/>
                <a:ea typeface="+mn-lt"/>
                <a:cs typeface="+mn-lt"/>
              </a:rPr>
              <a:t> 2. </a:t>
            </a:r>
            <a:r>
              <a:rPr lang="es-ES" sz="1600" b="1" dirty="0">
                <a:solidFill>
                  <a:srgbClr val="002060"/>
                </a:solidFill>
                <a:latin typeface="Malacitana" panose="00000500000000000000" pitchFamily="50" charset="0"/>
                <a:ea typeface="+mn-lt"/>
                <a:cs typeface="+mn-lt"/>
              </a:rPr>
              <a:t>Vía verde</a:t>
            </a:r>
            <a:r>
              <a:rPr lang="es-ES" sz="1600" dirty="0">
                <a:solidFill>
                  <a:srgbClr val="002060"/>
                </a:solidFill>
                <a:latin typeface="Malacitana" panose="00000500000000000000" pitchFamily="50" charset="0"/>
                <a:ea typeface="+mn-lt"/>
                <a:cs typeface="+mn-lt"/>
              </a:rPr>
              <a:t>: </a:t>
            </a:r>
            <a:r>
              <a:rPr lang="es-ES" sz="1600" b="1" dirty="0">
                <a:solidFill>
                  <a:srgbClr val="002060"/>
                </a:solidFill>
                <a:latin typeface="Malacitana" panose="00000500000000000000" pitchFamily="50" charset="0"/>
                <a:ea typeface="+mn-lt"/>
                <a:cs typeface="+mn-lt"/>
              </a:rPr>
              <a:t>autoarchivar </a:t>
            </a:r>
            <a:r>
              <a:rPr lang="es-ES" sz="1600" dirty="0">
                <a:solidFill>
                  <a:srgbClr val="002060"/>
                </a:solidFill>
                <a:latin typeface="Malacitana" panose="00000500000000000000" pitchFamily="50" charset="0"/>
                <a:ea typeface="+mn-lt"/>
                <a:cs typeface="+mn-lt"/>
              </a:rPr>
              <a:t>la publicación </a:t>
            </a:r>
            <a:r>
              <a:rPr lang="es-ES" sz="1600" b="1" dirty="0">
                <a:solidFill>
                  <a:srgbClr val="002060"/>
                </a:solidFill>
                <a:latin typeface="Malacitana" panose="00000500000000000000" pitchFamily="50" charset="0"/>
                <a:ea typeface="+mn-lt"/>
                <a:cs typeface="+mn-lt"/>
              </a:rPr>
              <a:t>en el repositorio de tu institución</a:t>
            </a:r>
            <a:r>
              <a:rPr lang="es-ES" sz="1600" dirty="0">
                <a:solidFill>
                  <a:srgbClr val="002060"/>
                </a:solidFill>
                <a:latin typeface="Malacitana" panose="00000500000000000000" pitchFamily="50" charset="0"/>
                <a:ea typeface="+mn-lt"/>
                <a:cs typeface="+mn-lt"/>
              </a:rPr>
              <a:t> o en uno temático. Los investigadores depositan sus documentos, publicados o no, en un repositorio institucional o temático.</a:t>
            </a:r>
          </a:p>
          <a:p>
            <a:pPr marL="1257300" lvl="2" indent="-342900" algn="just">
              <a:buFont typeface="Wingdings" panose="05000000000000000000" pitchFamily="2" charset="2"/>
              <a:buChar char="Ø"/>
            </a:pPr>
            <a:r>
              <a:rPr lang="es-ES" sz="1600" dirty="0" err="1">
                <a:solidFill>
                  <a:srgbClr val="002060"/>
                </a:solidFill>
                <a:latin typeface="Malacitana" panose="00000500000000000000" pitchFamily="50" charset="0"/>
                <a:ea typeface="+mn-lt"/>
                <a:cs typeface="+mn-lt"/>
              </a:rPr>
              <a:t>OpenDOAR</a:t>
            </a:r>
            <a:r>
              <a:rPr lang="es-ES" sz="1600" dirty="0">
                <a:solidFill>
                  <a:srgbClr val="002060"/>
                </a:solidFill>
                <a:latin typeface="Malacitana" panose="00000500000000000000" pitchFamily="50" charset="0"/>
                <a:ea typeface="+mn-lt"/>
                <a:cs typeface="+mn-lt"/>
              </a:rPr>
              <a:t> (</a:t>
            </a:r>
            <a:r>
              <a:rPr lang="es-ES" sz="1600" dirty="0" err="1">
                <a:solidFill>
                  <a:srgbClr val="002060"/>
                </a:solidFill>
                <a:latin typeface="Malacitana" panose="00000500000000000000" pitchFamily="50" charset="0"/>
                <a:ea typeface="+mn-lt"/>
                <a:cs typeface="+mn-lt"/>
              </a:rPr>
              <a:t>Directory</a:t>
            </a:r>
            <a:r>
              <a:rPr lang="es-ES" sz="1600" dirty="0">
                <a:solidFill>
                  <a:srgbClr val="002060"/>
                </a:solidFill>
                <a:latin typeface="Malacitana" panose="00000500000000000000" pitchFamily="50" charset="0"/>
                <a:ea typeface="+mn-lt"/>
                <a:cs typeface="+mn-lt"/>
              </a:rPr>
              <a:t> </a:t>
            </a:r>
            <a:r>
              <a:rPr lang="es-ES" sz="1600" dirty="0" err="1">
                <a:solidFill>
                  <a:srgbClr val="002060"/>
                </a:solidFill>
                <a:latin typeface="Malacitana" panose="00000500000000000000" pitchFamily="50" charset="0"/>
                <a:ea typeface="+mn-lt"/>
                <a:cs typeface="+mn-lt"/>
              </a:rPr>
              <a:t>or</a:t>
            </a:r>
            <a:r>
              <a:rPr lang="es-ES" sz="1600" dirty="0">
                <a:solidFill>
                  <a:srgbClr val="002060"/>
                </a:solidFill>
                <a:latin typeface="Malacitana" panose="00000500000000000000" pitchFamily="50" charset="0"/>
                <a:ea typeface="+mn-lt"/>
                <a:cs typeface="+mn-lt"/>
              </a:rPr>
              <a:t> Open Access </a:t>
            </a:r>
            <a:r>
              <a:rPr lang="es-ES" sz="1600" dirty="0" err="1">
                <a:solidFill>
                  <a:srgbClr val="002060"/>
                </a:solidFill>
                <a:latin typeface="Malacitana" panose="00000500000000000000" pitchFamily="50" charset="0"/>
                <a:ea typeface="+mn-lt"/>
                <a:cs typeface="+mn-lt"/>
              </a:rPr>
              <a:t>Repositories</a:t>
            </a:r>
            <a:r>
              <a:rPr lang="es-ES" sz="1600" dirty="0">
                <a:solidFill>
                  <a:srgbClr val="002060"/>
                </a:solidFill>
                <a:latin typeface="Malacitana" panose="00000500000000000000" pitchFamily="50" charset="0"/>
                <a:ea typeface="+mn-lt"/>
                <a:cs typeface="+mn-lt"/>
              </a:rPr>
              <a:t>) es un directorio de repositorios.</a:t>
            </a:r>
          </a:p>
          <a:p>
            <a:pPr lvl="2" algn="just"/>
            <a:endParaRPr lang="es-ES" sz="1600" dirty="0">
              <a:solidFill>
                <a:srgbClr val="002060"/>
              </a:solidFill>
              <a:latin typeface="Malacitana" panose="00000500000000000000" pitchFamily="50" charset="0"/>
              <a:ea typeface="+mn-lt"/>
              <a:cs typeface="+mn-lt"/>
            </a:endParaRPr>
          </a:p>
          <a:p>
            <a:pPr algn="just"/>
            <a:r>
              <a:rPr lang="es-ES" sz="1600" dirty="0">
                <a:solidFill>
                  <a:srgbClr val="002060"/>
                </a:solidFill>
                <a:latin typeface="Malacitana" panose="00000500000000000000" pitchFamily="50" charset="0"/>
                <a:ea typeface="+mn-lt"/>
                <a:cs typeface="+mn-lt"/>
              </a:rPr>
              <a:t>También se habla de una </a:t>
            </a:r>
            <a:r>
              <a:rPr lang="es-ES" sz="1600" b="1" dirty="0">
                <a:solidFill>
                  <a:srgbClr val="002060"/>
                </a:solidFill>
                <a:latin typeface="Malacitana" panose="00000500000000000000" pitchFamily="50" charset="0"/>
                <a:ea typeface="+mn-lt"/>
                <a:cs typeface="+mn-lt"/>
              </a:rPr>
              <a:t>tercera vía o vía híbrida</a:t>
            </a:r>
            <a:r>
              <a:rPr lang="es-ES" sz="1600" dirty="0">
                <a:solidFill>
                  <a:srgbClr val="002060"/>
                </a:solidFill>
                <a:latin typeface="Malacitana" panose="00000500000000000000" pitchFamily="50" charset="0"/>
                <a:ea typeface="+mn-lt"/>
                <a:cs typeface="+mn-lt"/>
              </a:rPr>
              <a:t>: una gran mayoría de editores comerciales ofrecen una opción para publicar en acceso abierto en sus revistas de pago a petición del investigador (los investigadores o las entidades financieras sufragan los costes de edición).</a:t>
            </a:r>
            <a:endParaRPr lang="es-ES" sz="1600" dirty="0">
              <a:latin typeface="Malacitana" panose="00000500000000000000" pitchFamily="50" charset="0"/>
            </a:endParaRPr>
          </a:p>
          <a:p>
            <a:endParaRPr lang="es-ES" dirty="0"/>
          </a:p>
        </p:txBody>
      </p:sp>
      <p:sp>
        <p:nvSpPr>
          <p:cNvPr id="2" name="Rectángulo 1">
            <a:extLst>
              <a:ext uri="{FF2B5EF4-FFF2-40B4-BE49-F238E27FC236}">
                <a16:creationId xmlns:a16="http://schemas.microsoft.com/office/drawing/2014/main" id="{13C7608B-371C-45CE-A891-DBE1052EE201}"/>
              </a:ext>
            </a:extLst>
          </p:cNvPr>
          <p:cNvSpPr/>
          <p:nvPr/>
        </p:nvSpPr>
        <p:spPr>
          <a:xfrm>
            <a:off x="2954164" y="1765148"/>
            <a:ext cx="4402166" cy="523220"/>
          </a:xfrm>
          <a:prstGeom prst="rect">
            <a:avLst/>
          </a:prstGeom>
        </p:spPr>
        <p:txBody>
          <a:bodyPr wrap="none">
            <a:spAutoFit/>
          </a:bodyPr>
          <a:lstStyle/>
          <a:p>
            <a:pPr algn="ctr"/>
            <a:r>
              <a:rPr lang="es-ES" sz="2800">
                <a:solidFill>
                  <a:srgbClr val="002060"/>
                </a:solidFill>
                <a:latin typeface="Malacitana"/>
              </a:rPr>
              <a:t>-</a:t>
            </a:r>
            <a:r>
              <a:rPr lang="es-ES" sz="2000">
                <a:solidFill>
                  <a:srgbClr val="0070C0"/>
                </a:solidFill>
                <a:latin typeface="Malacitana"/>
              </a:rPr>
              <a:t>Vías para publicar en Acceso Abierto</a:t>
            </a:r>
            <a:r>
              <a:rPr lang="es-ES" sz="2800">
                <a:solidFill>
                  <a:srgbClr val="002060"/>
                </a:solidFill>
                <a:latin typeface="Malacitana"/>
              </a:rPr>
              <a:t>-</a:t>
            </a:r>
            <a:endParaRPr lang="es-ES" sz="2800">
              <a:latin typeface="Malacitana"/>
            </a:endParaRPr>
          </a:p>
        </p:txBody>
      </p:sp>
      <p:sp>
        <p:nvSpPr>
          <p:cNvPr id="4" name="CuadroTexto 3">
            <a:extLst>
              <a:ext uri="{FF2B5EF4-FFF2-40B4-BE49-F238E27FC236}">
                <a16:creationId xmlns:a16="http://schemas.microsoft.com/office/drawing/2014/main" id="{A478CEF9-5BDF-4E35-BAD5-8CEBF09408EE}"/>
              </a:ext>
            </a:extLst>
          </p:cNvPr>
          <p:cNvSpPr txBox="1"/>
          <p:nvPr/>
        </p:nvSpPr>
        <p:spPr>
          <a:xfrm>
            <a:off x="7376955" y="6127796"/>
            <a:ext cx="4389343" cy="1077218"/>
          </a:xfrm>
          <a:prstGeom prst="rect">
            <a:avLst/>
          </a:prstGeom>
          <a:noFill/>
        </p:spPr>
        <p:txBody>
          <a:bodyPr wrap="none" rtlCol="0">
            <a:spAutoFit/>
          </a:bodyPr>
          <a:lstStyle/>
          <a:p>
            <a:endParaRPr lang="es-ES" sz="1400" b="1" dirty="0">
              <a:solidFill>
                <a:srgbClr val="002060"/>
              </a:solidFill>
              <a:latin typeface="Malacitana"/>
              <a:ea typeface="+mn-lt"/>
              <a:cs typeface="+mn-lt"/>
            </a:endParaRPr>
          </a:p>
          <a:p>
            <a:r>
              <a:rPr lang="es-ES" sz="1400" b="1" dirty="0">
                <a:solidFill>
                  <a:srgbClr val="002060"/>
                </a:solidFill>
                <a:latin typeface="Malacitana"/>
                <a:ea typeface="+mn-lt"/>
                <a:cs typeface="+mn-lt"/>
              </a:rPr>
              <a:t>Fuente: </a:t>
            </a:r>
            <a:r>
              <a:rPr lang="es-ES" sz="1400" b="1" dirty="0">
                <a:solidFill>
                  <a:srgbClr val="0070C0"/>
                </a:solidFill>
                <a:latin typeface="Malacitana"/>
                <a:ea typeface="+mn-lt"/>
                <a:cs typeface="+mn-lt"/>
                <a:hlinkClick r:id="rId4"/>
              </a:rPr>
              <a:t>https://biblioguias.uma.es/CienciaAbierta/Vias</a:t>
            </a:r>
            <a:endParaRPr lang="es-ES" sz="1400" b="1" dirty="0">
              <a:solidFill>
                <a:srgbClr val="0070C0"/>
              </a:solidFill>
              <a:latin typeface="Malacitana"/>
              <a:ea typeface="+mn-lt"/>
              <a:cs typeface="+mn-lt"/>
            </a:endParaRPr>
          </a:p>
          <a:p>
            <a:endParaRPr lang="es-ES" b="1" dirty="0">
              <a:solidFill>
                <a:srgbClr val="002060"/>
              </a:solidFill>
              <a:latin typeface="Malacitana"/>
              <a:ea typeface="+mn-lt"/>
              <a:cs typeface="+mn-lt"/>
            </a:endParaRPr>
          </a:p>
          <a:p>
            <a:endParaRPr lang="es-ES" dirty="0"/>
          </a:p>
        </p:txBody>
      </p:sp>
    </p:spTree>
    <p:extLst>
      <p:ext uri="{BB962C8B-B14F-4D97-AF65-F5344CB8AC3E}">
        <p14:creationId xmlns:p14="http://schemas.microsoft.com/office/powerpoint/2010/main" val="41797181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Isosceles Triangle 17">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descr="Imagen que contiene Texto&#10;&#10;Descripción generada automáticamente">
            <a:extLst>
              <a:ext uri="{FF2B5EF4-FFF2-40B4-BE49-F238E27FC236}">
                <a16:creationId xmlns:a16="http://schemas.microsoft.com/office/drawing/2014/main" id="{9A966063-16C3-4D73-A6E5-5024D4CDDC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792376" cy="1274323"/>
          </a:xfrm>
          <a:prstGeom prst="rect">
            <a:avLst/>
          </a:prstGeom>
          <a:ln>
            <a:noFill/>
          </a:ln>
        </p:spPr>
      </p:pic>
      <p:sp>
        <p:nvSpPr>
          <p:cNvPr id="20" name="Isosceles Triangle 19">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uadroTexto 12">
            <a:extLst>
              <a:ext uri="{FF2B5EF4-FFF2-40B4-BE49-F238E27FC236}">
                <a16:creationId xmlns:a16="http://schemas.microsoft.com/office/drawing/2014/main" id="{4C3E2975-A99D-4AB6-A974-E834C1D9516A}"/>
              </a:ext>
            </a:extLst>
          </p:cNvPr>
          <p:cNvSpPr txBox="1"/>
          <p:nvPr/>
        </p:nvSpPr>
        <p:spPr>
          <a:xfrm>
            <a:off x="-367684" y="1261398"/>
            <a:ext cx="10488403" cy="1077218"/>
          </a:xfrm>
          <a:prstGeom prst="rect">
            <a:avLst/>
          </a:prstGeom>
          <a:noFill/>
        </p:spPr>
        <p:txBody>
          <a:bodyPr wrap="square" lIns="91440" tIns="45720" rIns="91440" bIns="45720" rtlCol="0" anchor="t">
            <a:spAutoFit/>
          </a:bodyPr>
          <a:lstStyle/>
          <a:p>
            <a:pPr algn="ctr"/>
            <a:r>
              <a:rPr lang="es-ES" sz="3200" b="1">
                <a:solidFill>
                  <a:srgbClr val="002060"/>
                </a:solidFill>
                <a:latin typeface="Malacitana"/>
              </a:rPr>
              <a:t>Ciencia abierta</a:t>
            </a:r>
          </a:p>
          <a:p>
            <a:pPr algn="ctr"/>
            <a:endParaRPr lang="es-ES" sz="3200" b="1">
              <a:solidFill>
                <a:srgbClr val="002060"/>
              </a:solidFill>
              <a:latin typeface="Malacitana"/>
            </a:endParaRPr>
          </a:p>
        </p:txBody>
      </p:sp>
      <p:pic>
        <p:nvPicPr>
          <p:cNvPr id="2050" name="Picture 2" descr="https://libapps-eu.s3.amazonaws.com/accounts/104441/images/Conserva_tus_derechos_de_autor.jpg">
            <a:extLst>
              <a:ext uri="{FF2B5EF4-FFF2-40B4-BE49-F238E27FC236}">
                <a16:creationId xmlns:a16="http://schemas.microsoft.com/office/drawing/2014/main" id="{B46629DF-98F1-40B0-983D-97A2C3C9002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4162" y="1334546"/>
            <a:ext cx="9712198" cy="55234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91202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Isosceles Triangle 17">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descr="Imagen que contiene Texto&#10;&#10;Descripción generada automáticamente">
            <a:extLst>
              <a:ext uri="{FF2B5EF4-FFF2-40B4-BE49-F238E27FC236}">
                <a16:creationId xmlns:a16="http://schemas.microsoft.com/office/drawing/2014/main" id="{9A966063-16C3-4D73-A6E5-5024D4CDDC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792376" cy="1274323"/>
          </a:xfrm>
          <a:prstGeom prst="rect">
            <a:avLst/>
          </a:prstGeom>
          <a:ln>
            <a:noFill/>
          </a:ln>
        </p:spPr>
      </p:pic>
      <p:sp>
        <p:nvSpPr>
          <p:cNvPr id="20" name="Isosceles Triangle 19">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uadroTexto 12">
            <a:extLst>
              <a:ext uri="{FF2B5EF4-FFF2-40B4-BE49-F238E27FC236}">
                <a16:creationId xmlns:a16="http://schemas.microsoft.com/office/drawing/2014/main" id="{4C3E2975-A99D-4AB6-A974-E834C1D9516A}"/>
              </a:ext>
            </a:extLst>
          </p:cNvPr>
          <p:cNvSpPr txBox="1"/>
          <p:nvPr/>
        </p:nvSpPr>
        <p:spPr>
          <a:xfrm>
            <a:off x="-367684" y="1261398"/>
            <a:ext cx="10488403" cy="1077218"/>
          </a:xfrm>
          <a:prstGeom prst="rect">
            <a:avLst/>
          </a:prstGeom>
          <a:noFill/>
        </p:spPr>
        <p:txBody>
          <a:bodyPr wrap="square" lIns="91440" tIns="45720" rIns="91440" bIns="45720" rtlCol="0" anchor="t">
            <a:spAutoFit/>
          </a:bodyPr>
          <a:lstStyle/>
          <a:p>
            <a:pPr algn="ctr"/>
            <a:r>
              <a:rPr lang="es-ES" sz="3200" b="1">
                <a:solidFill>
                  <a:srgbClr val="002060"/>
                </a:solidFill>
                <a:latin typeface="Malacitana"/>
              </a:rPr>
              <a:t>Ciencia abierta</a:t>
            </a:r>
          </a:p>
          <a:p>
            <a:pPr algn="ctr"/>
            <a:endParaRPr lang="es-ES" sz="3200" b="1">
              <a:solidFill>
                <a:srgbClr val="002060"/>
              </a:solidFill>
              <a:latin typeface="Malacitana"/>
            </a:endParaRPr>
          </a:p>
        </p:txBody>
      </p:sp>
      <p:sp>
        <p:nvSpPr>
          <p:cNvPr id="17" name="CuadroTexto 16">
            <a:extLst>
              <a:ext uri="{FF2B5EF4-FFF2-40B4-BE49-F238E27FC236}">
                <a16:creationId xmlns:a16="http://schemas.microsoft.com/office/drawing/2014/main" id="{5A499CE0-83FD-4E3A-BF82-88A83DC6A0AD}"/>
              </a:ext>
            </a:extLst>
          </p:cNvPr>
          <p:cNvSpPr txBox="1"/>
          <p:nvPr/>
        </p:nvSpPr>
        <p:spPr>
          <a:xfrm>
            <a:off x="1409024" y="5855778"/>
            <a:ext cx="6291209" cy="923330"/>
          </a:xfrm>
          <a:prstGeom prst="rect">
            <a:avLst/>
          </a:prstGeom>
          <a:noFill/>
        </p:spPr>
        <p:txBody>
          <a:bodyPr wrap="none" rtlCol="0">
            <a:spAutoFit/>
          </a:bodyPr>
          <a:lstStyle/>
          <a:p>
            <a:r>
              <a:rPr lang="es-ES" b="1">
                <a:solidFill>
                  <a:srgbClr val="002060"/>
                </a:solidFill>
                <a:latin typeface="Malacitana"/>
                <a:ea typeface="+mn-lt"/>
                <a:cs typeface="+mn-lt"/>
              </a:rPr>
              <a:t>Fuente: </a:t>
            </a:r>
            <a:r>
              <a:rPr lang="es-ES" b="1">
                <a:solidFill>
                  <a:srgbClr val="0070C0"/>
                </a:solidFill>
                <a:latin typeface="Malacitana"/>
                <a:ea typeface="+mn-lt"/>
                <a:cs typeface="+mn-lt"/>
              </a:rPr>
              <a:t>https://recolecta.fecyt.es/beneficios-del-acceso-abierto</a:t>
            </a:r>
            <a:endParaRPr lang="es-ES" b="1">
              <a:solidFill>
                <a:srgbClr val="002060"/>
              </a:solidFill>
              <a:latin typeface="Malacitana"/>
              <a:ea typeface="+mn-lt"/>
              <a:cs typeface="+mn-lt"/>
            </a:endParaRPr>
          </a:p>
          <a:p>
            <a:endParaRPr lang="es-ES" b="1">
              <a:solidFill>
                <a:srgbClr val="002060"/>
              </a:solidFill>
              <a:latin typeface="Malacitana"/>
              <a:ea typeface="+mn-lt"/>
              <a:cs typeface="+mn-lt"/>
            </a:endParaRPr>
          </a:p>
          <a:p>
            <a:endParaRPr lang="es-ES"/>
          </a:p>
        </p:txBody>
      </p:sp>
      <p:pic>
        <p:nvPicPr>
          <p:cNvPr id="1026" name="Picture 2" descr="https://s3.amazonaws.com/libapps/accounts/4838/images/infografia_Rebiun_versiones_articulo.png">
            <a:extLst>
              <a:ext uri="{FF2B5EF4-FFF2-40B4-BE49-F238E27FC236}">
                <a16:creationId xmlns:a16="http://schemas.microsoft.com/office/drawing/2014/main" id="{16C9F468-CDE2-4316-8B19-F85934CF78EC}"/>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919" r="271"/>
          <a:stretch/>
        </p:blipFill>
        <p:spPr bwMode="auto">
          <a:xfrm>
            <a:off x="1409024" y="1334545"/>
            <a:ext cx="9714696" cy="55353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96566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Isosceles Triangle 17">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descr="Imagen que contiene Texto&#10;&#10;Descripción generada automáticamente">
            <a:extLst>
              <a:ext uri="{FF2B5EF4-FFF2-40B4-BE49-F238E27FC236}">
                <a16:creationId xmlns:a16="http://schemas.microsoft.com/office/drawing/2014/main" id="{9A966063-16C3-4D73-A6E5-5024D4CDDC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792376" cy="1274323"/>
          </a:xfrm>
          <a:prstGeom prst="rect">
            <a:avLst/>
          </a:prstGeom>
          <a:ln>
            <a:noFill/>
          </a:ln>
        </p:spPr>
      </p:pic>
      <p:sp>
        <p:nvSpPr>
          <p:cNvPr id="20" name="Isosceles Triangle 19">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uadroTexto 12">
            <a:extLst>
              <a:ext uri="{FF2B5EF4-FFF2-40B4-BE49-F238E27FC236}">
                <a16:creationId xmlns:a16="http://schemas.microsoft.com/office/drawing/2014/main" id="{4C3E2975-A99D-4AB6-A974-E834C1D9516A}"/>
              </a:ext>
            </a:extLst>
          </p:cNvPr>
          <p:cNvSpPr txBox="1"/>
          <p:nvPr/>
        </p:nvSpPr>
        <p:spPr>
          <a:xfrm>
            <a:off x="1047416" y="1274323"/>
            <a:ext cx="8137518" cy="7663636"/>
          </a:xfrm>
          <a:prstGeom prst="rect">
            <a:avLst/>
          </a:prstGeom>
          <a:noFill/>
        </p:spPr>
        <p:txBody>
          <a:bodyPr wrap="square" lIns="91440" tIns="45720" rIns="91440" bIns="45720" rtlCol="0" anchor="t">
            <a:spAutoFit/>
          </a:bodyPr>
          <a:lstStyle/>
          <a:p>
            <a:pPr algn="ctr"/>
            <a:endParaRPr lang="es-ES" sz="2800" b="1">
              <a:solidFill>
                <a:srgbClr val="002060"/>
              </a:solidFill>
              <a:latin typeface="Malacitana"/>
            </a:endParaRPr>
          </a:p>
          <a:p>
            <a:pPr algn="ctr"/>
            <a:r>
              <a:rPr lang="es-ES" sz="2800" b="1" dirty="0">
                <a:solidFill>
                  <a:srgbClr val="002060"/>
                </a:solidFill>
                <a:latin typeface="Malacitana"/>
              </a:rPr>
              <a:t>2. Datos de investigación</a:t>
            </a:r>
          </a:p>
          <a:p>
            <a:pPr algn="ctr"/>
            <a:endParaRPr lang="es-ES" sz="2000" b="0" i="0" u="none" strike="noStrike" baseline="0">
              <a:latin typeface="Malacitana"/>
            </a:endParaRPr>
          </a:p>
          <a:p>
            <a:pPr algn="just"/>
            <a:r>
              <a:rPr lang="es-ES" dirty="0">
                <a:solidFill>
                  <a:srgbClr val="002060"/>
                </a:solidFill>
                <a:latin typeface="Malacitana"/>
                <a:ea typeface="+mn-lt"/>
                <a:cs typeface="+mn-lt"/>
              </a:rPr>
              <a:t>Los datos de investigación son los </a:t>
            </a:r>
            <a:r>
              <a:rPr lang="es-ES" b="1" dirty="0">
                <a:solidFill>
                  <a:srgbClr val="002060"/>
                </a:solidFill>
                <a:latin typeface="Malacitana"/>
                <a:ea typeface="+mn-lt"/>
                <a:cs typeface="+mn-lt"/>
              </a:rPr>
              <a:t>hechos, observaciones o experiencias</a:t>
            </a:r>
            <a:r>
              <a:rPr lang="es-ES" dirty="0">
                <a:solidFill>
                  <a:srgbClr val="002060"/>
                </a:solidFill>
                <a:latin typeface="Malacitana"/>
                <a:ea typeface="+mn-lt"/>
                <a:cs typeface="+mn-lt"/>
              </a:rPr>
              <a:t> en que se basa el argumento, la teoría o la prueba.</a:t>
            </a:r>
            <a:endParaRPr lang="es-ES">
              <a:solidFill>
                <a:srgbClr val="002060"/>
              </a:solidFill>
              <a:latin typeface="Malacitana"/>
              <a:cs typeface="Arial"/>
            </a:endParaRPr>
          </a:p>
          <a:p>
            <a:pPr algn="just"/>
            <a:endParaRPr lang="es-ES">
              <a:solidFill>
                <a:srgbClr val="002060"/>
              </a:solidFill>
              <a:latin typeface="Malacitana"/>
              <a:ea typeface="+mn-lt"/>
              <a:cs typeface="+mn-lt"/>
            </a:endParaRPr>
          </a:p>
          <a:p>
            <a:pPr algn="just"/>
            <a:r>
              <a:rPr lang="es-ES" dirty="0">
                <a:solidFill>
                  <a:srgbClr val="002060"/>
                </a:solidFill>
                <a:latin typeface="Malacitana"/>
                <a:ea typeface="+mn-lt"/>
                <a:cs typeface="+mn-lt"/>
              </a:rPr>
              <a:t>Pueden ser </a:t>
            </a:r>
            <a:r>
              <a:rPr lang="es-ES" b="1" dirty="0">
                <a:solidFill>
                  <a:srgbClr val="002060"/>
                </a:solidFill>
                <a:latin typeface="Malacitana"/>
                <a:ea typeface="+mn-lt"/>
                <a:cs typeface="+mn-lt"/>
              </a:rPr>
              <a:t>numéricos, descriptivos o visuales</a:t>
            </a:r>
            <a:r>
              <a:rPr lang="es-ES" dirty="0">
                <a:solidFill>
                  <a:srgbClr val="002060"/>
                </a:solidFill>
                <a:latin typeface="Malacitana"/>
                <a:ea typeface="+mn-lt"/>
                <a:cs typeface="+mn-lt"/>
              </a:rPr>
              <a:t>.</a:t>
            </a:r>
            <a:endParaRPr lang="es-ES">
              <a:solidFill>
                <a:srgbClr val="002060"/>
              </a:solidFill>
              <a:latin typeface="Malacitana"/>
              <a:cs typeface="Arial"/>
            </a:endParaRPr>
          </a:p>
          <a:p>
            <a:pPr algn="just"/>
            <a:endParaRPr lang="es-ES">
              <a:solidFill>
                <a:srgbClr val="002060"/>
              </a:solidFill>
              <a:latin typeface="Malacitana"/>
              <a:ea typeface="+mn-lt"/>
              <a:cs typeface="+mn-lt"/>
            </a:endParaRPr>
          </a:p>
          <a:p>
            <a:pPr algn="just"/>
            <a:r>
              <a:rPr lang="es-ES" dirty="0">
                <a:solidFill>
                  <a:srgbClr val="002060"/>
                </a:solidFill>
                <a:latin typeface="Malacitana"/>
                <a:ea typeface="+mn-lt"/>
                <a:cs typeface="+mn-lt"/>
              </a:rPr>
              <a:t>Pueden presentarse </a:t>
            </a:r>
            <a:r>
              <a:rPr lang="es-ES" b="1" dirty="0">
                <a:solidFill>
                  <a:srgbClr val="002060"/>
                </a:solidFill>
                <a:latin typeface="Malacitana"/>
                <a:ea typeface="+mn-lt"/>
                <a:cs typeface="+mn-lt"/>
              </a:rPr>
              <a:t>en estado bruto o analizado</a:t>
            </a:r>
            <a:r>
              <a:rPr lang="es-ES" dirty="0">
                <a:solidFill>
                  <a:srgbClr val="002060"/>
                </a:solidFill>
                <a:latin typeface="Malacitana"/>
                <a:ea typeface="+mn-lt"/>
                <a:cs typeface="+mn-lt"/>
              </a:rPr>
              <a:t>, pueden ser </a:t>
            </a:r>
            <a:r>
              <a:rPr lang="es-ES" b="1" dirty="0">
                <a:solidFill>
                  <a:srgbClr val="002060"/>
                </a:solidFill>
                <a:latin typeface="Malacitana"/>
                <a:ea typeface="+mn-lt"/>
                <a:cs typeface="+mn-lt"/>
              </a:rPr>
              <a:t>experimentales u observacionales</a:t>
            </a:r>
            <a:r>
              <a:rPr lang="es-ES" dirty="0">
                <a:solidFill>
                  <a:srgbClr val="002060"/>
                </a:solidFill>
                <a:latin typeface="Malacitana"/>
                <a:ea typeface="+mn-lt"/>
                <a:cs typeface="+mn-lt"/>
              </a:rPr>
              <a:t>.</a:t>
            </a:r>
            <a:endParaRPr lang="es-ES">
              <a:solidFill>
                <a:srgbClr val="002060"/>
              </a:solidFill>
              <a:latin typeface="Malacitana"/>
              <a:cs typeface="Calibri" panose="020F0502020204030204"/>
            </a:endParaRPr>
          </a:p>
          <a:p>
            <a:pPr algn="just"/>
            <a:endParaRPr lang="es-ES">
              <a:solidFill>
                <a:srgbClr val="002060"/>
              </a:solidFill>
              <a:latin typeface="Malacitana"/>
              <a:cs typeface="Calibri" panose="020F0502020204030204"/>
            </a:endParaRPr>
          </a:p>
          <a:p>
            <a:pPr algn="just"/>
            <a:r>
              <a:rPr lang="es-ES" dirty="0">
                <a:solidFill>
                  <a:srgbClr val="002060"/>
                </a:solidFill>
                <a:latin typeface="Malacitana"/>
                <a:cs typeface="Calibri" panose="020F0502020204030204"/>
              </a:rPr>
              <a:t>La </a:t>
            </a:r>
            <a:r>
              <a:rPr lang="es-ES" b="1" dirty="0">
                <a:solidFill>
                  <a:srgbClr val="002060"/>
                </a:solidFill>
                <a:latin typeface="Malacitana"/>
                <a:cs typeface="Calibri"/>
              </a:rPr>
              <a:t>tipología</a:t>
            </a:r>
            <a:r>
              <a:rPr lang="es-ES" dirty="0">
                <a:solidFill>
                  <a:srgbClr val="002060"/>
                </a:solidFill>
                <a:latin typeface="Malacitana"/>
                <a:cs typeface="Calibri"/>
              </a:rPr>
              <a:t> puede ser muy variada: tablas con datos numéricos, imágenes, grabaciones, estadísticas, transcripciones de entrevistas, cuadernos de laboratorio, bases de datos, etc</a:t>
            </a:r>
            <a:r>
              <a:rPr lang="es-ES" sz="2000" dirty="0">
                <a:solidFill>
                  <a:srgbClr val="002060"/>
                </a:solidFill>
                <a:latin typeface="Malacitana"/>
                <a:cs typeface="Calibri"/>
              </a:rPr>
              <a:t>.</a:t>
            </a:r>
          </a:p>
          <a:p>
            <a:pPr algn="just"/>
            <a:endParaRPr lang="es-ES" sz="2400">
              <a:solidFill>
                <a:srgbClr val="002060"/>
              </a:solidFill>
              <a:latin typeface="Malacitana"/>
            </a:endParaRPr>
          </a:p>
          <a:p>
            <a:pPr lvl="1" algn="just"/>
            <a:endParaRPr lang="es-ES" sz="3200">
              <a:solidFill>
                <a:srgbClr val="002060"/>
              </a:solidFill>
              <a:latin typeface="Arial Narrow"/>
            </a:endParaRPr>
          </a:p>
          <a:p>
            <a:pPr algn="just"/>
            <a:endParaRPr lang="es-ES" sz="3200">
              <a:solidFill>
                <a:srgbClr val="002060"/>
              </a:solidFill>
              <a:latin typeface="Arial Narrow" panose="020B0606020202030204" pitchFamily="34" charset="0"/>
            </a:endParaRPr>
          </a:p>
          <a:p>
            <a:pPr marL="1828800" lvl="3" indent="-457200" algn="just">
              <a:buFont typeface="Wingdings" panose="05000000000000000000" pitchFamily="2" charset="2"/>
              <a:buChar char="§"/>
            </a:pPr>
            <a:endParaRPr lang="es-ES" sz="3200">
              <a:solidFill>
                <a:srgbClr val="002060"/>
              </a:solidFill>
              <a:latin typeface="Arial Narrow" panose="020B0606020202030204" pitchFamily="34" charset="0"/>
            </a:endParaRPr>
          </a:p>
          <a:p>
            <a:pPr marL="457200" indent="-457200" algn="just">
              <a:buFont typeface="Wingdings" panose="05000000000000000000" pitchFamily="2" charset="2"/>
              <a:buChar char="Ø"/>
            </a:pPr>
            <a:endParaRPr lang="es-ES" sz="3200">
              <a:solidFill>
                <a:srgbClr val="002060"/>
              </a:solidFill>
              <a:latin typeface="Arial Narrow" panose="020B0606020202030204" pitchFamily="34" charset="0"/>
            </a:endParaRPr>
          </a:p>
          <a:p>
            <a:pPr marL="457200" indent="-457200" algn="just">
              <a:buFont typeface="Wingdings" panose="05000000000000000000" pitchFamily="2" charset="2"/>
              <a:buChar char="Ø"/>
            </a:pPr>
            <a:endParaRPr lang="es-ES" sz="3200" b="0" i="0" u="none" strike="noStrike" baseline="0">
              <a:latin typeface="Arial Narrow" panose="020B0606020202030204" pitchFamily="34" charset="0"/>
            </a:endParaRPr>
          </a:p>
          <a:p>
            <a:pPr marL="457200" indent="-457200" algn="just">
              <a:buFont typeface="Arial" panose="020B0604020202020204" pitchFamily="34" charset="0"/>
              <a:buChar char="•"/>
            </a:pPr>
            <a:endParaRPr lang="es-ES" sz="3200" b="0" i="0" u="none" strike="noStrike" baseline="0">
              <a:latin typeface="Arial Narrow" panose="020B0606020202030204" pitchFamily="34" charset="0"/>
            </a:endParaRPr>
          </a:p>
        </p:txBody>
      </p:sp>
    </p:spTree>
    <p:extLst>
      <p:ext uri="{BB962C8B-B14F-4D97-AF65-F5344CB8AC3E}">
        <p14:creationId xmlns:p14="http://schemas.microsoft.com/office/powerpoint/2010/main" val="41597167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Isosceles Triangle 17">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descr="Imagen que contiene Texto&#10;&#10;Descripción generada automáticamente">
            <a:extLst>
              <a:ext uri="{FF2B5EF4-FFF2-40B4-BE49-F238E27FC236}">
                <a16:creationId xmlns:a16="http://schemas.microsoft.com/office/drawing/2014/main" id="{9A966063-16C3-4D73-A6E5-5024D4CDDC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792376" cy="1274323"/>
          </a:xfrm>
          <a:prstGeom prst="rect">
            <a:avLst/>
          </a:prstGeom>
          <a:ln>
            <a:noFill/>
          </a:ln>
        </p:spPr>
      </p:pic>
      <p:sp>
        <p:nvSpPr>
          <p:cNvPr id="20" name="Isosceles Triangle 19">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uadroTexto 12">
            <a:extLst>
              <a:ext uri="{FF2B5EF4-FFF2-40B4-BE49-F238E27FC236}">
                <a16:creationId xmlns:a16="http://schemas.microsoft.com/office/drawing/2014/main" id="{4C3E2975-A99D-4AB6-A974-E834C1D9516A}"/>
              </a:ext>
            </a:extLst>
          </p:cNvPr>
          <p:cNvSpPr txBox="1"/>
          <p:nvPr/>
        </p:nvSpPr>
        <p:spPr>
          <a:xfrm>
            <a:off x="246888" y="1691817"/>
            <a:ext cx="11221210" cy="4955203"/>
          </a:xfrm>
          <a:prstGeom prst="rect">
            <a:avLst/>
          </a:prstGeom>
          <a:noFill/>
        </p:spPr>
        <p:txBody>
          <a:bodyPr wrap="square" lIns="91440" tIns="45720" rIns="91440" bIns="45720" rtlCol="0" anchor="t">
            <a:spAutoFit/>
          </a:bodyPr>
          <a:lstStyle/>
          <a:p>
            <a:pPr algn="ctr"/>
            <a:r>
              <a:rPr lang="es-ES" sz="2800" b="1" dirty="0">
                <a:solidFill>
                  <a:srgbClr val="002060"/>
                </a:solidFill>
                <a:latin typeface="Malacitana"/>
              </a:rPr>
              <a:t>Datos de investigación</a:t>
            </a:r>
          </a:p>
          <a:p>
            <a:pPr lvl="1" algn="ctr"/>
            <a:r>
              <a:rPr lang="es-ES" sz="2800" dirty="0">
                <a:solidFill>
                  <a:srgbClr val="002060"/>
                </a:solidFill>
                <a:latin typeface="Malacitana"/>
              </a:rPr>
              <a:t>-</a:t>
            </a:r>
            <a:r>
              <a:rPr lang="es-ES" sz="2400" dirty="0">
                <a:solidFill>
                  <a:srgbClr val="0070C0"/>
                </a:solidFill>
                <a:latin typeface="Malacitana"/>
              </a:rPr>
              <a:t>Formatos</a:t>
            </a:r>
            <a:r>
              <a:rPr lang="es-ES" sz="2400" dirty="0">
                <a:solidFill>
                  <a:srgbClr val="002060"/>
                </a:solidFill>
                <a:latin typeface="Malacitana"/>
              </a:rPr>
              <a:t>-</a:t>
            </a:r>
            <a:endParaRPr lang="es-ES" sz="2400" dirty="0">
              <a:latin typeface="Malacitana"/>
              <a:cs typeface="Calibri" panose="020F0502020204030204"/>
            </a:endParaRPr>
          </a:p>
          <a:p>
            <a:pPr lvl="1" algn="ctr"/>
            <a:endParaRPr lang="es-ES" sz="2000" b="1" dirty="0">
              <a:solidFill>
                <a:srgbClr val="002060"/>
              </a:solidFill>
              <a:latin typeface="Malacitana"/>
              <a:ea typeface="+mn-lt"/>
              <a:cs typeface="+mn-lt"/>
            </a:endParaRPr>
          </a:p>
          <a:p>
            <a:pPr lvl="1" algn="ctr"/>
            <a:r>
              <a:rPr lang="es-ES" dirty="0">
                <a:solidFill>
                  <a:srgbClr val="002060"/>
                </a:solidFill>
                <a:latin typeface="Malacitana"/>
                <a:ea typeface="+mn-lt"/>
                <a:cs typeface="+mn-lt"/>
              </a:rPr>
              <a:t>       Se recomienda recopilar/depositar los conjuntos de datos en un formato estándar preferiblemente abierto y sin cifrar ni comprimir.</a:t>
            </a:r>
            <a:endParaRPr lang="es-ES" dirty="0"/>
          </a:p>
          <a:p>
            <a:pPr lvl="1" algn="ctr"/>
            <a:endParaRPr lang="es-ES" sz="2000" dirty="0">
              <a:solidFill>
                <a:srgbClr val="002060"/>
              </a:solidFill>
              <a:latin typeface="Malacitana"/>
              <a:cs typeface="Calibri" panose="020F0502020204030204"/>
            </a:endParaRPr>
          </a:p>
          <a:p>
            <a:pPr lvl="1" algn="just"/>
            <a:endParaRPr lang="es-ES" sz="2400" dirty="0">
              <a:solidFill>
                <a:srgbClr val="002060"/>
              </a:solidFill>
              <a:latin typeface="Arial Narrow" panose="020B0606020202030204" pitchFamily="34" charset="0"/>
            </a:endParaRPr>
          </a:p>
          <a:p>
            <a:pPr algn="just"/>
            <a:endParaRPr lang="es-ES" sz="3200" dirty="0">
              <a:solidFill>
                <a:srgbClr val="002060"/>
              </a:solidFill>
              <a:latin typeface="Arial Narrow" panose="020B0606020202030204" pitchFamily="34" charset="0"/>
            </a:endParaRPr>
          </a:p>
          <a:p>
            <a:pPr marL="1828800" lvl="3" indent="-457200" algn="just">
              <a:buFont typeface="Wingdings" panose="05000000000000000000" pitchFamily="2" charset="2"/>
              <a:buChar char="§"/>
            </a:pPr>
            <a:endParaRPr lang="es-ES" sz="3200" b="0" i="0" u="none" strike="noStrike" baseline="0" dirty="0">
              <a:solidFill>
                <a:srgbClr val="002060"/>
              </a:solidFill>
              <a:latin typeface="Arial Narrow" panose="020B0606020202030204" pitchFamily="34" charset="0"/>
            </a:endParaRPr>
          </a:p>
          <a:p>
            <a:pPr marL="457200" indent="-457200" algn="just">
              <a:buFont typeface="Wingdings" panose="05000000000000000000" pitchFamily="2" charset="2"/>
              <a:buChar char="Ø"/>
            </a:pPr>
            <a:endParaRPr lang="es-ES" sz="3200" b="0" i="0" u="none" strike="noStrike" baseline="0" dirty="0">
              <a:solidFill>
                <a:srgbClr val="002060"/>
              </a:solidFill>
              <a:latin typeface="Arial Narrow" panose="020B0606020202030204" pitchFamily="34" charset="0"/>
            </a:endParaRPr>
          </a:p>
          <a:p>
            <a:pPr marL="457200" indent="-457200" algn="just">
              <a:buFont typeface="Wingdings" panose="05000000000000000000" pitchFamily="2" charset="2"/>
              <a:buChar char="Ø"/>
            </a:pPr>
            <a:endParaRPr lang="es-ES" sz="3200" dirty="0">
              <a:latin typeface="Arial Narrow" panose="020B0606020202030204" pitchFamily="34" charset="0"/>
            </a:endParaRPr>
          </a:p>
          <a:p>
            <a:pPr marL="457200" indent="-457200" algn="just">
              <a:buFont typeface="Arial" panose="020B0604020202020204" pitchFamily="34" charset="0"/>
              <a:buChar char="•"/>
            </a:pPr>
            <a:endParaRPr lang="es-ES" sz="3200" dirty="0">
              <a:latin typeface="Arial Narrow" panose="020B0606020202030204" pitchFamily="34" charset="0"/>
            </a:endParaRPr>
          </a:p>
        </p:txBody>
      </p:sp>
      <p:sp>
        <p:nvSpPr>
          <p:cNvPr id="2" name="CuadroTexto 1">
            <a:extLst>
              <a:ext uri="{FF2B5EF4-FFF2-40B4-BE49-F238E27FC236}">
                <a16:creationId xmlns:a16="http://schemas.microsoft.com/office/drawing/2014/main" id="{B44B4C61-D788-4EA2-90E4-AB0BA01CCDC0}"/>
              </a:ext>
            </a:extLst>
          </p:cNvPr>
          <p:cNvSpPr txBox="1"/>
          <p:nvPr/>
        </p:nvSpPr>
        <p:spPr>
          <a:xfrm>
            <a:off x="723902" y="3521869"/>
            <a:ext cx="3886198" cy="258532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b="1" dirty="0">
                <a:solidFill>
                  <a:srgbClr val="002060"/>
                </a:solidFill>
                <a:latin typeface="Malacitana"/>
                <a:ea typeface="+mn-lt"/>
                <a:cs typeface="+mn-lt"/>
              </a:rPr>
              <a:t>Formatos generales preferidos</a:t>
            </a:r>
            <a:r>
              <a:rPr lang="es-ES" dirty="0">
                <a:solidFill>
                  <a:srgbClr val="002060"/>
                </a:solidFill>
                <a:latin typeface="Malacitana"/>
                <a:ea typeface="+mn-lt"/>
                <a:cs typeface="+mn-lt"/>
              </a:rPr>
              <a:t>:</a:t>
            </a:r>
          </a:p>
          <a:p>
            <a:pPr marL="742950" lvl="1" indent="-285750">
              <a:buFont typeface="Arial"/>
              <a:buChar char="•"/>
            </a:pPr>
            <a:r>
              <a:rPr lang="es-ES" dirty="0">
                <a:solidFill>
                  <a:srgbClr val="002060"/>
                </a:solidFill>
                <a:latin typeface="Malacitana"/>
                <a:ea typeface="+mn-lt"/>
                <a:cs typeface="+mn-lt"/>
              </a:rPr>
              <a:t> </a:t>
            </a:r>
            <a:r>
              <a:rPr lang="es-ES" b="1" dirty="0">
                <a:solidFill>
                  <a:srgbClr val="002060"/>
                </a:solidFill>
                <a:latin typeface="Malacitana"/>
                <a:ea typeface="+mn-lt"/>
                <a:cs typeface="+mn-lt"/>
              </a:rPr>
              <a:t>PDF/A</a:t>
            </a:r>
            <a:r>
              <a:rPr lang="es-ES" dirty="0">
                <a:solidFill>
                  <a:srgbClr val="002060"/>
                </a:solidFill>
                <a:latin typeface="Malacitana"/>
                <a:ea typeface="+mn-lt"/>
                <a:cs typeface="+mn-lt"/>
              </a:rPr>
              <a:t> mejor que Word.</a:t>
            </a:r>
          </a:p>
          <a:p>
            <a:pPr marL="742950" lvl="1" indent="-285750">
              <a:buFont typeface="Arial"/>
              <a:buChar char="•"/>
            </a:pPr>
            <a:r>
              <a:rPr lang="es-ES" b="1" dirty="0">
                <a:solidFill>
                  <a:srgbClr val="002060"/>
                </a:solidFill>
                <a:latin typeface="Malacitana"/>
                <a:ea typeface="+mn-lt"/>
                <a:cs typeface="+mn-lt"/>
              </a:rPr>
              <a:t>ASCII</a:t>
            </a:r>
            <a:r>
              <a:rPr lang="es-ES" dirty="0">
                <a:solidFill>
                  <a:srgbClr val="002060"/>
                </a:solidFill>
                <a:latin typeface="Malacitana"/>
                <a:ea typeface="+mn-lt"/>
                <a:cs typeface="+mn-lt"/>
              </a:rPr>
              <a:t> mejor que Excel.</a:t>
            </a:r>
          </a:p>
          <a:p>
            <a:pPr marL="742950" lvl="1" indent="-285750">
              <a:buFont typeface="Arial"/>
              <a:buChar char="•"/>
            </a:pPr>
            <a:r>
              <a:rPr lang="es-ES" b="1" dirty="0">
                <a:solidFill>
                  <a:srgbClr val="002060"/>
                </a:solidFill>
                <a:latin typeface="Malacitana"/>
                <a:ea typeface="+mn-lt"/>
                <a:cs typeface="+mn-lt"/>
              </a:rPr>
              <a:t>MPEG-4 </a:t>
            </a:r>
            <a:r>
              <a:rPr lang="es-ES" dirty="0">
                <a:solidFill>
                  <a:srgbClr val="002060"/>
                </a:solidFill>
                <a:latin typeface="Malacitana"/>
                <a:ea typeface="+mn-lt"/>
                <a:cs typeface="+mn-lt"/>
              </a:rPr>
              <a:t>mejor que QuickTime.</a:t>
            </a:r>
          </a:p>
          <a:p>
            <a:pPr marL="742950" lvl="1" indent="-285750">
              <a:buFont typeface="Arial"/>
              <a:buChar char="•"/>
            </a:pPr>
            <a:r>
              <a:rPr lang="es-ES" b="1" dirty="0">
                <a:solidFill>
                  <a:srgbClr val="002060"/>
                </a:solidFill>
                <a:latin typeface="Malacitana"/>
                <a:ea typeface="+mn-lt"/>
                <a:cs typeface="+mn-lt"/>
              </a:rPr>
              <a:t>TIFF o JPEG2000,</a:t>
            </a:r>
            <a:r>
              <a:rPr lang="es-ES" dirty="0">
                <a:solidFill>
                  <a:srgbClr val="002060"/>
                </a:solidFill>
                <a:latin typeface="Malacitana"/>
                <a:ea typeface="+mn-lt"/>
                <a:cs typeface="+mn-lt"/>
              </a:rPr>
              <a:t> mejor que GIF o JPG.</a:t>
            </a:r>
          </a:p>
          <a:p>
            <a:pPr marL="742950" lvl="1" indent="-285750">
              <a:buFont typeface="Arial"/>
              <a:buChar char="•"/>
            </a:pPr>
            <a:r>
              <a:rPr lang="es-ES" b="1" dirty="0">
                <a:solidFill>
                  <a:srgbClr val="002060"/>
                </a:solidFill>
                <a:latin typeface="Malacitana"/>
                <a:ea typeface="+mn-lt"/>
                <a:cs typeface="+mn-lt"/>
              </a:rPr>
              <a:t>XML o RDF,</a:t>
            </a:r>
            <a:r>
              <a:rPr lang="es-ES" dirty="0">
                <a:solidFill>
                  <a:srgbClr val="002060"/>
                </a:solidFill>
                <a:latin typeface="Malacitana"/>
                <a:ea typeface="+mn-lt"/>
                <a:cs typeface="+mn-lt"/>
              </a:rPr>
              <a:t> mejor que RDBMS.</a:t>
            </a:r>
          </a:p>
          <a:p>
            <a:pPr algn="l"/>
            <a:endParaRPr lang="es-ES" dirty="0">
              <a:cs typeface="Calibri"/>
            </a:endParaRPr>
          </a:p>
        </p:txBody>
      </p:sp>
      <p:sp>
        <p:nvSpPr>
          <p:cNvPr id="15" name="CuadroTexto 14">
            <a:extLst>
              <a:ext uri="{FF2B5EF4-FFF2-40B4-BE49-F238E27FC236}">
                <a16:creationId xmlns:a16="http://schemas.microsoft.com/office/drawing/2014/main" id="{9E8EA1BE-ADED-49E0-BA79-297A48BA6BF6}"/>
              </a:ext>
            </a:extLst>
          </p:cNvPr>
          <p:cNvSpPr txBox="1"/>
          <p:nvPr/>
        </p:nvSpPr>
        <p:spPr>
          <a:xfrm>
            <a:off x="4831557" y="3521868"/>
            <a:ext cx="3481385" cy="203132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b="1">
                <a:solidFill>
                  <a:srgbClr val="002060"/>
                </a:solidFill>
                <a:latin typeface="Malacitana"/>
                <a:ea typeface="+mn-lt"/>
                <a:cs typeface="+mn-lt"/>
              </a:rPr>
              <a:t>Formatos datos geoespaciales:</a:t>
            </a:r>
          </a:p>
          <a:p>
            <a:pPr marL="742950" lvl="1" indent="-285750">
              <a:buFont typeface="Arial"/>
              <a:buChar char="•"/>
            </a:pPr>
            <a:r>
              <a:rPr lang="es-ES" b="1">
                <a:solidFill>
                  <a:srgbClr val="002060"/>
                </a:solidFill>
                <a:latin typeface="Malacitana"/>
                <a:ea typeface="+mn-lt"/>
                <a:cs typeface="+mn-lt"/>
              </a:rPr>
              <a:t>    </a:t>
            </a:r>
            <a:r>
              <a:rPr lang="es-ES" err="1">
                <a:solidFill>
                  <a:srgbClr val="002060"/>
                </a:solidFill>
                <a:latin typeface="Malacitana"/>
                <a:ea typeface="+mn-lt"/>
                <a:cs typeface="+mn-lt"/>
              </a:rPr>
              <a:t>GeoTIFF</a:t>
            </a:r>
            <a:r>
              <a:rPr lang="es-ES">
                <a:solidFill>
                  <a:srgbClr val="002060"/>
                </a:solidFill>
                <a:latin typeface="Malacitana"/>
                <a:ea typeface="+mn-lt"/>
                <a:cs typeface="+mn-lt"/>
              </a:rPr>
              <a:t>/TIFF.</a:t>
            </a:r>
          </a:p>
          <a:p>
            <a:pPr marL="742950" lvl="1" indent="-285750">
              <a:buFont typeface="Arial"/>
              <a:buChar char="•"/>
            </a:pPr>
            <a:r>
              <a:rPr lang="es-ES">
                <a:solidFill>
                  <a:srgbClr val="002060"/>
                </a:solidFill>
                <a:latin typeface="Malacitana"/>
                <a:ea typeface="+mn-lt"/>
                <a:cs typeface="+mn-lt"/>
              </a:rPr>
              <a:t>    ASCII </a:t>
            </a:r>
            <a:r>
              <a:rPr lang="es-ES" err="1">
                <a:solidFill>
                  <a:srgbClr val="002060"/>
                </a:solidFill>
                <a:latin typeface="Malacitana"/>
                <a:ea typeface="+mn-lt"/>
                <a:cs typeface="+mn-lt"/>
              </a:rPr>
              <a:t>Grid</a:t>
            </a:r>
            <a:r>
              <a:rPr lang="es-ES">
                <a:solidFill>
                  <a:srgbClr val="002060"/>
                </a:solidFill>
                <a:latin typeface="Malacitana"/>
                <a:ea typeface="+mn-lt"/>
                <a:cs typeface="+mn-lt"/>
              </a:rPr>
              <a:t>.</a:t>
            </a:r>
          </a:p>
          <a:p>
            <a:pPr marL="742950" lvl="1" indent="-285750">
              <a:buFont typeface="Arial"/>
              <a:buChar char="•"/>
            </a:pPr>
            <a:r>
              <a:rPr lang="es-ES">
                <a:solidFill>
                  <a:srgbClr val="002060"/>
                </a:solidFill>
                <a:latin typeface="Malacitana"/>
                <a:ea typeface="+mn-lt"/>
                <a:cs typeface="+mn-lt"/>
              </a:rPr>
              <a:t>    </a:t>
            </a:r>
            <a:r>
              <a:rPr lang="es-ES" err="1">
                <a:solidFill>
                  <a:srgbClr val="002060"/>
                </a:solidFill>
                <a:latin typeface="Malacitana"/>
                <a:ea typeface="+mn-lt"/>
                <a:cs typeface="+mn-lt"/>
              </a:rPr>
              <a:t>Binary</a:t>
            </a:r>
            <a:r>
              <a:rPr lang="es-ES">
                <a:solidFill>
                  <a:srgbClr val="002060"/>
                </a:solidFill>
                <a:latin typeface="Malacitana"/>
                <a:ea typeface="+mn-lt"/>
                <a:cs typeface="+mn-lt"/>
              </a:rPr>
              <a:t> </a:t>
            </a:r>
            <a:r>
              <a:rPr lang="es-ES" err="1">
                <a:solidFill>
                  <a:srgbClr val="002060"/>
                </a:solidFill>
                <a:latin typeface="Malacitana"/>
                <a:ea typeface="+mn-lt"/>
                <a:cs typeface="+mn-lt"/>
              </a:rPr>
              <a:t>image</a:t>
            </a:r>
            <a:r>
              <a:rPr lang="es-ES">
                <a:solidFill>
                  <a:srgbClr val="002060"/>
                </a:solidFill>
                <a:latin typeface="Malacitana"/>
                <a:ea typeface="+mn-lt"/>
                <a:cs typeface="+mn-lt"/>
              </a:rPr>
              <a:t> files.</a:t>
            </a:r>
          </a:p>
          <a:p>
            <a:pPr marL="742950" lvl="1" indent="-285750">
              <a:buFont typeface="Arial"/>
              <a:buChar char="•"/>
            </a:pPr>
            <a:r>
              <a:rPr lang="es-ES">
                <a:solidFill>
                  <a:srgbClr val="002060"/>
                </a:solidFill>
                <a:latin typeface="Malacitana"/>
                <a:ea typeface="+mn-lt"/>
                <a:cs typeface="+mn-lt"/>
              </a:rPr>
              <a:t>    </a:t>
            </a:r>
            <a:r>
              <a:rPr lang="es-ES" err="1">
                <a:solidFill>
                  <a:srgbClr val="002060"/>
                </a:solidFill>
                <a:latin typeface="Malacitana"/>
                <a:ea typeface="+mn-lt"/>
                <a:cs typeface="+mn-lt"/>
              </a:rPr>
              <a:t>NetCDF</a:t>
            </a:r>
            <a:r>
              <a:rPr lang="es-ES">
                <a:solidFill>
                  <a:srgbClr val="002060"/>
                </a:solidFill>
                <a:latin typeface="Malacitana"/>
                <a:ea typeface="+mn-lt"/>
                <a:cs typeface="+mn-lt"/>
              </a:rPr>
              <a:t>.</a:t>
            </a:r>
          </a:p>
          <a:p>
            <a:pPr marL="742950" lvl="1" indent="-285750">
              <a:buFont typeface="Arial"/>
              <a:buChar char="•"/>
            </a:pPr>
            <a:r>
              <a:rPr lang="es-ES">
                <a:solidFill>
                  <a:srgbClr val="002060"/>
                </a:solidFill>
                <a:latin typeface="Malacitana"/>
                <a:ea typeface="+mn-lt"/>
                <a:cs typeface="+mn-lt"/>
              </a:rPr>
              <a:t>    HDF o HDF-EOS.</a:t>
            </a:r>
          </a:p>
          <a:p>
            <a:pPr algn="l"/>
            <a:endParaRPr lang="es-ES">
              <a:cs typeface="Calibri"/>
            </a:endParaRPr>
          </a:p>
        </p:txBody>
      </p:sp>
      <p:sp>
        <p:nvSpPr>
          <p:cNvPr id="17" name="CuadroTexto 16">
            <a:extLst>
              <a:ext uri="{FF2B5EF4-FFF2-40B4-BE49-F238E27FC236}">
                <a16:creationId xmlns:a16="http://schemas.microsoft.com/office/drawing/2014/main" id="{53D6B404-B9E0-4EDD-81DB-2DD1BE5917BB}"/>
              </a:ext>
            </a:extLst>
          </p:cNvPr>
          <p:cNvSpPr txBox="1"/>
          <p:nvPr/>
        </p:nvSpPr>
        <p:spPr>
          <a:xfrm>
            <a:off x="8415337" y="3521869"/>
            <a:ext cx="3267072" cy="175432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b="1">
                <a:solidFill>
                  <a:srgbClr val="002060"/>
                </a:solidFill>
                <a:latin typeface="Malacitana"/>
                <a:ea typeface="+mn-lt"/>
                <a:cs typeface="+mn-lt"/>
              </a:rPr>
              <a:t>Formatos datos visuales:</a:t>
            </a:r>
            <a:endParaRPr lang="es-ES">
              <a:solidFill>
                <a:srgbClr val="000000"/>
              </a:solidFill>
              <a:latin typeface="Calibri" panose="020F0502020204030204"/>
              <a:ea typeface="+mn-lt"/>
              <a:cs typeface="+mn-lt"/>
            </a:endParaRPr>
          </a:p>
          <a:p>
            <a:pPr marL="800100" lvl="1" indent="-342900">
              <a:buFont typeface="Arial"/>
              <a:buChar char="•"/>
            </a:pPr>
            <a:r>
              <a:rPr lang="es-ES">
                <a:solidFill>
                  <a:srgbClr val="002060"/>
                </a:solidFill>
                <a:latin typeface="Malacitana"/>
                <a:ea typeface="+mn-lt"/>
                <a:cs typeface="+mn-lt"/>
              </a:rPr>
              <a:t>ARCVIEW.</a:t>
            </a:r>
            <a:endParaRPr lang="es-ES">
              <a:solidFill>
                <a:srgbClr val="000000"/>
              </a:solidFill>
              <a:latin typeface="Calibri" panose="020F0502020204030204"/>
              <a:ea typeface="+mn-lt"/>
              <a:cs typeface="+mn-lt"/>
            </a:endParaRPr>
          </a:p>
          <a:p>
            <a:pPr marL="800100" lvl="1" indent="-342900">
              <a:buFont typeface="Arial"/>
              <a:buChar char="•"/>
            </a:pPr>
            <a:r>
              <a:rPr lang="es-ES">
                <a:solidFill>
                  <a:srgbClr val="002060"/>
                </a:solidFill>
                <a:latin typeface="Malacitana"/>
                <a:ea typeface="+mn-lt"/>
                <a:cs typeface="+mn-lt"/>
              </a:rPr>
              <a:t>ENVI.</a:t>
            </a:r>
            <a:endParaRPr lang="es-ES">
              <a:solidFill>
                <a:srgbClr val="000000"/>
              </a:solidFill>
              <a:latin typeface="Calibri" panose="020F0502020204030204"/>
              <a:ea typeface="+mn-lt"/>
              <a:cs typeface="+mn-lt"/>
            </a:endParaRPr>
          </a:p>
          <a:p>
            <a:pPr marL="800100" lvl="1" indent="-342900">
              <a:buFont typeface="Arial"/>
              <a:buChar char="•"/>
            </a:pPr>
            <a:r>
              <a:rPr lang="es-ES">
                <a:solidFill>
                  <a:srgbClr val="002060"/>
                </a:solidFill>
                <a:latin typeface="Malacitana"/>
                <a:ea typeface="+mn-lt"/>
                <a:cs typeface="+mn-lt"/>
              </a:rPr>
              <a:t>ESRI Arc/</a:t>
            </a:r>
            <a:r>
              <a:rPr lang="es-ES" err="1">
                <a:solidFill>
                  <a:srgbClr val="002060"/>
                </a:solidFill>
                <a:latin typeface="Malacitana"/>
                <a:ea typeface="+mn-lt"/>
                <a:cs typeface="+mn-lt"/>
              </a:rPr>
              <a:t>Info</a:t>
            </a:r>
            <a:r>
              <a:rPr lang="es-ES">
                <a:solidFill>
                  <a:srgbClr val="002060"/>
                </a:solidFill>
                <a:latin typeface="Malacitana"/>
                <a:ea typeface="+mn-lt"/>
                <a:cs typeface="+mn-lt"/>
              </a:rPr>
              <a:t> </a:t>
            </a:r>
            <a:r>
              <a:rPr lang="es-ES" err="1">
                <a:solidFill>
                  <a:srgbClr val="002060"/>
                </a:solidFill>
                <a:latin typeface="Malacitana"/>
                <a:ea typeface="+mn-lt"/>
                <a:cs typeface="+mn-lt"/>
              </a:rPr>
              <a:t>export</a:t>
            </a:r>
            <a:r>
              <a:rPr lang="es-ES">
                <a:solidFill>
                  <a:srgbClr val="002060"/>
                </a:solidFill>
                <a:latin typeface="Malacitana"/>
                <a:ea typeface="+mn-lt"/>
                <a:cs typeface="+mn-lt"/>
              </a:rPr>
              <a:t> file.</a:t>
            </a:r>
          </a:p>
          <a:p>
            <a:pPr algn="l"/>
            <a:endParaRPr lang="es-ES">
              <a:cs typeface="Calibri"/>
            </a:endParaRPr>
          </a:p>
        </p:txBody>
      </p:sp>
    </p:spTree>
    <p:extLst>
      <p:ext uri="{BB962C8B-B14F-4D97-AF65-F5344CB8AC3E}">
        <p14:creationId xmlns:p14="http://schemas.microsoft.com/office/powerpoint/2010/main" val="16534256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Isosceles Triangle 17">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descr="Imagen que contiene Texto&#10;&#10;Descripción generada automáticamente">
            <a:extLst>
              <a:ext uri="{FF2B5EF4-FFF2-40B4-BE49-F238E27FC236}">
                <a16:creationId xmlns:a16="http://schemas.microsoft.com/office/drawing/2014/main" id="{9A966063-16C3-4D73-A6E5-5024D4CDDC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792376" cy="1274323"/>
          </a:xfrm>
          <a:prstGeom prst="rect">
            <a:avLst/>
          </a:prstGeom>
          <a:ln>
            <a:noFill/>
          </a:ln>
        </p:spPr>
      </p:pic>
      <p:sp>
        <p:nvSpPr>
          <p:cNvPr id="20" name="Isosceles Triangle 19">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uadroTexto 12">
            <a:extLst>
              <a:ext uri="{FF2B5EF4-FFF2-40B4-BE49-F238E27FC236}">
                <a16:creationId xmlns:a16="http://schemas.microsoft.com/office/drawing/2014/main" id="{4C3E2975-A99D-4AB6-A974-E834C1D9516A}"/>
              </a:ext>
            </a:extLst>
          </p:cNvPr>
          <p:cNvSpPr txBox="1"/>
          <p:nvPr/>
        </p:nvSpPr>
        <p:spPr>
          <a:xfrm>
            <a:off x="1214325" y="1822172"/>
            <a:ext cx="8785790" cy="3477875"/>
          </a:xfrm>
          <a:prstGeom prst="rect">
            <a:avLst/>
          </a:prstGeom>
          <a:noFill/>
        </p:spPr>
        <p:txBody>
          <a:bodyPr wrap="square" lIns="91440" tIns="45720" rIns="91440" bIns="45720" rtlCol="0" anchor="t">
            <a:spAutoFit/>
          </a:bodyPr>
          <a:lstStyle/>
          <a:p>
            <a:pPr algn="ctr"/>
            <a:r>
              <a:rPr lang="es-ES" sz="2800" b="1" dirty="0">
                <a:solidFill>
                  <a:srgbClr val="002060"/>
                </a:solidFill>
                <a:latin typeface="Malacitana"/>
              </a:rPr>
              <a:t>Datos de investigación</a:t>
            </a:r>
          </a:p>
          <a:p>
            <a:pPr lvl="1" algn="ctr"/>
            <a:r>
              <a:rPr lang="es-ES" sz="2800" dirty="0">
                <a:solidFill>
                  <a:srgbClr val="002060"/>
                </a:solidFill>
                <a:latin typeface="Malacitana"/>
              </a:rPr>
              <a:t>-</a:t>
            </a:r>
            <a:r>
              <a:rPr lang="es-ES" sz="2400" dirty="0">
                <a:solidFill>
                  <a:srgbClr val="0070C0"/>
                </a:solidFill>
                <a:latin typeface="Malacitana"/>
              </a:rPr>
              <a:t>Licencias</a:t>
            </a:r>
            <a:r>
              <a:rPr lang="es-ES" sz="2800" dirty="0">
                <a:solidFill>
                  <a:srgbClr val="002060"/>
                </a:solidFill>
                <a:latin typeface="Malacitana"/>
              </a:rPr>
              <a:t>-</a:t>
            </a:r>
          </a:p>
          <a:p>
            <a:pPr algn="just"/>
            <a:endParaRPr lang="es-ES" sz="2000" dirty="0">
              <a:latin typeface="Arial Narrow"/>
              <a:ea typeface="+mn-lt"/>
              <a:cs typeface="+mn-lt"/>
            </a:endParaRPr>
          </a:p>
          <a:p>
            <a:pPr algn="just"/>
            <a:r>
              <a:rPr lang="es-ES" dirty="0">
                <a:latin typeface="Malacitana"/>
                <a:ea typeface="+mn-lt"/>
                <a:cs typeface="+mn-lt"/>
              </a:rPr>
              <a:t>A</a:t>
            </a:r>
            <a:r>
              <a:rPr lang="es-ES" dirty="0">
                <a:solidFill>
                  <a:srgbClr val="002060"/>
                </a:solidFill>
                <a:latin typeface="Malacitana"/>
                <a:ea typeface="+mn-lt"/>
                <a:cs typeface="+mn-lt"/>
              </a:rPr>
              <a:t>ntes de asignar una licencia, se debe considerar tanto el material que tiene que proteger la licencia,  como el material original usado como base para crear los datos, por si tuviera algún tipo de restricción de uso.  </a:t>
            </a:r>
            <a:endParaRPr lang="es-ES" dirty="0">
              <a:latin typeface="Malacitana"/>
            </a:endParaRPr>
          </a:p>
          <a:p>
            <a:pPr algn="just"/>
            <a:endParaRPr lang="es-ES" dirty="0">
              <a:solidFill>
                <a:srgbClr val="002060"/>
              </a:solidFill>
              <a:latin typeface="Malacitana"/>
              <a:cs typeface="Calibri"/>
            </a:endParaRPr>
          </a:p>
          <a:p>
            <a:pPr algn="just"/>
            <a:r>
              <a:rPr lang="es-ES" dirty="0">
                <a:solidFill>
                  <a:srgbClr val="002060"/>
                </a:solidFill>
                <a:latin typeface="Malacitana"/>
                <a:cs typeface="Calibri"/>
              </a:rPr>
              <a:t>Existen diferentes tipos de licencias, las más comunes y usadas en los repositorios son las </a:t>
            </a:r>
            <a:r>
              <a:rPr lang="es-ES" b="1" dirty="0">
                <a:solidFill>
                  <a:srgbClr val="002060"/>
                </a:solidFill>
                <a:latin typeface="Malacitana"/>
                <a:ea typeface="+mn-lt"/>
                <a:cs typeface="+mn-lt"/>
              </a:rPr>
              <a:t>Licencias Creative </a:t>
            </a:r>
            <a:r>
              <a:rPr lang="es-ES" b="1" dirty="0" err="1">
                <a:solidFill>
                  <a:srgbClr val="002060"/>
                </a:solidFill>
                <a:latin typeface="Malacitana"/>
                <a:ea typeface="+mn-lt"/>
                <a:cs typeface="+mn-lt"/>
              </a:rPr>
              <a:t>Commons</a:t>
            </a:r>
            <a:r>
              <a:rPr lang="es-ES" b="1" dirty="0">
                <a:solidFill>
                  <a:srgbClr val="002060"/>
                </a:solidFill>
                <a:latin typeface="Malacitana"/>
                <a:ea typeface="+mn-lt"/>
                <a:cs typeface="+mn-lt"/>
              </a:rPr>
              <a:t>.</a:t>
            </a:r>
            <a:endParaRPr lang="en-GB" u="sng" baseline="30000" dirty="0">
              <a:solidFill>
                <a:srgbClr val="002060"/>
              </a:solidFill>
              <a:latin typeface="Malacitana"/>
              <a:cs typeface="Calibri"/>
            </a:endParaRPr>
          </a:p>
          <a:p>
            <a:pPr algn="just"/>
            <a:endParaRPr lang="es-ES" dirty="0">
              <a:solidFill>
                <a:srgbClr val="002060"/>
              </a:solidFill>
              <a:latin typeface="Malacitana"/>
              <a:ea typeface="+mn-lt"/>
              <a:cs typeface="+mn-lt"/>
            </a:endParaRPr>
          </a:p>
          <a:p>
            <a:pPr algn="just"/>
            <a:r>
              <a:rPr lang="es-ES" dirty="0">
                <a:solidFill>
                  <a:srgbClr val="002060"/>
                </a:solidFill>
                <a:latin typeface="Malacitana"/>
                <a:ea typeface="+mn-lt"/>
                <a:cs typeface="+mn-lt"/>
              </a:rPr>
              <a:t>Todas las LCC obligan al </a:t>
            </a:r>
            <a:r>
              <a:rPr lang="es-ES" b="1" dirty="0">
                <a:solidFill>
                  <a:srgbClr val="002060"/>
                </a:solidFill>
                <a:latin typeface="Malacitana"/>
                <a:ea typeface="+mn-lt"/>
                <a:cs typeface="+mn-lt"/>
              </a:rPr>
              <a:t>reconocimiento del autor de la obra.</a:t>
            </a:r>
            <a:endParaRPr lang="es-ES" sz="2000" dirty="0">
              <a:solidFill>
                <a:srgbClr val="002060"/>
              </a:solidFill>
              <a:latin typeface="Malacitana"/>
            </a:endParaRPr>
          </a:p>
        </p:txBody>
      </p:sp>
    </p:spTree>
    <p:extLst>
      <p:ext uri="{BB962C8B-B14F-4D97-AF65-F5344CB8AC3E}">
        <p14:creationId xmlns:p14="http://schemas.microsoft.com/office/powerpoint/2010/main" val="18540184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Isosceles Triangle 17">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descr="Imagen que contiene Texto&#10;&#10;Descripción generada automáticamente">
            <a:extLst>
              <a:ext uri="{FF2B5EF4-FFF2-40B4-BE49-F238E27FC236}">
                <a16:creationId xmlns:a16="http://schemas.microsoft.com/office/drawing/2014/main" id="{9A966063-16C3-4D73-A6E5-5024D4CDDC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8481" y="-14791"/>
            <a:ext cx="5792376" cy="1274323"/>
          </a:xfrm>
          <a:prstGeom prst="rect">
            <a:avLst/>
          </a:prstGeom>
          <a:ln>
            <a:noFill/>
          </a:ln>
        </p:spPr>
      </p:pic>
      <p:sp>
        <p:nvSpPr>
          <p:cNvPr id="20" name="Isosceles Triangle 19">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uadroTexto 12">
            <a:extLst>
              <a:ext uri="{FF2B5EF4-FFF2-40B4-BE49-F238E27FC236}">
                <a16:creationId xmlns:a16="http://schemas.microsoft.com/office/drawing/2014/main" id="{4C3E2975-A99D-4AB6-A974-E834C1D9516A}"/>
              </a:ext>
            </a:extLst>
          </p:cNvPr>
          <p:cNvSpPr txBox="1"/>
          <p:nvPr/>
        </p:nvSpPr>
        <p:spPr>
          <a:xfrm>
            <a:off x="506803" y="1231421"/>
            <a:ext cx="11168108" cy="3416320"/>
          </a:xfrm>
          <a:prstGeom prst="rect">
            <a:avLst/>
          </a:prstGeom>
          <a:noFill/>
        </p:spPr>
        <p:txBody>
          <a:bodyPr wrap="square" lIns="91440" tIns="45720" rIns="91440" bIns="45720" rtlCol="0" anchor="t">
            <a:spAutoFit/>
          </a:bodyPr>
          <a:lstStyle/>
          <a:p>
            <a:pPr algn="ctr"/>
            <a:endParaRPr lang="es-ES" sz="2800" b="1" dirty="0">
              <a:solidFill>
                <a:srgbClr val="002060"/>
              </a:solidFill>
              <a:latin typeface="Malacitana"/>
            </a:endParaRPr>
          </a:p>
          <a:p>
            <a:pPr algn="ctr"/>
            <a:r>
              <a:rPr lang="es-ES" sz="2800" b="1" dirty="0">
                <a:solidFill>
                  <a:srgbClr val="002060"/>
                </a:solidFill>
                <a:latin typeface="Malacitana"/>
              </a:rPr>
              <a:t>Datos de investigación</a:t>
            </a:r>
            <a:endParaRPr lang="es-ES" dirty="0"/>
          </a:p>
          <a:p>
            <a:pPr lvl="1" algn="ctr"/>
            <a:r>
              <a:rPr lang="es-ES" sz="2400" dirty="0">
                <a:solidFill>
                  <a:srgbClr val="002060"/>
                </a:solidFill>
                <a:latin typeface="Malacitana"/>
              </a:rPr>
              <a:t>-</a:t>
            </a:r>
            <a:r>
              <a:rPr lang="es-ES" sz="2400" dirty="0">
                <a:solidFill>
                  <a:srgbClr val="0070C0"/>
                </a:solidFill>
                <a:latin typeface="Malacitana"/>
              </a:rPr>
              <a:t>Licencias</a:t>
            </a:r>
            <a:r>
              <a:rPr lang="es-ES" sz="2400" dirty="0">
                <a:solidFill>
                  <a:srgbClr val="002060"/>
                </a:solidFill>
                <a:latin typeface="Malacitana"/>
              </a:rPr>
              <a:t>-</a:t>
            </a:r>
          </a:p>
          <a:p>
            <a:pPr algn="just"/>
            <a:endParaRPr lang="es-ES" sz="2000">
              <a:latin typeface="Arial Narrow"/>
              <a:ea typeface="+mn-lt"/>
              <a:cs typeface="+mn-lt"/>
            </a:endParaRPr>
          </a:p>
          <a:p>
            <a:pPr lvl="3" algn="just"/>
            <a:endParaRPr lang="es-ES" sz="2000">
              <a:solidFill>
                <a:srgbClr val="002060"/>
              </a:solidFill>
              <a:latin typeface="Malacitana"/>
              <a:cs typeface="Calibri"/>
            </a:endParaRPr>
          </a:p>
          <a:p>
            <a:pPr lvl="3" algn="just"/>
            <a:r>
              <a:rPr lang="es-ES" dirty="0">
                <a:solidFill>
                  <a:srgbClr val="002060"/>
                </a:solidFill>
                <a:latin typeface="Malacitana"/>
                <a:ea typeface="+mn-lt"/>
                <a:cs typeface="+mn-lt"/>
              </a:rPr>
              <a:t>Se pueden crear hasta 6 tipos de licencias Creative </a:t>
            </a:r>
            <a:r>
              <a:rPr lang="es-ES" dirty="0" err="1">
                <a:solidFill>
                  <a:srgbClr val="002060"/>
                </a:solidFill>
                <a:latin typeface="Malacitana"/>
                <a:ea typeface="+mn-lt"/>
                <a:cs typeface="+mn-lt"/>
              </a:rPr>
              <a:t>Commons</a:t>
            </a:r>
            <a:r>
              <a:rPr lang="es-ES" dirty="0">
                <a:solidFill>
                  <a:srgbClr val="002060"/>
                </a:solidFill>
                <a:latin typeface="Malacitana"/>
                <a:ea typeface="+mn-lt"/>
                <a:cs typeface="+mn-lt"/>
              </a:rPr>
              <a:t> en función de la combinación de distintas condiciones:</a:t>
            </a:r>
            <a:endParaRPr lang="es-ES" dirty="0">
              <a:solidFill>
                <a:srgbClr val="002060"/>
              </a:solidFill>
              <a:latin typeface="Malacitana"/>
            </a:endParaRPr>
          </a:p>
          <a:p>
            <a:pPr algn="just"/>
            <a:endParaRPr lang="es-ES" sz="2000">
              <a:solidFill>
                <a:srgbClr val="002060"/>
              </a:solidFill>
              <a:latin typeface="Malacitana"/>
              <a:cs typeface="Calibri"/>
            </a:endParaRPr>
          </a:p>
          <a:p>
            <a:pPr algn="just"/>
            <a:endParaRPr lang="es-ES" sz="2000">
              <a:solidFill>
                <a:srgbClr val="002060"/>
              </a:solidFill>
              <a:latin typeface="Arial Narrow"/>
              <a:cs typeface="Calibri"/>
            </a:endParaRPr>
          </a:p>
          <a:p>
            <a:pPr algn="just"/>
            <a:endParaRPr lang="es-ES" sz="2000">
              <a:solidFill>
                <a:srgbClr val="002060"/>
              </a:solidFill>
              <a:latin typeface="Arial Narrow"/>
            </a:endParaRPr>
          </a:p>
        </p:txBody>
      </p:sp>
      <p:pic>
        <p:nvPicPr>
          <p:cNvPr id="2" name="Imagen 3" descr="Captura de pantalla de un celular con texto&#10;&#10;Descripción generada automáticamente">
            <a:extLst>
              <a:ext uri="{FF2B5EF4-FFF2-40B4-BE49-F238E27FC236}">
                <a16:creationId xmlns:a16="http://schemas.microsoft.com/office/drawing/2014/main" id="{9A99B656-6FEA-4879-90F9-9CA2C4BA0DBD}"/>
              </a:ext>
            </a:extLst>
          </p:cNvPr>
          <p:cNvPicPr>
            <a:picLocks noChangeAspect="1"/>
          </p:cNvPicPr>
          <p:nvPr/>
        </p:nvPicPr>
        <p:blipFill>
          <a:blip r:embed="rId4"/>
          <a:stretch>
            <a:fillRect/>
          </a:stretch>
        </p:blipFill>
        <p:spPr>
          <a:xfrm>
            <a:off x="3717350" y="3754331"/>
            <a:ext cx="5639293" cy="2689011"/>
          </a:xfrm>
          <a:prstGeom prst="rect">
            <a:avLst/>
          </a:prstGeom>
        </p:spPr>
      </p:pic>
    </p:spTree>
    <p:extLst>
      <p:ext uri="{BB962C8B-B14F-4D97-AF65-F5344CB8AC3E}">
        <p14:creationId xmlns:p14="http://schemas.microsoft.com/office/powerpoint/2010/main" val="16847004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Isosceles Triangle 17">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descr="Imagen que contiene Texto&#10;&#10;Descripción generada automáticamente">
            <a:extLst>
              <a:ext uri="{FF2B5EF4-FFF2-40B4-BE49-F238E27FC236}">
                <a16:creationId xmlns:a16="http://schemas.microsoft.com/office/drawing/2014/main" id="{9A966063-16C3-4D73-A6E5-5024D4CDDC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792376" cy="1274323"/>
          </a:xfrm>
          <a:prstGeom prst="rect">
            <a:avLst/>
          </a:prstGeom>
          <a:ln>
            <a:noFill/>
          </a:ln>
        </p:spPr>
      </p:pic>
      <p:sp>
        <p:nvSpPr>
          <p:cNvPr id="20" name="Isosceles Triangle 19">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uadroTexto 12">
            <a:extLst>
              <a:ext uri="{FF2B5EF4-FFF2-40B4-BE49-F238E27FC236}">
                <a16:creationId xmlns:a16="http://schemas.microsoft.com/office/drawing/2014/main" id="{4C3E2975-A99D-4AB6-A974-E834C1D9516A}"/>
              </a:ext>
            </a:extLst>
          </p:cNvPr>
          <p:cNvSpPr txBox="1"/>
          <p:nvPr/>
        </p:nvSpPr>
        <p:spPr>
          <a:xfrm>
            <a:off x="1125890" y="1616673"/>
            <a:ext cx="9261328" cy="4185761"/>
          </a:xfrm>
          <a:prstGeom prst="rect">
            <a:avLst/>
          </a:prstGeom>
          <a:noFill/>
        </p:spPr>
        <p:txBody>
          <a:bodyPr wrap="square" lIns="91440" tIns="45720" rIns="91440" bIns="45720" rtlCol="0" anchor="t">
            <a:spAutoFit/>
          </a:bodyPr>
          <a:lstStyle/>
          <a:p>
            <a:pPr algn="ctr"/>
            <a:r>
              <a:rPr lang="es-ES" sz="2800" b="1" dirty="0">
                <a:solidFill>
                  <a:srgbClr val="002060"/>
                </a:solidFill>
                <a:latin typeface="Malacitana"/>
              </a:rPr>
              <a:t>Datos de investigación</a:t>
            </a:r>
          </a:p>
          <a:p>
            <a:pPr lvl="1" algn="ctr"/>
            <a:r>
              <a:rPr lang="es-ES" sz="2400" dirty="0">
                <a:solidFill>
                  <a:srgbClr val="002060"/>
                </a:solidFill>
                <a:latin typeface="Arial Narrow"/>
              </a:rPr>
              <a:t>-</a:t>
            </a:r>
            <a:r>
              <a:rPr lang="es-ES" sz="2400" dirty="0">
                <a:solidFill>
                  <a:srgbClr val="0070C0"/>
                </a:solidFill>
                <a:latin typeface="Malacitana"/>
              </a:rPr>
              <a:t>Licencias</a:t>
            </a:r>
            <a:r>
              <a:rPr lang="es-ES" sz="2400" dirty="0">
                <a:solidFill>
                  <a:srgbClr val="002060"/>
                </a:solidFill>
                <a:latin typeface="Malacitana"/>
              </a:rPr>
              <a:t>-</a:t>
            </a:r>
            <a:endParaRPr lang="es-ES" sz="2400" dirty="0">
              <a:solidFill>
                <a:srgbClr val="002060"/>
              </a:solidFill>
              <a:latin typeface="Arial Narrow"/>
            </a:endParaRPr>
          </a:p>
          <a:p>
            <a:pPr algn="ctr"/>
            <a:endParaRPr lang="es-ES" sz="3200" dirty="0">
              <a:solidFill>
                <a:srgbClr val="002060"/>
              </a:solidFill>
              <a:latin typeface="Arial Narrow"/>
            </a:endParaRPr>
          </a:p>
          <a:p>
            <a:pPr algn="just"/>
            <a:r>
              <a:rPr lang="es-ES" dirty="0">
                <a:solidFill>
                  <a:srgbClr val="002060"/>
                </a:solidFill>
                <a:latin typeface="Malacitana"/>
                <a:ea typeface="+mn-lt"/>
                <a:cs typeface="+mn-lt"/>
              </a:rPr>
              <a:t>Los datos deben publicarse con una licencia </a:t>
            </a:r>
            <a:r>
              <a:rPr lang="es-ES" dirty="0" err="1">
                <a:solidFill>
                  <a:srgbClr val="002060"/>
                </a:solidFill>
                <a:latin typeface="Malacitana"/>
                <a:ea typeface="+mn-lt"/>
                <a:cs typeface="+mn-lt"/>
              </a:rPr>
              <a:t>Creative</a:t>
            </a:r>
            <a:r>
              <a:rPr lang="es-ES" dirty="0">
                <a:solidFill>
                  <a:srgbClr val="002060"/>
                </a:solidFill>
                <a:latin typeface="Malacitana"/>
                <a:ea typeface="+mn-lt"/>
                <a:cs typeface="+mn-lt"/>
              </a:rPr>
              <a:t> </a:t>
            </a:r>
            <a:r>
              <a:rPr lang="es-ES" dirty="0" err="1">
                <a:solidFill>
                  <a:srgbClr val="002060"/>
                </a:solidFill>
                <a:latin typeface="Malacitana"/>
                <a:ea typeface="+mn-lt"/>
                <a:cs typeface="+mn-lt"/>
              </a:rPr>
              <a:t>Commons</a:t>
            </a:r>
            <a:r>
              <a:rPr lang="es-ES" dirty="0">
                <a:solidFill>
                  <a:srgbClr val="002060"/>
                </a:solidFill>
                <a:latin typeface="Malacitana"/>
                <a:ea typeface="+mn-lt"/>
                <a:cs typeface="+mn-lt"/>
              </a:rPr>
              <a:t> lo más abierta posible. </a:t>
            </a:r>
          </a:p>
          <a:p>
            <a:pPr algn="just"/>
            <a:endParaRPr lang="es-ES" dirty="0">
              <a:solidFill>
                <a:srgbClr val="002060"/>
              </a:solidFill>
              <a:latin typeface="Malacitana"/>
              <a:ea typeface="+mn-lt"/>
              <a:cs typeface="+mn-lt"/>
            </a:endParaRPr>
          </a:p>
          <a:p>
            <a:pPr algn="just"/>
            <a:r>
              <a:rPr lang="es-ES" dirty="0">
                <a:solidFill>
                  <a:srgbClr val="002060"/>
                </a:solidFill>
                <a:latin typeface="Malacitana"/>
                <a:ea typeface="+mn-lt"/>
                <a:cs typeface="+mn-lt"/>
              </a:rPr>
              <a:t>Para facilitar su reutilización según los principios FAIR, como establecen tanto la Ley 14/2011, de 1 de junio, de la Ciencia, la Tecnología y la Innovación, como los mandatos a nivel europeo, quedan </a:t>
            </a:r>
            <a:r>
              <a:rPr lang="es-ES" b="1" dirty="0">
                <a:solidFill>
                  <a:srgbClr val="002060"/>
                </a:solidFill>
                <a:latin typeface="Malacitana"/>
                <a:ea typeface="+mn-lt"/>
                <a:cs typeface="+mn-lt"/>
              </a:rPr>
              <a:t>excluidas las licencias que no permitan la creación de obras derivadas</a:t>
            </a:r>
            <a:r>
              <a:rPr lang="es-ES" dirty="0">
                <a:solidFill>
                  <a:srgbClr val="002060"/>
                </a:solidFill>
                <a:latin typeface="Malacitana"/>
                <a:ea typeface="+mn-lt"/>
                <a:cs typeface="+mn-lt"/>
              </a:rPr>
              <a:t>. </a:t>
            </a:r>
          </a:p>
          <a:p>
            <a:pPr algn="just"/>
            <a:endParaRPr lang="es-ES" dirty="0">
              <a:solidFill>
                <a:srgbClr val="002060"/>
              </a:solidFill>
              <a:latin typeface="Malacitana"/>
              <a:ea typeface="+mn-lt"/>
              <a:cs typeface="+mn-lt"/>
            </a:endParaRPr>
          </a:p>
          <a:p>
            <a:pPr algn="just"/>
            <a:r>
              <a:rPr lang="es-ES" dirty="0">
                <a:solidFill>
                  <a:srgbClr val="002060"/>
                </a:solidFill>
                <a:latin typeface="Malacitana"/>
                <a:ea typeface="+mn-lt"/>
                <a:cs typeface="+mn-lt"/>
              </a:rPr>
              <a:t>La licencia asignada debe ser la menos restrictiva, se recomienda </a:t>
            </a:r>
            <a:r>
              <a:rPr lang="es-ES" dirty="0">
                <a:solidFill>
                  <a:srgbClr val="FF0000"/>
                </a:solidFill>
                <a:latin typeface="Malacitana"/>
                <a:ea typeface="+mn-lt"/>
                <a:cs typeface="+mn-lt"/>
              </a:rPr>
              <a:t>CC BY </a:t>
            </a:r>
            <a:r>
              <a:rPr lang="es-ES" dirty="0">
                <a:solidFill>
                  <a:srgbClr val="002060"/>
                </a:solidFill>
                <a:latin typeface="Malacitana"/>
                <a:ea typeface="+mn-lt"/>
                <a:cs typeface="+mn-lt"/>
              </a:rPr>
              <a:t>(permitir uso comercial y permitir modificaciones), </a:t>
            </a:r>
            <a:r>
              <a:rPr lang="es-ES" dirty="0">
                <a:solidFill>
                  <a:srgbClr val="FF0000"/>
                </a:solidFill>
                <a:latin typeface="Malacitana"/>
                <a:ea typeface="+mn-lt"/>
                <a:cs typeface="+mn-lt"/>
              </a:rPr>
              <a:t>CC BY-NC-SA </a:t>
            </a:r>
            <a:r>
              <a:rPr lang="es-ES" dirty="0">
                <a:solidFill>
                  <a:srgbClr val="002060"/>
                </a:solidFill>
                <a:latin typeface="Malacitana"/>
                <a:ea typeface="+mn-lt"/>
                <a:cs typeface="+mn-lt"/>
              </a:rPr>
              <a:t>(No comercial, compartir igual) o </a:t>
            </a:r>
            <a:r>
              <a:rPr lang="es-ES" dirty="0">
                <a:solidFill>
                  <a:srgbClr val="FF0000"/>
                </a:solidFill>
                <a:latin typeface="Malacitana"/>
                <a:ea typeface="+mn-lt"/>
                <a:cs typeface="+mn-lt"/>
              </a:rPr>
              <a:t>CC BY-SA </a:t>
            </a:r>
            <a:r>
              <a:rPr lang="es-ES" dirty="0">
                <a:solidFill>
                  <a:srgbClr val="002060"/>
                </a:solidFill>
                <a:latin typeface="Malacitana"/>
                <a:ea typeface="+mn-lt"/>
                <a:cs typeface="+mn-lt"/>
              </a:rPr>
              <a:t>(Compartir igual). </a:t>
            </a:r>
            <a:endParaRPr lang="es-ES" dirty="0">
              <a:solidFill>
                <a:srgbClr val="002060"/>
              </a:solidFill>
              <a:latin typeface="Malacitana"/>
            </a:endParaRPr>
          </a:p>
          <a:p>
            <a:pPr algn="just"/>
            <a:endParaRPr lang="es-ES" sz="2000" dirty="0">
              <a:solidFill>
                <a:srgbClr val="002060"/>
              </a:solidFill>
              <a:latin typeface="Arial Narrow"/>
              <a:ea typeface="+mn-lt"/>
              <a:cs typeface="+mn-lt"/>
            </a:endParaRPr>
          </a:p>
        </p:txBody>
      </p:sp>
    </p:spTree>
    <p:extLst>
      <p:ext uri="{BB962C8B-B14F-4D97-AF65-F5344CB8AC3E}">
        <p14:creationId xmlns:p14="http://schemas.microsoft.com/office/powerpoint/2010/main" val="24797738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Isosceles Triangle 17">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descr="Imagen que contiene Texto&#10;&#10;Descripción generada automáticamente">
            <a:extLst>
              <a:ext uri="{FF2B5EF4-FFF2-40B4-BE49-F238E27FC236}">
                <a16:creationId xmlns:a16="http://schemas.microsoft.com/office/drawing/2014/main" id="{9A966063-16C3-4D73-A6E5-5024D4CDDC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792376" cy="1274323"/>
          </a:xfrm>
          <a:prstGeom prst="rect">
            <a:avLst/>
          </a:prstGeom>
          <a:ln>
            <a:noFill/>
          </a:ln>
        </p:spPr>
      </p:pic>
      <p:sp>
        <p:nvSpPr>
          <p:cNvPr id="20" name="Isosceles Triangle 19">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uadroTexto 12">
            <a:extLst>
              <a:ext uri="{FF2B5EF4-FFF2-40B4-BE49-F238E27FC236}">
                <a16:creationId xmlns:a16="http://schemas.microsoft.com/office/drawing/2014/main" id="{4C3E2975-A99D-4AB6-A974-E834C1D9516A}"/>
              </a:ext>
            </a:extLst>
          </p:cNvPr>
          <p:cNvSpPr txBox="1"/>
          <p:nvPr/>
        </p:nvSpPr>
        <p:spPr>
          <a:xfrm>
            <a:off x="338253" y="1201175"/>
            <a:ext cx="9659010" cy="1569660"/>
          </a:xfrm>
          <a:prstGeom prst="rect">
            <a:avLst/>
          </a:prstGeom>
          <a:noFill/>
        </p:spPr>
        <p:txBody>
          <a:bodyPr wrap="square" lIns="91440" tIns="45720" rIns="91440" bIns="45720" rtlCol="0" anchor="t">
            <a:spAutoFit/>
          </a:bodyPr>
          <a:lstStyle/>
          <a:p>
            <a:pPr algn="just"/>
            <a:endParaRPr lang="es-ES" sz="3200" b="0" i="0" u="none" strike="noStrike" baseline="0" dirty="0">
              <a:solidFill>
                <a:srgbClr val="002060"/>
              </a:solidFill>
              <a:latin typeface="Arial Narrow" panose="020B0606020202030204" pitchFamily="34" charset="0"/>
            </a:endParaRPr>
          </a:p>
          <a:p>
            <a:pPr marL="457200" indent="-457200" algn="just">
              <a:buFont typeface="Wingdings" panose="05000000000000000000" pitchFamily="2" charset="2"/>
              <a:buChar char="Ø"/>
            </a:pPr>
            <a:endParaRPr lang="es-ES" sz="3200" b="0" i="0" u="none" strike="noStrike" baseline="0" dirty="0">
              <a:solidFill>
                <a:srgbClr val="002060"/>
              </a:solidFill>
              <a:latin typeface="Arial Narrow" panose="020B0606020202030204" pitchFamily="34" charset="0"/>
            </a:endParaRPr>
          </a:p>
          <a:p>
            <a:pPr marL="457200" indent="-457200" algn="just">
              <a:buFont typeface="Arial" panose="020B0604020202020204" pitchFamily="34" charset="0"/>
              <a:buChar char="•"/>
            </a:pPr>
            <a:endParaRPr lang="es-ES" sz="3200" dirty="0">
              <a:latin typeface="Arial Narrow" panose="020B0606020202030204" pitchFamily="34" charset="0"/>
            </a:endParaRPr>
          </a:p>
        </p:txBody>
      </p:sp>
      <p:pic>
        <p:nvPicPr>
          <p:cNvPr id="9" name="Imagen 8">
            <a:extLst>
              <a:ext uri="{FF2B5EF4-FFF2-40B4-BE49-F238E27FC236}">
                <a16:creationId xmlns:a16="http://schemas.microsoft.com/office/drawing/2014/main" id="{7657EF81-986E-4C0E-91DE-12AC493E1D9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5878" y="1399032"/>
            <a:ext cx="11173968" cy="5385917"/>
          </a:xfrm>
          <a:prstGeom prst="rect">
            <a:avLst/>
          </a:prstGeom>
        </p:spPr>
      </p:pic>
    </p:spTree>
    <p:extLst>
      <p:ext uri="{BB962C8B-B14F-4D97-AF65-F5344CB8AC3E}">
        <p14:creationId xmlns:p14="http://schemas.microsoft.com/office/powerpoint/2010/main" val="31863213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3D09407-53BC-485E-B4CE-BC5E4FC4B2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921DB988-49FC-4608-B0A2-E2F3A401904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6670DD69-51D7-4175-B05E-7D42A35E438D}"/>
              </a:ext>
            </a:extLst>
          </p:cNvPr>
          <p:cNvSpPr>
            <a:spLocks noGrp="1"/>
          </p:cNvSpPr>
          <p:nvPr>
            <p:ph type="ctrTitle"/>
          </p:nvPr>
        </p:nvSpPr>
        <p:spPr>
          <a:xfrm>
            <a:off x="853296" y="2282653"/>
            <a:ext cx="9851526" cy="2289466"/>
          </a:xfrm>
        </p:spPr>
        <p:txBody>
          <a:bodyPr anchor="b">
            <a:noAutofit/>
          </a:bodyPr>
          <a:lstStyle/>
          <a:p>
            <a:br>
              <a:rPr lang="es-ES" sz="4400" b="1" dirty="0">
                <a:latin typeface="Arial Narrow"/>
              </a:rPr>
            </a:br>
            <a:br>
              <a:rPr lang="es-ES" sz="4400" b="1" dirty="0">
                <a:latin typeface="Arial Narrow"/>
              </a:rPr>
            </a:br>
            <a:br>
              <a:rPr lang="es-ES" sz="4400" b="1" dirty="0">
                <a:latin typeface="Arial Narrow"/>
              </a:rPr>
            </a:br>
            <a:br>
              <a:rPr lang="es-ES" sz="4400" b="1" dirty="0">
                <a:latin typeface="Arial Narrow"/>
              </a:rPr>
            </a:br>
            <a:br>
              <a:rPr lang="es-ES" sz="4400" b="1" dirty="0">
                <a:latin typeface="Arial Narrow"/>
              </a:rPr>
            </a:br>
            <a:br>
              <a:rPr lang="es-ES" sz="4400" b="1" dirty="0">
                <a:latin typeface="Arial Narrow"/>
              </a:rPr>
            </a:br>
            <a:br>
              <a:rPr lang="es-ES" sz="4400" b="1" dirty="0">
                <a:latin typeface="Arial Narrow"/>
              </a:rPr>
            </a:br>
            <a:br>
              <a:rPr lang="es-ES" sz="4400" b="1" dirty="0">
                <a:latin typeface="Arial Narrow"/>
              </a:rPr>
            </a:br>
            <a:br>
              <a:rPr lang="es-ES" sz="4400" b="1" dirty="0">
                <a:latin typeface="Arial Narrow"/>
              </a:rPr>
            </a:br>
            <a:br>
              <a:rPr lang="es-ES" sz="4400" b="1" dirty="0">
                <a:latin typeface="Arial Narrow"/>
              </a:rPr>
            </a:br>
            <a:r>
              <a:rPr lang="es-ES" sz="3600" b="1" dirty="0">
                <a:solidFill>
                  <a:srgbClr val="002060"/>
                </a:solidFill>
                <a:latin typeface="Malcitana"/>
              </a:rPr>
              <a:t>Taller sobre datos de investigación abiertos </a:t>
            </a:r>
            <a:br>
              <a:rPr lang="es-ES" sz="3600" b="1" dirty="0">
                <a:latin typeface="Malcitana"/>
              </a:rPr>
            </a:br>
            <a:br>
              <a:rPr lang="es-ES" sz="3600" b="1" dirty="0">
                <a:latin typeface="Malcitana"/>
              </a:rPr>
            </a:br>
            <a:br>
              <a:rPr lang="es-ES" sz="3600" b="1" dirty="0">
                <a:latin typeface="Malcitana"/>
              </a:rPr>
            </a:br>
            <a:endParaRPr lang="es-ES" sz="2800" b="1" dirty="0">
              <a:solidFill>
                <a:schemeClr val="accent1">
                  <a:lumMod val="50000"/>
                </a:schemeClr>
              </a:solidFill>
              <a:latin typeface="Malcitana"/>
            </a:endParaRPr>
          </a:p>
        </p:txBody>
      </p:sp>
      <p:sp>
        <p:nvSpPr>
          <p:cNvPr id="3" name="Subtítulo 2">
            <a:extLst>
              <a:ext uri="{FF2B5EF4-FFF2-40B4-BE49-F238E27FC236}">
                <a16:creationId xmlns:a16="http://schemas.microsoft.com/office/drawing/2014/main" id="{BAAC630F-6B7D-4BE3-AFE0-E94A0E9C51BC}"/>
              </a:ext>
            </a:extLst>
          </p:cNvPr>
          <p:cNvSpPr>
            <a:spLocks noGrp="1"/>
          </p:cNvSpPr>
          <p:nvPr>
            <p:ph type="subTitle" idx="1"/>
          </p:nvPr>
        </p:nvSpPr>
        <p:spPr>
          <a:xfrm>
            <a:off x="6782540" y="3648722"/>
            <a:ext cx="3630967" cy="2968745"/>
          </a:xfrm>
        </p:spPr>
        <p:txBody>
          <a:bodyPr numCol="1" anchor="ctr">
            <a:normAutofit fontScale="92500" lnSpcReduction="20000"/>
          </a:bodyPr>
          <a:lstStyle/>
          <a:p>
            <a:pPr algn="r"/>
            <a:endParaRPr lang="es-ES" sz="1400" b="1" dirty="0">
              <a:solidFill>
                <a:srgbClr val="002060"/>
              </a:solidFill>
              <a:latin typeface="Malacitana"/>
            </a:endParaRPr>
          </a:p>
          <a:p>
            <a:pPr algn="r"/>
            <a:endParaRPr lang="es-ES" sz="1400" b="1" dirty="0">
              <a:solidFill>
                <a:srgbClr val="002060"/>
              </a:solidFill>
              <a:latin typeface="Malacitana"/>
            </a:endParaRPr>
          </a:p>
          <a:p>
            <a:pPr algn="r"/>
            <a:endParaRPr lang="es-ES" sz="1400" b="1" dirty="0">
              <a:solidFill>
                <a:srgbClr val="002060"/>
              </a:solidFill>
              <a:latin typeface="Malacitana"/>
            </a:endParaRPr>
          </a:p>
          <a:p>
            <a:pPr algn="r"/>
            <a:endParaRPr lang="es-ES" sz="1400" b="1" dirty="0">
              <a:solidFill>
                <a:srgbClr val="002060"/>
              </a:solidFill>
              <a:latin typeface="Malacitana"/>
            </a:endParaRPr>
          </a:p>
          <a:p>
            <a:pPr algn="r"/>
            <a:r>
              <a:rPr lang="es-ES" sz="1500" b="1" dirty="0">
                <a:solidFill>
                  <a:srgbClr val="002060"/>
                </a:solidFill>
                <a:latin typeface="Malacitana"/>
              </a:rPr>
              <a:t>Gracia Guardeño Navarro</a:t>
            </a:r>
          </a:p>
          <a:p>
            <a:pPr algn="r"/>
            <a:r>
              <a:rPr lang="es-ES" sz="1200" dirty="0">
                <a:solidFill>
                  <a:srgbClr val="002060"/>
                </a:solidFill>
                <a:latin typeface="Malacitana"/>
              </a:rPr>
              <a:t>Jefa de Servicio de Automatización</a:t>
            </a:r>
          </a:p>
          <a:p>
            <a:pPr algn="r"/>
            <a:r>
              <a:rPr lang="es-ES" sz="1200" dirty="0">
                <a:solidFill>
                  <a:srgbClr val="002060"/>
                </a:solidFill>
                <a:latin typeface="Malacitana"/>
                <a:hlinkClick r:id="rId3">
                  <a:extLst>
                    <a:ext uri="{A12FA001-AC4F-418D-AE19-62706E023703}">
                      <ahyp:hlinkClr xmlns:ahyp="http://schemas.microsoft.com/office/drawing/2018/hyperlinkcolor" val="tx"/>
                    </a:ext>
                  </a:extLst>
                </a:hlinkClick>
              </a:rPr>
              <a:t>gguardeno@uma.es</a:t>
            </a:r>
            <a:endParaRPr lang="es-ES" sz="1200" dirty="0">
              <a:solidFill>
                <a:srgbClr val="002060"/>
              </a:solidFill>
              <a:latin typeface="Malacitana"/>
            </a:endParaRPr>
          </a:p>
          <a:p>
            <a:pPr algn="l"/>
            <a:endParaRPr lang="es-ES" sz="1200" dirty="0">
              <a:solidFill>
                <a:srgbClr val="002060"/>
              </a:solidFill>
              <a:latin typeface="Malacitana"/>
            </a:endParaRPr>
          </a:p>
          <a:p>
            <a:pPr algn="r"/>
            <a:r>
              <a:rPr lang="es-ES" sz="1500" b="1" dirty="0">
                <a:solidFill>
                  <a:srgbClr val="002060"/>
                </a:solidFill>
                <a:latin typeface="Malacitana"/>
              </a:rPr>
              <a:t>Sonia Hernández Jiménez</a:t>
            </a:r>
          </a:p>
          <a:p>
            <a:pPr algn="r"/>
            <a:r>
              <a:rPr lang="es-ES" sz="1200" dirty="0">
                <a:solidFill>
                  <a:srgbClr val="002060"/>
                </a:solidFill>
                <a:latin typeface="Malacitana"/>
              </a:rPr>
              <a:t>Jefa de Sección de Automatización</a:t>
            </a:r>
          </a:p>
          <a:p>
            <a:pPr algn="r"/>
            <a:r>
              <a:rPr lang="es-ES" sz="1200" dirty="0">
                <a:solidFill>
                  <a:srgbClr val="002060"/>
                </a:solidFill>
                <a:latin typeface="Malacitana"/>
                <a:hlinkClick r:id="rId4">
                  <a:extLst>
                    <a:ext uri="{A12FA001-AC4F-418D-AE19-62706E023703}">
                      <ahyp:hlinkClr xmlns:ahyp="http://schemas.microsoft.com/office/drawing/2018/hyperlinkcolor" val="tx"/>
                    </a:ext>
                  </a:extLst>
                </a:hlinkClick>
              </a:rPr>
              <a:t>sonia@uma.es</a:t>
            </a:r>
            <a:endParaRPr lang="es-ES" sz="1200" dirty="0">
              <a:solidFill>
                <a:srgbClr val="002060"/>
              </a:solidFill>
              <a:latin typeface="Malacitana"/>
            </a:endParaRPr>
          </a:p>
          <a:p>
            <a:pPr algn="r"/>
            <a:endParaRPr lang="es-ES" sz="2800" dirty="0">
              <a:solidFill>
                <a:srgbClr val="0070C0"/>
              </a:solidFill>
              <a:latin typeface="Arial Narrow"/>
            </a:endParaRPr>
          </a:p>
        </p:txBody>
      </p:sp>
      <p:grpSp>
        <p:nvGrpSpPr>
          <p:cNvPr id="14" name="Group 13">
            <a:extLst>
              <a:ext uri="{FF2B5EF4-FFF2-40B4-BE49-F238E27FC236}">
                <a16:creationId xmlns:a16="http://schemas.microsoft.com/office/drawing/2014/main" id="{E9B930FD-8671-4C4C-ADCF-73AC1D0CD41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9676747" y="0"/>
            <a:ext cx="2514948" cy="2174333"/>
            <a:chOff x="-305" y="-4155"/>
            <a:chExt cx="2514948" cy="2174333"/>
          </a:xfrm>
        </p:grpSpPr>
        <p:sp>
          <p:nvSpPr>
            <p:cNvPr id="15" name="Freeform: Shape 14">
              <a:extLst>
                <a:ext uri="{FF2B5EF4-FFF2-40B4-BE49-F238E27FC236}">
                  <a16:creationId xmlns:a16="http://schemas.microsoft.com/office/drawing/2014/main" id="{C35B12C1-569C-4E37-AA33-7EF215F201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F23E2660-7810-46F6-8752-187127C830C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C991DC45-0378-45B3-B325-FB8F98545E6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a:p>
          </p:txBody>
        </p:sp>
        <p:sp>
          <p:nvSpPr>
            <p:cNvPr id="18" name="Freeform: Shape 17">
              <a:extLst>
                <a:ext uri="{FF2B5EF4-FFF2-40B4-BE49-F238E27FC236}">
                  <a16:creationId xmlns:a16="http://schemas.microsoft.com/office/drawing/2014/main" id="{E228F5BA-5150-4554-B7EA-93F371F3B17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5" name="Imagen 4" descr="Imagen que contiene Texto&#10;&#10;Descripción generada automáticamente">
            <a:extLst>
              <a:ext uri="{FF2B5EF4-FFF2-40B4-BE49-F238E27FC236}">
                <a16:creationId xmlns:a16="http://schemas.microsoft.com/office/drawing/2014/main" id="{97ED4DBC-0390-4282-9B5D-7B38BC3F916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99246" y="-15847"/>
            <a:ext cx="8393198" cy="1714424"/>
          </a:xfrm>
          <a:prstGeom prst="rect">
            <a:avLst/>
          </a:prstGeom>
        </p:spPr>
      </p:pic>
      <p:grpSp>
        <p:nvGrpSpPr>
          <p:cNvPr id="20" name="Group 19">
            <a:extLst>
              <a:ext uri="{FF2B5EF4-FFF2-40B4-BE49-F238E27FC236}">
                <a16:creationId xmlns:a16="http://schemas.microsoft.com/office/drawing/2014/main" id="{383C2651-AE0C-4AE4-8725-E2F9414FE2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H="1">
            <a:off x="-305" y="4322879"/>
            <a:ext cx="3378428" cy="2535121"/>
            <a:chOff x="-305" y="-1"/>
            <a:chExt cx="3832880" cy="2876136"/>
          </a:xfrm>
        </p:grpSpPr>
        <p:sp>
          <p:nvSpPr>
            <p:cNvPr id="21" name="Freeform: Shape 20">
              <a:extLst>
                <a:ext uri="{FF2B5EF4-FFF2-40B4-BE49-F238E27FC236}">
                  <a16:creationId xmlns:a16="http://schemas.microsoft.com/office/drawing/2014/main" id="{CCE13265-B5D2-47B4-A199-E05F390D5B9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693EBD03-D832-462C-9304-7273698ED4F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Shape 22">
              <a:extLst>
                <a:ext uri="{FF2B5EF4-FFF2-40B4-BE49-F238E27FC236}">
                  <a16:creationId xmlns:a16="http://schemas.microsoft.com/office/drawing/2014/main" id="{0D53D3E2-805E-40D2-964F-352BF6D476B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Shape 23">
              <a:extLst>
                <a:ext uri="{FF2B5EF4-FFF2-40B4-BE49-F238E27FC236}">
                  <a16:creationId xmlns:a16="http://schemas.microsoft.com/office/drawing/2014/main" id="{B7A9A916-A926-43E6-800F-432ABC3F244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3411587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Isosceles Triangle 17">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descr="Imagen que contiene Texto&#10;&#10;Descripción generada automáticamente">
            <a:extLst>
              <a:ext uri="{FF2B5EF4-FFF2-40B4-BE49-F238E27FC236}">
                <a16:creationId xmlns:a16="http://schemas.microsoft.com/office/drawing/2014/main" id="{9A966063-16C3-4D73-A6E5-5024D4CDDC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792376" cy="1274323"/>
          </a:xfrm>
          <a:prstGeom prst="rect">
            <a:avLst/>
          </a:prstGeom>
          <a:ln>
            <a:noFill/>
          </a:ln>
        </p:spPr>
      </p:pic>
      <p:sp>
        <p:nvSpPr>
          <p:cNvPr id="20" name="Isosceles Triangle 19">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uadroTexto 12">
            <a:extLst>
              <a:ext uri="{FF2B5EF4-FFF2-40B4-BE49-F238E27FC236}">
                <a16:creationId xmlns:a16="http://schemas.microsoft.com/office/drawing/2014/main" id="{4C3E2975-A99D-4AB6-A974-E834C1D9516A}"/>
              </a:ext>
            </a:extLst>
          </p:cNvPr>
          <p:cNvSpPr txBox="1"/>
          <p:nvPr/>
        </p:nvSpPr>
        <p:spPr>
          <a:xfrm>
            <a:off x="1115311" y="1389733"/>
            <a:ext cx="9659010" cy="7755969"/>
          </a:xfrm>
          <a:prstGeom prst="rect">
            <a:avLst/>
          </a:prstGeom>
          <a:noFill/>
        </p:spPr>
        <p:txBody>
          <a:bodyPr wrap="square" lIns="91440" tIns="45720" rIns="91440" bIns="45720" rtlCol="0" anchor="t">
            <a:spAutoFit/>
          </a:bodyPr>
          <a:lstStyle/>
          <a:p>
            <a:pPr algn="ctr"/>
            <a:r>
              <a:rPr lang="es-ES" sz="2800" b="1" dirty="0">
                <a:solidFill>
                  <a:srgbClr val="002060"/>
                </a:solidFill>
                <a:latin typeface="Malacitana"/>
              </a:rPr>
              <a:t>Datos de investigación</a:t>
            </a:r>
          </a:p>
          <a:p>
            <a:pPr lvl="1" algn="ctr"/>
            <a:r>
              <a:rPr lang="es-ES" sz="2400" dirty="0">
                <a:solidFill>
                  <a:srgbClr val="002060"/>
                </a:solidFill>
                <a:latin typeface="Arial Narrow"/>
              </a:rPr>
              <a:t>-</a:t>
            </a:r>
            <a:r>
              <a:rPr lang="es-ES" sz="2400" dirty="0">
                <a:solidFill>
                  <a:srgbClr val="0070C0"/>
                </a:solidFill>
                <a:latin typeface="Malacitana"/>
              </a:rPr>
              <a:t>Licencias</a:t>
            </a:r>
            <a:r>
              <a:rPr lang="es-ES" sz="2400" dirty="0">
                <a:solidFill>
                  <a:srgbClr val="002060"/>
                </a:solidFill>
                <a:latin typeface="Arial Narrow"/>
              </a:rPr>
              <a:t>-</a:t>
            </a:r>
          </a:p>
          <a:p>
            <a:pPr algn="ctr"/>
            <a:endParaRPr lang="es-ES" sz="2000" dirty="0">
              <a:solidFill>
                <a:srgbClr val="002060"/>
              </a:solidFill>
              <a:latin typeface="Malacitana"/>
            </a:endParaRPr>
          </a:p>
          <a:p>
            <a:pPr lvl="2" algn="just"/>
            <a:r>
              <a:rPr lang="es-ES" b="1" dirty="0">
                <a:solidFill>
                  <a:srgbClr val="002060"/>
                </a:solidFill>
                <a:latin typeface="Malacitana"/>
                <a:ea typeface="+mn-lt"/>
                <a:cs typeface="+mn-lt"/>
              </a:rPr>
              <a:t>Licencias para software de investigación</a:t>
            </a:r>
          </a:p>
          <a:p>
            <a:pPr lvl="2" algn="just"/>
            <a:endParaRPr lang="es-ES" b="1" dirty="0">
              <a:solidFill>
                <a:srgbClr val="002060"/>
              </a:solidFill>
              <a:latin typeface="Malacitana"/>
              <a:cs typeface="Calibri"/>
            </a:endParaRPr>
          </a:p>
          <a:p>
            <a:pPr marL="1257300" lvl="2" indent="-342900" algn="just">
              <a:buFont typeface="Arial"/>
              <a:buChar char="•"/>
            </a:pPr>
            <a:r>
              <a:rPr lang="es-ES" dirty="0">
                <a:solidFill>
                  <a:srgbClr val="002060"/>
                </a:solidFill>
                <a:latin typeface="Malacitana"/>
                <a:cs typeface="Calibri"/>
              </a:rPr>
              <a:t>Licencias Apache</a:t>
            </a:r>
          </a:p>
          <a:p>
            <a:pPr lvl="3" algn="just"/>
            <a:r>
              <a:rPr lang="es-ES" dirty="0">
                <a:latin typeface="Malacitana"/>
                <a:cs typeface="Calibri"/>
                <a:hlinkClick r:id="rId4"/>
              </a:rPr>
              <a:t>https://www.apache.org/licenses/LICENSE-2.0</a:t>
            </a:r>
            <a:endParaRPr lang="es-ES" dirty="0">
              <a:latin typeface="Malacitana"/>
              <a:cs typeface="Calibri"/>
            </a:endParaRPr>
          </a:p>
          <a:p>
            <a:pPr lvl="3" algn="just"/>
            <a:r>
              <a:rPr lang="es-ES" dirty="0">
                <a:solidFill>
                  <a:srgbClr val="002060"/>
                </a:solidFill>
                <a:latin typeface="Malacitana"/>
                <a:cs typeface="Calibri"/>
              </a:rPr>
              <a:t>Ej. en repositorio</a:t>
            </a:r>
            <a:r>
              <a:rPr lang="es-ES" dirty="0">
                <a:solidFill>
                  <a:srgbClr val="000000"/>
                </a:solidFill>
                <a:latin typeface="Malacitana"/>
                <a:cs typeface="Calibri"/>
              </a:rPr>
              <a:t>: </a:t>
            </a:r>
            <a:r>
              <a:rPr lang="es-ES" dirty="0">
                <a:latin typeface="Malacitana"/>
                <a:ea typeface="+mn-lt"/>
                <a:cs typeface="+mn-lt"/>
                <a:hlinkClick r:id="rId5"/>
              </a:rPr>
              <a:t>https://digital.csic.es/handle/10261/173352?mode=full</a:t>
            </a:r>
            <a:endParaRPr lang="es-ES" dirty="0">
              <a:solidFill>
                <a:srgbClr val="000000"/>
              </a:solidFill>
              <a:latin typeface="Malacitana"/>
              <a:cs typeface="Calibri"/>
            </a:endParaRPr>
          </a:p>
          <a:p>
            <a:pPr marL="1257300" lvl="2" indent="-342900" algn="just">
              <a:buFont typeface="Arial"/>
              <a:buChar char="•"/>
            </a:pPr>
            <a:endParaRPr lang="es-ES" b="0" i="0" u="none" strike="noStrike" baseline="0" dirty="0">
              <a:solidFill>
                <a:srgbClr val="000000"/>
              </a:solidFill>
              <a:latin typeface="Malacitana"/>
              <a:cs typeface="Calibri"/>
            </a:endParaRPr>
          </a:p>
          <a:p>
            <a:pPr marL="1257300" lvl="2" indent="-342900" algn="just">
              <a:buFont typeface="Arial"/>
              <a:buChar char="•"/>
            </a:pPr>
            <a:r>
              <a:rPr lang="es-ES" dirty="0">
                <a:solidFill>
                  <a:srgbClr val="002060"/>
                </a:solidFill>
                <a:latin typeface="Malacitana"/>
                <a:cs typeface="Calibri"/>
              </a:rPr>
              <a:t>Licencias GNU</a:t>
            </a:r>
            <a:endParaRPr lang="es-ES" b="0" i="0" u="none" strike="noStrike" baseline="0" dirty="0">
              <a:solidFill>
                <a:srgbClr val="002060"/>
              </a:solidFill>
              <a:latin typeface="Malacitana"/>
              <a:cs typeface="Calibri"/>
            </a:endParaRPr>
          </a:p>
          <a:p>
            <a:pPr lvl="3" algn="just"/>
            <a:r>
              <a:rPr lang="es-ES" dirty="0">
                <a:latin typeface="Malacitana"/>
                <a:ea typeface="+mn-lt"/>
                <a:cs typeface="+mn-lt"/>
                <a:hlinkClick r:id="rId6"/>
              </a:rPr>
              <a:t>https://www.gnu.org/licenses/gpl-howto.html</a:t>
            </a:r>
            <a:endParaRPr lang="es-ES" dirty="0">
              <a:latin typeface="Malacitana"/>
              <a:cs typeface="Calibri" panose="020F0502020204030204"/>
            </a:endParaRPr>
          </a:p>
          <a:p>
            <a:pPr lvl="3" algn="just"/>
            <a:r>
              <a:rPr lang="es-ES" dirty="0">
                <a:solidFill>
                  <a:srgbClr val="002060"/>
                </a:solidFill>
                <a:latin typeface="Malacitana"/>
                <a:cs typeface="Calibri"/>
              </a:rPr>
              <a:t>Ej. en repositorio</a:t>
            </a:r>
            <a:r>
              <a:rPr lang="es-ES" dirty="0">
                <a:solidFill>
                  <a:srgbClr val="000000"/>
                </a:solidFill>
                <a:latin typeface="Malacitana"/>
                <a:cs typeface="Calibri"/>
              </a:rPr>
              <a:t>: </a:t>
            </a:r>
            <a:r>
              <a:rPr lang="es-ES" dirty="0">
                <a:latin typeface="Malacitana"/>
                <a:ea typeface="+mn-lt"/>
                <a:cs typeface="+mn-lt"/>
                <a:hlinkClick r:id="rId7"/>
              </a:rPr>
              <a:t>https://digital.csic.es/handle/10261/243824?mode=full</a:t>
            </a:r>
          </a:p>
          <a:p>
            <a:pPr lvl="3" algn="just"/>
            <a:endParaRPr lang="es-ES" dirty="0">
              <a:solidFill>
                <a:srgbClr val="000000"/>
              </a:solidFill>
              <a:latin typeface="Malacitana"/>
              <a:cs typeface="Calibri"/>
            </a:endParaRPr>
          </a:p>
          <a:p>
            <a:pPr marL="1257300" lvl="2" indent="-342900" algn="just">
              <a:buFont typeface="Arial"/>
              <a:buChar char="•"/>
            </a:pPr>
            <a:r>
              <a:rPr lang="es-ES" dirty="0">
                <a:solidFill>
                  <a:srgbClr val="002060"/>
                </a:solidFill>
                <a:latin typeface="Malacitana"/>
                <a:cs typeface="Calibri"/>
              </a:rPr>
              <a:t>Etc.</a:t>
            </a:r>
          </a:p>
          <a:p>
            <a:pPr lvl="1" algn="just"/>
            <a:endParaRPr lang="es-ES" sz="2000" dirty="0">
              <a:solidFill>
                <a:srgbClr val="000000"/>
              </a:solidFill>
              <a:latin typeface="Calibri"/>
              <a:cs typeface="Calibri"/>
            </a:endParaRPr>
          </a:p>
          <a:p>
            <a:pPr algn="just"/>
            <a:endParaRPr lang="es-ES" sz="2000" dirty="0">
              <a:solidFill>
                <a:srgbClr val="000000"/>
              </a:solidFill>
              <a:latin typeface="Calibri"/>
              <a:cs typeface="Calibri"/>
            </a:endParaRPr>
          </a:p>
          <a:p>
            <a:pPr algn="just"/>
            <a:endParaRPr lang="es-ES" sz="2000" dirty="0">
              <a:solidFill>
                <a:srgbClr val="000000"/>
              </a:solidFill>
              <a:latin typeface="Calibri"/>
              <a:cs typeface="Calibri"/>
            </a:endParaRPr>
          </a:p>
          <a:p>
            <a:pPr algn="just"/>
            <a:endParaRPr lang="es-ES" sz="2000" dirty="0">
              <a:solidFill>
                <a:srgbClr val="000000"/>
              </a:solidFill>
              <a:latin typeface="Malacitana"/>
              <a:cs typeface="Calibri"/>
            </a:endParaRPr>
          </a:p>
          <a:p>
            <a:pPr algn="just"/>
            <a:endParaRPr lang="es-ES" sz="2000" dirty="0">
              <a:solidFill>
                <a:srgbClr val="002060"/>
              </a:solidFill>
              <a:latin typeface="Malacitana"/>
            </a:endParaRPr>
          </a:p>
          <a:p>
            <a:pPr marL="1828800" lvl="3" indent="-457200" algn="just">
              <a:buFont typeface="Wingdings" panose="05000000000000000000" pitchFamily="2" charset="2"/>
              <a:buChar char="§"/>
            </a:pPr>
            <a:endParaRPr lang="es-ES" sz="3200" dirty="0">
              <a:solidFill>
                <a:srgbClr val="002060"/>
              </a:solidFill>
              <a:latin typeface="Arial Narrow" panose="020B0606020202030204" pitchFamily="34" charset="0"/>
            </a:endParaRPr>
          </a:p>
          <a:p>
            <a:pPr marL="457200" indent="-457200" algn="just">
              <a:buFont typeface="Wingdings" panose="05000000000000000000" pitchFamily="2" charset="2"/>
              <a:buChar char="Ø"/>
            </a:pPr>
            <a:endParaRPr lang="es-ES" sz="3200" dirty="0">
              <a:solidFill>
                <a:srgbClr val="002060"/>
              </a:solidFill>
              <a:latin typeface="Arial Narrow" panose="020B0606020202030204" pitchFamily="34" charset="0"/>
            </a:endParaRPr>
          </a:p>
          <a:p>
            <a:pPr marL="457200" indent="-457200" algn="just">
              <a:buFont typeface="Wingdings" panose="05000000000000000000" pitchFamily="2" charset="2"/>
              <a:buChar char="Ø"/>
            </a:pPr>
            <a:endParaRPr lang="es-ES" sz="3200" dirty="0">
              <a:solidFill>
                <a:srgbClr val="002060"/>
              </a:solidFill>
              <a:latin typeface="Arial Narrow" panose="020B0606020202030204" pitchFamily="34" charset="0"/>
            </a:endParaRPr>
          </a:p>
          <a:p>
            <a:pPr marL="457200" indent="-457200" algn="just">
              <a:buFont typeface="Arial" panose="020B0604020202020204" pitchFamily="34" charset="0"/>
              <a:buChar char="•"/>
            </a:pPr>
            <a:endParaRPr lang="es-ES" sz="3200" dirty="0">
              <a:latin typeface="Arial Narrow" panose="020B0606020202030204" pitchFamily="34" charset="0"/>
            </a:endParaRPr>
          </a:p>
        </p:txBody>
      </p:sp>
    </p:spTree>
    <p:extLst>
      <p:ext uri="{BB962C8B-B14F-4D97-AF65-F5344CB8AC3E}">
        <p14:creationId xmlns:p14="http://schemas.microsoft.com/office/powerpoint/2010/main" val="37551747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Isosceles Triangle 17">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descr="Imagen que contiene Texto&#10;&#10;Descripción generada automáticamente">
            <a:extLst>
              <a:ext uri="{FF2B5EF4-FFF2-40B4-BE49-F238E27FC236}">
                <a16:creationId xmlns:a16="http://schemas.microsoft.com/office/drawing/2014/main" id="{9A966063-16C3-4D73-A6E5-5024D4CDDC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792376" cy="1274323"/>
          </a:xfrm>
          <a:prstGeom prst="rect">
            <a:avLst/>
          </a:prstGeom>
          <a:ln>
            <a:noFill/>
          </a:ln>
        </p:spPr>
      </p:pic>
      <p:sp>
        <p:nvSpPr>
          <p:cNvPr id="20" name="Isosceles Triangle 19">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uadroTexto 12">
            <a:extLst>
              <a:ext uri="{FF2B5EF4-FFF2-40B4-BE49-F238E27FC236}">
                <a16:creationId xmlns:a16="http://schemas.microsoft.com/office/drawing/2014/main" id="{4C3E2975-A99D-4AB6-A974-E834C1D9516A}"/>
              </a:ext>
            </a:extLst>
          </p:cNvPr>
          <p:cNvSpPr txBox="1"/>
          <p:nvPr/>
        </p:nvSpPr>
        <p:spPr>
          <a:xfrm>
            <a:off x="1140618" y="1277013"/>
            <a:ext cx="9529759" cy="6555641"/>
          </a:xfrm>
          <a:prstGeom prst="rect">
            <a:avLst/>
          </a:prstGeom>
          <a:noFill/>
        </p:spPr>
        <p:txBody>
          <a:bodyPr wrap="square" lIns="91440" tIns="45720" rIns="91440" bIns="45720" rtlCol="0" anchor="t">
            <a:spAutoFit/>
          </a:bodyPr>
          <a:lstStyle/>
          <a:p>
            <a:pPr algn="ctr"/>
            <a:r>
              <a:rPr lang="es-ES" sz="2800" b="1" dirty="0">
                <a:solidFill>
                  <a:srgbClr val="002060"/>
                </a:solidFill>
                <a:latin typeface="Malacitana"/>
              </a:rPr>
              <a:t>Datos de investigación</a:t>
            </a:r>
          </a:p>
          <a:p>
            <a:pPr algn="ctr"/>
            <a:r>
              <a:rPr lang="es-ES" sz="2800" dirty="0">
                <a:solidFill>
                  <a:srgbClr val="002060"/>
                </a:solidFill>
                <a:latin typeface="Malacitana"/>
              </a:rPr>
              <a:t>-</a:t>
            </a:r>
            <a:r>
              <a:rPr lang="es-ES" sz="2400" dirty="0">
                <a:solidFill>
                  <a:srgbClr val="0070C0"/>
                </a:solidFill>
                <a:latin typeface="Malacitana"/>
              </a:rPr>
              <a:t>Datos de carácter personal. Definición</a:t>
            </a:r>
            <a:r>
              <a:rPr lang="es-ES" sz="2400" dirty="0">
                <a:solidFill>
                  <a:srgbClr val="002060"/>
                </a:solidFill>
                <a:latin typeface="Arial Narrow"/>
              </a:rPr>
              <a:t>- </a:t>
            </a:r>
          </a:p>
          <a:p>
            <a:pPr lvl="1" algn="ctr"/>
            <a:endParaRPr lang="es-ES" sz="2400">
              <a:solidFill>
                <a:srgbClr val="002060"/>
              </a:solidFill>
              <a:latin typeface="Arial Narrow"/>
              <a:ea typeface="+mn-lt"/>
              <a:cs typeface="+mn-lt"/>
            </a:endParaRPr>
          </a:p>
          <a:p>
            <a:pPr lvl="1" algn="just"/>
            <a:r>
              <a:rPr lang="es-ES" dirty="0">
                <a:solidFill>
                  <a:srgbClr val="002060"/>
                </a:solidFill>
                <a:latin typeface="Malacitana"/>
                <a:ea typeface="+mn-lt"/>
                <a:cs typeface="+mn-lt"/>
              </a:rPr>
              <a:t>Los datos personales son cualquier información relativa a </a:t>
            </a:r>
            <a:r>
              <a:rPr lang="es-ES" b="1" dirty="0">
                <a:solidFill>
                  <a:srgbClr val="002060"/>
                </a:solidFill>
                <a:latin typeface="Malacitana"/>
                <a:ea typeface="+mn-lt"/>
                <a:cs typeface="+mn-lt"/>
              </a:rPr>
              <a:t>una persona física viva identificada o identificable</a:t>
            </a:r>
            <a:r>
              <a:rPr lang="es-ES" dirty="0">
                <a:solidFill>
                  <a:srgbClr val="002060"/>
                </a:solidFill>
                <a:latin typeface="Malacitana"/>
                <a:ea typeface="+mn-lt"/>
                <a:cs typeface="+mn-lt"/>
              </a:rPr>
              <a:t>. Las distintas informaciones, que recopiladas pueden llevar a la identificación de una determinada persona, también constituyen datos de carácter personal</a:t>
            </a:r>
            <a:r>
              <a:rPr lang="es-ES" dirty="0">
                <a:solidFill>
                  <a:srgbClr val="002060"/>
                </a:solidFill>
                <a:ea typeface="+mn-lt"/>
                <a:cs typeface="+mn-lt"/>
              </a:rPr>
              <a:t>.</a:t>
            </a:r>
          </a:p>
          <a:p>
            <a:pPr lvl="1" algn="just"/>
            <a:endParaRPr lang="es-ES">
              <a:solidFill>
                <a:srgbClr val="002060"/>
              </a:solidFill>
              <a:cs typeface="Calibri"/>
            </a:endParaRPr>
          </a:p>
          <a:p>
            <a:pPr lvl="1" algn="just"/>
            <a:r>
              <a:rPr lang="es-ES" dirty="0">
                <a:solidFill>
                  <a:srgbClr val="002060"/>
                </a:solidFill>
                <a:latin typeface="Malacitana"/>
                <a:ea typeface="+mn-lt"/>
                <a:cs typeface="+mn-lt"/>
              </a:rPr>
              <a:t>Los datos personales que hayan sido anonimizados, cifrados o presentados con un seudónimo, pero que puedan utilizarse para volver a identificar a una persona, siguen siendo datos personales y se inscriben en el ámbito de aplicación del Reglamento General de Protección de Datos (RGPD).</a:t>
            </a:r>
          </a:p>
          <a:p>
            <a:pPr algn="just"/>
            <a:endParaRPr lang="es-ES" sz="2200">
              <a:solidFill>
                <a:srgbClr val="002060"/>
              </a:solidFill>
              <a:latin typeface="Malacitana"/>
              <a:ea typeface="+mn-lt"/>
              <a:cs typeface="+mn-lt"/>
            </a:endParaRPr>
          </a:p>
          <a:p>
            <a:pPr algn="just"/>
            <a:endParaRPr lang="es-ES" sz="2200">
              <a:solidFill>
                <a:srgbClr val="002060"/>
              </a:solidFill>
              <a:latin typeface="Malacitana"/>
              <a:cs typeface="Calibri"/>
            </a:endParaRPr>
          </a:p>
          <a:p>
            <a:pPr algn="just"/>
            <a:endParaRPr lang="es-ES" sz="2400">
              <a:solidFill>
                <a:srgbClr val="002060"/>
              </a:solidFill>
              <a:latin typeface="Calibri" panose="020F0502020204030204"/>
              <a:cs typeface="Calibri"/>
            </a:endParaRPr>
          </a:p>
          <a:p>
            <a:pPr lvl="3" algn="just"/>
            <a:endParaRPr lang="es-ES" sz="3200" b="0" i="0" u="none" strike="noStrike" baseline="0">
              <a:solidFill>
                <a:srgbClr val="002060"/>
              </a:solidFill>
              <a:latin typeface="Arial Narrow" panose="020B0606020202030204" pitchFamily="34" charset="0"/>
            </a:endParaRPr>
          </a:p>
          <a:p>
            <a:pPr marL="457200" indent="-457200" algn="just">
              <a:buFont typeface="Wingdings" panose="05000000000000000000" pitchFamily="2" charset="2"/>
              <a:buChar char="Ø"/>
            </a:pPr>
            <a:endParaRPr lang="es-ES" sz="3200" b="0" i="0" u="none" strike="noStrike" baseline="0">
              <a:solidFill>
                <a:srgbClr val="002060"/>
              </a:solidFill>
              <a:latin typeface="Arial Narrow" panose="020B0606020202030204" pitchFamily="34" charset="0"/>
            </a:endParaRPr>
          </a:p>
          <a:p>
            <a:pPr marL="457200" indent="-457200" algn="just">
              <a:buFont typeface="Wingdings" panose="05000000000000000000" pitchFamily="2" charset="2"/>
              <a:buChar char="Ø"/>
            </a:pPr>
            <a:endParaRPr lang="es-ES" sz="3200">
              <a:latin typeface="Arial Narrow" panose="020B0606020202030204" pitchFamily="34" charset="0"/>
            </a:endParaRPr>
          </a:p>
          <a:p>
            <a:pPr marL="457200" indent="-457200" algn="just">
              <a:buFont typeface="Arial" panose="020B0604020202020204" pitchFamily="34" charset="0"/>
              <a:buChar char="•"/>
            </a:pPr>
            <a:endParaRPr lang="es-ES" sz="3200">
              <a:latin typeface="Arial Narrow" panose="020B0606020202030204" pitchFamily="34" charset="0"/>
            </a:endParaRPr>
          </a:p>
        </p:txBody>
      </p:sp>
      <p:sp>
        <p:nvSpPr>
          <p:cNvPr id="2" name="CuadroTexto 1">
            <a:extLst>
              <a:ext uri="{FF2B5EF4-FFF2-40B4-BE49-F238E27FC236}">
                <a16:creationId xmlns:a16="http://schemas.microsoft.com/office/drawing/2014/main" id="{74C9AEBC-824C-4EE6-9F57-FD4CB23CFD0B}"/>
              </a:ext>
            </a:extLst>
          </p:cNvPr>
          <p:cNvSpPr txBox="1"/>
          <p:nvPr/>
        </p:nvSpPr>
        <p:spPr>
          <a:xfrm>
            <a:off x="2894272" y="5697312"/>
            <a:ext cx="9529759"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400" b="1">
                <a:solidFill>
                  <a:srgbClr val="002060"/>
                </a:solidFill>
                <a:latin typeface="Malacitana"/>
              </a:rPr>
              <a:t>Fuente: </a:t>
            </a:r>
            <a:r>
              <a:rPr lang="en-US" sz="1400">
                <a:solidFill>
                  <a:srgbClr val="002060"/>
                </a:solidFill>
                <a:latin typeface="Malacitana"/>
                <a:ea typeface="+mn-lt"/>
                <a:cs typeface="+mn-lt"/>
              </a:rPr>
              <a:t>¿</a:t>
            </a:r>
            <a:r>
              <a:rPr lang="en-US" sz="1400" err="1">
                <a:solidFill>
                  <a:srgbClr val="002060"/>
                </a:solidFill>
                <a:latin typeface="Malacitana"/>
                <a:ea typeface="+mn-lt"/>
                <a:cs typeface="+mn-lt"/>
              </a:rPr>
              <a:t>Qué</a:t>
            </a:r>
            <a:r>
              <a:rPr lang="en-US" sz="1400">
                <a:solidFill>
                  <a:srgbClr val="002060"/>
                </a:solidFill>
                <a:latin typeface="Malacitana"/>
                <a:ea typeface="+mn-lt"/>
                <a:cs typeface="+mn-lt"/>
              </a:rPr>
              <a:t> son los </a:t>
            </a:r>
            <a:r>
              <a:rPr lang="en-US" sz="1400" err="1">
                <a:solidFill>
                  <a:srgbClr val="002060"/>
                </a:solidFill>
                <a:latin typeface="Malacitana"/>
                <a:ea typeface="+mn-lt"/>
                <a:cs typeface="+mn-lt"/>
              </a:rPr>
              <a:t>datos</a:t>
            </a:r>
            <a:r>
              <a:rPr lang="en-US" sz="1400">
                <a:solidFill>
                  <a:srgbClr val="002060"/>
                </a:solidFill>
                <a:latin typeface="Malacitana"/>
                <a:ea typeface="+mn-lt"/>
                <a:cs typeface="+mn-lt"/>
              </a:rPr>
              <a:t> </a:t>
            </a:r>
            <a:r>
              <a:rPr lang="en-US" sz="1400" err="1">
                <a:solidFill>
                  <a:srgbClr val="002060"/>
                </a:solidFill>
                <a:latin typeface="Malacitana"/>
                <a:ea typeface="+mn-lt"/>
                <a:cs typeface="+mn-lt"/>
              </a:rPr>
              <a:t>personales</a:t>
            </a:r>
            <a:r>
              <a:rPr lang="en-US" sz="1400">
                <a:solidFill>
                  <a:srgbClr val="002060"/>
                </a:solidFill>
                <a:latin typeface="Malacitana"/>
                <a:ea typeface="+mn-lt"/>
                <a:cs typeface="+mn-lt"/>
              </a:rPr>
              <a:t>? (2018, 1 </a:t>
            </a:r>
            <a:r>
              <a:rPr lang="en-US" sz="1400" err="1">
                <a:solidFill>
                  <a:srgbClr val="002060"/>
                </a:solidFill>
                <a:latin typeface="Malacitana"/>
                <a:ea typeface="+mn-lt"/>
                <a:cs typeface="+mn-lt"/>
              </a:rPr>
              <a:t>agosto</a:t>
            </a:r>
            <a:r>
              <a:rPr lang="en-US" sz="1400">
                <a:solidFill>
                  <a:srgbClr val="002060"/>
                </a:solidFill>
                <a:latin typeface="Malacitana"/>
                <a:ea typeface="+mn-lt"/>
                <a:cs typeface="+mn-lt"/>
              </a:rPr>
              <a:t>). Comisión Europea - European Commission.</a:t>
            </a:r>
            <a:r>
              <a:rPr lang="en-US" sz="1400">
                <a:latin typeface="Malacitana"/>
                <a:ea typeface="+mn-lt"/>
                <a:cs typeface="+mn-lt"/>
              </a:rPr>
              <a:t> </a:t>
            </a:r>
            <a:r>
              <a:rPr lang="en-US" sz="1400">
                <a:latin typeface="Malacitana"/>
                <a:ea typeface="+mn-lt"/>
                <a:cs typeface="+mn-lt"/>
                <a:hlinkClick r:id="rId4"/>
              </a:rPr>
              <a:t>https://ec.europa.eu/info/law/law-topic/data-protection/reform/what-personal-data_es</a:t>
            </a:r>
            <a:endParaRPr lang="en-US" sz="1400">
              <a:latin typeface="Malacitana"/>
              <a:ea typeface="+mn-lt"/>
              <a:cs typeface="+mn-lt"/>
            </a:endParaRPr>
          </a:p>
          <a:p>
            <a:endParaRPr lang="en-US" sz="1200">
              <a:latin typeface="Malacitana"/>
              <a:cs typeface="Calibri"/>
            </a:endParaRPr>
          </a:p>
        </p:txBody>
      </p:sp>
    </p:spTree>
    <p:extLst>
      <p:ext uri="{BB962C8B-B14F-4D97-AF65-F5344CB8AC3E}">
        <p14:creationId xmlns:p14="http://schemas.microsoft.com/office/powerpoint/2010/main" val="37062791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Isosceles Triangle 17">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descr="Imagen que contiene Texto&#10;&#10;Descripción generada automáticamente">
            <a:extLst>
              <a:ext uri="{FF2B5EF4-FFF2-40B4-BE49-F238E27FC236}">
                <a16:creationId xmlns:a16="http://schemas.microsoft.com/office/drawing/2014/main" id="{9A966063-16C3-4D73-A6E5-5024D4CDDC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792376" cy="1274323"/>
          </a:xfrm>
          <a:prstGeom prst="rect">
            <a:avLst/>
          </a:prstGeom>
          <a:ln>
            <a:noFill/>
          </a:ln>
        </p:spPr>
      </p:pic>
      <p:sp>
        <p:nvSpPr>
          <p:cNvPr id="20" name="Isosceles Triangle 19">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uadroTexto 12">
            <a:extLst>
              <a:ext uri="{FF2B5EF4-FFF2-40B4-BE49-F238E27FC236}">
                <a16:creationId xmlns:a16="http://schemas.microsoft.com/office/drawing/2014/main" id="{4C3E2975-A99D-4AB6-A974-E834C1D9516A}"/>
              </a:ext>
            </a:extLst>
          </p:cNvPr>
          <p:cNvSpPr txBox="1"/>
          <p:nvPr/>
        </p:nvSpPr>
        <p:spPr>
          <a:xfrm>
            <a:off x="633534" y="1156128"/>
            <a:ext cx="9789979" cy="4062651"/>
          </a:xfrm>
          <a:prstGeom prst="rect">
            <a:avLst/>
          </a:prstGeom>
          <a:noFill/>
        </p:spPr>
        <p:txBody>
          <a:bodyPr wrap="square" lIns="91440" tIns="45720" rIns="91440" bIns="45720" rtlCol="0" anchor="t">
            <a:spAutoFit/>
          </a:bodyPr>
          <a:lstStyle/>
          <a:p>
            <a:pPr algn="ctr"/>
            <a:r>
              <a:rPr lang="es-ES" sz="2800" b="1" dirty="0">
                <a:solidFill>
                  <a:srgbClr val="002060"/>
                </a:solidFill>
                <a:latin typeface="Malacitana"/>
              </a:rPr>
              <a:t>Datos de investigación</a:t>
            </a:r>
          </a:p>
          <a:p>
            <a:pPr algn="ctr"/>
            <a:r>
              <a:rPr lang="es-ES" sz="2400" dirty="0">
                <a:solidFill>
                  <a:srgbClr val="002060"/>
                </a:solidFill>
                <a:latin typeface="Malacitana"/>
              </a:rPr>
              <a:t>-</a:t>
            </a:r>
            <a:r>
              <a:rPr lang="es-ES" sz="2400" dirty="0">
                <a:solidFill>
                  <a:srgbClr val="0070C0"/>
                </a:solidFill>
                <a:latin typeface="Malacitana"/>
              </a:rPr>
              <a:t>Datos de carácter personal. Definición</a:t>
            </a:r>
            <a:r>
              <a:rPr lang="es-ES" sz="2400" dirty="0">
                <a:solidFill>
                  <a:srgbClr val="002060"/>
                </a:solidFill>
                <a:latin typeface="Malacitana"/>
              </a:rPr>
              <a:t>-</a:t>
            </a:r>
            <a:r>
              <a:rPr lang="es-ES" sz="2800" dirty="0">
                <a:solidFill>
                  <a:srgbClr val="002060"/>
                </a:solidFill>
                <a:latin typeface="Malacitana"/>
              </a:rPr>
              <a:t> </a:t>
            </a:r>
          </a:p>
          <a:p>
            <a:pPr algn="ctr"/>
            <a:endParaRPr lang="es-ES" sz="2400">
              <a:solidFill>
                <a:srgbClr val="002060"/>
              </a:solidFill>
              <a:latin typeface="Arial Narrow"/>
              <a:ea typeface="+mn-lt"/>
              <a:cs typeface="+mn-lt"/>
            </a:endParaRPr>
          </a:p>
          <a:p>
            <a:pPr algn="just"/>
            <a:endParaRPr lang="es-ES" sz="2200">
              <a:solidFill>
                <a:srgbClr val="002060"/>
              </a:solidFill>
              <a:latin typeface="Malacitana"/>
              <a:ea typeface="+mn-lt"/>
              <a:cs typeface="+mn-lt"/>
            </a:endParaRPr>
          </a:p>
          <a:p>
            <a:pPr algn="just"/>
            <a:endParaRPr lang="es-ES" sz="2400">
              <a:solidFill>
                <a:srgbClr val="002060"/>
              </a:solidFill>
              <a:latin typeface="Calibri"/>
              <a:cs typeface="Calibri"/>
            </a:endParaRPr>
          </a:p>
          <a:p>
            <a:pPr lvl="3" algn="just"/>
            <a:endParaRPr lang="es-ES" sz="3200">
              <a:solidFill>
                <a:srgbClr val="002060"/>
              </a:solidFill>
              <a:latin typeface="Arial Narrow" panose="020B0606020202030204" pitchFamily="34" charset="0"/>
            </a:endParaRPr>
          </a:p>
          <a:p>
            <a:pPr marL="457200" indent="-457200" algn="just">
              <a:buFont typeface="Wingdings" panose="05000000000000000000" pitchFamily="2" charset="2"/>
              <a:buChar char="Ø"/>
            </a:pPr>
            <a:endParaRPr lang="es-ES" sz="3200" b="0" i="0" u="none" strike="noStrike" baseline="0">
              <a:solidFill>
                <a:srgbClr val="002060"/>
              </a:solidFill>
              <a:latin typeface="Arial Narrow" panose="020B0606020202030204" pitchFamily="34" charset="0"/>
            </a:endParaRPr>
          </a:p>
          <a:p>
            <a:pPr marL="457200" indent="-457200" algn="just">
              <a:buFont typeface="Wingdings" panose="05000000000000000000" pitchFamily="2" charset="2"/>
              <a:buChar char="Ø"/>
            </a:pPr>
            <a:endParaRPr lang="es-ES" sz="3200" b="0" i="0" u="none" strike="noStrike" baseline="0">
              <a:latin typeface="Arial Narrow" panose="020B0606020202030204" pitchFamily="34" charset="0"/>
            </a:endParaRPr>
          </a:p>
          <a:p>
            <a:pPr marL="457200" indent="-457200" algn="just">
              <a:buFont typeface="Arial" panose="020B0604020202020204" pitchFamily="34" charset="0"/>
              <a:buChar char="•"/>
            </a:pPr>
            <a:endParaRPr lang="es-ES" sz="3200">
              <a:latin typeface="Arial Narrow" panose="020B0606020202030204" pitchFamily="34" charset="0"/>
            </a:endParaRPr>
          </a:p>
        </p:txBody>
      </p:sp>
      <p:sp>
        <p:nvSpPr>
          <p:cNvPr id="2" name="CuadroTexto 1">
            <a:extLst>
              <a:ext uri="{FF2B5EF4-FFF2-40B4-BE49-F238E27FC236}">
                <a16:creationId xmlns:a16="http://schemas.microsoft.com/office/drawing/2014/main" id="{0CB3ECD1-8354-4C21-8172-FEEEF055B000}"/>
              </a:ext>
            </a:extLst>
          </p:cNvPr>
          <p:cNvSpPr txBox="1"/>
          <p:nvPr/>
        </p:nvSpPr>
        <p:spPr>
          <a:xfrm>
            <a:off x="897958" y="2058532"/>
            <a:ext cx="6165962" cy="480131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rtl="0"/>
            <a:r>
              <a:rPr lang="es-ES" b="1" dirty="0">
                <a:solidFill>
                  <a:srgbClr val="002060"/>
                </a:solidFill>
                <a:latin typeface="Malacitana"/>
                <a:ea typeface="+mn-lt"/>
                <a:cs typeface="+mn-lt"/>
              </a:rPr>
              <a:t>Ejemplos de datos personales:​</a:t>
            </a:r>
          </a:p>
          <a:p>
            <a:pPr marL="285750" lvl="0" indent="-285750" algn="just" rtl="0">
              <a:buFont typeface="Arial"/>
              <a:buChar char="•"/>
            </a:pPr>
            <a:r>
              <a:rPr lang="es-ES" dirty="0">
                <a:solidFill>
                  <a:srgbClr val="002060"/>
                </a:solidFill>
                <a:latin typeface="Malacitana"/>
                <a:ea typeface="+mn-lt"/>
                <a:cs typeface="+mn-lt"/>
              </a:rPr>
              <a:t>Nombre y apellidos.</a:t>
            </a:r>
          </a:p>
          <a:p>
            <a:pPr marL="285750" lvl="0" indent="-285750" algn="just" rtl="0">
              <a:buFont typeface="Arial"/>
              <a:buChar char="•"/>
            </a:pPr>
            <a:r>
              <a:rPr lang="es-ES" dirty="0">
                <a:solidFill>
                  <a:srgbClr val="002060"/>
                </a:solidFill>
                <a:latin typeface="Malacitana"/>
                <a:ea typeface="+mn-lt"/>
                <a:cs typeface="+mn-lt"/>
              </a:rPr>
              <a:t>Domicilio.</a:t>
            </a:r>
          </a:p>
          <a:p>
            <a:pPr marL="285750" indent="-285750" algn="just">
              <a:buFont typeface="Arial"/>
              <a:buChar char="•"/>
            </a:pPr>
            <a:r>
              <a:rPr lang="es-ES" dirty="0">
                <a:solidFill>
                  <a:srgbClr val="002060"/>
                </a:solidFill>
                <a:latin typeface="Malacitana"/>
                <a:ea typeface="+mn-lt"/>
                <a:cs typeface="+mn-lt"/>
              </a:rPr>
              <a:t>Dirección de correo electrónico, del tipo </a:t>
            </a:r>
            <a:r>
              <a:rPr lang="es-ES" dirty="0">
                <a:solidFill>
                  <a:srgbClr val="002060"/>
                </a:solidFill>
                <a:latin typeface="Malacitana"/>
                <a:ea typeface="+mn-lt"/>
                <a:cs typeface="+mn-lt"/>
                <a:hlinkClick r:id="rId4">
                  <a:extLst>
                    <a:ext uri="{A12FA001-AC4F-418D-AE19-62706E023703}">
                      <ahyp:hlinkClr xmlns:ahyp="http://schemas.microsoft.com/office/drawing/2018/hyperlinkcolor" val="tx"/>
                    </a:ext>
                  </a:extLst>
                </a:hlinkClick>
              </a:rPr>
              <a:t>nombre.apellido@empresa.com</a:t>
            </a:r>
            <a:endParaRPr lang="es-ES" dirty="0">
              <a:solidFill>
                <a:srgbClr val="002060"/>
              </a:solidFill>
              <a:latin typeface="Malacitana"/>
              <a:ea typeface="+mn-lt"/>
              <a:cs typeface="+mn-lt"/>
            </a:endParaRPr>
          </a:p>
          <a:p>
            <a:pPr marL="285750" lvl="0" indent="-285750" algn="just" rtl="0">
              <a:buFont typeface="Arial"/>
              <a:buChar char="•"/>
            </a:pPr>
            <a:r>
              <a:rPr lang="es-ES" dirty="0">
                <a:solidFill>
                  <a:srgbClr val="002060"/>
                </a:solidFill>
                <a:latin typeface="Malacitana"/>
                <a:ea typeface="+mn-lt"/>
                <a:cs typeface="+mn-lt"/>
              </a:rPr>
              <a:t>Número de documento nacional de identidad.</a:t>
            </a:r>
          </a:p>
          <a:p>
            <a:pPr marL="285750" lvl="0" indent="-285750" algn="just" rtl="0">
              <a:buFont typeface="Arial"/>
              <a:buChar char="•"/>
            </a:pPr>
            <a:r>
              <a:rPr lang="es-ES" dirty="0">
                <a:solidFill>
                  <a:srgbClr val="002060"/>
                </a:solidFill>
                <a:latin typeface="Malacitana"/>
                <a:ea typeface="+mn-lt"/>
                <a:cs typeface="+mn-lt"/>
              </a:rPr>
              <a:t>Datos de localización (como la función de los datos de localización de un teléfono móvil).</a:t>
            </a:r>
          </a:p>
          <a:p>
            <a:pPr marL="285750" lvl="0" indent="-285750" algn="just" rtl="0">
              <a:buFont typeface="Arial"/>
              <a:buChar char="•"/>
            </a:pPr>
            <a:r>
              <a:rPr lang="es-ES" dirty="0">
                <a:solidFill>
                  <a:srgbClr val="002060"/>
                </a:solidFill>
                <a:latin typeface="Malacitana"/>
                <a:ea typeface="+mn-lt"/>
                <a:cs typeface="+mn-lt"/>
              </a:rPr>
              <a:t>Dirección de protocolo de internet (IP).</a:t>
            </a:r>
          </a:p>
          <a:p>
            <a:pPr marL="285750" indent="-285750" algn="just">
              <a:buFont typeface="Arial"/>
              <a:buChar char="•"/>
            </a:pPr>
            <a:r>
              <a:rPr lang="es-ES" dirty="0">
                <a:solidFill>
                  <a:srgbClr val="002060"/>
                </a:solidFill>
                <a:latin typeface="Malacitana"/>
                <a:ea typeface="+mn-lt"/>
                <a:cs typeface="+mn-lt"/>
              </a:rPr>
              <a:t>Identificador de una cookie​ (cookie propia para almacenar el ID de cliente en relación con su navegación).</a:t>
            </a:r>
          </a:p>
          <a:p>
            <a:pPr marL="285750" indent="-285750" algn="just">
              <a:buFont typeface="Arial"/>
              <a:buChar char="•"/>
            </a:pPr>
            <a:r>
              <a:rPr lang="es-ES" dirty="0">
                <a:solidFill>
                  <a:srgbClr val="002060"/>
                </a:solidFill>
                <a:latin typeface="Malacitana"/>
                <a:ea typeface="+mn-lt"/>
                <a:cs typeface="+mn-lt"/>
              </a:rPr>
              <a:t>Identificador de la publicidad del teléfono (ID del cliente en relación a la publicidad basada en intereses o la personalización de anuncio).</a:t>
            </a:r>
          </a:p>
          <a:p>
            <a:pPr marL="285750" indent="-285750" algn="just">
              <a:buFont typeface="Arial"/>
              <a:buChar char="•"/>
            </a:pPr>
            <a:r>
              <a:rPr lang="es-ES" dirty="0">
                <a:solidFill>
                  <a:srgbClr val="002060"/>
                </a:solidFill>
                <a:latin typeface="Malacitana"/>
                <a:ea typeface="+mn-lt"/>
                <a:cs typeface="+mn-lt"/>
              </a:rPr>
              <a:t>Los datos en poder de un hospital o médico, que podrían ser un símbolo que identificara de forma única a una persona.​ (Ejemplo: número de la seguridad social).</a:t>
            </a:r>
          </a:p>
        </p:txBody>
      </p:sp>
      <p:sp>
        <p:nvSpPr>
          <p:cNvPr id="4" name="CuadroTexto 3">
            <a:extLst>
              <a:ext uri="{FF2B5EF4-FFF2-40B4-BE49-F238E27FC236}">
                <a16:creationId xmlns:a16="http://schemas.microsoft.com/office/drawing/2014/main" id="{91318681-F806-4F27-A049-2F0F306BAC3F}"/>
              </a:ext>
            </a:extLst>
          </p:cNvPr>
          <p:cNvSpPr txBox="1"/>
          <p:nvPr/>
        </p:nvSpPr>
        <p:spPr>
          <a:xfrm>
            <a:off x="7263833" y="2499632"/>
            <a:ext cx="4183856" cy="175432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err="1">
                <a:solidFill>
                  <a:srgbClr val="002060"/>
                </a:solidFill>
                <a:latin typeface="Malacitana"/>
                <a:ea typeface="+mn-lt"/>
                <a:cs typeface="+mn-lt"/>
              </a:rPr>
              <a:t>Ejemplos</a:t>
            </a:r>
            <a:r>
              <a:rPr lang="en-US" b="1" dirty="0">
                <a:solidFill>
                  <a:srgbClr val="002060"/>
                </a:solidFill>
                <a:latin typeface="Malacitana"/>
                <a:ea typeface="+mn-lt"/>
                <a:cs typeface="+mn-lt"/>
              </a:rPr>
              <a:t> de </a:t>
            </a:r>
            <a:r>
              <a:rPr lang="en-US" b="1" dirty="0" err="1">
                <a:solidFill>
                  <a:srgbClr val="002060"/>
                </a:solidFill>
                <a:latin typeface="Malacitana"/>
                <a:ea typeface="+mn-lt"/>
                <a:cs typeface="+mn-lt"/>
              </a:rPr>
              <a:t>datos</a:t>
            </a:r>
            <a:r>
              <a:rPr lang="en-US" b="1" dirty="0">
                <a:solidFill>
                  <a:srgbClr val="002060"/>
                </a:solidFill>
                <a:latin typeface="Malacitana"/>
                <a:ea typeface="+mn-lt"/>
                <a:cs typeface="+mn-lt"/>
              </a:rPr>
              <a:t> no </a:t>
            </a:r>
            <a:r>
              <a:rPr lang="en-US" b="1" dirty="0" err="1">
                <a:solidFill>
                  <a:srgbClr val="002060"/>
                </a:solidFill>
                <a:latin typeface="Malacitana"/>
                <a:ea typeface="+mn-lt"/>
                <a:cs typeface="+mn-lt"/>
              </a:rPr>
              <a:t>considerados</a:t>
            </a:r>
            <a:r>
              <a:rPr lang="en-US" b="1" dirty="0">
                <a:solidFill>
                  <a:srgbClr val="002060"/>
                </a:solidFill>
                <a:latin typeface="Malacitana"/>
                <a:ea typeface="+mn-lt"/>
                <a:cs typeface="+mn-lt"/>
              </a:rPr>
              <a:t> </a:t>
            </a:r>
            <a:r>
              <a:rPr lang="en-US" b="1" dirty="0" err="1">
                <a:solidFill>
                  <a:srgbClr val="002060"/>
                </a:solidFill>
                <a:latin typeface="Malacitana"/>
                <a:ea typeface="+mn-lt"/>
                <a:cs typeface="+mn-lt"/>
              </a:rPr>
              <a:t>personales</a:t>
            </a:r>
            <a:r>
              <a:rPr lang="en-US" b="1" dirty="0">
                <a:solidFill>
                  <a:srgbClr val="002060"/>
                </a:solidFill>
                <a:latin typeface="Malacitana"/>
                <a:ea typeface="+mn-lt"/>
                <a:cs typeface="+mn-lt"/>
              </a:rPr>
              <a:t>:</a:t>
            </a:r>
          </a:p>
          <a:p>
            <a:pPr marL="285750" indent="-285750">
              <a:buFont typeface="Arial"/>
              <a:buChar char="•"/>
            </a:pPr>
            <a:r>
              <a:rPr lang="en-US" dirty="0" err="1">
                <a:solidFill>
                  <a:srgbClr val="002060"/>
                </a:solidFill>
                <a:latin typeface="Malacitana"/>
                <a:ea typeface="+mn-lt"/>
                <a:cs typeface="+mn-lt"/>
              </a:rPr>
              <a:t>Número</a:t>
            </a:r>
            <a:r>
              <a:rPr lang="en-US" dirty="0">
                <a:solidFill>
                  <a:srgbClr val="002060"/>
                </a:solidFill>
                <a:latin typeface="Malacitana"/>
                <a:ea typeface="+mn-lt"/>
                <a:cs typeface="+mn-lt"/>
              </a:rPr>
              <a:t> de </a:t>
            </a:r>
            <a:r>
              <a:rPr lang="en-US" dirty="0" err="1">
                <a:solidFill>
                  <a:srgbClr val="002060"/>
                </a:solidFill>
                <a:latin typeface="Malacitana"/>
                <a:ea typeface="+mn-lt"/>
                <a:cs typeface="+mn-lt"/>
              </a:rPr>
              <a:t>registro</a:t>
            </a:r>
            <a:r>
              <a:rPr lang="en-US" dirty="0">
                <a:solidFill>
                  <a:srgbClr val="002060"/>
                </a:solidFill>
                <a:latin typeface="Malacitana"/>
                <a:ea typeface="+mn-lt"/>
                <a:cs typeface="+mn-lt"/>
              </a:rPr>
              <a:t> </a:t>
            </a:r>
            <a:r>
              <a:rPr lang="en-US" dirty="0" err="1">
                <a:solidFill>
                  <a:srgbClr val="002060"/>
                </a:solidFill>
                <a:latin typeface="Malacitana"/>
                <a:ea typeface="+mn-lt"/>
                <a:cs typeface="+mn-lt"/>
              </a:rPr>
              <a:t>mercantil</a:t>
            </a:r>
            <a:r>
              <a:rPr lang="en-US" dirty="0">
                <a:solidFill>
                  <a:srgbClr val="002060"/>
                </a:solidFill>
                <a:latin typeface="Malacitana"/>
                <a:ea typeface="+mn-lt"/>
                <a:cs typeface="+mn-lt"/>
              </a:rPr>
              <a:t>.</a:t>
            </a:r>
          </a:p>
          <a:p>
            <a:pPr marL="285750" indent="-285750">
              <a:buFont typeface="Arial"/>
              <a:buChar char="•"/>
            </a:pPr>
            <a:r>
              <a:rPr lang="en-US" dirty="0" err="1">
                <a:solidFill>
                  <a:srgbClr val="002060"/>
                </a:solidFill>
                <a:latin typeface="Malacitana"/>
                <a:ea typeface="+mn-lt"/>
                <a:cs typeface="+mn-lt"/>
              </a:rPr>
              <a:t>Dirección</a:t>
            </a:r>
            <a:r>
              <a:rPr lang="en-US" dirty="0">
                <a:solidFill>
                  <a:srgbClr val="002060"/>
                </a:solidFill>
                <a:latin typeface="Malacitana"/>
                <a:ea typeface="+mn-lt"/>
                <a:cs typeface="+mn-lt"/>
              </a:rPr>
              <a:t> de </a:t>
            </a:r>
            <a:r>
              <a:rPr lang="en-US" dirty="0" err="1">
                <a:solidFill>
                  <a:srgbClr val="002060"/>
                </a:solidFill>
                <a:latin typeface="Malacitana"/>
                <a:ea typeface="+mn-lt"/>
                <a:cs typeface="+mn-lt"/>
              </a:rPr>
              <a:t>correo</a:t>
            </a:r>
            <a:r>
              <a:rPr lang="en-US" dirty="0">
                <a:solidFill>
                  <a:srgbClr val="002060"/>
                </a:solidFill>
                <a:latin typeface="Malacitana"/>
                <a:ea typeface="+mn-lt"/>
                <a:cs typeface="+mn-lt"/>
              </a:rPr>
              <a:t> </a:t>
            </a:r>
            <a:r>
              <a:rPr lang="en-US" dirty="0" err="1">
                <a:solidFill>
                  <a:srgbClr val="002060"/>
                </a:solidFill>
                <a:latin typeface="Malacitana"/>
                <a:ea typeface="+mn-lt"/>
                <a:cs typeface="+mn-lt"/>
              </a:rPr>
              <a:t>electrónico</a:t>
            </a:r>
            <a:r>
              <a:rPr lang="en-US" dirty="0">
                <a:solidFill>
                  <a:srgbClr val="002060"/>
                </a:solidFill>
                <a:latin typeface="Malacitana"/>
                <a:ea typeface="+mn-lt"/>
                <a:cs typeface="+mn-lt"/>
              </a:rPr>
              <a:t>, del </a:t>
            </a:r>
            <a:r>
              <a:rPr lang="en-US" dirty="0" err="1">
                <a:solidFill>
                  <a:srgbClr val="002060"/>
                </a:solidFill>
                <a:latin typeface="Malacitana"/>
                <a:ea typeface="+mn-lt"/>
                <a:cs typeface="+mn-lt"/>
              </a:rPr>
              <a:t>tipo</a:t>
            </a:r>
            <a:r>
              <a:rPr lang="en-US" dirty="0">
                <a:solidFill>
                  <a:srgbClr val="002060"/>
                </a:solidFill>
                <a:latin typeface="Malacitana"/>
                <a:ea typeface="+mn-lt"/>
                <a:cs typeface="+mn-lt"/>
              </a:rPr>
              <a:t> </a:t>
            </a:r>
            <a:r>
              <a:rPr lang="en-US" dirty="0">
                <a:solidFill>
                  <a:srgbClr val="002060"/>
                </a:solidFill>
                <a:latin typeface="Malacitana"/>
                <a:ea typeface="+mn-lt"/>
                <a:cs typeface="+mn-lt"/>
                <a:hlinkClick r:id="rId5">
                  <a:extLst>
                    <a:ext uri="{A12FA001-AC4F-418D-AE19-62706E023703}">
                      <ahyp:hlinkClr xmlns:ahyp="http://schemas.microsoft.com/office/drawing/2018/hyperlinkcolor" val="tx"/>
                    </a:ext>
                  </a:extLst>
                </a:hlinkClick>
              </a:rPr>
              <a:t>info@empresa.com</a:t>
            </a:r>
            <a:endParaRPr lang="en-US" dirty="0">
              <a:solidFill>
                <a:srgbClr val="002060"/>
              </a:solidFill>
              <a:latin typeface="Malacitana"/>
              <a:ea typeface="+mn-lt"/>
              <a:cs typeface="+mn-lt"/>
            </a:endParaRPr>
          </a:p>
          <a:p>
            <a:pPr marL="285750" indent="-285750">
              <a:buFont typeface="Arial"/>
              <a:buChar char="•"/>
            </a:pPr>
            <a:r>
              <a:rPr lang="en-US" dirty="0" err="1">
                <a:solidFill>
                  <a:srgbClr val="002060"/>
                </a:solidFill>
                <a:latin typeface="Malacitana"/>
                <a:ea typeface="+mn-lt"/>
                <a:cs typeface="+mn-lt"/>
              </a:rPr>
              <a:t>Datos</a:t>
            </a:r>
            <a:r>
              <a:rPr lang="en-US" dirty="0">
                <a:solidFill>
                  <a:srgbClr val="002060"/>
                </a:solidFill>
                <a:latin typeface="Malacitana"/>
                <a:ea typeface="+mn-lt"/>
                <a:cs typeface="+mn-lt"/>
              </a:rPr>
              <a:t> </a:t>
            </a:r>
            <a:r>
              <a:rPr lang="en-US" dirty="0" err="1">
                <a:solidFill>
                  <a:srgbClr val="002060"/>
                </a:solidFill>
                <a:latin typeface="Malacitana"/>
                <a:ea typeface="+mn-lt"/>
                <a:cs typeface="+mn-lt"/>
              </a:rPr>
              <a:t>anonimizados</a:t>
            </a:r>
            <a:r>
              <a:rPr lang="en-US" dirty="0">
                <a:solidFill>
                  <a:srgbClr val="002060"/>
                </a:solidFill>
                <a:latin typeface="Malacitana"/>
                <a:ea typeface="+mn-lt"/>
                <a:cs typeface="+mn-lt"/>
              </a:rPr>
              <a:t>.</a:t>
            </a:r>
          </a:p>
        </p:txBody>
      </p:sp>
    </p:spTree>
    <p:extLst>
      <p:ext uri="{BB962C8B-B14F-4D97-AF65-F5344CB8AC3E}">
        <p14:creationId xmlns:p14="http://schemas.microsoft.com/office/powerpoint/2010/main" val="26343848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Isosceles Triangle 17">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descr="Imagen que contiene Texto&#10;&#10;Descripción generada automáticamente">
            <a:extLst>
              <a:ext uri="{FF2B5EF4-FFF2-40B4-BE49-F238E27FC236}">
                <a16:creationId xmlns:a16="http://schemas.microsoft.com/office/drawing/2014/main" id="{9A966063-16C3-4D73-A6E5-5024D4CDDC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2535"/>
            <a:ext cx="5792376" cy="1274323"/>
          </a:xfrm>
          <a:prstGeom prst="rect">
            <a:avLst/>
          </a:prstGeom>
          <a:ln>
            <a:noFill/>
          </a:ln>
        </p:spPr>
      </p:pic>
      <p:sp>
        <p:nvSpPr>
          <p:cNvPr id="20" name="Isosceles Triangle 19">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uadroTexto 12">
            <a:extLst>
              <a:ext uri="{FF2B5EF4-FFF2-40B4-BE49-F238E27FC236}">
                <a16:creationId xmlns:a16="http://schemas.microsoft.com/office/drawing/2014/main" id="{4C3E2975-A99D-4AB6-A974-E834C1D9516A}"/>
              </a:ext>
            </a:extLst>
          </p:cNvPr>
          <p:cNvSpPr txBox="1"/>
          <p:nvPr/>
        </p:nvSpPr>
        <p:spPr>
          <a:xfrm>
            <a:off x="1107443" y="1321401"/>
            <a:ext cx="9765892" cy="5447645"/>
          </a:xfrm>
          <a:prstGeom prst="rect">
            <a:avLst/>
          </a:prstGeom>
          <a:noFill/>
        </p:spPr>
        <p:txBody>
          <a:bodyPr wrap="square" lIns="91440" tIns="45720" rIns="91440" bIns="45720" rtlCol="0" anchor="t">
            <a:spAutoFit/>
          </a:bodyPr>
          <a:lstStyle/>
          <a:p>
            <a:pPr algn="ctr"/>
            <a:r>
              <a:rPr lang="es-ES" sz="2800" b="1" dirty="0">
                <a:solidFill>
                  <a:srgbClr val="002060"/>
                </a:solidFill>
                <a:latin typeface="Malacitana"/>
              </a:rPr>
              <a:t>Datos de investigación</a:t>
            </a:r>
          </a:p>
          <a:p>
            <a:pPr lvl="1" algn="ctr"/>
            <a:r>
              <a:rPr lang="es-ES" sz="2400" dirty="0">
                <a:solidFill>
                  <a:srgbClr val="002060"/>
                </a:solidFill>
                <a:latin typeface="Malacitana"/>
              </a:rPr>
              <a:t>-</a:t>
            </a:r>
            <a:r>
              <a:rPr lang="es-ES" sz="2400" dirty="0">
                <a:solidFill>
                  <a:srgbClr val="0070C0"/>
                </a:solidFill>
                <a:latin typeface="Malacitana"/>
              </a:rPr>
              <a:t>Datos de carácter personal. </a:t>
            </a:r>
            <a:r>
              <a:rPr lang="es-ES" sz="2400" dirty="0" err="1">
                <a:solidFill>
                  <a:srgbClr val="0070C0"/>
                </a:solidFill>
                <a:latin typeface="Malacitana"/>
              </a:rPr>
              <a:t>Anonimización</a:t>
            </a:r>
            <a:r>
              <a:rPr lang="es-ES" sz="2400" dirty="0">
                <a:solidFill>
                  <a:srgbClr val="002060"/>
                </a:solidFill>
                <a:latin typeface="Malacitana"/>
              </a:rPr>
              <a:t>-</a:t>
            </a:r>
          </a:p>
          <a:p>
            <a:pPr lvl="1" algn="ctr"/>
            <a:endParaRPr lang="es-ES" sz="2400">
              <a:solidFill>
                <a:srgbClr val="002060"/>
              </a:solidFill>
              <a:latin typeface="Malacitana"/>
            </a:endParaRPr>
          </a:p>
          <a:p>
            <a:pPr lvl="1" algn="just"/>
            <a:r>
              <a:rPr lang="es-ES" dirty="0">
                <a:solidFill>
                  <a:srgbClr val="002060"/>
                </a:solidFill>
                <a:latin typeface="Malacitana"/>
                <a:ea typeface="+mn-lt"/>
                <a:cs typeface="+mn-lt"/>
              </a:rPr>
              <a:t>Los datos personales que hayan sido anonimizados, de manera que la persona no sea identificable, dejarán de considerarse datos personales. Para que los datos se consideren verdaderamente anónimos, la </a:t>
            </a:r>
            <a:r>
              <a:rPr lang="es-ES" dirty="0" err="1">
                <a:solidFill>
                  <a:srgbClr val="002060"/>
                </a:solidFill>
                <a:latin typeface="Malacitana"/>
                <a:ea typeface="+mn-lt"/>
                <a:cs typeface="+mn-lt"/>
              </a:rPr>
              <a:t>anonimización</a:t>
            </a:r>
            <a:r>
              <a:rPr lang="es-ES" dirty="0">
                <a:solidFill>
                  <a:srgbClr val="002060"/>
                </a:solidFill>
                <a:latin typeface="Malacitana"/>
                <a:ea typeface="+mn-lt"/>
                <a:cs typeface="+mn-lt"/>
              </a:rPr>
              <a:t> debe ser </a:t>
            </a:r>
            <a:r>
              <a:rPr lang="es-ES" b="1" dirty="0">
                <a:solidFill>
                  <a:srgbClr val="002060"/>
                </a:solidFill>
                <a:latin typeface="Malacitana"/>
                <a:ea typeface="+mn-lt"/>
                <a:cs typeface="+mn-lt"/>
              </a:rPr>
              <a:t>irreversible</a:t>
            </a:r>
            <a:r>
              <a:rPr lang="es-ES" dirty="0">
                <a:solidFill>
                  <a:srgbClr val="002060"/>
                </a:solidFill>
                <a:latin typeface="Malacitana"/>
                <a:ea typeface="+mn-lt"/>
                <a:cs typeface="+mn-lt"/>
              </a:rPr>
              <a:t>.</a:t>
            </a:r>
          </a:p>
          <a:p>
            <a:pPr lvl="1" algn="ctr"/>
            <a:endParaRPr lang="es-ES">
              <a:solidFill>
                <a:srgbClr val="002060"/>
              </a:solidFill>
              <a:latin typeface="Arial Narrow"/>
              <a:cs typeface="Calibri"/>
            </a:endParaRPr>
          </a:p>
          <a:p>
            <a:pPr lvl="1" algn="ctr"/>
            <a:r>
              <a:rPr lang="es-ES" b="1" dirty="0">
                <a:solidFill>
                  <a:srgbClr val="002060"/>
                </a:solidFill>
                <a:latin typeface="Malacitana"/>
                <a:cs typeface="Calibri"/>
              </a:rPr>
              <a:t>¿Quién protege los datos de carácter personal?</a:t>
            </a:r>
          </a:p>
          <a:p>
            <a:pPr lvl="1" algn="ctr"/>
            <a:endParaRPr lang="es-ES" b="1">
              <a:solidFill>
                <a:srgbClr val="000000"/>
              </a:solidFill>
              <a:latin typeface="Malacitana"/>
              <a:cs typeface="Calibri"/>
            </a:endParaRPr>
          </a:p>
          <a:p>
            <a:pPr lvl="1" algn="just"/>
            <a:r>
              <a:rPr lang="es-ES" dirty="0">
                <a:solidFill>
                  <a:srgbClr val="002060"/>
                </a:solidFill>
                <a:latin typeface="Malacitana"/>
                <a:ea typeface="+mn-lt"/>
                <a:cs typeface="+mn-lt"/>
              </a:rPr>
              <a:t>El </a:t>
            </a:r>
            <a:r>
              <a:rPr lang="es-ES" dirty="0">
                <a:solidFill>
                  <a:srgbClr val="002060"/>
                </a:solidFill>
                <a:latin typeface="Malacitana"/>
                <a:ea typeface="+mn-lt"/>
                <a:cs typeface="+mn-lt"/>
                <a:hlinkClick r:id="rId4"/>
              </a:rPr>
              <a:t>Reglamento General de Protección de Datos (RGPD)</a:t>
            </a:r>
            <a:r>
              <a:rPr lang="es-ES" dirty="0">
                <a:solidFill>
                  <a:srgbClr val="002060"/>
                </a:solidFill>
                <a:latin typeface="Malacitana"/>
                <a:ea typeface="+mn-lt"/>
                <a:cs typeface="+mn-lt"/>
              </a:rPr>
              <a:t> protege los datos personales independientemente de la tecnología utilizada para su tratamiento. No importa cómo se conservan los datos; ya sea en un sistema informático, a través de videovigilancia o sobre papel; en todos estos casos, los datos personales están sujetos a los requisitos de protección establecidos en el RGPD.</a:t>
            </a:r>
            <a:endParaRPr lang="es-ES">
              <a:solidFill>
                <a:srgbClr val="000000"/>
              </a:solidFill>
              <a:latin typeface="Calibri" panose="020F0502020204030204"/>
              <a:cs typeface="Calibri"/>
            </a:endParaRPr>
          </a:p>
          <a:p>
            <a:pPr algn="just"/>
            <a:endParaRPr lang="en-US" sz="1400">
              <a:latin typeface="Malacitana"/>
              <a:cs typeface="Calibri"/>
            </a:endParaRPr>
          </a:p>
          <a:p>
            <a:pPr marL="457200" indent="-457200" algn="just">
              <a:buFont typeface="Wingdings" panose="05000000000000000000" pitchFamily="2" charset="2"/>
              <a:buChar char="Ø"/>
            </a:pPr>
            <a:endParaRPr lang="es-ES" sz="1400" b="0" i="0" u="none" strike="noStrike" baseline="0">
              <a:solidFill>
                <a:srgbClr val="002060"/>
              </a:solidFill>
              <a:latin typeface="Arial Narrow" panose="020B0606020202030204" pitchFamily="34" charset="0"/>
            </a:endParaRPr>
          </a:p>
          <a:p>
            <a:pPr marL="457200" indent="-457200" algn="just">
              <a:buFont typeface="Wingdings" panose="05000000000000000000" pitchFamily="2" charset="2"/>
              <a:buChar char="Ø"/>
            </a:pPr>
            <a:endParaRPr lang="es-ES" sz="1400" b="0" i="0" u="none" strike="noStrike" baseline="0">
              <a:solidFill>
                <a:srgbClr val="000000"/>
              </a:solidFill>
              <a:latin typeface="Arial Narrow" panose="020B0606020202030204" pitchFamily="34" charset="0"/>
            </a:endParaRPr>
          </a:p>
          <a:p>
            <a:pPr algn="just"/>
            <a:endParaRPr lang="es-ES" sz="3200">
              <a:latin typeface="Arial Narrow" panose="020B0606020202030204" pitchFamily="34" charset="0"/>
            </a:endParaRPr>
          </a:p>
        </p:txBody>
      </p:sp>
    </p:spTree>
    <p:extLst>
      <p:ext uri="{BB962C8B-B14F-4D97-AF65-F5344CB8AC3E}">
        <p14:creationId xmlns:p14="http://schemas.microsoft.com/office/powerpoint/2010/main" val="21665381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Isosceles Triangle 17">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descr="Imagen que contiene Texto&#10;&#10;Descripción generada automáticamente">
            <a:extLst>
              <a:ext uri="{FF2B5EF4-FFF2-40B4-BE49-F238E27FC236}">
                <a16:creationId xmlns:a16="http://schemas.microsoft.com/office/drawing/2014/main" id="{9A966063-16C3-4D73-A6E5-5024D4CDDC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792376" cy="1274323"/>
          </a:xfrm>
          <a:prstGeom prst="rect">
            <a:avLst/>
          </a:prstGeom>
          <a:ln>
            <a:noFill/>
          </a:ln>
        </p:spPr>
      </p:pic>
      <p:sp>
        <p:nvSpPr>
          <p:cNvPr id="20" name="Isosceles Triangle 19">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uadroTexto 12">
            <a:extLst>
              <a:ext uri="{FF2B5EF4-FFF2-40B4-BE49-F238E27FC236}">
                <a16:creationId xmlns:a16="http://schemas.microsoft.com/office/drawing/2014/main" id="{4C3E2975-A99D-4AB6-A974-E834C1D9516A}"/>
              </a:ext>
            </a:extLst>
          </p:cNvPr>
          <p:cNvSpPr txBox="1"/>
          <p:nvPr/>
        </p:nvSpPr>
        <p:spPr>
          <a:xfrm>
            <a:off x="1173281" y="1247821"/>
            <a:ext cx="9238190" cy="5878532"/>
          </a:xfrm>
          <a:prstGeom prst="rect">
            <a:avLst/>
          </a:prstGeom>
          <a:noFill/>
        </p:spPr>
        <p:txBody>
          <a:bodyPr wrap="square" lIns="91440" tIns="45720" rIns="91440" bIns="45720" rtlCol="0" anchor="t">
            <a:spAutoFit/>
          </a:bodyPr>
          <a:lstStyle/>
          <a:p>
            <a:pPr algn="ctr"/>
            <a:r>
              <a:rPr lang="es-ES" sz="2800" b="1" dirty="0">
                <a:solidFill>
                  <a:srgbClr val="002060"/>
                </a:solidFill>
                <a:latin typeface="Malacitana"/>
              </a:rPr>
              <a:t>Datos de investigación</a:t>
            </a:r>
          </a:p>
          <a:p>
            <a:pPr algn="ctr"/>
            <a:r>
              <a:rPr lang="es-ES" sz="2800" dirty="0">
                <a:solidFill>
                  <a:srgbClr val="002060"/>
                </a:solidFill>
                <a:latin typeface="Malacitana"/>
              </a:rPr>
              <a:t>-</a:t>
            </a:r>
            <a:r>
              <a:rPr lang="es-ES" sz="2400" dirty="0">
                <a:solidFill>
                  <a:srgbClr val="0070C0"/>
                </a:solidFill>
                <a:latin typeface="Malacitana"/>
              </a:rPr>
              <a:t>Datos de carácter personal. </a:t>
            </a:r>
            <a:r>
              <a:rPr lang="es-ES" sz="2400" dirty="0" err="1">
                <a:solidFill>
                  <a:srgbClr val="0070C0"/>
                </a:solidFill>
                <a:latin typeface="Malacitana"/>
              </a:rPr>
              <a:t>Anonimización</a:t>
            </a:r>
            <a:r>
              <a:rPr lang="es-ES" sz="2400" dirty="0">
                <a:solidFill>
                  <a:srgbClr val="002060"/>
                </a:solidFill>
                <a:latin typeface="Malacitana"/>
              </a:rPr>
              <a:t>-</a:t>
            </a:r>
          </a:p>
          <a:p>
            <a:pPr algn="ctr"/>
            <a:endParaRPr lang="es-ES" sz="2400" dirty="0">
              <a:solidFill>
                <a:srgbClr val="002060"/>
              </a:solidFill>
              <a:latin typeface="Malacitana"/>
            </a:endParaRPr>
          </a:p>
          <a:p>
            <a:pPr algn="just"/>
            <a:r>
              <a:rPr lang="es-ES" sz="1600" dirty="0">
                <a:solidFill>
                  <a:srgbClr val="002060"/>
                </a:solidFill>
                <a:latin typeface="Malacitana"/>
                <a:cs typeface="Calibri"/>
              </a:rPr>
              <a:t>Existen varias herramientas para ocultar los datos sensibles que deban protegerse, la Agencia Española de Protección de Datos enumera varias en este enlace </a:t>
            </a:r>
            <a:r>
              <a:rPr lang="es-ES" sz="1600" dirty="0">
                <a:solidFill>
                  <a:srgbClr val="002060"/>
                </a:solidFill>
                <a:latin typeface="Malacitana"/>
                <a:cs typeface="Calibri"/>
                <a:hlinkClick r:id="rId4"/>
              </a:rPr>
              <a:t>AEPD_Nota técnica_Kanonimidad</a:t>
            </a:r>
            <a:r>
              <a:rPr lang="es-ES" sz="1600" dirty="0">
                <a:solidFill>
                  <a:srgbClr val="002060"/>
                </a:solidFill>
                <a:latin typeface="Malacitana"/>
                <a:cs typeface="Calibri"/>
              </a:rPr>
              <a:t>.</a:t>
            </a:r>
          </a:p>
          <a:p>
            <a:pPr algn="just"/>
            <a:endParaRPr lang="es-ES" sz="1600" dirty="0">
              <a:solidFill>
                <a:srgbClr val="002060"/>
              </a:solidFill>
              <a:latin typeface="Malacitana"/>
              <a:cs typeface="Calibri"/>
            </a:endParaRPr>
          </a:p>
          <a:p>
            <a:pPr algn="just"/>
            <a:r>
              <a:rPr lang="es-ES" sz="1600" b="1" dirty="0">
                <a:solidFill>
                  <a:srgbClr val="002060"/>
                </a:solidFill>
                <a:latin typeface="Malacitana"/>
                <a:ea typeface="+mn-lt"/>
                <a:cs typeface="+mn-lt"/>
              </a:rPr>
              <a:t>Amnesia</a:t>
            </a:r>
            <a:endParaRPr lang="es-ES" sz="1600" dirty="0">
              <a:solidFill>
                <a:srgbClr val="002060"/>
              </a:solidFill>
              <a:latin typeface="Malacitana"/>
              <a:ea typeface="+mn-lt"/>
              <a:cs typeface="+mn-lt"/>
            </a:endParaRPr>
          </a:p>
          <a:p>
            <a:pPr marL="285750" indent="-285750" algn="just">
              <a:buFont typeface="Arial" panose="020B0604020202020204" pitchFamily="34" charset="0"/>
              <a:buChar char="•"/>
            </a:pPr>
            <a:r>
              <a:rPr lang="es-ES" sz="1600" dirty="0">
                <a:solidFill>
                  <a:srgbClr val="002060"/>
                </a:solidFill>
                <a:latin typeface="Malacitana"/>
                <a:ea typeface="+mn-lt"/>
                <a:cs typeface="+mn-lt"/>
              </a:rPr>
              <a:t>Eliminar  la  información asociada  a  los  identificadores  directos  como nombres o números de documentos identificativos. </a:t>
            </a:r>
          </a:p>
          <a:p>
            <a:pPr marL="285750" indent="-285750" algn="just">
              <a:buFont typeface="Arial" panose="020B0604020202020204" pitchFamily="34" charset="0"/>
              <a:buChar char="•"/>
            </a:pPr>
            <a:r>
              <a:rPr lang="es-ES" sz="1600" dirty="0">
                <a:solidFill>
                  <a:srgbClr val="002060"/>
                </a:solidFill>
                <a:latin typeface="Malacitana"/>
                <a:ea typeface="+mn-lt"/>
                <a:cs typeface="+mn-lt"/>
              </a:rPr>
              <a:t>Transformar los atributos </a:t>
            </a:r>
            <a:r>
              <a:rPr lang="es-ES" sz="1600" dirty="0" err="1">
                <a:solidFill>
                  <a:srgbClr val="002060"/>
                </a:solidFill>
                <a:latin typeface="Malacitana"/>
                <a:ea typeface="+mn-lt"/>
                <a:cs typeface="+mn-lt"/>
              </a:rPr>
              <a:t>cuasi-identificadores</a:t>
            </a:r>
            <a:r>
              <a:rPr lang="es-ES" sz="1600" dirty="0">
                <a:solidFill>
                  <a:srgbClr val="002060"/>
                </a:solidFill>
                <a:latin typeface="Malacitana"/>
                <a:ea typeface="+mn-lt"/>
                <a:cs typeface="+mn-lt"/>
              </a:rPr>
              <a:t> como la fecha de nacimiento y el código postal para  mitigar  los  riesgos  de  </a:t>
            </a:r>
            <a:r>
              <a:rPr lang="es-ES" sz="1600" dirty="0" err="1">
                <a:solidFill>
                  <a:srgbClr val="002060"/>
                </a:solidFill>
                <a:latin typeface="Malacitana"/>
                <a:ea typeface="+mn-lt"/>
                <a:cs typeface="+mn-lt"/>
              </a:rPr>
              <a:t>reidentificación</a:t>
            </a:r>
            <a:r>
              <a:rPr lang="es-ES" sz="1600" dirty="0">
                <a:solidFill>
                  <a:srgbClr val="002060"/>
                </a:solidFill>
                <a:latin typeface="Malacitana"/>
                <a:ea typeface="+mn-lt"/>
                <a:cs typeface="+mn-lt"/>
              </a:rPr>
              <a:t>  de  los  sujetos  que  figuran  en  las fuentes de datos, utilizando para ello métodos de k-anonimato. </a:t>
            </a:r>
          </a:p>
          <a:p>
            <a:pPr lvl="2" algn="just"/>
            <a:endParaRPr lang="es-ES" sz="1600" dirty="0">
              <a:solidFill>
                <a:srgbClr val="002060"/>
              </a:solidFill>
              <a:latin typeface="Malacitana"/>
              <a:ea typeface="+mn-lt"/>
              <a:cs typeface="+mn-lt"/>
            </a:endParaRPr>
          </a:p>
          <a:p>
            <a:pPr lvl="2" algn="just"/>
            <a:r>
              <a:rPr lang="es-ES" sz="1600" dirty="0">
                <a:solidFill>
                  <a:srgbClr val="002060"/>
                </a:solidFill>
                <a:latin typeface="Malacitana"/>
                <a:ea typeface="+mn-lt"/>
                <a:cs typeface="+mn-lt"/>
              </a:rPr>
              <a:t>Enlace versión online: </a:t>
            </a:r>
            <a:r>
              <a:rPr lang="es-ES" sz="1600" dirty="0">
                <a:solidFill>
                  <a:srgbClr val="002060"/>
                </a:solidFill>
                <a:latin typeface="Malacitana"/>
                <a:ea typeface="+mn-lt"/>
                <a:cs typeface="+mn-lt"/>
                <a:hlinkClick r:id="rId5"/>
              </a:rPr>
              <a:t>https://amnesia.openaire.eu/amnesia/</a:t>
            </a:r>
            <a:r>
              <a:rPr lang="es-ES" sz="1600" dirty="0">
                <a:solidFill>
                  <a:srgbClr val="002060"/>
                </a:solidFill>
                <a:latin typeface="Malacitana"/>
                <a:ea typeface="+mn-lt"/>
                <a:cs typeface="+mn-lt"/>
              </a:rPr>
              <a:t> </a:t>
            </a:r>
            <a:endParaRPr lang="es-ES" sz="1600" dirty="0"/>
          </a:p>
          <a:p>
            <a:pPr algn="just"/>
            <a:endParaRPr lang="es-ES" sz="1600" b="1" dirty="0">
              <a:solidFill>
                <a:srgbClr val="002060"/>
              </a:solidFill>
              <a:latin typeface="Malacitana"/>
              <a:ea typeface="+mn-lt"/>
              <a:cs typeface="+mn-lt"/>
            </a:endParaRPr>
          </a:p>
          <a:p>
            <a:pPr algn="just"/>
            <a:r>
              <a:rPr lang="es-ES" sz="1400" b="1" dirty="0">
                <a:solidFill>
                  <a:srgbClr val="002060"/>
                </a:solidFill>
                <a:latin typeface="Malacitana"/>
                <a:ea typeface="+mn-lt"/>
                <a:cs typeface="+mn-lt"/>
              </a:rPr>
              <a:t>Tutorial de ayuda</a:t>
            </a:r>
            <a:r>
              <a:rPr lang="es-ES" sz="1400" dirty="0">
                <a:solidFill>
                  <a:srgbClr val="002060"/>
                </a:solidFill>
                <a:latin typeface="Malacitana"/>
                <a:ea typeface="+mn-lt"/>
                <a:cs typeface="+mn-lt"/>
              </a:rPr>
              <a:t>:</a:t>
            </a:r>
          </a:p>
          <a:p>
            <a:pPr algn="just"/>
            <a:r>
              <a:rPr lang="es-ES" sz="1400" dirty="0">
                <a:solidFill>
                  <a:srgbClr val="002060"/>
                </a:solidFill>
                <a:latin typeface="Malacitana"/>
                <a:ea typeface="+mn-lt"/>
                <a:cs typeface="+mn-lt"/>
              </a:rPr>
              <a:t> </a:t>
            </a:r>
            <a:r>
              <a:rPr lang="es-ES" sz="1400" dirty="0">
                <a:latin typeface="Malacitana"/>
                <a:ea typeface="+mn-lt"/>
                <a:cs typeface="+mn-lt"/>
                <a:hlinkClick r:id="rId6"/>
              </a:rPr>
              <a:t>https://www.youtube.com/watch?v=vZbU0n6n01c&amp;list=PL0c4IRNUxuKez3N4u8kbJTU6WQszt3XM0</a:t>
            </a:r>
            <a:endParaRPr lang="es-ES" sz="1400" dirty="0">
              <a:solidFill>
                <a:srgbClr val="002060"/>
              </a:solidFill>
              <a:latin typeface="Malacitana"/>
              <a:ea typeface="+mn-lt"/>
              <a:cs typeface="+mn-lt"/>
            </a:endParaRPr>
          </a:p>
          <a:p>
            <a:pPr algn="just"/>
            <a:endParaRPr lang="es-ES" sz="2000" dirty="0">
              <a:solidFill>
                <a:srgbClr val="002060"/>
              </a:solidFill>
              <a:latin typeface="Malacitana"/>
              <a:ea typeface="+mn-lt"/>
              <a:cs typeface="+mn-lt"/>
            </a:endParaRPr>
          </a:p>
          <a:p>
            <a:pPr lvl="2" algn="just"/>
            <a:endParaRPr lang="es-ES" sz="2000" dirty="0">
              <a:solidFill>
                <a:srgbClr val="002060"/>
              </a:solidFill>
              <a:latin typeface="Malacitana"/>
              <a:cs typeface="Calibri" panose="020F0502020204030204"/>
            </a:endParaRPr>
          </a:p>
          <a:p>
            <a:pPr algn="just"/>
            <a:endParaRPr lang="es-ES" sz="2000" b="1" dirty="0">
              <a:solidFill>
                <a:srgbClr val="002060"/>
              </a:solidFill>
              <a:latin typeface="Malacitana"/>
              <a:cs typeface="Calibri" panose="020F0502020204030204"/>
            </a:endParaRPr>
          </a:p>
          <a:p>
            <a:pPr algn="just"/>
            <a:endParaRPr lang="es-ES" sz="1600" dirty="0">
              <a:solidFill>
                <a:srgbClr val="002060"/>
              </a:solidFill>
              <a:latin typeface="Malacitana"/>
            </a:endParaRPr>
          </a:p>
        </p:txBody>
      </p:sp>
      <p:sp>
        <p:nvSpPr>
          <p:cNvPr id="4" name="Flecha: a la derecha 3">
            <a:extLst>
              <a:ext uri="{FF2B5EF4-FFF2-40B4-BE49-F238E27FC236}">
                <a16:creationId xmlns:a16="http://schemas.microsoft.com/office/drawing/2014/main" id="{6319A1FE-AD77-00ED-3877-9798BEDF51E3}"/>
              </a:ext>
            </a:extLst>
          </p:cNvPr>
          <p:cNvSpPr/>
          <p:nvPr/>
        </p:nvSpPr>
        <p:spPr>
          <a:xfrm>
            <a:off x="1351074" y="5011967"/>
            <a:ext cx="639192" cy="12855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16090983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Isosceles Triangle 17">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descr="Imagen que contiene Texto&#10;&#10;Descripción generada automáticamente">
            <a:extLst>
              <a:ext uri="{FF2B5EF4-FFF2-40B4-BE49-F238E27FC236}">
                <a16:creationId xmlns:a16="http://schemas.microsoft.com/office/drawing/2014/main" id="{9A966063-16C3-4D73-A6E5-5024D4CDDC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792376" cy="1274323"/>
          </a:xfrm>
          <a:prstGeom prst="rect">
            <a:avLst/>
          </a:prstGeom>
          <a:ln>
            <a:noFill/>
          </a:ln>
        </p:spPr>
      </p:pic>
      <p:sp>
        <p:nvSpPr>
          <p:cNvPr id="20" name="Isosceles Triangle 19">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uadroTexto 12">
            <a:extLst>
              <a:ext uri="{FF2B5EF4-FFF2-40B4-BE49-F238E27FC236}">
                <a16:creationId xmlns:a16="http://schemas.microsoft.com/office/drawing/2014/main" id="{4C3E2975-A99D-4AB6-A974-E834C1D9516A}"/>
              </a:ext>
            </a:extLst>
          </p:cNvPr>
          <p:cNvSpPr txBox="1"/>
          <p:nvPr/>
        </p:nvSpPr>
        <p:spPr>
          <a:xfrm>
            <a:off x="79061" y="1198973"/>
            <a:ext cx="12029243" cy="1600438"/>
          </a:xfrm>
          <a:prstGeom prst="rect">
            <a:avLst/>
          </a:prstGeom>
          <a:noFill/>
        </p:spPr>
        <p:txBody>
          <a:bodyPr wrap="square" lIns="91440" tIns="45720" rIns="91440" bIns="45720" rtlCol="0" anchor="t">
            <a:spAutoFit/>
          </a:bodyPr>
          <a:lstStyle/>
          <a:p>
            <a:pPr algn="ctr"/>
            <a:r>
              <a:rPr lang="es-ES" sz="3200" b="1" dirty="0">
                <a:solidFill>
                  <a:srgbClr val="002060"/>
                </a:solidFill>
                <a:latin typeface="Malacitana"/>
              </a:rPr>
              <a:t> </a:t>
            </a:r>
            <a:r>
              <a:rPr lang="es-ES" sz="2800" b="1" dirty="0">
                <a:solidFill>
                  <a:srgbClr val="002060"/>
                </a:solidFill>
                <a:latin typeface="Malacitana"/>
              </a:rPr>
              <a:t> Datos de investigación</a:t>
            </a:r>
            <a:endParaRPr lang="es-ES" sz="2800" b="1" dirty="0">
              <a:solidFill>
                <a:srgbClr val="002060"/>
              </a:solidFill>
              <a:latin typeface="Malacitana"/>
              <a:cs typeface="Calibri" panose="020F0502020204030204"/>
            </a:endParaRPr>
          </a:p>
          <a:p>
            <a:pPr algn="ctr"/>
            <a:r>
              <a:rPr lang="es-ES" sz="2800" dirty="0">
                <a:solidFill>
                  <a:srgbClr val="002060"/>
                </a:solidFill>
                <a:latin typeface="Malacitana"/>
              </a:rPr>
              <a:t>-</a:t>
            </a:r>
            <a:r>
              <a:rPr lang="es-ES" sz="2400" dirty="0">
                <a:solidFill>
                  <a:srgbClr val="0070C0"/>
                </a:solidFill>
                <a:latin typeface="Malacitana"/>
              </a:rPr>
              <a:t>Datos de carácter personal. </a:t>
            </a:r>
            <a:r>
              <a:rPr lang="es-ES" sz="2400" dirty="0" err="1">
                <a:solidFill>
                  <a:srgbClr val="0070C0"/>
                </a:solidFill>
                <a:latin typeface="Malacitana"/>
              </a:rPr>
              <a:t>Anonimización</a:t>
            </a:r>
            <a:r>
              <a:rPr lang="es-ES" sz="2400" dirty="0">
                <a:solidFill>
                  <a:srgbClr val="002060"/>
                </a:solidFill>
                <a:latin typeface="Malacitana"/>
              </a:rPr>
              <a:t>-</a:t>
            </a:r>
            <a:endParaRPr lang="es-ES" sz="2400" b="1">
              <a:solidFill>
                <a:srgbClr val="002060"/>
              </a:solidFill>
              <a:latin typeface="Malacitana"/>
              <a:ea typeface="+mn-lt"/>
              <a:cs typeface="+mn-lt"/>
            </a:endParaRPr>
          </a:p>
          <a:p>
            <a:pPr lvl="1" algn="just"/>
            <a:r>
              <a:rPr lang="es-ES" sz="2000" b="1" dirty="0">
                <a:solidFill>
                  <a:srgbClr val="002060"/>
                </a:solidFill>
                <a:latin typeface="Malacitana"/>
                <a:ea typeface="+mn-lt"/>
                <a:cs typeface="+mn-lt"/>
              </a:rPr>
              <a:t>Ejemplo de </a:t>
            </a:r>
            <a:r>
              <a:rPr lang="es-ES" sz="2000" b="1" dirty="0" err="1">
                <a:solidFill>
                  <a:srgbClr val="002060"/>
                </a:solidFill>
                <a:latin typeface="Malacitana"/>
                <a:ea typeface="+mn-lt"/>
                <a:cs typeface="+mn-lt"/>
              </a:rPr>
              <a:t>cuasi-identificadores</a:t>
            </a:r>
            <a:r>
              <a:rPr lang="es-ES" sz="2000" b="1" dirty="0">
                <a:solidFill>
                  <a:srgbClr val="002060"/>
                </a:solidFill>
                <a:latin typeface="Malacitana"/>
                <a:ea typeface="+mn-lt"/>
                <a:cs typeface="+mn-lt"/>
              </a:rPr>
              <a:t> anonimizados </a:t>
            </a:r>
            <a:r>
              <a:rPr lang="es-ES" sz="2000" dirty="0">
                <a:solidFill>
                  <a:srgbClr val="002060"/>
                </a:solidFill>
                <a:latin typeface="Malacitana"/>
                <a:ea typeface="+mn-lt"/>
                <a:cs typeface="+mn-lt"/>
              </a:rPr>
              <a:t>: </a:t>
            </a:r>
          </a:p>
          <a:p>
            <a:pPr algn="just"/>
            <a:endParaRPr lang="es-ES">
              <a:solidFill>
                <a:srgbClr val="002060"/>
              </a:solidFill>
            </a:endParaRPr>
          </a:p>
        </p:txBody>
      </p:sp>
      <p:sp>
        <p:nvSpPr>
          <p:cNvPr id="2" name="CuadroTexto 1">
            <a:extLst>
              <a:ext uri="{FF2B5EF4-FFF2-40B4-BE49-F238E27FC236}">
                <a16:creationId xmlns:a16="http://schemas.microsoft.com/office/drawing/2014/main" id="{DDFD1D8E-FF1A-44C5-983A-0088C25FA395}"/>
              </a:ext>
            </a:extLst>
          </p:cNvPr>
          <p:cNvSpPr txBox="1"/>
          <p:nvPr/>
        </p:nvSpPr>
        <p:spPr>
          <a:xfrm>
            <a:off x="1128712" y="5795962"/>
            <a:ext cx="10410824"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1200">
              <a:solidFill>
                <a:srgbClr val="002060"/>
              </a:solidFill>
              <a:latin typeface="Malacitana"/>
              <a:ea typeface="+mn-lt"/>
              <a:cs typeface="+mn-lt"/>
            </a:endParaRPr>
          </a:p>
        </p:txBody>
      </p:sp>
      <p:graphicFrame>
        <p:nvGraphicFramePr>
          <p:cNvPr id="5" name="Tabla 4">
            <a:extLst>
              <a:ext uri="{FF2B5EF4-FFF2-40B4-BE49-F238E27FC236}">
                <a16:creationId xmlns:a16="http://schemas.microsoft.com/office/drawing/2014/main" id="{39E0D6A3-1F93-4DC5-90F4-3C9AE5339AD5}"/>
              </a:ext>
            </a:extLst>
          </p:cNvPr>
          <p:cNvGraphicFramePr>
            <a:graphicFrameLocks noGrp="1"/>
          </p:cNvGraphicFramePr>
          <p:nvPr>
            <p:extLst>
              <p:ext uri="{D42A27DB-BD31-4B8C-83A1-F6EECF244321}">
                <p14:modId xmlns:p14="http://schemas.microsoft.com/office/powerpoint/2010/main" val="230398653"/>
              </p:ext>
            </p:extLst>
          </p:nvPr>
        </p:nvGraphicFramePr>
        <p:xfrm>
          <a:off x="1189608" y="2587072"/>
          <a:ext cx="5202363" cy="3899678"/>
        </p:xfrm>
        <a:graphic>
          <a:graphicData uri="http://schemas.openxmlformats.org/drawingml/2006/table">
            <a:tbl>
              <a:tblPr>
                <a:tableStyleId>{5C22544A-7EE6-4342-B048-85BDC9FD1C3A}</a:tableStyleId>
              </a:tblPr>
              <a:tblGrid>
                <a:gridCol w="1606175">
                  <a:extLst>
                    <a:ext uri="{9D8B030D-6E8A-4147-A177-3AD203B41FA5}">
                      <a16:colId xmlns:a16="http://schemas.microsoft.com/office/drawing/2014/main" val="1621178347"/>
                    </a:ext>
                  </a:extLst>
                </a:gridCol>
                <a:gridCol w="1798094">
                  <a:extLst>
                    <a:ext uri="{9D8B030D-6E8A-4147-A177-3AD203B41FA5}">
                      <a16:colId xmlns:a16="http://schemas.microsoft.com/office/drawing/2014/main" val="26587469"/>
                    </a:ext>
                  </a:extLst>
                </a:gridCol>
                <a:gridCol w="1798094">
                  <a:extLst>
                    <a:ext uri="{9D8B030D-6E8A-4147-A177-3AD203B41FA5}">
                      <a16:colId xmlns:a16="http://schemas.microsoft.com/office/drawing/2014/main" val="1246047599"/>
                    </a:ext>
                  </a:extLst>
                </a:gridCol>
              </a:tblGrid>
              <a:tr h="429649">
                <a:tc>
                  <a:txBody>
                    <a:bodyPr/>
                    <a:lstStyle/>
                    <a:p>
                      <a:pPr algn="l" fontAlgn="ctr"/>
                      <a:r>
                        <a:rPr lang="es-ES" sz="2000" b="1" kern="1200">
                          <a:solidFill>
                            <a:srgbClr val="002060"/>
                          </a:solidFill>
                          <a:latin typeface="Malacitana"/>
                          <a:ea typeface="+mn-lt"/>
                          <a:cs typeface="+mn-lt"/>
                        </a:rPr>
                        <a:t>Código postal</a:t>
                      </a:r>
                    </a:p>
                  </a:txBody>
                  <a:tcPr marL="85725" marR="9525" marT="9525" marB="0" anchor="ctr"/>
                </a:tc>
                <a:tc>
                  <a:txBody>
                    <a:bodyPr/>
                    <a:lstStyle/>
                    <a:p>
                      <a:pPr algn="ctr" fontAlgn="ctr"/>
                      <a:r>
                        <a:rPr lang="es-ES" sz="2000" b="1" kern="1200">
                          <a:solidFill>
                            <a:srgbClr val="002060"/>
                          </a:solidFill>
                          <a:latin typeface="Malacitana"/>
                          <a:ea typeface="+mn-lt"/>
                          <a:cs typeface="+mn-lt"/>
                        </a:rPr>
                        <a:t>Edad</a:t>
                      </a:r>
                    </a:p>
                  </a:txBody>
                  <a:tcPr marL="9525" marR="9525" marT="9525" marB="0" anchor="ctr"/>
                </a:tc>
                <a:tc>
                  <a:txBody>
                    <a:bodyPr/>
                    <a:lstStyle/>
                    <a:p>
                      <a:pPr algn="ctr" fontAlgn="ctr"/>
                      <a:r>
                        <a:rPr lang="es-ES" sz="2000" b="1" kern="1200" dirty="0">
                          <a:solidFill>
                            <a:srgbClr val="002060"/>
                          </a:solidFill>
                          <a:latin typeface="Malacitana"/>
                          <a:ea typeface="+mn-lt"/>
                          <a:cs typeface="+mn-lt"/>
                        </a:rPr>
                        <a:t>¿Diabético?</a:t>
                      </a:r>
                    </a:p>
                  </a:txBody>
                  <a:tcPr marL="9525" marR="9525" marT="9525" marB="0" anchor="ctr"/>
                </a:tc>
                <a:extLst>
                  <a:ext uri="{0D108BD9-81ED-4DB2-BD59-A6C34878D82A}">
                    <a16:rowId xmlns:a16="http://schemas.microsoft.com/office/drawing/2014/main" val="2317543186"/>
                  </a:ext>
                </a:extLst>
              </a:tr>
              <a:tr h="225054">
                <a:tc>
                  <a:txBody>
                    <a:bodyPr/>
                    <a:lstStyle/>
                    <a:p>
                      <a:pPr algn="ctr" fontAlgn="ctr"/>
                      <a:r>
                        <a:rPr lang="es-ES" sz="1600" kern="1200" dirty="0">
                          <a:solidFill>
                            <a:srgbClr val="002060"/>
                          </a:solidFill>
                          <a:latin typeface="Malacitana"/>
                          <a:ea typeface="+mn-lt"/>
                          <a:cs typeface="+mn-lt"/>
                        </a:rPr>
                        <a:t>18007</a:t>
                      </a:r>
                    </a:p>
                  </a:txBody>
                  <a:tcPr marL="9525" marR="9525" marT="9525" marB="0" anchor="ctr"/>
                </a:tc>
                <a:tc>
                  <a:txBody>
                    <a:bodyPr/>
                    <a:lstStyle/>
                    <a:p>
                      <a:pPr algn="ctr" fontAlgn="ctr"/>
                      <a:r>
                        <a:rPr lang="es-ES" sz="1600" kern="1200" dirty="0">
                          <a:solidFill>
                            <a:srgbClr val="002060"/>
                          </a:solidFill>
                          <a:latin typeface="Malacitana"/>
                          <a:ea typeface="+mn-lt"/>
                          <a:cs typeface="+mn-lt"/>
                        </a:rPr>
                        <a:t>38</a:t>
                      </a:r>
                    </a:p>
                  </a:txBody>
                  <a:tcPr marL="9525" marR="9525" marT="9525" marB="0" anchor="ctr"/>
                </a:tc>
                <a:tc>
                  <a:txBody>
                    <a:bodyPr/>
                    <a:lstStyle/>
                    <a:p>
                      <a:pPr algn="ctr" fontAlgn="ctr"/>
                      <a:r>
                        <a:rPr lang="es-ES" sz="1600" kern="1200" dirty="0">
                          <a:solidFill>
                            <a:srgbClr val="002060"/>
                          </a:solidFill>
                          <a:latin typeface="Malacitana"/>
                          <a:ea typeface="+mn-lt"/>
                          <a:cs typeface="+mn-lt"/>
                        </a:rPr>
                        <a:t>SI</a:t>
                      </a:r>
                    </a:p>
                  </a:txBody>
                  <a:tcPr marL="9525" marR="9525" marT="9525" marB="0" anchor="ctr"/>
                </a:tc>
                <a:extLst>
                  <a:ext uri="{0D108BD9-81ED-4DB2-BD59-A6C34878D82A}">
                    <a16:rowId xmlns:a16="http://schemas.microsoft.com/office/drawing/2014/main" val="91481741"/>
                  </a:ext>
                </a:extLst>
              </a:tr>
              <a:tr h="225054">
                <a:tc>
                  <a:txBody>
                    <a:bodyPr/>
                    <a:lstStyle/>
                    <a:p>
                      <a:pPr marL="0" algn="ctr" defTabSz="914400" rtl="0" eaLnBrk="1" fontAlgn="ctr" latinLnBrk="0" hangingPunct="1"/>
                      <a:r>
                        <a:rPr lang="es-ES" sz="1600" kern="1200">
                          <a:solidFill>
                            <a:srgbClr val="002060"/>
                          </a:solidFill>
                          <a:latin typeface="Malacitana"/>
                          <a:ea typeface="+mn-lt"/>
                          <a:cs typeface="+mn-lt"/>
                        </a:rPr>
                        <a:t>18207</a:t>
                      </a:r>
                    </a:p>
                  </a:txBody>
                  <a:tcPr marL="9525" marR="9525" marT="9525" marB="0" anchor="ctr"/>
                </a:tc>
                <a:tc>
                  <a:txBody>
                    <a:bodyPr/>
                    <a:lstStyle/>
                    <a:p>
                      <a:pPr algn="ctr" fontAlgn="ctr"/>
                      <a:r>
                        <a:rPr lang="es-ES" sz="1600" kern="1200">
                          <a:solidFill>
                            <a:srgbClr val="002060"/>
                          </a:solidFill>
                          <a:latin typeface="Malacitana"/>
                          <a:ea typeface="+mn-lt"/>
                          <a:cs typeface="+mn-lt"/>
                        </a:rPr>
                        <a:t>42</a:t>
                      </a:r>
                    </a:p>
                  </a:txBody>
                  <a:tcPr marL="9525" marR="9525" marT="9525" marB="0" anchor="ctr"/>
                </a:tc>
                <a:tc>
                  <a:txBody>
                    <a:bodyPr/>
                    <a:lstStyle/>
                    <a:p>
                      <a:pPr algn="ctr" fontAlgn="ctr"/>
                      <a:r>
                        <a:rPr lang="es-ES" sz="1600" kern="1200">
                          <a:solidFill>
                            <a:srgbClr val="002060"/>
                          </a:solidFill>
                          <a:latin typeface="Malacitana"/>
                          <a:ea typeface="+mn-lt"/>
                          <a:cs typeface="+mn-lt"/>
                        </a:rPr>
                        <a:t>NO</a:t>
                      </a:r>
                    </a:p>
                  </a:txBody>
                  <a:tcPr marL="9525" marR="9525" marT="9525" marB="0" anchor="ctr"/>
                </a:tc>
                <a:extLst>
                  <a:ext uri="{0D108BD9-81ED-4DB2-BD59-A6C34878D82A}">
                    <a16:rowId xmlns:a16="http://schemas.microsoft.com/office/drawing/2014/main" val="4115485323"/>
                  </a:ext>
                </a:extLst>
              </a:tr>
              <a:tr h="225054">
                <a:tc>
                  <a:txBody>
                    <a:bodyPr/>
                    <a:lstStyle/>
                    <a:p>
                      <a:pPr marL="0" algn="ctr" defTabSz="914400" rtl="0" eaLnBrk="1" fontAlgn="ctr" latinLnBrk="0" hangingPunct="1"/>
                      <a:r>
                        <a:rPr lang="es-ES" sz="1600" kern="1200">
                          <a:solidFill>
                            <a:srgbClr val="002060"/>
                          </a:solidFill>
                          <a:latin typeface="Malacitana"/>
                          <a:ea typeface="+mn-lt"/>
                          <a:cs typeface="+mn-lt"/>
                        </a:rPr>
                        <a:t>18401</a:t>
                      </a:r>
                    </a:p>
                  </a:txBody>
                  <a:tcPr marL="9525" marR="9525" marT="9525" marB="0" anchor="ctr"/>
                </a:tc>
                <a:tc>
                  <a:txBody>
                    <a:bodyPr/>
                    <a:lstStyle/>
                    <a:p>
                      <a:pPr algn="ctr" fontAlgn="ctr"/>
                      <a:r>
                        <a:rPr lang="es-ES" sz="1600" kern="1200">
                          <a:solidFill>
                            <a:srgbClr val="002060"/>
                          </a:solidFill>
                          <a:latin typeface="Malacitana"/>
                          <a:ea typeface="+mn-lt"/>
                          <a:cs typeface="+mn-lt"/>
                        </a:rPr>
                        <a:t>33</a:t>
                      </a:r>
                    </a:p>
                  </a:txBody>
                  <a:tcPr marL="9525" marR="9525" marT="9525" marB="0" anchor="ctr"/>
                </a:tc>
                <a:tc>
                  <a:txBody>
                    <a:bodyPr/>
                    <a:lstStyle/>
                    <a:p>
                      <a:pPr algn="ctr" fontAlgn="ctr"/>
                      <a:r>
                        <a:rPr lang="es-ES" sz="1600" kern="1200">
                          <a:solidFill>
                            <a:srgbClr val="002060"/>
                          </a:solidFill>
                          <a:latin typeface="Malacitana"/>
                          <a:ea typeface="+mn-lt"/>
                          <a:cs typeface="+mn-lt"/>
                        </a:rPr>
                        <a:t>SI</a:t>
                      </a:r>
                    </a:p>
                  </a:txBody>
                  <a:tcPr marL="9525" marR="9525" marT="9525" marB="0" anchor="ctr"/>
                </a:tc>
                <a:extLst>
                  <a:ext uri="{0D108BD9-81ED-4DB2-BD59-A6C34878D82A}">
                    <a16:rowId xmlns:a16="http://schemas.microsoft.com/office/drawing/2014/main" val="2323753101"/>
                  </a:ext>
                </a:extLst>
              </a:tr>
              <a:tr h="225054">
                <a:tc>
                  <a:txBody>
                    <a:bodyPr/>
                    <a:lstStyle/>
                    <a:p>
                      <a:pPr marL="0" algn="ctr" defTabSz="914400" rtl="0" eaLnBrk="1" fontAlgn="ctr" latinLnBrk="0" hangingPunct="1"/>
                      <a:r>
                        <a:rPr lang="es-ES" sz="1600" kern="1200">
                          <a:solidFill>
                            <a:srgbClr val="002060"/>
                          </a:solidFill>
                          <a:latin typeface="Malacitana"/>
                          <a:ea typeface="+mn-lt"/>
                          <a:cs typeface="+mn-lt"/>
                        </a:rPr>
                        <a:t>18007</a:t>
                      </a:r>
                    </a:p>
                  </a:txBody>
                  <a:tcPr marL="9525" marR="9525" marT="9525" marB="0" anchor="ctr"/>
                </a:tc>
                <a:tc>
                  <a:txBody>
                    <a:bodyPr/>
                    <a:lstStyle/>
                    <a:p>
                      <a:pPr algn="ctr" fontAlgn="ctr"/>
                      <a:r>
                        <a:rPr lang="es-ES" sz="1600" kern="1200">
                          <a:solidFill>
                            <a:srgbClr val="002060"/>
                          </a:solidFill>
                          <a:latin typeface="Malacitana"/>
                          <a:ea typeface="+mn-lt"/>
                          <a:cs typeface="+mn-lt"/>
                        </a:rPr>
                        <a:t>35</a:t>
                      </a:r>
                    </a:p>
                  </a:txBody>
                  <a:tcPr marL="9525" marR="9525" marT="9525" marB="0" anchor="ctr"/>
                </a:tc>
                <a:tc>
                  <a:txBody>
                    <a:bodyPr/>
                    <a:lstStyle/>
                    <a:p>
                      <a:pPr algn="ctr" fontAlgn="ctr"/>
                      <a:r>
                        <a:rPr lang="es-ES" sz="1600" kern="1200">
                          <a:solidFill>
                            <a:srgbClr val="002060"/>
                          </a:solidFill>
                          <a:latin typeface="Malacitana"/>
                          <a:ea typeface="+mn-lt"/>
                          <a:cs typeface="+mn-lt"/>
                        </a:rPr>
                        <a:t>NO</a:t>
                      </a:r>
                    </a:p>
                  </a:txBody>
                  <a:tcPr marL="9525" marR="9525" marT="9525" marB="0" anchor="ctr"/>
                </a:tc>
                <a:extLst>
                  <a:ext uri="{0D108BD9-81ED-4DB2-BD59-A6C34878D82A}">
                    <a16:rowId xmlns:a16="http://schemas.microsoft.com/office/drawing/2014/main" val="2470097170"/>
                  </a:ext>
                </a:extLst>
              </a:tr>
              <a:tr h="225054">
                <a:tc>
                  <a:txBody>
                    <a:bodyPr/>
                    <a:lstStyle/>
                    <a:p>
                      <a:pPr marL="0" algn="ctr" defTabSz="914400" rtl="0" eaLnBrk="1" fontAlgn="ctr" latinLnBrk="0" hangingPunct="1"/>
                      <a:r>
                        <a:rPr lang="es-ES" sz="1600" kern="1200">
                          <a:solidFill>
                            <a:srgbClr val="002060"/>
                          </a:solidFill>
                          <a:latin typeface="Malacitana"/>
                          <a:ea typeface="+mn-lt"/>
                          <a:cs typeface="+mn-lt"/>
                        </a:rPr>
                        <a:t>18460</a:t>
                      </a:r>
                    </a:p>
                  </a:txBody>
                  <a:tcPr marL="9525" marR="9525" marT="9525" marB="0" anchor="ctr"/>
                </a:tc>
                <a:tc>
                  <a:txBody>
                    <a:bodyPr/>
                    <a:lstStyle/>
                    <a:p>
                      <a:pPr algn="ctr" fontAlgn="ctr"/>
                      <a:r>
                        <a:rPr lang="es-ES" sz="1600" kern="1200">
                          <a:solidFill>
                            <a:srgbClr val="002060"/>
                          </a:solidFill>
                          <a:latin typeface="Malacitana"/>
                          <a:ea typeface="+mn-lt"/>
                          <a:cs typeface="+mn-lt"/>
                        </a:rPr>
                        <a:t>41</a:t>
                      </a:r>
                    </a:p>
                  </a:txBody>
                  <a:tcPr marL="9525" marR="9525" marT="9525" marB="0" anchor="ctr"/>
                </a:tc>
                <a:tc>
                  <a:txBody>
                    <a:bodyPr/>
                    <a:lstStyle/>
                    <a:p>
                      <a:pPr algn="ctr" fontAlgn="ctr"/>
                      <a:r>
                        <a:rPr lang="es-ES" sz="1600" kern="1200">
                          <a:solidFill>
                            <a:srgbClr val="002060"/>
                          </a:solidFill>
                          <a:latin typeface="Malacitana"/>
                          <a:ea typeface="+mn-lt"/>
                          <a:cs typeface="+mn-lt"/>
                        </a:rPr>
                        <a:t>SI</a:t>
                      </a:r>
                    </a:p>
                  </a:txBody>
                  <a:tcPr marL="9525" marR="9525" marT="9525" marB="0" anchor="ctr"/>
                </a:tc>
                <a:extLst>
                  <a:ext uri="{0D108BD9-81ED-4DB2-BD59-A6C34878D82A}">
                    <a16:rowId xmlns:a16="http://schemas.microsoft.com/office/drawing/2014/main" val="3911885758"/>
                  </a:ext>
                </a:extLst>
              </a:tr>
              <a:tr h="225054">
                <a:tc>
                  <a:txBody>
                    <a:bodyPr/>
                    <a:lstStyle/>
                    <a:p>
                      <a:pPr marL="0" algn="ctr" defTabSz="914400" rtl="0" eaLnBrk="1" fontAlgn="ctr" latinLnBrk="0" hangingPunct="1"/>
                      <a:r>
                        <a:rPr lang="es-ES" sz="1600" kern="1200">
                          <a:solidFill>
                            <a:srgbClr val="002060"/>
                          </a:solidFill>
                          <a:latin typeface="Malacitana"/>
                          <a:ea typeface="+mn-lt"/>
                          <a:cs typeface="+mn-lt"/>
                        </a:rPr>
                        <a:t>18207</a:t>
                      </a:r>
                    </a:p>
                  </a:txBody>
                  <a:tcPr marL="9525" marR="9525" marT="9525" marB="0" anchor="ctr"/>
                </a:tc>
                <a:tc>
                  <a:txBody>
                    <a:bodyPr/>
                    <a:lstStyle/>
                    <a:p>
                      <a:pPr algn="ctr" fontAlgn="ctr"/>
                      <a:r>
                        <a:rPr lang="es-ES" sz="1600" kern="1200">
                          <a:solidFill>
                            <a:srgbClr val="002060"/>
                          </a:solidFill>
                          <a:latin typeface="Malacitana"/>
                          <a:ea typeface="+mn-lt"/>
                          <a:cs typeface="+mn-lt"/>
                        </a:rPr>
                        <a:t>34</a:t>
                      </a:r>
                    </a:p>
                  </a:txBody>
                  <a:tcPr marL="9525" marR="9525" marT="9525" marB="0" anchor="ctr"/>
                </a:tc>
                <a:tc>
                  <a:txBody>
                    <a:bodyPr/>
                    <a:lstStyle/>
                    <a:p>
                      <a:pPr algn="ctr" fontAlgn="ctr"/>
                      <a:r>
                        <a:rPr lang="es-ES" sz="1600" kern="1200">
                          <a:solidFill>
                            <a:srgbClr val="002060"/>
                          </a:solidFill>
                          <a:latin typeface="Malacitana"/>
                          <a:ea typeface="+mn-lt"/>
                          <a:cs typeface="+mn-lt"/>
                        </a:rPr>
                        <a:t>NO</a:t>
                      </a:r>
                    </a:p>
                  </a:txBody>
                  <a:tcPr marL="9525" marR="9525" marT="9525" marB="0" anchor="ctr"/>
                </a:tc>
                <a:extLst>
                  <a:ext uri="{0D108BD9-81ED-4DB2-BD59-A6C34878D82A}">
                    <a16:rowId xmlns:a16="http://schemas.microsoft.com/office/drawing/2014/main" val="4154015356"/>
                  </a:ext>
                </a:extLst>
              </a:tr>
              <a:tr h="429649">
                <a:tc>
                  <a:txBody>
                    <a:bodyPr/>
                    <a:lstStyle/>
                    <a:p>
                      <a:pPr marL="0" algn="ctr" defTabSz="914400" rtl="0" eaLnBrk="1" fontAlgn="ctr" latinLnBrk="0" hangingPunct="1"/>
                      <a:r>
                        <a:rPr lang="es-ES" sz="2000" b="1" kern="1200">
                          <a:solidFill>
                            <a:srgbClr val="002060"/>
                          </a:solidFill>
                          <a:latin typeface="Malacitana"/>
                          <a:ea typeface="+mn-lt"/>
                          <a:cs typeface="+mn-lt"/>
                        </a:rPr>
                        <a:t>Código postal</a:t>
                      </a:r>
                    </a:p>
                  </a:txBody>
                  <a:tcPr marL="9525" marR="9525" marT="9525" marB="0" anchor="ctr"/>
                </a:tc>
                <a:tc>
                  <a:txBody>
                    <a:bodyPr/>
                    <a:lstStyle/>
                    <a:p>
                      <a:pPr marL="0" algn="ctr" defTabSz="914400" rtl="0" eaLnBrk="1" fontAlgn="ctr" latinLnBrk="0" hangingPunct="1"/>
                      <a:r>
                        <a:rPr lang="es-ES" sz="2000" b="1" kern="1200">
                          <a:solidFill>
                            <a:srgbClr val="002060"/>
                          </a:solidFill>
                          <a:latin typeface="Malacitana"/>
                          <a:ea typeface="+mn-lt"/>
                          <a:cs typeface="+mn-lt"/>
                        </a:rPr>
                        <a:t>Edad</a:t>
                      </a:r>
                    </a:p>
                  </a:txBody>
                  <a:tcPr marL="9525" marR="9525" marT="9525" marB="0" anchor="ctr"/>
                </a:tc>
                <a:tc>
                  <a:txBody>
                    <a:bodyPr/>
                    <a:lstStyle/>
                    <a:p>
                      <a:pPr marL="0" algn="ctr" defTabSz="914400" rtl="0" eaLnBrk="1" fontAlgn="ctr" latinLnBrk="0" hangingPunct="1"/>
                      <a:r>
                        <a:rPr lang="es-ES" sz="2000" b="1" kern="1200">
                          <a:solidFill>
                            <a:srgbClr val="002060"/>
                          </a:solidFill>
                          <a:latin typeface="Malacitana"/>
                          <a:ea typeface="+mn-lt"/>
                          <a:cs typeface="+mn-lt"/>
                        </a:rPr>
                        <a:t>¿Diabético?</a:t>
                      </a:r>
                    </a:p>
                  </a:txBody>
                  <a:tcPr marL="9525" marR="9525" marT="9525" marB="0" anchor="ctr"/>
                </a:tc>
                <a:extLst>
                  <a:ext uri="{0D108BD9-81ED-4DB2-BD59-A6C34878D82A}">
                    <a16:rowId xmlns:a16="http://schemas.microsoft.com/office/drawing/2014/main" val="3847192506"/>
                  </a:ext>
                </a:extLst>
              </a:tr>
              <a:tr h="225054">
                <a:tc>
                  <a:txBody>
                    <a:bodyPr/>
                    <a:lstStyle/>
                    <a:p>
                      <a:pPr marL="0" algn="ctr" defTabSz="914400" rtl="0" eaLnBrk="1" fontAlgn="ctr" latinLnBrk="0" hangingPunct="1"/>
                      <a:r>
                        <a:rPr lang="es-ES" sz="1600" kern="1200" dirty="0">
                          <a:solidFill>
                            <a:srgbClr val="002060"/>
                          </a:solidFill>
                          <a:latin typeface="Malacitana"/>
                          <a:ea typeface="+mn-lt"/>
                          <a:cs typeface="+mn-lt"/>
                        </a:rPr>
                        <a:t>18***</a:t>
                      </a:r>
                    </a:p>
                  </a:txBody>
                  <a:tcPr marL="9525" marR="9525" marT="9525" marB="0" anchor="ctr"/>
                </a:tc>
                <a:tc>
                  <a:txBody>
                    <a:bodyPr/>
                    <a:lstStyle/>
                    <a:p>
                      <a:pPr marL="0" algn="ctr" defTabSz="914400" rtl="0" eaLnBrk="1" fontAlgn="ctr" latinLnBrk="0" hangingPunct="1"/>
                      <a:r>
                        <a:rPr lang="es-ES" sz="1600" kern="1200" dirty="0">
                          <a:solidFill>
                            <a:srgbClr val="002060"/>
                          </a:solidFill>
                          <a:latin typeface="Malacitana"/>
                          <a:ea typeface="+mn-lt"/>
                          <a:cs typeface="+mn-lt"/>
                        </a:rPr>
                        <a:t>30-40</a:t>
                      </a:r>
                    </a:p>
                  </a:txBody>
                  <a:tcPr marL="9525" marR="9525" marT="9525" marB="0" anchor="ctr"/>
                </a:tc>
                <a:tc>
                  <a:txBody>
                    <a:bodyPr/>
                    <a:lstStyle/>
                    <a:p>
                      <a:pPr marL="0" algn="ctr" defTabSz="914400" rtl="0" eaLnBrk="1" fontAlgn="ctr" latinLnBrk="0" hangingPunct="1"/>
                      <a:r>
                        <a:rPr lang="es-ES" sz="1600" kern="1200">
                          <a:solidFill>
                            <a:srgbClr val="002060"/>
                          </a:solidFill>
                          <a:latin typeface="Malacitana"/>
                          <a:ea typeface="+mn-lt"/>
                          <a:cs typeface="+mn-lt"/>
                        </a:rPr>
                        <a:t>SI</a:t>
                      </a:r>
                    </a:p>
                  </a:txBody>
                  <a:tcPr marL="9525" marR="9525" marT="9525" marB="0" anchor="ctr"/>
                </a:tc>
                <a:extLst>
                  <a:ext uri="{0D108BD9-81ED-4DB2-BD59-A6C34878D82A}">
                    <a16:rowId xmlns:a16="http://schemas.microsoft.com/office/drawing/2014/main" val="3183271607"/>
                  </a:ext>
                </a:extLst>
              </a:tr>
              <a:tr h="225054">
                <a:tc>
                  <a:txBody>
                    <a:bodyPr/>
                    <a:lstStyle/>
                    <a:p>
                      <a:pPr marL="0" algn="ctr" defTabSz="914400" rtl="0" eaLnBrk="1" fontAlgn="ctr" latinLnBrk="0" hangingPunct="1"/>
                      <a:r>
                        <a:rPr lang="es-ES" sz="1600" kern="1200">
                          <a:solidFill>
                            <a:srgbClr val="002060"/>
                          </a:solidFill>
                          <a:latin typeface="Malacitana"/>
                          <a:ea typeface="+mn-lt"/>
                          <a:cs typeface="+mn-lt"/>
                        </a:rPr>
                        <a:t>18***</a:t>
                      </a:r>
                    </a:p>
                  </a:txBody>
                  <a:tcPr marL="9525" marR="9525" marT="9525" marB="0" anchor="ctr"/>
                </a:tc>
                <a:tc>
                  <a:txBody>
                    <a:bodyPr/>
                    <a:lstStyle/>
                    <a:p>
                      <a:pPr marL="0" algn="ctr" defTabSz="914400" rtl="0" eaLnBrk="1" fontAlgn="ctr" latinLnBrk="0" hangingPunct="1"/>
                      <a:r>
                        <a:rPr lang="es-ES" sz="1600" kern="1200">
                          <a:solidFill>
                            <a:srgbClr val="002060"/>
                          </a:solidFill>
                          <a:latin typeface="Malacitana"/>
                          <a:ea typeface="+mn-lt"/>
                          <a:cs typeface="+mn-lt"/>
                        </a:rPr>
                        <a:t>40-50</a:t>
                      </a:r>
                    </a:p>
                  </a:txBody>
                  <a:tcPr marL="9525" marR="9525" marT="9525" marB="0" anchor="ctr"/>
                </a:tc>
                <a:tc>
                  <a:txBody>
                    <a:bodyPr/>
                    <a:lstStyle/>
                    <a:p>
                      <a:pPr marL="0" algn="ctr" defTabSz="914400" rtl="0" eaLnBrk="1" fontAlgn="ctr" latinLnBrk="0" hangingPunct="1"/>
                      <a:r>
                        <a:rPr lang="es-ES" sz="1600" kern="1200">
                          <a:solidFill>
                            <a:srgbClr val="002060"/>
                          </a:solidFill>
                          <a:latin typeface="Malacitana"/>
                          <a:ea typeface="+mn-lt"/>
                          <a:cs typeface="+mn-lt"/>
                        </a:rPr>
                        <a:t>NO</a:t>
                      </a:r>
                    </a:p>
                  </a:txBody>
                  <a:tcPr marL="9525" marR="9525" marT="9525" marB="0" anchor="ctr"/>
                </a:tc>
                <a:extLst>
                  <a:ext uri="{0D108BD9-81ED-4DB2-BD59-A6C34878D82A}">
                    <a16:rowId xmlns:a16="http://schemas.microsoft.com/office/drawing/2014/main" val="755489080"/>
                  </a:ext>
                </a:extLst>
              </a:tr>
              <a:tr h="225054">
                <a:tc>
                  <a:txBody>
                    <a:bodyPr/>
                    <a:lstStyle/>
                    <a:p>
                      <a:pPr marL="0" algn="ctr" defTabSz="914400" rtl="0" eaLnBrk="1" fontAlgn="ctr" latinLnBrk="0" hangingPunct="1"/>
                      <a:r>
                        <a:rPr lang="es-ES" sz="1600" kern="1200">
                          <a:solidFill>
                            <a:srgbClr val="002060"/>
                          </a:solidFill>
                          <a:latin typeface="Malacitana"/>
                          <a:ea typeface="+mn-lt"/>
                          <a:cs typeface="+mn-lt"/>
                        </a:rPr>
                        <a:t>18***</a:t>
                      </a:r>
                    </a:p>
                  </a:txBody>
                  <a:tcPr marL="9525" marR="9525" marT="9525" marB="0" anchor="ctr"/>
                </a:tc>
                <a:tc>
                  <a:txBody>
                    <a:bodyPr/>
                    <a:lstStyle/>
                    <a:p>
                      <a:pPr marL="0" algn="ctr" defTabSz="914400" rtl="0" eaLnBrk="1" fontAlgn="ctr" latinLnBrk="0" hangingPunct="1"/>
                      <a:r>
                        <a:rPr lang="es-ES" sz="1600" kern="1200">
                          <a:solidFill>
                            <a:srgbClr val="002060"/>
                          </a:solidFill>
                          <a:latin typeface="Malacitana"/>
                          <a:ea typeface="+mn-lt"/>
                          <a:cs typeface="+mn-lt"/>
                        </a:rPr>
                        <a:t>30-40</a:t>
                      </a:r>
                    </a:p>
                  </a:txBody>
                  <a:tcPr marL="9525" marR="9525" marT="9525" marB="0" anchor="ctr"/>
                </a:tc>
                <a:tc>
                  <a:txBody>
                    <a:bodyPr/>
                    <a:lstStyle/>
                    <a:p>
                      <a:pPr marL="0" algn="ctr" defTabSz="914400" rtl="0" eaLnBrk="1" fontAlgn="ctr" latinLnBrk="0" hangingPunct="1"/>
                      <a:r>
                        <a:rPr lang="es-ES" sz="1600" kern="1200">
                          <a:solidFill>
                            <a:srgbClr val="002060"/>
                          </a:solidFill>
                          <a:latin typeface="Malacitana"/>
                          <a:ea typeface="+mn-lt"/>
                          <a:cs typeface="+mn-lt"/>
                        </a:rPr>
                        <a:t>SI</a:t>
                      </a:r>
                    </a:p>
                  </a:txBody>
                  <a:tcPr marL="9525" marR="9525" marT="9525" marB="0" anchor="ctr"/>
                </a:tc>
                <a:extLst>
                  <a:ext uri="{0D108BD9-81ED-4DB2-BD59-A6C34878D82A}">
                    <a16:rowId xmlns:a16="http://schemas.microsoft.com/office/drawing/2014/main" val="1572320402"/>
                  </a:ext>
                </a:extLst>
              </a:tr>
              <a:tr h="225054">
                <a:tc>
                  <a:txBody>
                    <a:bodyPr/>
                    <a:lstStyle/>
                    <a:p>
                      <a:pPr marL="0" algn="ctr" defTabSz="914400" rtl="0" eaLnBrk="1" fontAlgn="ctr" latinLnBrk="0" hangingPunct="1"/>
                      <a:r>
                        <a:rPr lang="es-ES" sz="1600" kern="1200">
                          <a:solidFill>
                            <a:srgbClr val="002060"/>
                          </a:solidFill>
                          <a:latin typeface="Malacitana"/>
                          <a:ea typeface="+mn-lt"/>
                          <a:cs typeface="+mn-lt"/>
                        </a:rPr>
                        <a:t>18***</a:t>
                      </a:r>
                    </a:p>
                  </a:txBody>
                  <a:tcPr marL="9525" marR="9525" marT="9525" marB="0" anchor="ctr"/>
                </a:tc>
                <a:tc>
                  <a:txBody>
                    <a:bodyPr/>
                    <a:lstStyle/>
                    <a:p>
                      <a:pPr marL="0" algn="ctr" defTabSz="914400" rtl="0" eaLnBrk="1" fontAlgn="ctr" latinLnBrk="0" hangingPunct="1"/>
                      <a:r>
                        <a:rPr lang="es-ES" sz="1600" kern="1200">
                          <a:solidFill>
                            <a:srgbClr val="002060"/>
                          </a:solidFill>
                          <a:latin typeface="Malacitana"/>
                          <a:ea typeface="+mn-lt"/>
                          <a:cs typeface="+mn-lt"/>
                        </a:rPr>
                        <a:t>30-40</a:t>
                      </a:r>
                    </a:p>
                  </a:txBody>
                  <a:tcPr marL="9525" marR="9525" marT="9525" marB="0" anchor="ctr"/>
                </a:tc>
                <a:tc>
                  <a:txBody>
                    <a:bodyPr/>
                    <a:lstStyle/>
                    <a:p>
                      <a:pPr marL="0" algn="ctr" defTabSz="914400" rtl="0" eaLnBrk="1" fontAlgn="ctr" latinLnBrk="0" hangingPunct="1"/>
                      <a:r>
                        <a:rPr lang="es-ES" sz="1600" kern="1200">
                          <a:solidFill>
                            <a:srgbClr val="002060"/>
                          </a:solidFill>
                          <a:latin typeface="Malacitana"/>
                          <a:ea typeface="+mn-lt"/>
                          <a:cs typeface="+mn-lt"/>
                        </a:rPr>
                        <a:t>NO</a:t>
                      </a:r>
                    </a:p>
                  </a:txBody>
                  <a:tcPr marL="9525" marR="9525" marT="9525" marB="0" anchor="ctr"/>
                </a:tc>
                <a:extLst>
                  <a:ext uri="{0D108BD9-81ED-4DB2-BD59-A6C34878D82A}">
                    <a16:rowId xmlns:a16="http://schemas.microsoft.com/office/drawing/2014/main" val="1016063950"/>
                  </a:ext>
                </a:extLst>
              </a:tr>
              <a:tr h="225054">
                <a:tc>
                  <a:txBody>
                    <a:bodyPr/>
                    <a:lstStyle/>
                    <a:p>
                      <a:pPr marL="0" algn="ctr" defTabSz="914400" rtl="0" eaLnBrk="1" fontAlgn="ctr" latinLnBrk="0" hangingPunct="1"/>
                      <a:r>
                        <a:rPr lang="es-ES" sz="1600" kern="1200">
                          <a:solidFill>
                            <a:srgbClr val="002060"/>
                          </a:solidFill>
                          <a:latin typeface="Malacitana"/>
                          <a:ea typeface="+mn-lt"/>
                          <a:cs typeface="+mn-lt"/>
                        </a:rPr>
                        <a:t>18***</a:t>
                      </a:r>
                    </a:p>
                  </a:txBody>
                  <a:tcPr marL="9525" marR="9525" marT="9525" marB="0" anchor="ctr"/>
                </a:tc>
                <a:tc>
                  <a:txBody>
                    <a:bodyPr/>
                    <a:lstStyle/>
                    <a:p>
                      <a:pPr marL="0" algn="ctr" defTabSz="914400" rtl="0" eaLnBrk="1" fontAlgn="ctr" latinLnBrk="0" hangingPunct="1"/>
                      <a:r>
                        <a:rPr lang="es-ES" sz="1600" kern="1200">
                          <a:solidFill>
                            <a:srgbClr val="002060"/>
                          </a:solidFill>
                          <a:latin typeface="Malacitana"/>
                          <a:ea typeface="+mn-lt"/>
                          <a:cs typeface="+mn-lt"/>
                        </a:rPr>
                        <a:t>40-50</a:t>
                      </a:r>
                    </a:p>
                  </a:txBody>
                  <a:tcPr marL="9525" marR="9525" marT="9525" marB="0" anchor="ctr"/>
                </a:tc>
                <a:tc>
                  <a:txBody>
                    <a:bodyPr/>
                    <a:lstStyle/>
                    <a:p>
                      <a:pPr marL="0" algn="ctr" defTabSz="914400" rtl="0" eaLnBrk="1" fontAlgn="ctr" latinLnBrk="0" hangingPunct="1"/>
                      <a:r>
                        <a:rPr lang="es-ES" sz="1600" kern="1200">
                          <a:solidFill>
                            <a:srgbClr val="002060"/>
                          </a:solidFill>
                          <a:latin typeface="Malacitana"/>
                          <a:ea typeface="+mn-lt"/>
                          <a:cs typeface="+mn-lt"/>
                        </a:rPr>
                        <a:t>SI</a:t>
                      </a:r>
                    </a:p>
                  </a:txBody>
                  <a:tcPr marL="9525" marR="9525" marT="9525" marB="0" anchor="ctr"/>
                </a:tc>
                <a:extLst>
                  <a:ext uri="{0D108BD9-81ED-4DB2-BD59-A6C34878D82A}">
                    <a16:rowId xmlns:a16="http://schemas.microsoft.com/office/drawing/2014/main" val="3044633998"/>
                  </a:ext>
                </a:extLst>
              </a:tr>
              <a:tr h="225054">
                <a:tc>
                  <a:txBody>
                    <a:bodyPr/>
                    <a:lstStyle/>
                    <a:p>
                      <a:pPr marL="0" algn="ctr" defTabSz="914400" rtl="0" eaLnBrk="1" fontAlgn="ctr" latinLnBrk="0" hangingPunct="1"/>
                      <a:r>
                        <a:rPr lang="es-ES" sz="1600" kern="1200">
                          <a:solidFill>
                            <a:srgbClr val="002060"/>
                          </a:solidFill>
                          <a:latin typeface="Malacitana"/>
                          <a:ea typeface="+mn-lt"/>
                          <a:cs typeface="+mn-lt"/>
                        </a:rPr>
                        <a:t>18***</a:t>
                      </a:r>
                    </a:p>
                  </a:txBody>
                  <a:tcPr marL="9525" marR="9525" marT="9525" marB="0" anchor="ctr"/>
                </a:tc>
                <a:tc>
                  <a:txBody>
                    <a:bodyPr/>
                    <a:lstStyle/>
                    <a:p>
                      <a:pPr marL="0" algn="ctr" defTabSz="914400" rtl="0" eaLnBrk="1" fontAlgn="ctr" latinLnBrk="0" hangingPunct="1"/>
                      <a:r>
                        <a:rPr lang="es-ES" sz="1600" kern="1200">
                          <a:solidFill>
                            <a:srgbClr val="002060"/>
                          </a:solidFill>
                          <a:latin typeface="Malacitana"/>
                          <a:ea typeface="+mn-lt"/>
                          <a:cs typeface="+mn-lt"/>
                        </a:rPr>
                        <a:t>30-40</a:t>
                      </a:r>
                    </a:p>
                  </a:txBody>
                  <a:tcPr marL="9525" marR="9525" marT="9525" marB="0" anchor="ctr"/>
                </a:tc>
                <a:tc>
                  <a:txBody>
                    <a:bodyPr/>
                    <a:lstStyle/>
                    <a:p>
                      <a:pPr marL="0" algn="ctr" defTabSz="914400" rtl="0" eaLnBrk="1" fontAlgn="ctr" latinLnBrk="0" hangingPunct="1"/>
                      <a:r>
                        <a:rPr lang="es-ES" sz="1600" kern="1200" dirty="0">
                          <a:solidFill>
                            <a:srgbClr val="002060"/>
                          </a:solidFill>
                          <a:latin typeface="Malacitana"/>
                          <a:ea typeface="+mn-lt"/>
                          <a:cs typeface="+mn-lt"/>
                        </a:rPr>
                        <a:t>NO</a:t>
                      </a:r>
                    </a:p>
                  </a:txBody>
                  <a:tcPr marL="9525" marR="9525" marT="9525" marB="0" anchor="ctr"/>
                </a:tc>
                <a:extLst>
                  <a:ext uri="{0D108BD9-81ED-4DB2-BD59-A6C34878D82A}">
                    <a16:rowId xmlns:a16="http://schemas.microsoft.com/office/drawing/2014/main" val="4071282936"/>
                  </a:ext>
                </a:extLst>
              </a:tr>
            </a:tbl>
          </a:graphicData>
        </a:graphic>
      </p:graphicFrame>
    </p:spTree>
    <p:extLst>
      <p:ext uri="{BB962C8B-B14F-4D97-AF65-F5344CB8AC3E}">
        <p14:creationId xmlns:p14="http://schemas.microsoft.com/office/powerpoint/2010/main" val="350476709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Isosceles Triangle 17">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descr="Imagen que contiene Texto&#10;&#10;Descripción generada automáticamente">
            <a:extLst>
              <a:ext uri="{FF2B5EF4-FFF2-40B4-BE49-F238E27FC236}">
                <a16:creationId xmlns:a16="http://schemas.microsoft.com/office/drawing/2014/main" id="{9A966063-16C3-4D73-A6E5-5024D4CDDC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792376" cy="1274323"/>
          </a:xfrm>
          <a:prstGeom prst="rect">
            <a:avLst/>
          </a:prstGeom>
          <a:ln>
            <a:noFill/>
          </a:ln>
        </p:spPr>
      </p:pic>
      <p:sp>
        <p:nvSpPr>
          <p:cNvPr id="20" name="Isosceles Triangle 19">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uadroTexto 12">
            <a:extLst>
              <a:ext uri="{FF2B5EF4-FFF2-40B4-BE49-F238E27FC236}">
                <a16:creationId xmlns:a16="http://schemas.microsoft.com/office/drawing/2014/main" id="{4C3E2975-A99D-4AB6-A974-E834C1D9516A}"/>
              </a:ext>
            </a:extLst>
          </p:cNvPr>
          <p:cNvSpPr txBox="1"/>
          <p:nvPr/>
        </p:nvSpPr>
        <p:spPr>
          <a:xfrm>
            <a:off x="-49140" y="1277013"/>
            <a:ext cx="10922475" cy="6832640"/>
          </a:xfrm>
          <a:prstGeom prst="rect">
            <a:avLst/>
          </a:prstGeom>
          <a:noFill/>
        </p:spPr>
        <p:txBody>
          <a:bodyPr wrap="square" lIns="91440" tIns="45720" rIns="91440" bIns="45720" rtlCol="0" anchor="t">
            <a:spAutoFit/>
          </a:bodyPr>
          <a:lstStyle/>
          <a:p>
            <a:pPr algn="ctr"/>
            <a:endParaRPr lang="es-ES" sz="2800" b="1" dirty="0">
              <a:solidFill>
                <a:srgbClr val="002060"/>
              </a:solidFill>
              <a:latin typeface="Malacitana" panose="00000500000000000000" pitchFamily="50" charset="0"/>
              <a:ea typeface="+mn-lt"/>
              <a:cs typeface="+mn-lt"/>
            </a:endParaRPr>
          </a:p>
          <a:p>
            <a:pPr algn="ctr"/>
            <a:r>
              <a:rPr lang="es-ES" sz="2800" b="1" dirty="0">
                <a:solidFill>
                  <a:srgbClr val="002060"/>
                </a:solidFill>
                <a:latin typeface="Malacitana"/>
                <a:ea typeface="+mn-lt"/>
                <a:cs typeface="+mn-lt"/>
              </a:rPr>
              <a:t>3. Plan de Gestión de Datos</a:t>
            </a:r>
            <a:endParaRPr lang="es-ES" sz="2800" b="1" dirty="0">
              <a:solidFill>
                <a:srgbClr val="002060"/>
              </a:solidFill>
              <a:latin typeface="Malacitana"/>
              <a:cs typeface="Calibri"/>
            </a:endParaRPr>
          </a:p>
          <a:p>
            <a:pPr algn="ctr"/>
            <a:r>
              <a:rPr lang="es-ES" sz="2400" dirty="0">
                <a:solidFill>
                  <a:srgbClr val="002060"/>
                </a:solidFill>
                <a:latin typeface="Arial Narrow"/>
              </a:rPr>
              <a:t>- </a:t>
            </a:r>
            <a:r>
              <a:rPr lang="es-ES" sz="2400" dirty="0">
                <a:solidFill>
                  <a:srgbClr val="0070C0"/>
                </a:solidFill>
                <a:latin typeface="Malacitana"/>
              </a:rPr>
              <a:t>¿Qué es ?</a:t>
            </a:r>
            <a:r>
              <a:rPr lang="es-ES" sz="2400" dirty="0">
                <a:solidFill>
                  <a:srgbClr val="002060"/>
                </a:solidFill>
                <a:latin typeface="Arial Narrow"/>
              </a:rPr>
              <a:t> -</a:t>
            </a:r>
            <a:endParaRPr lang="es-ES" sz="2400" dirty="0">
              <a:solidFill>
                <a:srgbClr val="000000"/>
              </a:solidFill>
              <a:latin typeface="Arial Narrow"/>
              <a:cs typeface="Calibri"/>
            </a:endParaRPr>
          </a:p>
          <a:p>
            <a:pPr lvl="2" algn="just"/>
            <a:endParaRPr lang="es-ES" b="1" dirty="0">
              <a:solidFill>
                <a:srgbClr val="002060"/>
              </a:solidFill>
              <a:latin typeface="Malacitana"/>
              <a:ea typeface="+mn-lt"/>
              <a:cs typeface="+mn-lt"/>
            </a:endParaRPr>
          </a:p>
          <a:p>
            <a:pPr lvl="2" algn="just"/>
            <a:r>
              <a:rPr lang="es-ES" b="1" dirty="0">
                <a:solidFill>
                  <a:srgbClr val="002060"/>
                </a:solidFill>
                <a:latin typeface="Malacitana"/>
                <a:ea typeface="+mn-lt"/>
                <a:cs typeface="+mn-lt"/>
              </a:rPr>
              <a:t>Un Plan de gestión de datos (PGD)</a:t>
            </a:r>
            <a:r>
              <a:rPr lang="es-ES" dirty="0">
                <a:solidFill>
                  <a:srgbClr val="002060"/>
                </a:solidFill>
                <a:latin typeface="Malacitana"/>
                <a:ea typeface="+mn-lt"/>
                <a:cs typeface="+mn-lt"/>
              </a:rPr>
              <a:t> “es un </a:t>
            </a:r>
            <a:r>
              <a:rPr lang="es-ES" b="1" dirty="0">
                <a:solidFill>
                  <a:srgbClr val="002060"/>
                </a:solidFill>
                <a:latin typeface="Malacitana"/>
                <a:ea typeface="+mn-lt"/>
                <a:cs typeface="+mn-lt"/>
              </a:rPr>
              <a:t>documento formal </a:t>
            </a:r>
            <a:r>
              <a:rPr lang="es-ES" dirty="0">
                <a:solidFill>
                  <a:srgbClr val="002060"/>
                </a:solidFill>
                <a:latin typeface="Malacitana"/>
                <a:ea typeface="+mn-lt"/>
                <a:cs typeface="+mn-lt"/>
              </a:rPr>
              <a:t>elaborado por el </a:t>
            </a:r>
            <a:r>
              <a:rPr lang="es-ES" b="1" dirty="0">
                <a:solidFill>
                  <a:srgbClr val="002060"/>
                </a:solidFill>
                <a:latin typeface="Malacitana"/>
                <a:ea typeface="+mn-lt"/>
                <a:cs typeface="+mn-lt"/>
              </a:rPr>
              <a:t>investigador</a:t>
            </a:r>
            <a:r>
              <a:rPr lang="es-ES" dirty="0">
                <a:solidFill>
                  <a:srgbClr val="002060"/>
                </a:solidFill>
                <a:latin typeface="Malacitana"/>
                <a:ea typeface="+mn-lt"/>
                <a:cs typeface="+mn-lt"/>
              </a:rPr>
              <a:t> o grupo de investigación, que se desarrolla al inicio de un proyecto de investigación. </a:t>
            </a:r>
          </a:p>
          <a:p>
            <a:pPr lvl="2" algn="just"/>
            <a:endParaRPr lang="es-ES" b="1" dirty="0">
              <a:solidFill>
                <a:srgbClr val="002060"/>
              </a:solidFill>
              <a:latin typeface="Malacitana"/>
              <a:ea typeface="+mn-lt"/>
              <a:cs typeface="+mn-lt"/>
            </a:endParaRPr>
          </a:p>
          <a:p>
            <a:pPr lvl="2" algn="just"/>
            <a:r>
              <a:rPr lang="es-ES" b="1" dirty="0">
                <a:solidFill>
                  <a:srgbClr val="002060"/>
                </a:solidFill>
                <a:latin typeface="Malacitana"/>
                <a:ea typeface="+mn-lt"/>
                <a:cs typeface="+mn-lt"/>
              </a:rPr>
              <a:t>Describe todos los aspectos de la gestión de los datos</a:t>
            </a:r>
            <a:r>
              <a:rPr lang="es-ES" dirty="0">
                <a:solidFill>
                  <a:srgbClr val="002060"/>
                </a:solidFill>
                <a:latin typeface="Malacitana"/>
                <a:ea typeface="+mn-lt"/>
                <a:cs typeface="+mn-lt"/>
              </a:rPr>
              <a:t>, es decir, qué se hará con los datos durante y después del proyecto de investigación. Puede modificarse por </a:t>
            </a:r>
            <a:r>
              <a:rPr lang="es-ES" b="1" dirty="0">
                <a:solidFill>
                  <a:srgbClr val="002060"/>
                </a:solidFill>
                <a:latin typeface="Malacitana"/>
                <a:ea typeface="+mn-lt"/>
                <a:cs typeface="+mn-lt"/>
              </a:rPr>
              <a:t>cambios en el proceso </a:t>
            </a:r>
            <a:r>
              <a:rPr lang="es-ES" dirty="0">
                <a:solidFill>
                  <a:srgbClr val="002060"/>
                </a:solidFill>
                <a:latin typeface="Malacitana"/>
                <a:ea typeface="+mn-lt"/>
                <a:cs typeface="+mn-lt"/>
              </a:rPr>
              <a:t>de la misma</a:t>
            </a:r>
            <a:r>
              <a:rPr lang="es-ES" baseline="30000" dirty="0">
                <a:solidFill>
                  <a:srgbClr val="002060"/>
                </a:solidFill>
                <a:latin typeface="Malacitana"/>
                <a:ea typeface="+mn-lt"/>
                <a:cs typeface="+mn-lt"/>
              </a:rPr>
              <a:t>” </a:t>
            </a:r>
            <a:r>
              <a:rPr lang="es-ES" sz="1200" baseline="30000" dirty="0">
                <a:solidFill>
                  <a:srgbClr val="002060"/>
                </a:solidFill>
                <a:latin typeface="Malacitana"/>
                <a:ea typeface="+mn-lt"/>
                <a:cs typeface="+mn-lt"/>
              </a:rPr>
              <a:t>(1)</a:t>
            </a:r>
            <a:r>
              <a:rPr lang="es-ES" dirty="0">
                <a:solidFill>
                  <a:srgbClr val="002060"/>
                </a:solidFill>
                <a:latin typeface="Malacitana"/>
                <a:ea typeface="+mn-lt"/>
                <a:cs typeface="+mn-lt"/>
              </a:rPr>
              <a:t> </a:t>
            </a:r>
          </a:p>
          <a:p>
            <a:pPr lvl="2" algn="just"/>
            <a:endParaRPr lang="es-ES" dirty="0">
              <a:solidFill>
                <a:srgbClr val="002060"/>
              </a:solidFill>
              <a:latin typeface="Malacitana"/>
              <a:ea typeface="+mn-lt"/>
              <a:cs typeface="+mn-lt"/>
            </a:endParaRPr>
          </a:p>
          <a:p>
            <a:pPr lvl="2" algn="just"/>
            <a:endParaRPr lang="es-ES" sz="1200" b="1" i="1" dirty="0">
              <a:solidFill>
                <a:srgbClr val="002060"/>
              </a:solidFill>
              <a:latin typeface="Malacitana"/>
              <a:ea typeface="+mn-lt"/>
              <a:cs typeface="+mn-lt"/>
            </a:endParaRPr>
          </a:p>
          <a:p>
            <a:pPr lvl="2" algn="just"/>
            <a:endParaRPr lang="es-ES" sz="800" dirty="0">
              <a:solidFill>
                <a:srgbClr val="002060"/>
              </a:solidFill>
              <a:latin typeface="Malacitana"/>
              <a:ea typeface="+mn-lt"/>
              <a:cs typeface="+mn-lt"/>
            </a:endParaRPr>
          </a:p>
          <a:p>
            <a:pPr lvl="2" algn="just"/>
            <a:endParaRPr lang="es-ES" sz="800" dirty="0">
              <a:solidFill>
                <a:srgbClr val="002060"/>
              </a:solidFill>
              <a:latin typeface="Malacitana"/>
              <a:ea typeface="+mn-lt"/>
              <a:cs typeface="+mn-lt"/>
            </a:endParaRPr>
          </a:p>
          <a:p>
            <a:pPr lvl="2" algn="just"/>
            <a:endParaRPr lang="es-ES" sz="800" dirty="0">
              <a:solidFill>
                <a:srgbClr val="002060"/>
              </a:solidFill>
              <a:latin typeface="Malacitana"/>
              <a:ea typeface="+mn-lt"/>
              <a:cs typeface="+mn-lt"/>
            </a:endParaRPr>
          </a:p>
          <a:p>
            <a:pPr lvl="2" algn="just"/>
            <a:endParaRPr lang="es-ES" sz="800" dirty="0">
              <a:solidFill>
                <a:srgbClr val="002060"/>
              </a:solidFill>
              <a:latin typeface="Malacitana"/>
              <a:ea typeface="+mn-lt"/>
              <a:cs typeface="+mn-lt"/>
            </a:endParaRPr>
          </a:p>
          <a:p>
            <a:pPr lvl="2" algn="just"/>
            <a:endParaRPr lang="es-ES" sz="800" dirty="0">
              <a:solidFill>
                <a:srgbClr val="002060"/>
              </a:solidFill>
              <a:latin typeface="Malacitana"/>
              <a:ea typeface="+mn-lt"/>
              <a:cs typeface="+mn-lt"/>
            </a:endParaRPr>
          </a:p>
          <a:p>
            <a:pPr lvl="2" algn="just"/>
            <a:endParaRPr lang="es-ES" sz="800" dirty="0">
              <a:solidFill>
                <a:srgbClr val="002060"/>
              </a:solidFill>
              <a:latin typeface="Malacitana"/>
              <a:ea typeface="+mn-lt"/>
              <a:cs typeface="+mn-lt"/>
            </a:endParaRPr>
          </a:p>
          <a:p>
            <a:pPr lvl="2" algn="just"/>
            <a:endParaRPr lang="es-ES" sz="800" dirty="0">
              <a:solidFill>
                <a:srgbClr val="002060"/>
              </a:solidFill>
              <a:latin typeface="Malacitana"/>
              <a:ea typeface="+mn-lt"/>
              <a:cs typeface="+mn-lt"/>
            </a:endParaRPr>
          </a:p>
          <a:p>
            <a:pPr lvl="2" algn="just"/>
            <a:endParaRPr lang="es-ES" sz="800" dirty="0">
              <a:solidFill>
                <a:srgbClr val="002060"/>
              </a:solidFill>
              <a:latin typeface="Malacitana"/>
              <a:ea typeface="+mn-lt"/>
              <a:cs typeface="+mn-lt"/>
            </a:endParaRPr>
          </a:p>
          <a:p>
            <a:pPr lvl="2" algn="just"/>
            <a:endParaRPr lang="es-ES" sz="800" dirty="0">
              <a:solidFill>
                <a:srgbClr val="002060"/>
              </a:solidFill>
              <a:latin typeface="Malacitana"/>
              <a:ea typeface="+mn-lt"/>
              <a:cs typeface="+mn-lt"/>
            </a:endParaRPr>
          </a:p>
          <a:p>
            <a:pPr lvl="2" algn="just"/>
            <a:endParaRPr lang="es-ES" sz="800" dirty="0">
              <a:solidFill>
                <a:srgbClr val="002060"/>
              </a:solidFill>
              <a:latin typeface="Malacitana"/>
              <a:ea typeface="+mn-lt"/>
              <a:cs typeface="+mn-lt"/>
            </a:endParaRPr>
          </a:p>
          <a:p>
            <a:pPr lvl="2" algn="just"/>
            <a:endParaRPr lang="es-ES" sz="800" dirty="0">
              <a:solidFill>
                <a:srgbClr val="002060"/>
              </a:solidFill>
              <a:latin typeface="Malacitana"/>
              <a:ea typeface="+mn-lt"/>
              <a:cs typeface="+mn-lt"/>
            </a:endParaRPr>
          </a:p>
          <a:p>
            <a:pPr lvl="2" algn="just"/>
            <a:r>
              <a:rPr lang="es-ES" sz="800" dirty="0">
                <a:solidFill>
                  <a:srgbClr val="002060"/>
                </a:solidFill>
                <a:latin typeface="Malacitana"/>
                <a:ea typeface="+mn-lt"/>
                <a:cs typeface="+mn-lt"/>
              </a:rPr>
              <a:t>(1) </a:t>
            </a:r>
            <a:r>
              <a:rPr lang="es-ES" sz="1100" dirty="0">
                <a:solidFill>
                  <a:srgbClr val="002060"/>
                </a:solidFill>
                <a:latin typeface="Malacitana"/>
                <a:ea typeface="+mn-lt"/>
                <a:cs typeface="+mn-lt"/>
              </a:rPr>
              <a:t>Bernal, I., 2019. ¿Cómo se elabora un Plan de Gestión de Datos? CSIC - Unidad de Recursos de Información Científica para la Investigación (URICI). Disponible en: </a:t>
            </a:r>
            <a:r>
              <a:rPr lang="es-ES" sz="1100" dirty="0">
                <a:solidFill>
                  <a:srgbClr val="002060"/>
                </a:solidFill>
                <a:latin typeface="Malacitana"/>
                <a:ea typeface="+mn-lt"/>
                <a:cs typeface="+mn-lt"/>
                <a:hlinkClick r:id="rId4"/>
              </a:rPr>
              <a:t>http://digital.csic.es/bitstream/10261/196153/1/plan_gestion_datos_Bernal.pdf</a:t>
            </a:r>
            <a:endParaRPr lang="es-ES" sz="1100" dirty="0">
              <a:latin typeface="Malacitana"/>
              <a:ea typeface="+mn-lt"/>
              <a:cs typeface="+mn-lt"/>
            </a:endParaRPr>
          </a:p>
          <a:p>
            <a:pPr lvl="2" algn="just"/>
            <a:endParaRPr lang="es-ES" sz="1200" b="1" i="1" dirty="0">
              <a:solidFill>
                <a:srgbClr val="002060"/>
              </a:solidFill>
              <a:latin typeface="Malacitana"/>
              <a:ea typeface="+mn-lt"/>
              <a:cs typeface="+mn-lt"/>
            </a:endParaRPr>
          </a:p>
          <a:p>
            <a:pPr algn="just"/>
            <a:endParaRPr lang="es-ES" sz="2200" dirty="0">
              <a:solidFill>
                <a:srgbClr val="002060"/>
              </a:solidFill>
              <a:latin typeface="Malacitana"/>
              <a:ea typeface="+mn-lt"/>
              <a:cs typeface="+mn-lt"/>
            </a:endParaRPr>
          </a:p>
          <a:p>
            <a:pPr marL="457200" indent="-457200" algn="just">
              <a:buFont typeface="Wingdings" panose="05000000000000000000" pitchFamily="2" charset="2"/>
              <a:buChar char="Ø"/>
            </a:pPr>
            <a:endParaRPr lang="es-ES" sz="2200" dirty="0">
              <a:solidFill>
                <a:srgbClr val="002060"/>
              </a:solidFill>
              <a:latin typeface="Malacitana"/>
              <a:ea typeface="+mn-lt"/>
              <a:cs typeface="+mn-lt"/>
            </a:endParaRPr>
          </a:p>
          <a:p>
            <a:pPr marL="457200" indent="-457200" algn="just">
              <a:buFont typeface="Wingdings" panose="05000000000000000000" pitchFamily="2" charset="2"/>
              <a:buChar char="Ø"/>
            </a:pPr>
            <a:endParaRPr lang="es-ES" sz="2200" dirty="0">
              <a:solidFill>
                <a:srgbClr val="002060"/>
              </a:solidFill>
              <a:latin typeface="Malacitana"/>
              <a:ea typeface="+mn-lt"/>
              <a:cs typeface="+mn-lt"/>
            </a:endParaRPr>
          </a:p>
          <a:p>
            <a:pPr marL="457200" indent="-457200" algn="just">
              <a:buFont typeface="Arial" panose="020B0604020202020204" pitchFamily="34" charset="0"/>
              <a:buChar char="•"/>
            </a:pPr>
            <a:endParaRPr lang="es-ES" sz="3200" dirty="0">
              <a:latin typeface="Arial Narrow" panose="020B0606020202030204" pitchFamily="34" charset="0"/>
            </a:endParaRPr>
          </a:p>
        </p:txBody>
      </p:sp>
    </p:spTree>
    <p:extLst>
      <p:ext uri="{BB962C8B-B14F-4D97-AF65-F5344CB8AC3E}">
        <p14:creationId xmlns:p14="http://schemas.microsoft.com/office/powerpoint/2010/main" val="28288387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Isosceles Triangle 17">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descr="Imagen que contiene Texto&#10;&#10;Descripción generada automáticamente">
            <a:extLst>
              <a:ext uri="{FF2B5EF4-FFF2-40B4-BE49-F238E27FC236}">
                <a16:creationId xmlns:a16="http://schemas.microsoft.com/office/drawing/2014/main" id="{9A966063-16C3-4D73-A6E5-5024D4CDDC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792376" cy="1274323"/>
          </a:xfrm>
          <a:prstGeom prst="rect">
            <a:avLst/>
          </a:prstGeom>
          <a:ln>
            <a:noFill/>
          </a:ln>
        </p:spPr>
      </p:pic>
      <p:sp>
        <p:nvSpPr>
          <p:cNvPr id="20" name="Isosceles Triangle 19">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uadroTexto 12">
            <a:extLst>
              <a:ext uri="{FF2B5EF4-FFF2-40B4-BE49-F238E27FC236}">
                <a16:creationId xmlns:a16="http://schemas.microsoft.com/office/drawing/2014/main" id="{4C3E2975-A99D-4AB6-A974-E834C1D9516A}"/>
              </a:ext>
            </a:extLst>
          </p:cNvPr>
          <p:cNvSpPr txBox="1"/>
          <p:nvPr/>
        </p:nvSpPr>
        <p:spPr>
          <a:xfrm>
            <a:off x="1214325" y="1274323"/>
            <a:ext cx="9659010" cy="2062103"/>
          </a:xfrm>
          <a:prstGeom prst="rect">
            <a:avLst/>
          </a:prstGeom>
          <a:noFill/>
        </p:spPr>
        <p:txBody>
          <a:bodyPr wrap="square" lIns="91440" tIns="45720" rIns="91440" bIns="45720" rtlCol="0" anchor="t">
            <a:spAutoFit/>
          </a:bodyPr>
          <a:lstStyle/>
          <a:p>
            <a:pPr lvl="2"/>
            <a:r>
              <a:rPr lang="es-ES" sz="3200" b="1" dirty="0">
                <a:solidFill>
                  <a:srgbClr val="002060"/>
                </a:solidFill>
                <a:ea typeface="+mn-lt"/>
                <a:cs typeface="+mn-lt"/>
              </a:rPr>
              <a:t>		</a:t>
            </a:r>
            <a:r>
              <a:rPr lang="es-ES" sz="3200" b="1" dirty="0">
                <a:solidFill>
                  <a:srgbClr val="002060"/>
                </a:solidFill>
                <a:latin typeface="Malacitana"/>
                <a:ea typeface="+mn-lt"/>
                <a:cs typeface="+mn-lt"/>
              </a:rPr>
              <a:t> </a:t>
            </a:r>
            <a:r>
              <a:rPr lang="es-ES" sz="2800" b="1" dirty="0">
                <a:solidFill>
                  <a:srgbClr val="002060"/>
                </a:solidFill>
                <a:latin typeface="Malacitana"/>
                <a:ea typeface="+mn-lt"/>
                <a:cs typeface="+mn-lt"/>
              </a:rPr>
              <a:t>Plan de Gestión de Datos</a:t>
            </a:r>
            <a:endParaRPr lang="en-US" sz="2800" dirty="0">
              <a:latin typeface="Malacitana"/>
              <a:ea typeface="+mn-lt"/>
              <a:cs typeface="+mn-lt"/>
            </a:endParaRPr>
          </a:p>
          <a:p>
            <a:pPr algn="just"/>
            <a:endParaRPr lang="es-ES" sz="3200">
              <a:solidFill>
                <a:srgbClr val="002060"/>
              </a:solidFill>
              <a:latin typeface="Arial Narrow" panose="020B0606020202030204" pitchFamily="34" charset="0"/>
              <a:cs typeface="Calibri" panose="020F0502020204030204"/>
            </a:endParaRPr>
          </a:p>
          <a:p>
            <a:pPr marL="457200" indent="-457200" algn="just">
              <a:buFont typeface="Wingdings" panose="05000000000000000000" pitchFamily="2" charset="2"/>
              <a:buChar char="Ø"/>
            </a:pPr>
            <a:endParaRPr lang="es-ES" sz="3200">
              <a:solidFill>
                <a:srgbClr val="000000"/>
              </a:solidFill>
              <a:latin typeface="Arial Narrow" panose="020B0606020202030204" pitchFamily="34" charset="0"/>
            </a:endParaRPr>
          </a:p>
          <a:p>
            <a:pPr marL="457200" indent="-457200" algn="just">
              <a:buFont typeface="Arial" panose="020B0604020202020204" pitchFamily="34" charset="0"/>
              <a:buChar char="•"/>
            </a:pPr>
            <a:endParaRPr lang="es-ES" sz="3200">
              <a:solidFill>
                <a:srgbClr val="000000"/>
              </a:solidFill>
              <a:latin typeface="Arial Narrow" panose="020B0606020202030204" pitchFamily="34" charset="0"/>
            </a:endParaRPr>
          </a:p>
        </p:txBody>
      </p:sp>
      <p:pic>
        <p:nvPicPr>
          <p:cNvPr id="2" name="Imagen 1" descr="Imagen que contiene Logotipo&#10;&#10;Descripción generada automáticamente">
            <a:extLst>
              <a:ext uri="{FF2B5EF4-FFF2-40B4-BE49-F238E27FC236}">
                <a16:creationId xmlns:a16="http://schemas.microsoft.com/office/drawing/2014/main" id="{1E65FBF2-24D4-1418-105C-E2017C8B10CF}"/>
              </a:ext>
            </a:extLst>
          </p:cNvPr>
          <p:cNvPicPr>
            <a:picLocks noChangeAspect="1"/>
          </p:cNvPicPr>
          <p:nvPr/>
        </p:nvPicPr>
        <p:blipFill>
          <a:blip r:embed="rId4"/>
          <a:stretch>
            <a:fillRect/>
          </a:stretch>
        </p:blipFill>
        <p:spPr>
          <a:xfrm>
            <a:off x="1046969" y="1823484"/>
            <a:ext cx="9770224" cy="4938823"/>
          </a:xfrm>
          <a:prstGeom prst="rect">
            <a:avLst/>
          </a:prstGeom>
        </p:spPr>
      </p:pic>
    </p:spTree>
    <p:extLst>
      <p:ext uri="{BB962C8B-B14F-4D97-AF65-F5344CB8AC3E}">
        <p14:creationId xmlns:p14="http://schemas.microsoft.com/office/powerpoint/2010/main" val="20881954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Isosceles Triangle 17">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descr="Imagen que contiene Texto&#10;&#10;Descripción generada automáticamente">
            <a:extLst>
              <a:ext uri="{FF2B5EF4-FFF2-40B4-BE49-F238E27FC236}">
                <a16:creationId xmlns:a16="http://schemas.microsoft.com/office/drawing/2014/main" id="{9A966063-16C3-4D73-A6E5-5024D4CDDC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792376" cy="1274323"/>
          </a:xfrm>
          <a:prstGeom prst="rect">
            <a:avLst/>
          </a:prstGeom>
          <a:ln>
            <a:noFill/>
          </a:ln>
        </p:spPr>
      </p:pic>
      <p:sp>
        <p:nvSpPr>
          <p:cNvPr id="20" name="Isosceles Triangle 19">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uadroTexto 12">
            <a:extLst>
              <a:ext uri="{FF2B5EF4-FFF2-40B4-BE49-F238E27FC236}">
                <a16:creationId xmlns:a16="http://schemas.microsoft.com/office/drawing/2014/main" id="{4C3E2975-A99D-4AB6-A974-E834C1D9516A}"/>
              </a:ext>
            </a:extLst>
          </p:cNvPr>
          <p:cNvSpPr txBox="1"/>
          <p:nvPr/>
        </p:nvSpPr>
        <p:spPr>
          <a:xfrm>
            <a:off x="839850" y="1012570"/>
            <a:ext cx="9960745" cy="9187130"/>
          </a:xfrm>
          <a:prstGeom prst="rect">
            <a:avLst/>
          </a:prstGeom>
          <a:noFill/>
        </p:spPr>
        <p:txBody>
          <a:bodyPr wrap="square" lIns="91440" tIns="45720" rIns="91440" bIns="45720" rtlCol="0" anchor="t">
            <a:spAutoFit/>
          </a:bodyPr>
          <a:lstStyle/>
          <a:p>
            <a:pPr algn="ctr"/>
            <a:endParaRPr lang="es-ES" sz="2800" b="1" dirty="0">
              <a:solidFill>
                <a:srgbClr val="002060"/>
              </a:solidFill>
              <a:latin typeface="Malacitana"/>
              <a:ea typeface="+mn-lt"/>
              <a:cs typeface="+mn-lt"/>
            </a:endParaRPr>
          </a:p>
          <a:p>
            <a:pPr algn="ctr"/>
            <a:r>
              <a:rPr lang="es-ES" sz="2800" b="1" dirty="0">
                <a:solidFill>
                  <a:srgbClr val="002060"/>
                </a:solidFill>
                <a:latin typeface="Malacitana"/>
                <a:ea typeface="+mn-lt"/>
                <a:cs typeface="+mn-lt"/>
              </a:rPr>
              <a:t>Plan de Gestión de Datos</a:t>
            </a:r>
            <a:endParaRPr lang="es-ES" sz="2800" b="1" dirty="0">
              <a:solidFill>
                <a:srgbClr val="002060"/>
              </a:solidFill>
              <a:latin typeface="Malacitana"/>
              <a:cs typeface="Calibri"/>
            </a:endParaRPr>
          </a:p>
          <a:p>
            <a:pPr algn="ctr"/>
            <a:r>
              <a:rPr lang="es-ES" sz="2800" dirty="0">
                <a:solidFill>
                  <a:srgbClr val="002060"/>
                </a:solidFill>
                <a:latin typeface="Malacitana"/>
              </a:rPr>
              <a:t>-</a:t>
            </a:r>
            <a:r>
              <a:rPr lang="es-ES" sz="2400" dirty="0">
                <a:solidFill>
                  <a:srgbClr val="0070C0"/>
                </a:solidFill>
                <a:latin typeface="Malacitana"/>
                <a:ea typeface="+mn-lt"/>
                <a:cs typeface="+mn-lt"/>
              </a:rPr>
              <a:t>¿Por qué elaborarlo?</a:t>
            </a:r>
            <a:r>
              <a:rPr lang="es-ES" sz="2400" dirty="0">
                <a:solidFill>
                  <a:srgbClr val="002060"/>
                </a:solidFill>
                <a:latin typeface="Malacitana"/>
                <a:ea typeface="+mn-lt"/>
                <a:cs typeface="+mn-lt"/>
              </a:rPr>
              <a:t>-</a:t>
            </a:r>
            <a:endParaRPr lang="es-ES" sz="2400" dirty="0">
              <a:solidFill>
                <a:srgbClr val="000000"/>
              </a:solidFill>
              <a:latin typeface="Malacitana"/>
              <a:cs typeface="Calibri"/>
            </a:endParaRPr>
          </a:p>
          <a:p>
            <a:pPr algn="just"/>
            <a:endParaRPr lang="en-US" sz="1400" b="1" dirty="0">
              <a:solidFill>
                <a:srgbClr val="002060"/>
              </a:solidFill>
              <a:latin typeface="Malacitana" panose="00000500000000000000" pitchFamily="50" charset="0"/>
              <a:ea typeface="+mn-lt"/>
              <a:cs typeface="+mn-lt"/>
            </a:endParaRPr>
          </a:p>
          <a:p>
            <a:pPr lvl="2" algn="just"/>
            <a:r>
              <a:rPr lang="es-ES" sz="1400" dirty="0">
                <a:solidFill>
                  <a:srgbClr val="002060"/>
                </a:solidFill>
                <a:latin typeface="Malacitana"/>
                <a:ea typeface="+mn-lt"/>
                <a:cs typeface="+mn-lt"/>
              </a:rPr>
              <a:t>Desde</a:t>
            </a:r>
            <a:r>
              <a:rPr lang="es-ES" sz="1400" b="1" dirty="0">
                <a:solidFill>
                  <a:srgbClr val="002060"/>
                </a:solidFill>
                <a:latin typeface="Malacitana"/>
                <a:ea typeface="+mn-lt"/>
                <a:cs typeface="+mn-lt"/>
              </a:rPr>
              <a:t> 2017</a:t>
            </a:r>
            <a:r>
              <a:rPr lang="es-ES" sz="1400" dirty="0">
                <a:solidFill>
                  <a:srgbClr val="002060"/>
                </a:solidFill>
                <a:latin typeface="Malacitana"/>
                <a:ea typeface="+mn-lt"/>
                <a:cs typeface="+mn-lt"/>
              </a:rPr>
              <a:t> todos los </a:t>
            </a:r>
            <a:r>
              <a:rPr lang="es-ES" sz="1400" b="1" dirty="0">
                <a:solidFill>
                  <a:srgbClr val="002060"/>
                </a:solidFill>
                <a:latin typeface="Malacitana"/>
                <a:ea typeface="+mn-lt"/>
                <a:cs typeface="+mn-lt"/>
              </a:rPr>
              <a:t>proyectos europeos </a:t>
            </a:r>
            <a:r>
              <a:rPr lang="es-ES" sz="1400" dirty="0">
                <a:solidFill>
                  <a:srgbClr val="002060"/>
                </a:solidFill>
                <a:latin typeface="Malacitana"/>
                <a:ea typeface="+mn-lt"/>
                <a:cs typeface="+mn-lt"/>
              </a:rPr>
              <a:t>financiados con </a:t>
            </a:r>
            <a:r>
              <a:rPr lang="es-ES" sz="1400" b="1" dirty="0">
                <a:solidFill>
                  <a:srgbClr val="002060"/>
                </a:solidFill>
                <a:latin typeface="Malacitana"/>
                <a:ea typeface="+mn-lt"/>
                <a:cs typeface="+mn-lt"/>
              </a:rPr>
              <a:t>H2020 </a:t>
            </a:r>
            <a:r>
              <a:rPr lang="es-ES" sz="1400" dirty="0">
                <a:solidFill>
                  <a:srgbClr val="002060"/>
                </a:solidFill>
                <a:latin typeface="Malacitana"/>
                <a:ea typeface="+mn-lt"/>
                <a:cs typeface="+mn-lt"/>
              </a:rPr>
              <a:t>deben garantizar el </a:t>
            </a:r>
            <a:r>
              <a:rPr lang="es-ES" sz="1400" b="1" dirty="0">
                <a:solidFill>
                  <a:srgbClr val="002060"/>
                </a:solidFill>
                <a:latin typeface="Malacitana"/>
                <a:ea typeface="+mn-lt"/>
                <a:cs typeface="+mn-lt"/>
              </a:rPr>
              <a:t>acceso abierto</a:t>
            </a:r>
            <a:r>
              <a:rPr lang="es-ES" sz="1400" dirty="0">
                <a:solidFill>
                  <a:srgbClr val="002060"/>
                </a:solidFill>
                <a:latin typeface="Malacitana"/>
                <a:ea typeface="+mn-lt"/>
                <a:cs typeface="+mn-lt"/>
              </a:rPr>
              <a:t> a los </a:t>
            </a:r>
            <a:r>
              <a:rPr lang="es-ES" sz="1400" b="1" dirty="0">
                <a:solidFill>
                  <a:srgbClr val="002060"/>
                </a:solidFill>
                <a:latin typeface="Malacitana"/>
                <a:ea typeface="+mn-lt"/>
                <a:cs typeface="+mn-lt"/>
              </a:rPr>
              <a:t>datos de investigación.</a:t>
            </a:r>
            <a:r>
              <a:rPr lang="es-ES" sz="1400" dirty="0">
                <a:solidFill>
                  <a:srgbClr val="002060"/>
                </a:solidFill>
                <a:latin typeface="Malacitana"/>
                <a:ea typeface="+mn-lt"/>
                <a:cs typeface="+mn-lt"/>
              </a:rPr>
              <a:t> En </a:t>
            </a:r>
            <a:r>
              <a:rPr lang="es-ES" sz="1400" b="1" dirty="0">
                <a:solidFill>
                  <a:srgbClr val="002060"/>
                </a:solidFill>
                <a:latin typeface="Malacitana"/>
                <a:ea typeface="+mn-lt"/>
                <a:cs typeface="+mn-lt"/>
              </a:rPr>
              <a:t>Horizonte Europa </a:t>
            </a:r>
            <a:r>
              <a:rPr lang="es-ES" sz="1400" dirty="0">
                <a:solidFill>
                  <a:srgbClr val="002060"/>
                </a:solidFill>
                <a:latin typeface="Malacitana"/>
                <a:ea typeface="+mn-lt"/>
                <a:cs typeface="+mn-lt"/>
              </a:rPr>
              <a:t>2021-2027, se establece como uno de los requisitos que deben cumplir los participantes en sus proyectos:</a:t>
            </a:r>
          </a:p>
          <a:p>
            <a:pPr lvl="2" algn="just"/>
            <a:endParaRPr lang="es-ES" sz="1400" dirty="0">
              <a:solidFill>
                <a:srgbClr val="002060"/>
              </a:solidFill>
              <a:latin typeface="Malacitana"/>
              <a:ea typeface="+mn-lt"/>
              <a:cs typeface="+mn-lt"/>
            </a:endParaRPr>
          </a:p>
          <a:p>
            <a:pPr marL="1085850" lvl="2" indent="-171450" algn="just">
              <a:buFont typeface="Wingdings" panose="05000000000000000000" pitchFamily="2" charset="2"/>
              <a:buChar char="Ø"/>
            </a:pPr>
            <a:r>
              <a:rPr lang="es-ES" sz="1400" dirty="0">
                <a:solidFill>
                  <a:srgbClr val="002060"/>
                </a:solidFill>
                <a:latin typeface="Malacitana"/>
                <a:ea typeface="+mn-lt"/>
                <a:cs typeface="+mn-lt"/>
              </a:rPr>
              <a:t>Establecer un plan de gestión de datos (Data Management Plan - DMP) y actualizarlo periódicamente.</a:t>
            </a:r>
          </a:p>
          <a:p>
            <a:pPr marL="1085850" lvl="2" indent="-171450" algn="just">
              <a:buFont typeface="Wingdings" panose="05000000000000000000" pitchFamily="2" charset="2"/>
              <a:buChar char="Ø"/>
            </a:pPr>
            <a:endParaRPr lang="es-ES" sz="1400" dirty="0">
              <a:solidFill>
                <a:srgbClr val="002060"/>
              </a:solidFill>
              <a:latin typeface="Malacitana" panose="00000500000000000000" pitchFamily="50" charset="0"/>
              <a:ea typeface="+mn-lt"/>
              <a:cs typeface="+mn-lt"/>
            </a:endParaRPr>
          </a:p>
          <a:p>
            <a:pPr marL="1085850" lvl="2" indent="-171450" algn="just">
              <a:buFont typeface="Wingdings" panose="05000000000000000000" pitchFamily="2" charset="2"/>
              <a:buChar char="Ø"/>
            </a:pPr>
            <a:r>
              <a:rPr lang="es-ES" sz="1400" dirty="0">
                <a:solidFill>
                  <a:srgbClr val="002060"/>
                </a:solidFill>
                <a:latin typeface="Malacitana"/>
                <a:ea typeface="+mn-lt"/>
                <a:cs typeface="+mn-lt"/>
              </a:rPr>
              <a:t>Depositar los datos en un repositorio de confianza aceptado por la CE/Agencia.</a:t>
            </a:r>
          </a:p>
          <a:p>
            <a:pPr marL="1085850" lvl="2" indent="-171450" algn="just">
              <a:buFont typeface="Wingdings" panose="05000000000000000000" pitchFamily="2" charset="2"/>
              <a:buChar char="Ø"/>
            </a:pPr>
            <a:endParaRPr lang="es-ES" sz="1400" dirty="0">
              <a:solidFill>
                <a:srgbClr val="002060"/>
              </a:solidFill>
              <a:latin typeface="Malacitana" panose="00000500000000000000" pitchFamily="50" charset="0"/>
              <a:ea typeface="+mn-lt"/>
              <a:cs typeface="+mn-lt"/>
            </a:endParaRPr>
          </a:p>
          <a:p>
            <a:pPr marL="1085850" lvl="2" indent="-171450" algn="just">
              <a:buFont typeface="Wingdings" panose="05000000000000000000" pitchFamily="2" charset="2"/>
              <a:buChar char="Ø"/>
            </a:pPr>
            <a:r>
              <a:rPr lang="es-ES" sz="1400" dirty="0">
                <a:solidFill>
                  <a:srgbClr val="002060"/>
                </a:solidFill>
                <a:latin typeface="Malacitana"/>
                <a:ea typeface="+mn-lt"/>
                <a:cs typeface="+mn-lt"/>
              </a:rPr>
              <a:t>Garantizar el acceso abierto, a través del repositorio, a los datos depositados, siguiendo el principio «tan abierto como sea posible tan cerrado como sea necesario», a menos que perjudique los intereses legítimos del socio o contravenga otras restricciones del acuerdo de subvención o el interés general de la UE. De ser así, debe justificarse en el PGD por ejemplo en estos casos: </a:t>
            </a:r>
            <a:r>
              <a:rPr lang="es-ES" sz="1400" dirty="0">
                <a:solidFill>
                  <a:srgbClr val="002060"/>
                </a:solidFill>
                <a:latin typeface="Malacitana" panose="00000500000000000000" pitchFamily="50" charset="0"/>
                <a:ea typeface="+mn-lt"/>
                <a:cs typeface="+mn-lt"/>
              </a:rPr>
              <a:t>p</a:t>
            </a:r>
            <a:r>
              <a:rPr lang="es-ES" sz="1400" dirty="0">
                <a:solidFill>
                  <a:srgbClr val="002060"/>
                </a:solidFill>
                <a:latin typeface="Malacitana" panose="00000500000000000000" pitchFamily="50" charset="0"/>
              </a:rPr>
              <a:t>rotección de información personal, protección de especies en peligro, protección de recursos culturales, protección de recursos genéticos.</a:t>
            </a:r>
            <a:endParaRPr lang="es-ES" sz="1400" dirty="0">
              <a:solidFill>
                <a:srgbClr val="002060"/>
              </a:solidFill>
              <a:latin typeface="Malacitana"/>
              <a:ea typeface="+mn-lt"/>
              <a:cs typeface="+mn-lt"/>
            </a:endParaRPr>
          </a:p>
          <a:p>
            <a:pPr lvl="2" algn="just"/>
            <a:endParaRPr lang="es-ES" sz="1400" dirty="0">
              <a:solidFill>
                <a:srgbClr val="002060"/>
              </a:solidFill>
              <a:latin typeface="Malacitana" panose="00000500000000000000" pitchFamily="50" charset="0"/>
              <a:ea typeface="+mn-lt"/>
              <a:cs typeface="+mn-lt"/>
            </a:endParaRPr>
          </a:p>
          <a:p>
            <a:pPr marL="1085850" lvl="2" indent="-171450" algn="just">
              <a:buFont typeface="Wingdings" panose="05000000000000000000" pitchFamily="2" charset="2"/>
              <a:buChar char="Ø"/>
            </a:pPr>
            <a:r>
              <a:rPr lang="es-ES" sz="1400" dirty="0">
                <a:solidFill>
                  <a:srgbClr val="002060"/>
                </a:solidFill>
                <a:latin typeface="Malacitana"/>
                <a:ea typeface="+mn-lt"/>
                <a:cs typeface="+mn-lt"/>
              </a:rPr>
              <a:t>Proporcionar información a través del repositorio sobre cualquier otra herramienta e instrumento necesario para reutilizar o validar los datos sobre cualquier resultado de la investigación. </a:t>
            </a:r>
          </a:p>
          <a:p>
            <a:pPr lvl="2" algn="just"/>
            <a:r>
              <a:rPr lang="en-US" sz="1600" dirty="0">
                <a:solidFill>
                  <a:srgbClr val="002060"/>
                </a:solidFill>
                <a:latin typeface="Malacitana"/>
                <a:ea typeface="+mn-lt"/>
                <a:cs typeface="+mn-lt"/>
              </a:rPr>
              <a:t>                                   </a:t>
            </a:r>
            <a:r>
              <a:rPr lang="en-US" sz="1600" b="1" dirty="0">
                <a:solidFill>
                  <a:srgbClr val="002060"/>
                </a:solidFill>
                <a:latin typeface="Malacitana"/>
                <a:ea typeface="+mn-lt"/>
                <a:cs typeface="+mn-lt"/>
              </a:rPr>
              <a:t>             </a:t>
            </a:r>
            <a:endParaRPr lang="en-US" sz="1200" b="1" dirty="0">
              <a:solidFill>
                <a:srgbClr val="002060"/>
              </a:solidFill>
              <a:latin typeface="Malacitana"/>
              <a:ea typeface="+mn-lt"/>
              <a:cs typeface="+mn-lt"/>
            </a:endParaRPr>
          </a:p>
          <a:p>
            <a:pPr lvl="8" algn="just"/>
            <a:r>
              <a:rPr lang="en-US" sz="1100" b="1" dirty="0">
                <a:solidFill>
                  <a:srgbClr val="002060"/>
                </a:solidFill>
                <a:latin typeface="Malacitana"/>
                <a:ea typeface="+mn-lt"/>
                <a:cs typeface="+mn-lt"/>
              </a:rPr>
              <a:t>                                                                </a:t>
            </a:r>
            <a:r>
              <a:rPr lang="en-US" sz="1000" b="1" dirty="0">
                <a:solidFill>
                  <a:srgbClr val="002060"/>
                </a:solidFill>
                <a:latin typeface="Malacitana"/>
                <a:ea typeface="+mn-lt"/>
                <a:cs typeface="+mn-lt"/>
              </a:rPr>
              <a:t>Fuente: </a:t>
            </a:r>
            <a:r>
              <a:rPr lang="es-ES" sz="1000" dirty="0">
                <a:solidFill>
                  <a:srgbClr val="0070C0"/>
                </a:solidFill>
                <a:latin typeface="Malacitana"/>
                <a:ea typeface="+mn-lt"/>
                <a:cs typeface="+mn-lt"/>
                <a:hlinkClick r:id="rId4">
                  <a:extLst>
                    <a:ext uri="{A12FA001-AC4F-418D-AE19-62706E023703}">
                      <ahyp:hlinkClr xmlns:ahyp="http://schemas.microsoft.com/office/drawing/2018/hyperlinkcolor" val="tx"/>
                    </a:ext>
                  </a:extLst>
                </a:hlinkClick>
              </a:rPr>
              <a:t>Horizonte Europa. Guía del participante</a:t>
            </a:r>
            <a:endParaRPr lang="es-ES" sz="1000" dirty="0">
              <a:solidFill>
                <a:srgbClr val="0070C0"/>
              </a:solidFill>
              <a:latin typeface="Malacitana"/>
            </a:endParaRPr>
          </a:p>
          <a:p>
            <a:pPr lvl="8" algn="just"/>
            <a:endParaRPr lang="en-US" sz="1200" b="1" dirty="0">
              <a:solidFill>
                <a:srgbClr val="002060"/>
              </a:solidFill>
              <a:latin typeface="Malacitana"/>
              <a:ea typeface="+mn-lt"/>
              <a:cs typeface="+mn-lt"/>
            </a:endParaRPr>
          </a:p>
          <a:p>
            <a:pPr lvl="8" algn="just"/>
            <a:endParaRPr lang="en-US" sz="1200" b="1" dirty="0">
              <a:solidFill>
                <a:srgbClr val="002060"/>
              </a:solidFill>
              <a:latin typeface="Malacitana"/>
              <a:ea typeface="+mn-lt"/>
              <a:cs typeface="+mn-lt"/>
            </a:endParaRPr>
          </a:p>
          <a:p>
            <a:pPr lvl="8" algn="just"/>
            <a:endParaRPr lang="en-US" sz="1200" b="1" dirty="0">
              <a:solidFill>
                <a:srgbClr val="002060"/>
              </a:solidFill>
              <a:latin typeface="Malacitana"/>
              <a:ea typeface="+mn-lt"/>
              <a:cs typeface="+mn-lt"/>
            </a:endParaRPr>
          </a:p>
          <a:p>
            <a:pPr lvl="8" algn="just"/>
            <a:endParaRPr lang="en-US" sz="1200" b="1" dirty="0">
              <a:solidFill>
                <a:srgbClr val="002060"/>
              </a:solidFill>
              <a:latin typeface="Malacitana"/>
              <a:ea typeface="+mn-lt"/>
              <a:cs typeface="+mn-lt"/>
            </a:endParaRPr>
          </a:p>
          <a:p>
            <a:pPr lvl="8" algn="just"/>
            <a:endParaRPr lang="en-US" sz="1200" b="1" dirty="0">
              <a:solidFill>
                <a:srgbClr val="002060"/>
              </a:solidFill>
              <a:latin typeface="Malacitana"/>
              <a:ea typeface="+mn-lt"/>
              <a:cs typeface="+mn-lt"/>
            </a:endParaRPr>
          </a:p>
          <a:p>
            <a:pPr lvl="8" algn="just"/>
            <a:endParaRPr lang="en-US" sz="1200" b="1" dirty="0">
              <a:solidFill>
                <a:srgbClr val="002060"/>
              </a:solidFill>
              <a:latin typeface="Malacitana"/>
              <a:ea typeface="+mn-lt"/>
              <a:cs typeface="+mn-lt"/>
            </a:endParaRPr>
          </a:p>
          <a:p>
            <a:pPr lvl="8" algn="just"/>
            <a:endParaRPr lang="en-US" sz="1200" b="1" dirty="0">
              <a:solidFill>
                <a:srgbClr val="002060"/>
              </a:solidFill>
              <a:latin typeface="Malacitana"/>
              <a:ea typeface="+mn-lt"/>
              <a:cs typeface="+mn-lt"/>
            </a:endParaRPr>
          </a:p>
          <a:p>
            <a:pPr lvl="8" algn="just"/>
            <a:endParaRPr lang="en-US" sz="1200" b="1" dirty="0">
              <a:solidFill>
                <a:srgbClr val="002060"/>
              </a:solidFill>
              <a:latin typeface="Malacitana"/>
              <a:ea typeface="+mn-lt"/>
              <a:cs typeface="+mn-lt"/>
            </a:endParaRPr>
          </a:p>
          <a:p>
            <a:pPr lvl="8" algn="just"/>
            <a:endParaRPr lang="en-US" sz="1200" b="1" dirty="0">
              <a:solidFill>
                <a:srgbClr val="002060"/>
              </a:solidFill>
              <a:latin typeface="Malacitana"/>
              <a:ea typeface="+mn-lt"/>
              <a:cs typeface="+mn-lt"/>
            </a:endParaRPr>
          </a:p>
          <a:p>
            <a:pPr lvl="8" algn="just"/>
            <a:endParaRPr lang="en-US" sz="1200" b="1" dirty="0">
              <a:solidFill>
                <a:srgbClr val="002060"/>
              </a:solidFill>
              <a:latin typeface="Malacitana"/>
              <a:ea typeface="+mn-lt"/>
              <a:cs typeface="+mn-lt"/>
            </a:endParaRPr>
          </a:p>
          <a:p>
            <a:pPr lvl="8" algn="just"/>
            <a:endParaRPr lang="en-US" sz="1200" b="1" dirty="0">
              <a:solidFill>
                <a:srgbClr val="002060"/>
              </a:solidFill>
              <a:latin typeface="Malacitana"/>
              <a:ea typeface="+mn-lt"/>
              <a:cs typeface="+mn-lt"/>
            </a:endParaRPr>
          </a:p>
          <a:p>
            <a:pPr lvl="8" algn="just"/>
            <a:endParaRPr lang="en-US" sz="1200" b="1" dirty="0">
              <a:solidFill>
                <a:srgbClr val="002060"/>
              </a:solidFill>
              <a:latin typeface="Malacitana"/>
              <a:ea typeface="+mn-lt"/>
              <a:cs typeface="+mn-lt"/>
            </a:endParaRPr>
          </a:p>
          <a:p>
            <a:pPr lvl="8" algn="just"/>
            <a:endParaRPr lang="en-US" sz="1200" b="1" dirty="0">
              <a:solidFill>
                <a:srgbClr val="002060"/>
              </a:solidFill>
              <a:latin typeface="Malacitana"/>
              <a:ea typeface="+mn-lt"/>
              <a:cs typeface="+mn-lt"/>
            </a:endParaRPr>
          </a:p>
          <a:p>
            <a:pPr lvl="8" algn="just"/>
            <a:endParaRPr lang="en-US" sz="1200" b="1" dirty="0">
              <a:solidFill>
                <a:srgbClr val="002060"/>
              </a:solidFill>
              <a:latin typeface="Malacitana"/>
              <a:ea typeface="+mn-lt"/>
              <a:cs typeface="+mn-lt"/>
            </a:endParaRPr>
          </a:p>
          <a:p>
            <a:pPr lvl="8" algn="just"/>
            <a:endParaRPr lang="en-US" dirty="0"/>
          </a:p>
          <a:p>
            <a:pPr lvl="8" algn="just"/>
            <a:endParaRPr lang="en-US" sz="1200" i="1" dirty="0">
              <a:solidFill>
                <a:srgbClr val="002060"/>
              </a:solidFill>
              <a:latin typeface="Malacitana"/>
              <a:cs typeface="Calibri"/>
            </a:endParaRPr>
          </a:p>
          <a:p>
            <a:pPr algn="just"/>
            <a:endParaRPr lang="en-US" sz="1200" i="1" dirty="0">
              <a:solidFill>
                <a:srgbClr val="002060"/>
              </a:solidFill>
              <a:latin typeface="Calibri" panose="020F0502020204030204"/>
              <a:ea typeface="+mn-lt"/>
              <a:cs typeface="+mn-lt"/>
            </a:endParaRPr>
          </a:p>
          <a:p>
            <a:pPr marL="457200" indent="-457200" algn="just">
              <a:buFont typeface="Arial" panose="020B0604020202020204" pitchFamily="34" charset="0"/>
              <a:buChar char="•"/>
            </a:pPr>
            <a:endParaRPr lang="es-ES" sz="3200" dirty="0">
              <a:solidFill>
                <a:srgbClr val="000000"/>
              </a:solidFill>
              <a:latin typeface="Arial Narrow" panose="020B0606020202030204" pitchFamily="34" charset="0"/>
              <a:ea typeface="+mn-lt"/>
              <a:cs typeface="+mn-lt"/>
            </a:endParaRPr>
          </a:p>
        </p:txBody>
      </p:sp>
    </p:spTree>
    <p:extLst>
      <p:ext uri="{BB962C8B-B14F-4D97-AF65-F5344CB8AC3E}">
        <p14:creationId xmlns:p14="http://schemas.microsoft.com/office/powerpoint/2010/main" val="235046941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Isosceles Triangle 17">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descr="Imagen que contiene Texto&#10;&#10;Descripción generada automáticamente">
            <a:extLst>
              <a:ext uri="{FF2B5EF4-FFF2-40B4-BE49-F238E27FC236}">
                <a16:creationId xmlns:a16="http://schemas.microsoft.com/office/drawing/2014/main" id="{9A966063-16C3-4D73-A6E5-5024D4CDDC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792376" cy="1274323"/>
          </a:xfrm>
          <a:prstGeom prst="rect">
            <a:avLst/>
          </a:prstGeom>
          <a:ln>
            <a:noFill/>
          </a:ln>
        </p:spPr>
      </p:pic>
      <p:sp>
        <p:nvSpPr>
          <p:cNvPr id="20" name="Isosceles Triangle 19">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uadroTexto 12">
            <a:extLst>
              <a:ext uri="{FF2B5EF4-FFF2-40B4-BE49-F238E27FC236}">
                <a16:creationId xmlns:a16="http://schemas.microsoft.com/office/drawing/2014/main" id="{4C3E2975-A99D-4AB6-A974-E834C1D9516A}"/>
              </a:ext>
            </a:extLst>
          </p:cNvPr>
          <p:cNvSpPr txBox="1"/>
          <p:nvPr/>
        </p:nvSpPr>
        <p:spPr>
          <a:xfrm>
            <a:off x="1214325" y="1310889"/>
            <a:ext cx="9659010" cy="4985980"/>
          </a:xfrm>
          <a:prstGeom prst="rect">
            <a:avLst/>
          </a:prstGeom>
          <a:noFill/>
        </p:spPr>
        <p:txBody>
          <a:bodyPr wrap="square" lIns="91440" tIns="45720" rIns="91440" bIns="45720" rtlCol="0" anchor="t">
            <a:spAutoFit/>
          </a:bodyPr>
          <a:lstStyle/>
          <a:p>
            <a:pPr algn="ctr"/>
            <a:r>
              <a:rPr lang="es-ES" sz="2800" b="1" dirty="0">
                <a:solidFill>
                  <a:srgbClr val="002060"/>
                </a:solidFill>
                <a:latin typeface="Malacitana"/>
                <a:ea typeface="+mn-lt"/>
                <a:cs typeface="+mn-lt"/>
              </a:rPr>
              <a:t>Plan de Gestión de Datos</a:t>
            </a:r>
            <a:endParaRPr lang="en-US" sz="2800" dirty="0">
              <a:latin typeface="Malacitana"/>
              <a:ea typeface="+mn-lt"/>
              <a:cs typeface="+mn-lt"/>
            </a:endParaRPr>
          </a:p>
          <a:p>
            <a:pPr algn="ctr"/>
            <a:r>
              <a:rPr lang="es-ES" sz="2400" dirty="0">
                <a:solidFill>
                  <a:srgbClr val="002060"/>
                </a:solidFill>
                <a:latin typeface="Malacitana"/>
              </a:rPr>
              <a:t>-</a:t>
            </a:r>
            <a:r>
              <a:rPr lang="es-ES" sz="2400" dirty="0">
                <a:solidFill>
                  <a:srgbClr val="0070C0"/>
                </a:solidFill>
                <a:latin typeface="Malacitana"/>
                <a:ea typeface="+mn-lt"/>
                <a:cs typeface="+mn-lt"/>
              </a:rPr>
              <a:t>¿Cómo hacerlo?</a:t>
            </a:r>
            <a:r>
              <a:rPr lang="es-ES" sz="2400" dirty="0">
                <a:solidFill>
                  <a:srgbClr val="002060"/>
                </a:solidFill>
                <a:latin typeface="Malacitana"/>
                <a:ea typeface="+mn-lt"/>
                <a:cs typeface="+mn-lt"/>
              </a:rPr>
              <a:t>-</a:t>
            </a:r>
            <a:endParaRPr lang="es-ES" sz="2400" dirty="0">
              <a:latin typeface="Malacitana"/>
            </a:endParaRPr>
          </a:p>
          <a:p>
            <a:pPr algn="just"/>
            <a:endParaRPr lang="es-ES" sz="2000" dirty="0">
              <a:solidFill>
                <a:srgbClr val="002060"/>
              </a:solidFill>
              <a:latin typeface="Malacitana" panose="00000500000000000000" pitchFamily="50" charset="0"/>
              <a:ea typeface="+mn-lt"/>
              <a:cs typeface="+mn-lt"/>
            </a:endParaRPr>
          </a:p>
          <a:p>
            <a:pPr marL="800100" lvl="1" indent="-342900" algn="just">
              <a:buFont typeface="Wingdings" panose="05000000000000000000" pitchFamily="2" charset="2"/>
              <a:buChar char="Ø"/>
            </a:pPr>
            <a:r>
              <a:rPr lang="es-ES" dirty="0">
                <a:solidFill>
                  <a:srgbClr val="002060"/>
                </a:solidFill>
                <a:latin typeface="Malacitana"/>
                <a:ea typeface="+mn-lt"/>
                <a:cs typeface="+mn-lt"/>
                <a:hlinkClick r:id="rId4">
                  <a:extLst>
                    <a:ext uri="{A12FA001-AC4F-418D-AE19-62706E023703}">
                      <ahyp:hlinkClr xmlns:ahyp="http://schemas.microsoft.com/office/drawing/2018/hyperlinkcolor" val="tx"/>
                    </a:ext>
                  </a:extLst>
                </a:hlinkClick>
              </a:rPr>
              <a:t>ARGOS</a:t>
            </a:r>
            <a:r>
              <a:rPr lang="es-ES" dirty="0">
                <a:solidFill>
                  <a:srgbClr val="002060"/>
                </a:solidFill>
                <a:latin typeface="Malacitana"/>
                <a:ea typeface="+mn-lt"/>
                <a:cs typeface="+mn-lt"/>
              </a:rPr>
              <a:t>: nueva herramienta de uso gratuito creada dentro de la infraestructura de </a:t>
            </a:r>
            <a:r>
              <a:rPr lang="es-ES" dirty="0" err="1">
                <a:solidFill>
                  <a:srgbClr val="002060"/>
                </a:solidFill>
                <a:latin typeface="Malacitana"/>
                <a:ea typeface="+mn-lt"/>
                <a:cs typeface="+mn-lt"/>
              </a:rPr>
              <a:t>OpenAire</a:t>
            </a:r>
            <a:r>
              <a:rPr lang="es-ES" dirty="0">
                <a:solidFill>
                  <a:srgbClr val="002060"/>
                </a:solidFill>
                <a:latin typeface="Malacitana"/>
                <a:ea typeface="+mn-lt"/>
                <a:cs typeface="+mn-lt"/>
              </a:rPr>
              <a:t> que permite elaborar </a:t>
            </a:r>
            <a:r>
              <a:rPr lang="es-ES" dirty="0" err="1">
                <a:solidFill>
                  <a:srgbClr val="002060"/>
                </a:solidFill>
                <a:latin typeface="Malacitana"/>
                <a:ea typeface="+mn-lt"/>
                <a:cs typeface="+mn-lt"/>
              </a:rPr>
              <a:t>PGDs</a:t>
            </a:r>
            <a:r>
              <a:rPr lang="es-ES" dirty="0">
                <a:solidFill>
                  <a:srgbClr val="002060"/>
                </a:solidFill>
                <a:latin typeface="Malacitana"/>
                <a:ea typeface="+mn-lt"/>
                <a:cs typeface="+mn-lt"/>
              </a:rPr>
              <a:t>, disponible desde 2022.</a:t>
            </a:r>
          </a:p>
          <a:p>
            <a:pPr marL="800100" lvl="1" indent="-342900" algn="just">
              <a:buFont typeface="Wingdings" panose="05000000000000000000" pitchFamily="2" charset="2"/>
              <a:buChar char="Ø"/>
            </a:pPr>
            <a:r>
              <a:rPr lang="es-ES" dirty="0">
                <a:solidFill>
                  <a:srgbClr val="002060"/>
                </a:solidFill>
                <a:latin typeface="Malacitana"/>
                <a:ea typeface="+mn-lt"/>
                <a:cs typeface="+mn-lt"/>
                <a:hlinkClick r:id="rId5">
                  <a:extLst>
                    <a:ext uri="{A12FA001-AC4F-418D-AE19-62706E023703}">
                      <ahyp:hlinkClr xmlns:ahyp="http://schemas.microsoft.com/office/drawing/2018/hyperlinkcolor" val="tx"/>
                    </a:ext>
                  </a:extLst>
                </a:hlinkClick>
              </a:rPr>
              <a:t>DMPOnline</a:t>
            </a:r>
            <a:r>
              <a:rPr lang="es-ES" dirty="0">
                <a:solidFill>
                  <a:srgbClr val="002060"/>
                </a:solidFill>
                <a:latin typeface="Malacitana"/>
                <a:ea typeface="+mn-lt"/>
                <a:cs typeface="+mn-lt"/>
              </a:rPr>
              <a:t>: es la herramienta gratuita que contiene las plantillas para generar Planes de Gestión de Datos de diversas agencias financiadoras de investigación.</a:t>
            </a:r>
          </a:p>
          <a:p>
            <a:pPr lvl="1" algn="just"/>
            <a:endParaRPr lang="es-ES" dirty="0">
              <a:solidFill>
                <a:srgbClr val="002060"/>
              </a:solidFill>
              <a:latin typeface="Malacitana" panose="00000500000000000000" pitchFamily="50" charset="0"/>
              <a:ea typeface="+mn-lt"/>
              <a:cs typeface="+mn-lt"/>
            </a:endParaRPr>
          </a:p>
          <a:p>
            <a:pPr lvl="1" algn="just"/>
            <a:r>
              <a:rPr lang="es-ES" dirty="0">
                <a:solidFill>
                  <a:srgbClr val="002060"/>
                </a:solidFill>
                <a:latin typeface="Malacitana"/>
                <a:ea typeface="+mn-lt"/>
                <a:cs typeface="+mn-lt"/>
              </a:rPr>
              <a:t>Estas dos aplicaciones tienen características similares, son de uso gratuito y ambas se adaptan a los requerimientos de la Comisión Europea.</a:t>
            </a:r>
          </a:p>
          <a:p>
            <a:pPr lvl="3" algn="just"/>
            <a:endParaRPr lang="es-ES" sz="2000" dirty="0">
              <a:solidFill>
                <a:srgbClr val="002060"/>
              </a:solidFill>
              <a:latin typeface="Malacitana"/>
              <a:ea typeface="+mn-lt"/>
              <a:cs typeface="+mn-lt"/>
            </a:endParaRPr>
          </a:p>
          <a:p>
            <a:pPr algn="just"/>
            <a:endParaRPr lang="es-ES" sz="2000" dirty="0">
              <a:solidFill>
                <a:srgbClr val="002060"/>
              </a:solidFill>
              <a:latin typeface="Malacitana"/>
              <a:ea typeface="+mn-lt"/>
              <a:cs typeface="+mn-lt"/>
            </a:endParaRPr>
          </a:p>
          <a:p>
            <a:pPr marL="1828800" lvl="3" indent="-457200" algn="just">
              <a:buFont typeface="Wingdings" panose="05000000000000000000" pitchFamily="2" charset="2"/>
              <a:buChar char="§"/>
            </a:pPr>
            <a:endParaRPr lang="es-ES" sz="2000" dirty="0">
              <a:solidFill>
                <a:srgbClr val="002060"/>
              </a:solidFill>
              <a:latin typeface="Malacitana"/>
              <a:ea typeface="+mn-lt"/>
              <a:cs typeface="+mn-lt"/>
            </a:endParaRPr>
          </a:p>
          <a:p>
            <a:pPr marL="457200" indent="-457200" algn="just">
              <a:buFont typeface="Wingdings" panose="05000000000000000000" pitchFamily="2" charset="2"/>
              <a:buChar char="Ø"/>
            </a:pPr>
            <a:endParaRPr lang="es-ES" sz="2000" dirty="0">
              <a:solidFill>
                <a:srgbClr val="002060"/>
              </a:solidFill>
              <a:latin typeface="Malacitana"/>
              <a:ea typeface="+mn-lt"/>
              <a:cs typeface="+mn-lt"/>
            </a:endParaRPr>
          </a:p>
          <a:p>
            <a:pPr marL="457200" indent="-457200" algn="just">
              <a:buFont typeface="Wingdings" panose="05000000000000000000" pitchFamily="2" charset="2"/>
              <a:buChar char="Ø"/>
            </a:pPr>
            <a:endParaRPr lang="es-ES" sz="2000" dirty="0">
              <a:solidFill>
                <a:srgbClr val="002060"/>
              </a:solidFill>
              <a:latin typeface="Malacitana"/>
              <a:ea typeface="+mn-lt"/>
              <a:cs typeface="+mn-lt"/>
            </a:endParaRPr>
          </a:p>
          <a:p>
            <a:pPr marL="457200" indent="-457200" algn="just">
              <a:buFont typeface="Arial" panose="020B0604020202020204" pitchFamily="34" charset="0"/>
              <a:buChar char="•"/>
            </a:pPr>
            <a:endParaRPr lang="es-ES" sz="2000" dirty="0">
              <a:solidFill>
                <a:srgbClr val="002060"/>
              </a:solidFill>
              <a:latin typeface="Malacitana"/>
              <a:ea typeface="+mn-lt"/>
              <a:cs typeface="+mn-lt"/>
            </a:endParaRPr>
          </a:p>
        </p:txBody>
      </p:sp>
    </p:spTree>
    <p:extLst>
      <p:ext uri="{BB962C8B-B14F-4D97-AF65-F5344CB8AC3E}">
        <p14:creationId xmlns:p14="http://schemas.microsoft.com/office/powerpoint/2010/main" val="21935021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Isosceles Triangle 17">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descr="Imagen que contiene Texto&#10;&#10;Descripción generada automáticamente">
            <a:extLst>
              <a:ext uri="{FF2B5EF4-FFF2-40B4-BE49-F238E27FC236}">
                <a16:creationId xmlns:a16="http://schemas.microsoft.com/office/drawing/2014/main" id="{9A966063-16C3-4D73-A6E5-5024D4CDDC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792376" cy="1274323"/>
          </a:xfrm>
          <a:prstGeom prst="rect">
            <a:avLst/>
          </a:prstGeom>
          <a:ln>
            <a:noFill/>
          </a:ln>
        </p:spPr>
      </p:pic>
      <p:sp>
        <p:nvSpPr>
          <p:cNvPr id="20" name="Isosceles Triangle 19">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uadroTexto 12">
            <a:extLst>
              <a:ext uri="{FF2B5EF4-FFF2-40B4-BE49-F238E27FC236}">
                <a16:creationId xmlns:a16="http://schemas.microsoft.com/office/drawing/2014/main" id="{4C3E2975-A99D-4AB6-A974-E834C1D9516A}"/>
              </a:ext>
            </a:extLst>
          </p:cNvPr>
          <p:cNvSpPr txBox="1"/>
          <p:nvPr/>
        </p:nvSpPr>
        <p:spPr>
          <a:xfrm>
            <a:off x="1115311" y="1201175"/>
            <a:ext cx="9659010" cy="6309420"/>
          </a:xfrm>
          <a:prstGeom prst="rect">
            <a:avLst/>
          </a:prstGeom>
          <a:noFill/>
        </p:spPr>
        <p:txBody>
          <a:bodyPr wrap="square" lIns="91440" tIns="45720" rIns="91440" bIns="45720" rtlCol="0" anchor="t">
            <a:spAutoFit/>
          </a:bodyPr>
          <a:lstStyle/>
          <a:p>
            <a:pPr algn="ctr"/>
            <a:endParaRPr lang="es-ES" sz="2800" b="1" dirty="0">
              <a:solidFill>
                <a:srgbClr val="002060"/>
              </a:solidFill>
              <a:latin typeface="Malacitana"/>
            </a:endParaRPr>
          </a:p>
          <a:p>
            <a:pPr algn="ctr"/>
            <a:r>
              <a:rPr lang="es-ES" sz="2800" b="1" dirty="0">
                <a:solidFill>
                  <a:srgbClr val="002060"/>
                </a:solidFill>
                <a:latin typeface="Malacitana"/>
              </a:rPr>
              <a:t>Datos de investigación abiertos </a:t>
            </a:r>
            <a:endParaRPr lang="es-ES" dirty="0">
              <a:cs typeface="Calibri"/>
            </a:endParaRPr>
          </a:p>
          <a:p>
            <a:pPr algn="just"/>
            <a:r>
              <a:rPr lang="es-ES" sz="2400" b="1" dirty="0">
                <a:solidFill>
                  <a:srgbClr val="002060"/>
                </a:solidFill>
                <a:latin typeface="Malacitana"/>
              </a:rPr>
              <a:t>1. Ciencia abierta</a:t>
            </a:r>
          </a:p>
          <a:p>
            <a:pPr marL="914400" lvl="1" indent="-457200" algn="just">
              <a:buFont typeface="Wingdings"/>
              <a:buChar char="§"/>
            </a:pPr>
            <a:r>
              <a:rPr lang="es-ES" sz="2400" dirty="0">
                <a:solidFill>
                  <a:srgbClr val="002060"/>
                </a:solidFill>
                <a:latin typeface="Malacitana"/>
              </a:rPr>
              <a:t>Definición</a:t>
            </a:r>
          </a:p>
          <a:p>
            <a:pPr marL="914400" lvl="1" indent="-457200" algn="just">
              <a:buFont typeface="Wingdings"/>
              <a:buChar char="§"/>
            </a:pPr>
            <a:r>
              <a:rPr lang="es-ES" sz="2400" dirty="0">
                <a:solidFill>
                  <a:srgbClr val="002060"/>
                </a:solidFill>
                <a:latin typeface="Malacitana"/>
              </a:rPr>
              <a:t>Horizonte Europa</a:t>
            </a:r>
          </a:p>
          <a:p>
            <a:pPr marL="914400" lvl="1" indent="-457200" algn="just">
              <a:buFont typeface="Wingdings"/>
              <a:buChar char="§"/>
            </a:pPr>
            <a:r>
              <a:rPr lang="es-ES" sz="2400" dirty="0">
                <a:solidFill>
                  <a:srgbClr val="002060"/>
                </a:solidFill>
                <a:latin typeface="Malacitana"/>
              </a:rPr>
              <a:t>Reglamento 11/2021, de 21 de diciembre, de la Universidad de Málaga, sobre su política de ciencia abierta</a:t>
            </a:r>
          </a:p>
          <a:p>
            <a:pPr marL="914400" lvl="1" indent="-457200" algn="just">
              <a:buFont typeface="Wingdings"/>
              <a:buChar char="§"/>
            </a:pPr>
            <a:r>
              <a:rPr lang="es-ES" sz="2400" dirty="0">
                <a:solidFill>
                  <a:srgbClr val="002060"/>
                </a:solidFill>
                <a:latin typeface="Malacitana"/>
              </a:rPr>
              <a:t>Beneficios de publicar en abierto</a:t>
            </a:r>
          </a:p>
          <a:p>
            <a:pPr marL="914400" lvl="1" indent="-457200" algn="just">
              <a:buFont typeface="Wingdings"/>
              <a:buChar char="§"/>
            </a:pPr>
            <a:r>
              <a:rPr lang="es-ES" sz="2400" dirty="0">
                <a:solidFill>
                  <a:srgbClr val="002060"/>
                </a:solidFill>
                <a:latin typeface="Malacitana"/>
              </a:rPr>
              <a:t>Vías para publicar en Acceso Abierto </a:t>
            </a:r>
          </a:p>
          <a:p>
            <a:pPr marL="914400" lvl="1" indent="-457200" algn="just">
              <a:buFont typeface="Wingdings"/>
              <a:buChar char="§"/>
            </a:pPr>
            <a:endParaRPr lang="es-ES" sz="2400" dirty="0">
              <a:solidFill>
                <a:srgbClr val="002060"/>
              </a:solidFill>
              <a:latin typeface="Malacitana"/>
            </a:endParaRPr>
          </a:p>
          <a:p>
            <a:pPr lvl="1" algn="just"/>
            <a:endParaRPr lang="es-ES" sz="2800" dirty="0">
              <a:solidFill>
                <a:srgbClr val="002060"/>
              </a:solidFill>
              <a:latin typeface="Malacitana"/>
            </a:endParaRPr>
          </a:p>
          <a:p>
            <a:pPr lvl="1" algn="just"/>
            <a:endParaRPr lang="es-ES" sz="3200" dirty="0">
              <a:solidFill>
                <a:srgbClr val="002060"/>
              </a:solidFill>
              <a:latin typeface="Malacitana"/>
            </a:endParaRPr>
          </a:p>
          <a:p>
            <a:pPr marL="1828800" lvl="3" indent="-457200" algn="just">
              <a:buFont typeface="Wingdings" panose="05000000000000000000" pitchFamily="2" charset="2"/>
              <a:buChar char="§"/>
            </a:pPr>
            <a:endParaRPr lang="es-ES" sz="3200" dirty="0">
              <a:solidFill>
                <a:srgbClr val="002060"/>
              </a:solidFill>
              <a:latin typeface="Arial Narrow" panose="020B0606020202030204" pitchFamily="34" charset="0"/>
            </a:endParaRPr>
          </a:p>
          <a:p>
            <a:pPr marL="457200" indent="-457200" algn="just">
              <a:buFont typeface="Wingdings" panose="05000000000000000000" pitchFamily="2" charset="2"/>
              <a:buChar char="Ø"/>
            </a:pPr>
            <a:endParaRPr lang="es-ES" sz="3200" b="0" i="0" u="none" strike="noStrike" baseline="0" dirty="0">
              <a:latin typeface="Arial Narrow" panose="020B0606020202030204" pitchFamily="34" charset="0"/>
            </a:endParaRPr>
          </a:p>
          <a:p>
            <a:pPr marL="457200" indent="-457200" algn="just">
              <a:buFont typeface="Arial" panose="020B0604020202020204" pitchFamily="34" charset="0"/>
              <a:buChar char="•"/>
            </a:pPr>
            <a:endParaRPr lang="es-ES" sz="3200" b="0" i="0" u="none" strike="noStrike" baseline="0" dirty="0">
              <a:latin typeface="Arial Narrow" panose="020B0606020202030204" pitchFamily="34" charset="0"/>
            </a:endParaRPr>
          </a:p>
        </p:txBody>
      </p:sp>
    </p:spTree>
    <p:extLst>
      <p:ext uri="{BB962C8B-B14F-4D97-AF65-F5344CB8AC3E}">
        <p14:creationId xmlns:p14="http://schemas.microsoft.com/office/powerpoint/2010/main" val="31273901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Imagen que contiene Texto&#10;&#10;Descripción generada automáticamente">
            <a:extLst>
              <a:ext uri="{FF2B5EF4-FFF2-40B4-BE49-F238E27FC236}">
                <a16:creationId xmlns:a16="http://schemas.microsoft.com/office/drawing/2014/main" id="{9A966063-16C3-4D73-A6E5-5024D4CDDC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792376" cy="1274323"/>
          </a:xfrm>
          <a:prstGeom prst="rect">
            <a:avLst/>
          </a:prstGeom>
          <a:ln>
            <a:noFill/>
          </a:ln>
        </p:spPr>
      </p:pic>
      <p:sp>
        <p:nvSpPr>
          <p:cNvPr id="13" name="CuadroTexto 12">
            <a:extLst>
              <a:ext uri="{FF2B5EF4-FFF2-40B4-BE49-F238E27FC236}">
                <a16:creationId xmlns:a16="http://schemas.microsoft.com/office/drawing/2014/main" id="{4C3E2975-A99D-4AB6-A974-E834C1D9516A}"/>
              </a:ext>
            </a:extLst>
          </p:cNvPr>
          <p:cNvSpPr txBox="1"/>
          <p:nvPr/>
        </p:nvSpPr>
        <p:spPr>
          <a:xfrm>
            <a:off x="962871" y="1172607"/>
            <a:ext cx="9659010" cy="6986528"/>
          </a:xfrm>
          <a:prstGeom prst="rect">
            <a:avLst/>
          </a:prstGeom>
          <a:noFill/>
        </p:spPr>
        <p:txBody>
          <a:bodyPr wrap="square" lIns="91440" tIns="45720" rIns="91440" bIns="45720" rtlCol="0" anchor="t">
            <a:spAutoFit/>
          </a:bodyPr>
          <a:lstStyle/>
          <a:p>
            <a:pPr algn="ctr"/>
            <a:r>
              <a:rPr lang="es-ES" sz="2800" b="1" dirty="0">
                <a:solidFill>
                  <a:srgbClr val="002060"/>
                </a:solidFill>
                <a:latin typeface="Malacitana"/>
              </a:rPr>
              <a:t>Plan de Gestión de Datos</a:t>
            </a:r>
            <a:endParaRPr lang="en-US" sz="2800" b="1" dirty="0">
              <a:solidFill>
                <a:srgbClr val="002060"/>
              </a:solidFill>
              <a:latin typeface="Malacitana"/>
            </a:endParaRPr>
          </a:p>
          <a:p>
            <a:pPr algn="ctr"/>
            <a:r>
              <a:rPr lang="es-ES" sz="2400" dirty="0">
                <a:solidFill>
                  <a:srgbClr val="002060"/>
                </a:solidFill>
                <a:latin typeface="Arial Narrow"/>
              </a:rPr>
              <a:t>-</a:t>
            </a:r>
            <a:r>
              <a:rPr lang="es-ES" sz="2400" dirty="0">
                <a:solidFill>
                  <a:srgbClr val="0070C0"/>
                </a:solidFill>
                <a:latin typeface="Malacitana"/>
              </a:rPr>
              <a:t>Contenidos mínimos de un plan de gestión de datos</a:t>
            </a:r>
            <a:r>
              <a:rPr lang="es-ES" sz="2400" dirty="0">
                <a:solidFill>
                  <a:srgbClr val="002060"/>
                </a:solidFill>
                <a:latin typeface="Arial Narrow"/>
              </a:rPr>
              <a:t>-</a:t>
            </a:r>
          </a:p>
          <a:p>
            <a:pPr algn="ctr"/>
            <a:endParaRPr lang="es-ES" dirty="0">
              <a:solidFill>
                <a:srgbClr val="002060"/>
              </a:solidFill>
              <a:latin typeface="Malacitana"/>
              <a:cs typeface="Calibri"/>
            </a:endParaRPr>
          </a:p>
          <a:p>
            <a:pPr marL="1714500" lvl="3" indent="-342900" algn="just">
              <a:buFont typeface="+mj-lt"/>
              <a:buAutoNum type="arabicPeriod"/>
            </a:pPr>
            <a:r>
              <a:rPr lang="es-ES" b="1" dirty="0">
                <a:solidFill>
                  <a:srgbClr val="002060"/>
                </a:solidFill>
                <a:latin typeface="Malacitana"/>
                <a:ea typeface="+mn-lt"/>
                <a:cs typeface="+mn-lt"/>
              </a:rPr>
              <a:t>Data </a:t>
            </a:r>
            <a:r>
              <a:rPr lang="es-ES" b="1" dirty="0" err="1">
                <a:solidFill>
                  <a:srgbClr val="002060"/>
                </a:solidFill>
                <a:latin typeface="Malacitana"/>
                <a:ea typeface="+mn-lt"/>
                <a:cs typeface="+mn-lt"/>
              </a:rPr>
              <a:t>description</a:t>
            </a:r>
            <a:r>
              <a:rPr lang="es-ES" b="1" dirty="0">
                <a:solidFill>
                  <a:srgbClr val="002060"/>
                </a:solidFill>
                <a:latin typeface="Malacitana"/>
                <a:ea typeface="+mn-lt"/>
                <a:cs typeface="+mn-lt"/>
              </a:rPr>
              <a:t> and </a:t>
            </a:r>
            <a:r>
              <a:rPr lang="es-ES" b="1" dirty="0" err="1">
                <a:solidFill>
                  <a:srgbClr val="002060"/>
                </a:solidFill>
                <a:latin typeface="Malacitana"/>
                <a:ea typeface="+mn-lt"/>
                <a:cs typeface="+mn-lt"/>
              </a:rPr>
              <a:t>collection</a:t>
            </a:r>
            <a:r>
              <a:rPr lang="es-ES" b="1" dirty="0">
                <a:solidFill>
                  <a:srgbClr val="002060"/>
                </a:solidFill>
                <a:latin typeface="Malacitana"/>
                <a:ea typeface="+mn-lt"/>
                <a:cs typeface="+mn-lt"/>
              </a:rPr>
              <a:t> </a:t>
            </a:r>
            <a:r>
              <a:rPr lang="es-ES" b="1" dirty="0" err="1">
                <a:solidFill>
                  <a:srgbClr val="002060"/>
                </a:solidFill>
                <a:latin typeface="Malacitana"/>
                <a:ea typeface="+mn-lt"/>
                <a:cs typeface="+mn-lt"/>
              </a:rPr>
              <a:t>or</a:t>
            </a:r>
            <a:r>
              <a:rPr lang="es-ES" b="1" dirty="0">
                <a:solidFill>
                  <a:srgbClr val="002060"/>
                </a:solidFill>
                <a:latin typeface="Malacitana"/>
                <a:ea typeface="+mn-lt"/>
                <a:cs typeface="+mn-lt"/>
              </a:rPr>
              <a:t> </a:t>
            </a:r>
            <a:r>
              <a:rPr lang="es-ES" b="1" dirty="0" err="1">
                <a:solidFill>
                  <a:srgbClr val="002060"/>
                </a:solidFill>
                <a:latin typeface="Malacitana"/>
                <a:ea typeface="+mn-lt"/>
                <a:cs typeface="+mn-lt"/>
              </a:rPr>
              <a:t>re-use</a:t>
            </a:r>
            <a:r>
              <a:rPr lang="es-ES" b="1" dirty="0">
                <a:solidFill>
                  <a:srgbClr val="002060"/>
                </a:solidFill>
                <a:latin typeface="Malacitana"/>
                <a:ea typeface="+mn-lt"/>
                <a:cs typeface="+mn-lt"/>
              </a:rPr>
              <a:t> </a:t>
            </a:r>
            <a:r>
              <a:rPr lang="es-ES" b="1" dirty="0" err="1">
                <a:solidFill>
                  <a:srgbClr val="002060"/>
                </a:solidFill>
                <a:latin typeface="Malacitana"/>
                <a:ea typeface="+mn-lt"/>
                <a:cs typeface="+mn-lt"/>
              </a:rPr>
              <a:t>of</a:t>
            </a:r>
            <a:r>
              <a:rPr lang="es-ES" b="1" dirty="0">
                <a:solidFill>
                  <a:srgbClr val="002060"/>
                </a:solidFill>
                <a:latin typeface="Malacitana"/>
                <a:ea typeface="+mn-lt"/>
                <a:cs typeface="+mn-lt"/>
              </a:rPr>
              <a:t> </a:t>
            </a:r>
            <a:r>
              <a:rPr lang="es-ES" b="1" dirty="0" err="1">
                <a:solidFill>
                  <a:srgbClr val="002060"/>
                </a:solidFill>
                <a:latin typeface="Malacitana"/>
                <a:ea typeface="+mn-lt"/>
                <a:cs typeface="+mn-lt"/>
              </a:rPr>
              <a:t>existing</a:t>
            </a:r>
            <a:r>
              <a:rPr lang="es-ES" b="1" dirty="0">
                <a:solidFill>
                  <a:srgbClr val="002060"/>
                </a:solidFill>
                <a:latin typeface="Malacitana"/>
                <a:ea typeface="+mn-lt"/>
                <a:cs typeface="+mn-lt"/>
              </a:rPr>
              <a:t> data 			</a:t>
            </a:r>
            <a:r>
              <a:rPr lang="es-ES" dirty="0">
                <a:solidFill>
                  <a:srgbClr val="002060"/>
                </a:solidFill>
                <a:latin typeface="Malacitana"/>
                <a:ea typeface="+mn-lt"/>
                <a:cs typeface="+mn-lt"/>
              </a:rPr>
              <a:t>(Descripción de los datos y recolección o reutilización de los datos existentes)</a:t>
            </a:r>
          </a:p>
          <a:p>
            <a:pPr marL="1714500" lvl="3" indent="-342900" algn="just">
              <a:buFont typeface="+mj-lt"/>
              <a:buAutoNum type="arabicPeriod"/>
            </a:pPr>
            <a:r>
              <a:rPr lang="es-ES" b="1" dirty="0" err="1">
                <a:solidFill>
                  <a:srgbClr val="002060"/>
                </a:solidFill>
                <a:latin typeface="Malacitana"/>
                <a:ea typeface="+mn-lt"/>
                <a:cs typeface="+mn-lt"/>
              </a:rPr>
              <a:t>Documentation</a:t>
            </a:r>
            <a:r>
              <a:rPr lang="es-ES" b="1" dirty="0">
                <a:solidFill>
                  <a:srgbClr val="002060"/>
                </a:solidFill>
                <a:latin typeface="Malacitana"/>
                <a:ea typeface="+mn-lt"/>
                <a:cs typeface="+mn-lt"/>
              </a:rPr>
              <a:t> and data </a:t>
            </a:r>
            <a:r>
              <a:rPr lang="es-ES" b="1" dirty="0" err="1">
                <a:solidFill>
                  <a:srgbClr val="002060"/>
                </a:solidFill>
                <a:latin typeface="Malacitana"/>
                <a:ea typeface="+mn-lt"/>
                <a:cs typeface="+mn-lt"/>
              </a:rPr>
              <a:t>quality</a:t>
            </a:r>
            <a:r>
              <a:rPr lang="es-ES" b="1" dirty="0">
                <a:solidFill>
                  <a:srgbClr val="002060"/>
                </a:solidFill>
                <a:latin typeface="Malacitana"/>
                <a:ea typeface="+mn-lt"/>
                <a:cs typeface="+mn-lt"/>
              </a:rPr>
              <a:t> 						</a:t>
            </a:r>
            <a:r>
              <a:rPr lang="es-ES" dirty="0">
                <a:solidFill>
                  <a:srgbClr val="002060"/>
                </a:solidFill>
                <a:latin typeface="Malacitana"/>
                <a:ea typeface="+mn-lt"/>
                <a:cs typeface="+mn-lt"/>
              </a:rPr>
              <a:t>(Documentación y calidad de los datos)</a:t>
            </a:r>
          </a:p>
          <a:p>
            <a:pPr marL="1714500" lvl="3" indent="-342900" algn="just">
              <a:buFont typeface="+mj-lt"/>
              <a:buAutoNum type="arabicPeriod"/>
            </a:pPr>
            <a:r>
              <a:rPr lang="es-ES" b="1" dirty="0">
                <a:solidFill>
                  <a:srgbClr val="002060"/>
                </a:solidFill>
                <a:latin typeface="Malacitana"/>
                <a:ea typeface="+mn-lt"/>
                <a:cs typeface="+mn-lt"/>
              </a:rPr>
              <a:t>Storage and </a:t>
            </a:r>
            <a:r>
              <a:rPr lang="es-ES" b="1" dirty="0" err="1">
                <a:solidFill>
                  <a:srgbClr val="002060"/>
                </a:solidFill>
                <a:latin typeface="Malacitana"/>
                <a:ea typeface="+mn-lt"/>
                <a:cs typeface="+mn-lt"/>
              </a:rPr>
              <a:t>backup</a:t>
            </a:r>
            <a:r>
              <a:rPr lang="es-ES" b="1" dirty="0">
                <a:solidFill>
                  <a:srgbClr val="002060"/>
                </a:solidFill>
                <a:latin typeface="Malacitana"/>
                <a:ea typeface="+mn-lt"/>
                <a:cs typeface="+mn-lt"/>
              </a:rPr>
              <a:t> </a:t>
            </a:r>
            <a:r>
              <a:rPr lang="es-ES" b="1" dirty="0" err="1">
                <a:solidFill>
                  <a:srgbClr val="002060"/>
                </a:solidFill>
                <a:latin typeface="Malacitana"/>
                <a:ea typeface="+mn-lt"/>
                <a:cs typeface="+mn-lt"/>
              </a:rPr>
              <a:t>during</a:t>
            </a:r>
            <a:r>
              <a:rPr lang="es-ES" b="1" dirty="0">
                <a:solidFill>
                  <a:srgbClr val="002060"/>
                </a:solidFill>
                <a:latin typeface="Malacitana"/>
                <a:ea typeface="+mn-lt"/>
                <a:cs typeface="+mn-lt"/>
              </a:rPr>
              <a:t> </a:t>
            </a:r>
            <a:r>
              <a:rPr lang="es-ES" b="1" dirty="0" err="1">
                <a:solidFill>
                  <a:srgbClr val="002060"/>
                </a:solidFill>
                <a:latin typeface="Malacitana"/>
                <a:ea typeface="+mn-lt"/>
                <a:cs typeface="+mn-lt"/>
              </a:rPr>
              <a:t>the</a:t>
            </a:r>
            <a:r>
              <a:rPr lang="es-ES" b="1" dirty="0">
                <a:solidFill>
                  <a:srgbClr val="002060"/>
                </a:solidFill>
                <a:latin typeface="Malacitana"/>
                <a:ea typeface="+mn-lt"/>
                <a:cs typeface="+mn-lt"/>
              </a:rPr>
              <a:t> </a:t>
            </a:r>
            <a:r>
              <a:rPr lang="es-ES" b="1" dirty="0" err="1">
                <a:solidFill>
                  <a:srgbClr val="002060"/>
                </a:solidFill>
                <a:latin typeface="Malacitana"/>
                <a:ea typeface="+mn-lt"/>
                <a:cs typeface="+mn-lt"/>
              </a:rPr>
              <a:t>research</a:t>
            </a:r>
            <a:r>
              <a:rPr lang="es-ES" b="1" dirty="0">
                <a:solidFill>
                  <a:srgbClr val="002060"/>
                </a:solidFill>
                <a:latin typeface="Malacitana"/>
                <a:ea typeface="+mn-lt"/>
                <a:cs typeface="+mn-lt"/>
              </a:rPr>
              <a:t> </a:t>
            </a:r>
            <a:r>
              <a:rPr lang="es-ES" b="1" dirty="0" err="1">
                <a:solidFill>
                  <a:srgbClr val="002060"/>
                </a:solidFill>
                <a:latin typeface="Malacitana"/>
                <a:ea typeface="+mn-lt"/>
                <a:cs typeface="+mn-lt"/>
              </a:rPr>
              <a:t>process</a:t>
            </a:r>
            <a:r>
              <a:rPr lang="es-ES" b="1" dirty="0">
                <a:solidFill>
                  <a:srgbClr val="002060"/>
                </a:solidFill>
                <a:latin typeface="Malacitana"/>
                <a:ea typeface="+mn-lt"/>
                <a:cs typeface="+mn-lt"/>
              </a:rPr>
              <a:t> 				</a:t>
            </a:r>
            <a:r>
              <a:rPr lang="es-ES" dirty="0">
                <a:solidFill>
                  <a:srgbClr val="002060"/>
                </a:solidFill>
                <a:latin typeface="Malacitana"/>
                <a:ea typeface="+mn-lt"/>
                <a:cs typeface="+mn-lt"/>
              </a:rPr>
              <a:t>(Almacenamiento y copia de seguridad durante el proceso de investigación)</a:t>
            </a:r>
          </a:p>
          <a:p>
            <a:pPr marL="1714500" lvl="3" indent="-342900" algn="just">
              <a:buFont typeface="+mj-lt"/>
              <a:buAutoNum type="arabicPeriod"/>
            </a:pPr>
            <a:r>
              <a:rPr lang="es-ES" b="1" dirty="0">
                <a:solidFill>
                  <a:srgbClr val="002060"/>
                </a:solidFill>
                <a:latin typeface="Malacitana"/>
                <a:ea typeface="+mn-lt"/>
                <a:cs typeface="+mn-lt"/>
              </a:rPr>
              <a:t>Legal and </a:t>
            </a:r>
            <a:r>
              <a:rPr lang="es-ES" b="1" dirty="0" err="1">
                <a:solidFill>
                  <a:srgbClr val="002060"/>
                </a:solidFill>
                <a:latin typeface="Malacitana"/>
                <a:ea typeface="+mn-lt"/>
                <a:cs typeface="+mn-lt"/>
              </a:rPr>
              <a:t>ethical</a:t>
            </a:r>
            <a:r>
              <a:rPr lang="es-ES" b="1" dirty="0">
                <a:solidFill>
                  <a:srgbClr val="002060"/>
                </a:solidFill>
                <a:latin typeface="Malacitana"/>
                <a:ea typeface="+mn-lt"/>
                <a:cs typeface="+mn-lt"/>
              </a:rPr>
              <a:t> </a:t>
            </a:r>
            <a:r>
              <a:rPr lang="es-ES" b="1" dirty="0" err="1">
                <a:solidFill>
                  <a:srgbClr val="002060"/>
                </a:solidFill>
                <a:latin typeface="Malacitana"/>
                <a:ea typeface="+mn-lt"/>
                <a:cs typeface="+mn-lt"/>
              </a:rPr>
              <a:t>requirements</a:t>
            </a:r>
            <a:r>
              <a:rPr lang="es-ES" b="1" dirty="0">
                <a:solidFill>
                  <a:srgbClr val="002060"/>
                </a:solidFill>
                <a:latin typeface="Malacitana"/>
                <a:ea typeface="+mn-lt"/>
                <a:cs typeface="+mn-lt"/>
              </a:rPr>
              <a:t>, </a:t>
            </a:r>
            <a:r>
              <a:rPr lang="es-ES" b="1" dirty="0" err="1">
                <a:solidFill>
                  <a:srgbClr val="002060"/>
                </a:solidFill>
                <a:latin typeface="Malacitana"/>
                <a:ea typeface="+mn-lt"/>
                <a:cs typeface="+mn-lt"/>
              </a:rPr>
              <a:t>codes</a:t>
            </a:r>
            <a:r>
              <a:rPr lang="es-ES" b="1" dirty="0">
                <a:solidFill>
                  <a:srgbClr val="002060"/>
                </a:solidFill>
                <a:latin typeface="Malacitana"/>
                <a:ea typeface="+mn-lt"/>
                <a:cs typeface="+mn-lt"/>
              </a:rPr>
              <a:t> </a:t>
            </a:r>
            <a:r>
              <a:rPr lang="es-ES" b="1" dirty="0" err="1">
                <a:solidFill>
                  <a:srgbClr val="002060"/>
                </a:solidFill>
                <a:latin typeface="Malacitana"/>
                <a:ea typeface="+mn-lt"/>
                <a:cs typeface="+mn-lt"/>
              </a:rPr>
              <a:t>of</a:t>
            </a:r>
            <a:r>
              <a:rPr lang="es-ES" b="1" dirty="0">
                <a:solidFill>
                  <a:srgbClr val="002060"/>
                </a:solidFill>
                <a:latin typeface="Malacitana"/>
                <a:ea typeface="+mn-lt"/>
                <a:cs typeface="+mn-lt"/>
              </a:rPr>
              <a:t> </a:t>
            </a:r>
            <a:r>
              <a:rPr lang="es-ES" b="1" dirty="0" err="1">
                <a:solidFill>
                  <a:srgbClr val="002060"/>
                </a:solidFill>
                <a:latin typeface="Malacitana"/>
                <a:ea typeface="+mn-lt"/>
                <a:cs typeface="+mn-lt"/>
              </a:rPr>
              <a:t>conduct</a:t>
            </a:r>
            <a:r>
              <a:rPr lang="es-ES" b="1" dirty="0">
                <a:solidFill>
                  <a:srgbClr val="002060"/>
                </a:solidFill>
                <a:latin typeface="Malacitana"/>
                <a:ea typeface="+mn-lt"/>
                <a:cs typeface="+mn-lt"/>
              </a:rPr>
              <a:t> 				</a:t>
            </a:r>
            <a:r>
              <a:rPr lang="es-ES" dirty="0">
                <a:solidFill>
                  <a:srgbClr val="002060"/>
                </a:solidFill>
                <a:latin typeface="Malacitana"/>
                <a:ea typeface="+mn-lt"/>
                <a:cs typeface="+mn-lt"/>
              </a:rPr>
              <a:t>(Requisitos legales y éticos. Códigos de conducta) </a:t>
            </a:r>
          </a:p>
          <a:p>
            <a:pPr marL="1714500" lvl="3" indent="-342900" algn="just">
              <a:buFont typeface="+mj-lt"/>
              <a:buAutoNum type="arabicPeriod"/>
            </a:pPr>
            <a:r>
              <a:rPr lang="es-ES" b="1" dirty="0">
                <a:solidFill>
                  <a:srgbClr val="002060"/>
                </a:solidFill>
                <a:latin typeface="Malacitana"/>
                <a:ea typeface="+mn-lt"/>
                <a:cs typeface="+mn-lt"/>
              </a:rPr>
              <a:t>Data </a:t>
            </a:r>
            <a:r>
              <a:rPr lang="es-ES" b="1" dirty="0" err="1">
                <a:solidFill>
                  <a:srgbClr val="002060"/>
                </a:solidFill>
                <a:latin typeface="Malacitana"/>
                <a:ea typeface="+mn-lt"/>
                <a:cs typeface="+mn-lt"/>
              </a:rPr>
              <a:t>sharing</a:t>
            </a:r>
            <a:r>
              <a:rPr lang="es-ES" b="1" dirty="0">
                <a:solidFill>
                  <a:srgbClr val="002060"/>
                </a:solidFill>
                <a:latin typeface="Malacitana"/>
                <a:ea typeface="+mn-lt"/>
                <a:cs typeface="+mn-lt"/>
              </a:rPr>
              <a:t> and </a:t>
            </a:r>
            <a:r>
              <a:rPr lang="es-ES" b="1" dirty="0" err="1">
                <a:solidFill>
                  <a:srgbClr val="002060"/>
                </a:solidFill>
                <a:latin typeface="Malacitana"/>
                <a:ea typeface="+mn-lt"/>
                <a:cs typeface="+mn-lt"/>
              </a:rPr>
              <a:t>long-term</a:t>
            </a:r>
            <a:r>
              <a:rPr lang="es-ES" b="1" dirty="0">
                <a:solidFill>
                  <a:srgbClr val="002060"/>
                </a:solidFill>
                <a:latin typeface="Malacitana"/>
                <a:ea typeface="+mn-lt"/>
                <a:cs typeface="+mn-lt"/>
              </a:rPr>
              <a:t> </a:t>
            </a:r>
            <a:r>
              <a:rPr lang="es-ES" b="1" dirty="0" err="1">
                <a:solidFill>
                  <a:srgbClr val="002060"/>
                </a:solidFill>
                <a:latin typeface="Malacitana"/>
                <a:ea typeface="+mn-lt"/>
                <a:cs typeface="+mn-lt"/>
              </a:rPr>
              <a:t>preservation</a:t>
            </a:r>
            <a:r>
              <a:rPr lang="es-ES" b="1" dirty="0">
                <a:solidFill>
                  <a:srgbClr val="002060"/>
                </a:solidFill>
                <a:latin typeface="Malacitana"/>
                <a:ea typeface="+mn-lt"/>
                <a:cs typeface="+mn-lt"/>
              </a:rPr>
              <a:t> 			</a:t>
            </a:r>
            <a:r>
              <a:rPr lang="es-ES" dirty="0">
                <a:solidFill>
                  <a:srgbClr val="002060"/>
                </a:solidFill>
                <a:latin typeface="Malacitana"/>
                <a:ea typeface="+mn-lt"/>
                <a:cs typeface="+mn-lt"/>
              </a:rPr>
              <a:t>(Disponibilidad de los datos y preservación a largo plazo)</a:t>
            </a:r>
          </a:p>
          <a:p>
            <a:pPr marL="1714500" lvl="3" indent="-342900" algn="just">
              <a:buFont typeface="+mj-lt"/>
              <a:buAutoNum type="arabicPeriod"/>
            </a:pPr>
            <a:r>
              <a:rPr lang="es-ES" b="1" dirty="0">
                <a:solidFill>
                  <a:srgbClr val="002060"/>
                </a:solidFill>
                <a:latin typeface="Malacitana"/>
                <a:ea typeface="+mn-lt"/>
                <a:cs typeface="+mn-lt"/>
              </a:rPr>
              <a:t>Data </a:t>
            </a:r>
            <a:r>
              <a:rPr lang="es-ES" b="1" dirty="0" err="1">
                <a:solidFill>
                  <a:srgbClr val="002060"/>
                </a:solidFill>
                <a:latin typeface="Malacitana"/>
                <a:ea typeface="+mn-lt"/>
                <a:cs typeface="+mn-lt"/>
              </a:rPr>
              <a:t>management</a:t>
            </a:r>
            <a:r>
              <a:rPr lang="es-ES" b="1" dirty="0">
                <a:solidFill>
                  <a:srgbClr val="002060"/>
                </a:solidFill>
                <a:latin typeface="Malacitana"/>
                <a:ea typeface="+mn-lt"/>
                <a:cs typeface="+mn-lt"/>
              </a:rPr>
              <a:t> </a:t>
            </a:r>
            <a:r>
              <a:rPr lang="es-ES" b="1" dirty="0" err="1">
                <a:solidFill>
                  <a:srgbClr val="002060"/>
                </a:solidFill>
                <a:latin typeface="Malacitana"/>
                <a:ea typeface="+mn-lt"/>
                <a:cs typeface="+mn-lt"/>
              </a:rPr>
              <a:t>responsibilities</a:t>
            </a:r>
            <a:r>
              <a:rPr lang="es-ES" b="1" dirty="0">
                <a:solidFill>
                  <a:srgbClr val="002060"/>
                </a:solidFill>
                <a:latin typeface="Malacitana"/>
                <a:ea typeface="+mn-lt"/>
                <a:cs typeface="+mn-lt"/>
              </a:rPr>
              <a:t> and </a:t>
            </a:r>
            <a:r>
              <a:rPr lang="es-ES" b="1" dirty="0" err="1">
                <a:solidFill>
                  <a:srgbClr val="002060"/>
                </a:solidFill>
                <a:latin typeface="Malacitana"/>
                <a:ea typeface="+mn-lt"/>
                <a:cs typeface="+mn-lt"/>
              </a:rPr>
              <a:t>resources</a:t>
            </a:r>
            <a:r>
              <a:rPr lang="es-ES" b="1" dirty="0">
                <a:solidFill>
                  <a:srgbClr val="002060"/>
                </a:solidFill>
                <a:latin typeface="Malacitana"/>
                <a:ea typeface="+mn-lt"/>
                <a:cs typeface="+mn-lt"/>
              </a:rPr>
              <a:t> 				</a:t>
            </a:r>
            <a:r>
              <a:rPr lang="es-ES" dirty="0">
                <a:solidFill>
                  <a:srgbClr val="002060"/>
                </a:solidFill>
                <a:latin typeface="Malacitana"/>
                <a:ea typeface="+mn-lt"/>
                <a:cs typeface="+mn-lt"/>
              </a:rPr>
              <a:t>(Responsabilidades y recursos para la gestión de los datos)</a:t>
            </a:r>
          </a:p>
          <a:p>
            <a:pPr algn="just"/>
            <a:endParaRPr lang="es-ES" b="1" i="1" dirty="0">
              <a:solidFill>
                <a:srgbClr val="002060"/>
              </a:solidFill>
              <a:latin typeface="Malacitana"/>
              <a:ea typeface="+mn-lt"/>
              <a:cs typeface="+mn-lt"/>
            </a:endParaRPr>
          </a:p>
          <a:p>
            <a:pPr lvl="4" algn="just"/>
            <a:r>
              <a:rPr lang="es-ES" sz="1200" b="1" dirty="0">
                <a:solidFill>
                  <a:srgbClr val="002060"/>
                </a:solidFill>
                <a:latin typeface="Malacitana"/>
                <a:ea typeface="+mn-lt"/>
                <a:cs typeface="+mn-lt"/>
              </a:rPr>
              <a:t>	</a:t>
            </a:r>
          </a:p>
          <a:p>
            <a:pPr lvl="7" algn="just"/>
            <a:r>
              <a:rPr lang="es-ES" sz="1100" b="1" dirty="0">
                <a:solidFill>
                  <a:srgbClr val="002060"/>
                </a:solidFill>
                <a:latin typeface="Malacitana"/>
                <a:ea typeface="+mn-lt"/>
                <a:cs typeface="+mn-lt"/>
              </a:rPr>
              <a:t>Fuente:  </a:t>
            </a:r>
            <a:r>
              <a:rPr lang="es-ES" sz="1100" dirty="0">
                <a:solidFill>
                  <a:srgbClr val="002060"/>
                </a:solidFill>
                <a:latin typeface="Malacitana"/>
                <a:ea typeface="+mn-lt"/>
                <a:cs typeface="+mn-lt"/>
                <a:hlinkClick r:id="rId4"/>
              </a:rPr>
              <a:t>https://www.scienceeurope.org/media/jezkhnoo/se_rdm_practical_guide_final.pdf</a:t>
            </a:r>
            <a:endParaRPr lang="es-ES" sz="1100" dirty="0">
              <a:solidFill>
                <a:srgbClr val="002060"/>
              </a:solidFill>
              <a:latin typeface="Malacitana"/>
              <a:ea typeface="+mn-lt"/>
              <a:cs typeface="+mn-lt"/>
            </a:endParaRPr>
          </a:p>
          <a:p>
            <a:pPr algn="just"/>
            <a:endParaRPr lang="es-ES" sz="1100" dirty="0">
              <a:ea typeface="+mn-lt"/>
              <a:cs typeface="+mn-lt"/>
            </a:endParaRPr>
          </a:p>
          <a:p>
            <a:pPr algn="just"/>
            <a:endParaRPr lang="es-ES" sz="1200" b="1" i="1" dirty="0">
              <a:solidFill>
                <a:srgbClr val="002060"/>
              </a:solidFill>
              <a:latin typeface="Malacitana"/>
              <a:ea typeface="+mn-lt"/>
              <a:cs typeface="+mn-lt"/>
            </a:endParaRPr>
          </a:p>
          <a:p>
            <a:pPr algn="just"/>
            <a:endParaRPr lang="es-ES" sz="2200" dirty="0">
              <a:solidFill>
                <a:srgbClr val="002060"/>
              </a:solidFill>
              <a:latin typeface="Malacitana"/>
              <a:ea typeface="+mn-lt"/>
              <a:cs typeface="+mn-lt"/>
            </a:endParaRPr>
          </a:p>
          <a:p>
            <a:pPr marL="457200" indent="-457200" algn="just">
              <a:buFont typeface="Wingdings" panose="05000000000000000000" pitchFamily="2" charset="2"/>
              <a:buChar char="Ø"/>
            </a:pPr>
            <a:endParaRPr lang="es-ES" sz="2200" dirty="0">
              <a:solidFill>
                <a:srgbClr val="002060"/>
              </a:solidFill>
              <a:latin typeface="Malacitana"/>
              <a:ea typeface="+mn-lt"/>
              <a:cs typeface="+mn-lt"/>
            </a:endParaRPr>
          </a:p>
          <a:p>
            <a:pPr marL="457200" indent="-457200" algn="just">
              <a:buFont typeface="Wingdings" panose="05000000000000000000" pitchFamily="2" charset="2"/>
              <a:buChar char="Ø"/>
            </a:pPr>
            <a:endParaRPr lang="es-ES" sz="2200" dirty="0">
              <a:solidFill>
                <a:srgbClr val="002060"/>
              </a:solidFill>
              <a:latin typeface="Malacitana"/>
              <a:ea typeface="+mn-lt"/>
              <a:cs typeface="+mn-lt"/>
            </a:endParaRPr>
          </a:p>
          <a:p>
            <a:pPr marL="457200" indent="-457200" algn="just">
              <a:buFont typeface="Arial" panose="020B0604020202020204" pitchFamily="34" charset="0"/>
              <a:buChar char="•"/>
            </a:pPr>
            <a:endParaRPr lang="es-ES" sz="3200" dirty="0">
              <a:latin typeface="Arial Narrow" panose="020B0606020202030204" pitchFamily="34" charset="0"/>
            </a:endParaRPr>
          </a:p>
        </p:txBody>
      </p:sp>
    </p:spTree>
    <p:extLst>
      <p:ext uri="{BB962C8B-B14F-4D97-AF65-F5344CB8AC3E}">
        <p14:creationId xmlns:p14="http://schemas.microsoft.com/office/powerpoint/2010/main" val="99906086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Isosceles Triangle 17">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descr="Imagen que contiene Texto&#10;&#10;Descripción generada automáticamente">
            <a:extLst>
              <a:ext uri="{FF2B5EF4-FFF2-40B4-BE49-F238E27FC236}">
                <a16:creationId xmlns:a16="http://schemas.microsoft.com/office/drawing/2014/main" id="{9A966063-16C3-4D73-A6E5-5024D4CDDC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792376" cy="1274323"/>
          </a:xfrm>
          <a:prstGeom prst="rect">
            <a:avLst/>
          </a:prstGeom>
          <a:ln>
            <a:noFill/>
          </a:ln>
        </p:spPr>
      </p:pic>
      <p:sp>
        <p:nvSpPr>
          <p:cNvPr id="20" name="Isosceles Triangle 19">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uadroTexto 12">
            <a:extLst>
              <a:ext uri="{FF2B5EF4-FFF2-40B4-BE49-F238E27FC236}">
                <a16:creationId xmlns:a16="http://schemas.microsoft.com/office/drawing/2014/main" id="{4C3E2975-A99D-4AB6-A974-E834C1D9516A}"/>
              </a:ext>
            </a:extLst>
          </p:cNvPr>
          <p:cNvSpPr txBox="1"/>
          <p:nvPr/>
        </p:nvSpPr>
        <p:spPr>
          <a:xfrm>
            <a:off x="1266495" y="1201175"/>
            <a:ext cx="9659010" cy="8525411"/>
          </a:xfrm>
          <a:prstGeom prst="rect">
            <a:avLst/>
          </a:prstGeom>
          <a:noFill/>
        </p:spPr>
        <p:txBody>
          <a:bodyPr wrap="square" lIns="91440" tIns="45720" rIns="91440" bIns="45720" rtlCol="0" anchor="t">
            <a:spAutoFit/>
          </a:bodyPr>
          <a:lstStyle/>
          <a:p>
            <a:pPr lvl="2"/>
            <a:r>
              <a:rPr lang="es-ES" sz="3200" b="1" dirty="0">
                <a:solidFill>
                  <a:srgbClr val="002060"/>
                </a:solidFill>
                <a:ea typeface="+mn-lt"/>
                <a:cs typeface="+mn-lt"/>
              </a:rPr>
              <a:t>		</a:t>
            </a:r>
            <a:r>
              <a:rPr lang="es-ES" sz="2800" b="1" dirty="0">
                <a:solidFill>
                  <a:srgbClr val="002060"/>
                </a:solidFill>
                <a:latin typeface="Malacitana"/>
                <a:ea typeface="+mn-lt"/>
                <a:cs typeface="+mn-lt"/>
              </a:rPr>
              <a:t>Plan de Gestión de Datos</a:t>
            </a:r>
            <a:endParaRPr lang="en-US" sz="2800" dirty="0">
              <a:latin typeface="Malacitana"/>
              <a:ea typeface="+mn-lt"/>
              <a:cs typeface="+mn-lt"/>
            </a:endParaRPr>
          </a:p>
          <a:p>
            <a:pPr algn="ctr"/>
            <a:r>
              <a:rPr lang="es-ES" sz="3200" dirty="0">
                <a:solidFill>
                  <a:srgbClr val="002060"/>
                </a:solidFill>
                <a:latin typeface="Malacitana"/>
              </a:rPr>
              <a:t>-</a:t>
            </a:r>
            <a:r>
              <a:rPr lang="es-ES" sz="2400" dirty="0">
                <a:solidFill>
                  <a:srgbClr val="0070C0"/>
                </a:solidFill>
                <a:latin typeface="Malacitana"/>
                <a:ea typeface="+mn-lt"/>
                <a:cs typeface="+mn-lt"/>
              </a:rPr>
              <a:t>ARGOS</a:t>
            </a:r>
            <a:r>
              <a:rPr lang="es-ES" sz="3200" dirty="0">
                <a:solidFill>
                  <a:srgbClr val="002060"/>
                </a:solidFill>
                <a:latin typeface="Malacitana"/>
                <a:ea typeface="+mn-lt"/>
                <a:cs typeface="+mn-lt"/>
              </a:rPr>
              <a:t>-</a:t>
            </a:r>
            <a:endParaRPr lang="es-ES" dirty="0">
              <a:solidFill>
                <a:srgbClr val="002060"/>
              </a:solidFill>
              <a:latin typeface="Malacitana"/>
            </a:endParaRPr>
          </a:p>
          <a:p>
            <a:pPr marL="800100" lvl="1" indent="-342900" algn="just">
              <a:buFont typeface="Arial"/>
              <a:buChar char="•"/>
            </a:pPr>
            <a:endParaRPr lang="es-ES" dirty="0">
              <a:solidFill>
                <a:srgbClr val="002060"/>
              </a:solidFill>
              <a:latin typeface="Malacitana" panose="00000500000000000000" pitchFamily="50" charset="0"/>
              <a:ea typeface="+mn-lt"/>
              <a:cs typeface="+mn-lt"/>
            </a:endParaRPr>
          </a:p>
          <a:p>
            <a:pPr marL="800100" lvl="1" indent="-342900" algn="just">
              <a:buFont typeface="Wingdings" panose="05000000000000000000" pitchFamily="2" charset="2"/>
              <a:buChar char="Ø"/>
            </a:pPr>
            <a:r>
              <a:rPr lang="es-ES" dirty="0">
                <a:solidFill>
                  <a:srgbClr val="002060"/>
                </a:solidFill>
                <a:latin typeface="Malacitana"/>
                <a:ea typeface="+mn-lt"/>
                <a:cs typeface="+mn-lt"/>
              </a:rPr>
              <a:t>Se accede a la aplicación usando el perfil de </a:t>
            </a:r>
            <a:r>
              <a:rPr lang="es-ES" dirty="0" err="1">
                <a:solidFill>
                  <a:srgbClr val="002060"/>
                </a:solidFill>
                <a:latin typeface="Malacitana"/>
                <a:ea typeface="+mn-lt"/>
                <a:cs typeface="+mn-lt"/>
              </a:rPr>
              <a:t>Orcid</a:t>
            </a:r>
            <a:r>
              <a:rPr lang="es-ES" dirty="0">
                <a:solidFill>
                  <a:srgbClr val="002060"/>
                </a:solidFill>
                <a:latin typeface="Malacitana"/>
                <a:ea typeface="+mn-lt"/>
                <a:cs typeface="+mn-lt"/>
              </a:rPr>
              <a:t>, Google, Facebook, Twitter, etc.</a:t>
            </a:r>
          </a:p>
          <a:p>
            <a:pPr marL="800100" lvl="1" indent="-342900" algn="just">
              <a:buFont typeface="Wingdings" panose="05000000000000000000" pitchFamily="2" charset="2"/>
              <a:buChar char="Ø"/>
            </a:pPr>
            <a:r>
              <a:rPr lang="es-ES" dirty="0">
                <a:solidFill>
                  <a:srgbClr val="002060"/>
                </a:solidFill>
                <a:latin typeface="Malacitana"/>
                <a:ea typeface="+mn-lt"/>
                <a:cs typeface="+mn-lt"/>
              </a:rPr>
              <a:t>La opción Invitar: envía un correo electrónico o busca en el catálogo de usuarios de Argos para encontrar colegas/colaboradores. La invitación enviada proporciona a las personas derechos de edición del documento.</a:t>
            </a:r>
          </a:p>
          <a:p>
            <a:pPr marL="800100" lvl="1" indent="-342900" algn="just">
              <a:buFont typeface="Wingdings" panose="05000000000000000000" pitchFamily="2" charset="2"/>
              <a:buChar char="Ø"/>
            </a:pPr>
            <a:r>
              <a:rPr lang="es-ES" dirty="0">
                <a:solidFill>
                  <a:srgbClr val="002060"/>
                </a:solidFill>
                <a:latin typeface="Malacitana"/>
                <a:cs typeface="Calibri" panose="020F0502020204030204"/>
              </a:rPr>
              <a:t>Permite la descarga  del plan en diferentes formatos. </a:t>
            </a:r>
          </a:p>
          <a:p>
            <a:pPr marL="800100" lvl="1" indent="-342900" algn="just">
              <a:buFont typeface="Wingdings" panose="05000000000000000000" pitchFamily="2" charset="2"/>
              <a:buChar char="Ø"/>
            </a:pPr>
            <a:r>
              <a:rPr lang="es-ES" dirty="0">
                <a:solidFill>
                  <a:srgbClr val="002060"/>
                </a:solidFill>
                <a:latin typeface="Malacitana"/>
                <a:cs typeface="Calibri" panose="020F0502020204030204"/>
              </a:rPr>
              <a:t>Una vez finalizado, el PGD (DMP) puede hacerse visible públicamente en Argos y depositarse en </a:t>
            </a:r>
            <a:r>
              <a:rPr lang="es-ES" dirty="0" err="1">
                <a:solidFill>
                  <a:srgbClr val="002060"/>
                </a:solidFill>
                <a:latin typeface="Malacitana"/>
                <a:cs typeface="Calibri" panose="020F0502020204030204"/>
              </a:rPr>
              <a:t>Zenodo</a:t>
            </a:r>
            <a:r>
              <a:rPr lang="es-ES" dirty="0">
                <a:solidFill>
                  <a:srgbClr val="002060"/>
                </a:solidFill>
                <a:latin typeface="Malacitana"/>
                <a:cs typeface="Calibri" panose="020F0502020204030204"/>
              </a:rPr>
              <a:t> asignándole un DOI.</a:t>
            </a:r>
          </a:p>
          <a:p>
            <a:pPr marL="800100" lvl="1" indent="-342900" algn="just">
              <a:buFont typeface="Wingdings" panose="05000000000000000000" pitchFamily="2" charset="2"/>
              <a:buChar char="Ø"/>
            </a:pPr>
            <a:r>
              <a:rPr lang="es-ES" dirty="0">
                <a:solidFill>
                  <a:srgbClr val="002060"/>
                </a:solidFill>
                <a:latin typeface="Malacitana"/>
                <a:ea typeface="+mn-lt"/>
                <a:cs typeface="+mn-lt"/>
              </a:rPr>
              <a:t>Plantillas para generar Planes de Gestión de Datos de diversas agencias financiadoras de investigación.</a:t>
            </a:r>
          </a:p>
          <a:p>
            <a:pPr marL="800100" indent="-342900" algn="just">
              <a:buFont typeface="Wingdings" panose="05000000000000000000" pitchFamily="2" charset="2"/>
              <a:buChar char="Ø"/>
            </a:pPr>
            <a:r>
              <a:rPr lang="es-ES" dirty="0" err="1">
                <a:solidFill>
                  <a:srgbClr val="002060"/>
                </a:solidFill>
                <a:latin typeface="Malacitana"/>
                <a:ea typeface="+mn-lt"/>
                <a:cs typeface="+mn-lt"/>
              </a:rPr>
              <a:t>PGDonline</a:t>
            </a:r>
            <a:r>
              <a:rPr lang="es-ES" dirty="0">
                <a:solidFill>
                  <a:srgbClr val="002060"/>
                </a:solidFill>
                <a:latin typeface="Malacitana"/>
                <a:ea typeface="+mn-lt"/>
                <a:cs typeface="+mn-lt"/>
              </a:rPr>
              <a:t>: adaptación de Argos en español por el Consorcio Madroño (Bibliotecas universitarias de la Comunidad de Madrid).</a:t>
            </a:r>
          </a:p>
          <a:p>
            <a:pPr marL="457200" algn="just"/>
            <a:r>
              <a:rPr lang="es-ES" sz="1400" b="1" dirty="0">
                <a:solidFill>
                  <a:srgbClr val="002060"/>
                </a:solidFill>
                <a:latin typeface="Malacitana"/>
                <a:ea typeface="+mn-lt"/>
                <a:cs typeface="+mn-lt"/>
              </a:rPr>
              <a:t>      </a:t>
            </a:r>
          </a:p>
          <a:p>
            <a:pPr marL="3657600" lvl="7" algn="just"/>
            <a:r>
              <a:rPr lang="es-ES" sz="1400" b="1" dirty="0">
                <a:solidFill>
                  <a:srgbClr val="002060"/>
                </a:solidFill>
                <a:latin typeface="Malacitana"/>
                <a:ea typeface="+mn-lt"/>
                <a:cs typeface="+mn-lt"/>
              </a:rPr>
              <a:t>Vídeo sobre el uso </a:t>
            </a:r>
            <a:r>
              <a:rPr lang="es-ES" sz="1400" dirty="0">
                <a:solidFill>
                  <a:srgbClr val="002060"/>
                </a:solidFill>
                <a:latin typeface="Malacitana"/>
                <a:ea typeface="+mn-lt"/>
                <a:cs typeface="+mn-lt"/>
              </a:rPr>
              <a:t>de esta herramienta: </a:t>
            </a:r>
            <a:r>
              <a:rPr lang="es-ES" sz="1400" dirty="0">
                <a:solidFill>
                  <a:srgbClr val="002060"/>
                </a:solidFill>
                <a:latin typeface="Malacitana"/>
                <a:ea typeface="+mn-lt"/>
                <a:cs typeface="+mn-lt"/>
                <a:hlinkClick r:id="rId4"/>
              </a:rPr>
              <a:t>https://youtu.be/UJ55igaPv38</a:t>
            </a:r>
            <a:endParaRPr lang="es-ES" sz="1400" dirty="0">
              <a:solidFill>
                <a:srgbClr val="002060"/>
              </a:solidFill>
              <a:latin typeface="Malacitana" panose="00000500000000000000" pitchFamily="50" charset="0"/>
              <a:ea typeface="+mn-lt"/>
              <a:cs typeface="+mn-lt"/>
            </a:endParaRPr>
          </a:p>
          <a:p>
            <a:pPr lvl="8" algn="just"/>
            <a:endParaRPr lang="es-ES" sz="1400" b="1" i="0" u="none" strike="noStrike" baseline="0" dirty="0">
              <a:solidFill>
                <a:srgbClr val="002060"/>
              </a:solidFill>
              <a:latin typeface="Malacitana"/>
              <a:ea typeface="+mn-lt"/>
              <a:cs typeface="+mn-lt"/>
            </a:endParaRPr>
          </a:p>
          <a:p>
            <a:pPr lvl="8" algn="just"/>
            <a:r>
              <a:rPr lang="es-ES" sz="1400" b="1" i="0" u="none" strike="noStrike" baseline="0" dirty="0">
                <a:solidFill>
                  <a:srgbClr val="002060"/>
                </a:solidFill>
                <a:latin typeface="Malacitana"/>
                <a:ea typeface="+mn-lt"/>
                <a:cs typeface="+mn-lt"/>
              </a:rPr>
              <a:t>Guía de </a:t>
            </a:r>
            <a:r>
              <a:rPr lang="es-ES" sz="1400" b="1" dirty="0">
                <a:solidFill>
                  <a:srgbClr val="002060"/>
                </a:solidFill>
                <a:latin typeface="Malacitana"/>
                <a:ea typeface="+mn-lt"/>
                <a:cs typeface="+mn-lt"/>
              </a:rPr>
              <a:t>usuario: </a:t>
            </a:r>
            <a:r>
              <a:rPr lang="es-ES" sz="1400" dirty="0">
                <a:solidFill>
                  <a:srgbClr val="002060"/>
                </a:solidFill>
                <a:latin typeface="Malacitana"/>
                <a:ea typeface="+mn-lt"/>
                <a:cs typeface="+mn-lt"/>
                <a:hlinkClick r:id="rId5"/>
              </a:rPr>
              <a:t>https://argos.openaire.eu/user-guide</a:t>
            </a:r>
            <a:endParaRPr lang="es-ES" sz="1400" i="0" u="none" strike="noStrike" baseline="0" dirty="0">
              <a:solidFill>
                <a:srgbClr val="002060"/>
              </a:solidFill>
              <a:latin typeface="Malacitana"/>
              <a:ea typeface="+mn-lt"/>
              <a:cs typeface="+mn-lt"/>
            </a:endParaRPr>
          </a:p>
          <a:p>
            <a:pPr lvl="1" algn="just"/>
            <a:endParaRPr lang="es-ES" sz="2000" b="0" i="0" u="none" strike="noStrike" baseline="0" dirty="0">
              <a:solidFill>
                <a:srgbClr val="002060"/>
              </a:solidFill>
              <a:latin typeface="Malacitana"/>
              <a:cs typeface="Calibri" panose="020F0502020204030204"/>
            </a:endParaRPr>
          </a:p>
          <a:p>
            <a:pPr algn="just"/>
            <a:endParaRPr lang="es-ES" sz="2000" dirty="0">
              <a:solidFill>
                <a:srgbClr val="002060"/>
              </a:solidFill>
              <a:latin typeface="Malacitana"/>
              <a:cs typeface="Calibri" panose="020F0502020204030204"/>
            </a:endParaRPr>
          </a:p>
          <a:p>
            <a:pPr algn="just"/>
            <a:endParaRPr lang="es-ES" sz="2800" dirty="0">
              <a:solidFill>
                <a:srgbClr val="002060"/>
              </a:solidFill>
              <a:latin typeface="Malacitana"/>
              <a:cs typeface="Calibri" panose="020F0502020204030204"/>
            </a:endParaRPr>
          </a:p>
          <a:p>
            <a:pPr marL="1828800" lvl="3" indent="-457200" algn="just">
              <a:buFont typeface="Wingdings" panose="05000000000000000000" pitchFamily="2" charset="2"/>
              <a:buChar char="§"/>
            </a:pPr>
            <a:endParaRPr lang="es-ES" sz="2800" dirty="0">
              <a:solidFill>
                <a:srgbClr val="002060"/>
              </a:solidFill>
              <a:latin typeface="Malacitana"/>
            </a:endParaRPr>
          </a:p>
          <a:p>
            <a:pPr algn="just"/>
            <a:endParaRPr lang="es-ES" sz="3200" dirty="0">
              <a:solidFill>
                <a:srgbClr val="002060"/>
              </a:solidFill>
              <a:latin typeface="Arial Narrow" panose="020B0606020202030204" pitchFamily="34" charset="0"/>
            </a:endParaRPr>
          </a:p>
          <a:p>
            <a:pPr marL="457200" indent="-457200" algn="just">
              <a:buFont typeface="Wingdings" panose="05000000000000000000" pitchFamily="2" charset="2"/>
              <a:buChar char="Ø"/>
            </a:pPr>
            <a:endParaRPr lang="es-ES" sz="3200" dirty="0">
              <a:solidFill>
                <a:srgbClr val="000000"/>
              </a:solidFill>
              <a:latin typeface="Arial Narrow" panose="020B0606020202030204" pitchFamily="34" charset="0"/>
            </a:endParaRPr>
          </a:p>
          <a:p>
            <a:pPr marL="457200" indent="-457200" algn="just">
              <a:buFont typeface="Wingdings" panose="020B0604020202020204" pitchFamily="34" charset="0"/>
              <a:buChar char="Ø"/>
            </a:pPr>
            <a:endParaRPr lang="es-ES" sz="3200" dirty="0">
              <a:solidFill>
                <a:srgbClr val="000000"/>
              </a:solidFill>
              <a:latin typeface="Arial Narrow" panose="020B0606020202030204" pitchFamily="34" charset="0"/>
            </a:endParaRPr>
          </a:p>
        </p:txBody>
      </p:sp>
    </p:spTree>
    <p:extLst>
      <p:ext uri="{BB962C8B-B14F-4D97-AF65-F5344CB8AC3E}">
        <p14:creationId xmlns:p14="http://schemas.microsoft.com/office/powerpoint/2010/main" val="6108187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Isosceles Triangle 17">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descr="Imagen que contiene Texto&#10;&#10;Descripción generada automáticamente">
            <a:extLst>
              <a:ext uri="{FF2B5EF4-FFF2-40B4-BE49-F238E27FC236}">
                <a16:creationId xmlns:a16="http://schemas.microsoft.com/office/drawing/2014/main" id="{9A966063-16C3-4D73-A6E5-5024D4CDDC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792376" cy="1274323"/>
          </a:xfrm>
          <a:prstGeom prst="rect">
            <a:avLst/>
          </a:prstGeom>
          <a:ln>
            <a:noFill/>
          </a:ln>
        </p:spPr>
      </p:pic>
      <p:sp>
        <p:nvSpPr>
          <p:cNvPr id="20" name="Isosceles Triangle 19">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uadroTexto 12">
            <a:extLst>
              <a:ext uri="{FF2B5EF4-FFF2-40B4-BE49-F238E27FC236}">
                <a16:creationId xmlns:a16="http://schemas.microsoft.com/office/drawing/2014/main" id="{4C3E2975-A99D-4AB6-A974-E834C1D9516A}"/>
              </a:ext>
            </a:extLst>
          </p:cNvPr>
          <p:cNvSpPr txBox="1"/>
          <p:nvPr/>
        </p:nvSpPr>
        <p:spPr>
          <a:xfrm>
            <a:off x="1266495" y="1201175"/>
            <a:ext cx="9659010" cy="7632859"/>
          </a:xfrm>
          <a:prstGeom prst="rect">
            <a:avLst/>
          </a:prstGeom>
          <a:noFill/>
        </p:spPr>
        <p:txBody>
          <a:bodyPr wrap="square" lIns="91440" tIns="45720" rIns="91440" bIns="45720" rtlCol="0" anchor="t">
            <a:spAutoFit/>
          </a:bodyPr>
          <a:lstStyle/>
          <a:p>
            <a:pPr lvl="2"/>
            <a:r>
              <a:rPr lang="es-ES" sz="3200" b="1" dirty="0">
                <a:solidFill>
                  <a:srgbClr val="002060"/>
                </a:solidFill>
                <a:ea typeface="+mn-lt"/>
                <a:cs typeface="+mn-lt"/>
              </a:rPr>
              <a:t>		</a:t>
            </a:r>
            <a:r>
              <a:rPr lang="es-ES" sz="2800" b="1" dirty="0">
                <a:solidFill>
                  <a:srgbClr val="002060"/>
                </a:solidFill>
                <a:latin typeface="Malacitana"/>
                <a:ea typeface="+mn-lt"/>
                <a:cs typeface="+mn-lt"/>
              </a:rPr>
              <a:t>Plan de Gestión de Datos</a:t>
            </a:r>
            <a:endParaRPr lang="en-US" sz="2800" dirty="0">
              <a:latin typeface="Malacitana"/>
              <a:ea typeface="+mn-lt"/>
              <a:cs typeface="+mn-lt"/>
            </a:endParaRPr>
          </a:p>
          <a:p>
            <a:pPr algn="ctr"/>
            <a:r>
              <a:rPr lang="es-ES" sz="3200" dirty="0">
                <a:solidFill>
                  <a:srgbClr val="002060"/>
                </a:solidFill>
                <a:latin typeface="Malacitana"/>
              </a:rPr>
              <a:t>-</a:t>
            </a:r>
            <a:r>
              <a:rPr lang="es-ES" sz="2400" dirty="0">
                <a:solidFill>
                  <a:srgbClr val="0070C0"/>
                </a:solidFill>
                <a:latin typeface="Malacitana"/>
                <a:ea typeface="+mn-lt"/>
                <a:cs typeface="+mn-lt"/>
              </a:rPr>
              <a:t>ARGOS</a:t>
            </a:r>
            <a:r>
              <a:rPr lang="es-ES" sz="3200" dirty="0">
                <a:solidFill>
                  <a:srgbClr val="002060"/>
                </a:solidFill>
                <a:latin typeface="Malacitana"/>
                <a:ea typeface="+mn-lt"/>
                <a:cs typeface="+mn-lt"/>
              </a:rPr>
              <a:t>-</a:t>
            </a:r>
            <a:endParaRPr lang="es-ES" dirty="0">
              <a:solidFill>
                <a:srgbClr val="002060"/>
              </a:solidFill>
              <a:latin typeface="Malacitana"/>
            </a:endParaRPr>
          </a:p>
          <a:p>
            <a:pPr algn="ctr"/>
            <a:endParaRPr lang="es-ES" sz="2000" dirty="0">
              <a:solidFill>
                <a:srgbClr val="002060"/>
              </a:solidFill>
              <a:latin typeface="Malacitana" panose="00000500000000000000" pitchFamily="50" charset="0"/>
              <a:ea typeface="+mn-lt"/>
              <a:cs typeface="+mn-lt"/>
            </a:endParaRPr>
          </a:p>
          <a:p>
            <a:pPr lvl="1" algn="just"/>
            <a:r>
              <a:rPr lang="es-ES" b="1" dirty="0">
                <a:solidFill>
                  <a:srgbClr val="002060"/>
                </a:solidFill>
                <a:latin typeface="Malacitana"/>
              </a:rPr>
              <a:t>1. Información principal (</a:t>
            </a:r>
            <a:r>
              <a:rPr lang="es-ES" b="1" dirty="0" err="1">
                <a:solidFill>
                  <a:srgbClr val="002060"/>
                </a:solidFill>
                <a:latin typeface="Malacitana"/>
              </a:rPr>
              <a:t>Main</a:t>
            </a:r>
            <a:r>
              <a:rPr lang="es-ES" b="1" dirty="0">
                <a:solidFill>
                  <a:srgbClr val="002060"/>
                </a:solidFill>
                <a:latin typeface="Malacitana"/>
              </a:rPr>
              <a:t> </a:t>
            </a:r>
            <a:r>
              <a:rPr lang="es-ES" b="1" dirty="0" err="1">
                <a:solidFill>
                  <a:srgbClr val="002060"/>
                </a:solidFill>
                <a:latin typeface="Malacitana"/>
              </a:rPr>
              <a:t>Info</a:t>
            </a:r>
            <a:r>
              <a:rPr lang="es-ES" b="1" dirty="0">
                <a:solidFill>
                  <a:srgbClr val="002060"/>
                </a:solidFill>
                <a:latin typeface="Malacitana"/>
              </a:rPr>
              <a:t>)</a:t>
            </a:r>
          </a:p>
          <a:p>
            <a:pPr marL="1200150" lvl="2" indent="-285750" algn="just">
              <a:buFont typeface="Arial" panose="020B0604020202020204" pitchFamily="34" charset="0"/>
              <a:buChar char="•"/>
            </a:pPr>
            <a:r>
              <a:rPr lang="es-ES" b="1" dirty="0">
                <a:solidFill>
                  <a:srgbClr val="002060"/>
                </a:solidFill>
                <a:latin typeface="Malacitana"/>
              </a:rPr>
              <a:t>Título</a:t>
            </a:r>
            <a:r>
              <a:rPr lang="es-ES" dirty="0">
                <a:solidFill>
                  <a:srgbClr val="002060"/>
                </a:solidFill>
                <a:latin typeface="Malacitana"/>
              </a:rPr>
              <a:t>: título del PGD</a:t>
            </a:r>
            <a:endParaRPr lang="es-ES" dirty="0">
              <a:solidFill>
                <a:srgbClr val="002060"/>
              </a:solidFill>
              <a:latin typeface="Malacitana" panose="00000500000000000000" pitchFamily="50" charset="0"/>
            </a:endParaRPr>
          </a:p>
          <a:p>
            <a:pPr marL="1200150" lvl="2" indent="-285750" algn="just">
              <a:buFont typeface="Arial" panose="020B0604020202020204" pitchFamily="34" charset="0"/>
              <a:buChar char="•"/>
            </a:pPr>
            <a:r>
              <a:rPr lang="es-ES" b="1" dirty="0">
                <a:solidFill>
                  <a:srgbClr val="002060"/>
                </a:solidFill>
                <a:latin typeface="Malacitana"/>
              </a:rPr>
              <a:t>Descripción</a:t>
            </a:r>
            <a:r>
              <a:rPr lang="es-ES" dirty="0">
                <a:solidFill>
                  <a:srgbClr val="002060"/>
                </a:solidFill>
                <a:latin typeface="Malacitana"/>
              </a:rPr>
              <a:t>: breve descripción de qué se trata el PGD, su alcance y objetivos</a:t>
            </a:r>
          </a:p>
          <a:p>
            <a:pPr marL="1200150" lvl="2" indent="-285750" algn="just">
              <a:buFont typeface="Arial" panose="020B0604020202020204" pitchFamily="34" charset="0"/>
              <a:buChar char="•"/>
            </a:pPr>
            <a:r>
              <a:rPr lang="es-ES" b="1" dirty="0">
                <a:solidFill>
                  <a:srgbClr val="002060"/>
                </a:solidFill>
                <a:latin typeface="Malacitana"/>
              </a:rPr>
              <a:t>Idioma</a:t>
            </a:r>
            <a:r>
              <a:rPr lang="es-ES" dirty="0">
                <a:solidFill>
                  <a:srgbClr val="002060"/>
                </a:solidFill>
                <a:latin typeface="Malacitana"/>
              </a:rPr>
              <a:t>: el idioma del PGD</a:t>
            </a:r>
            <a:endParaRPr lang="es-ES" dirty="0">
              <a:solidFill>
                <a:srgbClr val="002060"/>
              </a:solidFill>
              <a:latin typeface="Malacitana" panose="00000500000000000000" pitchFamily="50" charset="0"/>
            </a:endParaRPr>
          </a:p>
          <a:p>
            <a:pPr marL="1200150" lvl="2" indent="-285750" algn="just">
              <a:buFont typeface="Arial" panose="020B0604020202020204" pitchFamily="34" charset="0"/>
              <a:buChar char="•"/>
            </a:pPr>
            <a:r>
              <a:rPr lang="es-ES" b="1" dirty="0">
                <a:solidFill>
                  <a:srgbClr val="002060"/>
                </a:solidFill>
                <a:latin typeface="Malacitana"/>
              </a:rPr>
              <a:t>Visibilidad</a:t>
            </a:r>
            <a:r>
              <a:rPr lang="es-ES" dirty="0">
                <a:solidFill>
                  <a:srgbClr val="002060"/>
                </a:solidFill>
                <a:latin typeface="Malacitana"/>
              </a:rPr>
              <a:t>: cómo se muestra el PGD en Argos. Al elegir Público, el PGD se pone automáticamente a disposición de todos los usuarios de la colección "PGD públicos".</a:t>
            </a:r>
          </a:p>
          <a:p>
            <a:pPr marL="1200150" lvl="2" indent="-285750" algn="just">
              <a:buFont typeface="Arial" panose="020B0604020202020204" pitchFamily="34" charset="0"/>
              <a:buChar char="•"/>
            </a:pPr>
            <a:r>
              <a:rPr lang="es-ES" b="1" dirty="0">
                <a:solidFill>
                  <a:srgbClr val="002060"/>
                </a:solidFill>
                <a:latin typeface="Malacitana"/>
              </a:rPr>
              <a:t>Investigadores</a:t>
            </a:r>
            <a:r>
              <a:rPr lang="es-ES" dirty="0">
                <a:solidFill>
                  <a:srgbClr val="002060"/>
                </a:solidFill>
                <a:latin typeface="Malacitana"/>
              </a:rPr>
              <a:t>: las personas que produjeron, procesaron y analizaron los datos descritos en el PGD.</a:t>
            </a:r>
          </a:p>
          <a:p>
            <a:pPr marL="1200150" lvl="2" indent="-285750" algn="just">
              <a:buFont typeface="Arial" panose="020B0604020202020204" pitchFamily="34" charset="0"/>
              <a:buChar char="•"/>
            </a:pPr>
            <a:r>
              <a:rPr lang="es-ES" b="1" dirty="0">
                <a:solidFill>
                  <a:srgbClr val="002060"/>
                </a:solidFill>
                <a:latin typeface="Malacitana"/>
              </a:rPr>
              <a:t>Organizaciones</a:t>
            </a:r>
            <a:r>
              <a:rPr lang="es-ES" dirty="0">
                <a:solidFill>
                  <a:srgbClr val="002060"/>
                </a:solidFill>
                <a:latin typeface="Malacitana"/>
              </a:rPr>
              <a:t>: los nombres de las organizaciones que contribuyen a la creación y revisión de los PGD.</a:t>
            </a:r>
          </a:p>
          <a:p>
            <a:pPr marL="1200150" lvl="2" indent="-285750" algn="just">
              <a:buFont typeface="Arial" panose="020B0604020202020204" pitchFamily="34" charset="0"/>
              <a:buChar char="•"/>
            </a:pPr>
            <a:r>
              <a:rPr lang="es-ES" b="1" dirty="0">
                <a:solidFill>
                  <a:srgbClr val="002060"/>
                </a:solidFill>
                <a:latin typeface="Malacitana"/>
              </a:rPr>
              <a:t>Contacto</a:t>
            </a:r>
            <a:r>
              <a:rPr lang="es-ES" dirty="0">
                <a:solidFill>
                  <a:srgbClr val="002060"/>
                </a:solidFill>
                <a:latin typeface="Malacitana"/>
              </a:rPr>
              <a:t>: los datos de contacto del propietario del PGD</a:t>
            </a:r>
            <a:endParaRPr lang="es-ES" dirty="0">
              <a:solidFill>
                <a:srgbClr val="002060"/>
              </a:solidFill>
              <a:latin typeface="Malacitana" panose="00000500000000000000" pitchFamily="50" charset="0"/>
            </a:endParaRPr>
          </a:p>
          <a:p>
            <a:pPr marL="914400" lvl="1" indent="-457200" algn="just">
              <a:buAutoNum type="arabicPeriod"/>
            </a:pPr>
            <a:endParaRPr lang="es-ES" dirty="0">
              <a:solidFill>
                <a:srgbClr val="002060"/>
              </a:solidFill>
              <a:latin typeface="Malacitana" panose="00000500000000000000" pitchFamily="50" charset="0"/>
            </a:endParaRPr>
          </a:p>
          <a:p>
            <a:pPr marL="914400" lvl="1" indent="-457200" algn="just">
              <a:buAutoNum type="arabicPeriod"/>
            </a:pPr>
            <a:endParaRPr lang="es-ES" dirty="0">
              <a:solidFill>
                <a:srgbClr val="002060"/>
              </a:solidFill>
              <a:latin typeface="Malacitana" panose="00000500000000000000" pitchFamily="50" charset="0"/>
            </a:endParaRPr>
          </a:p>
          <a:p>
            <a:pPr algn="just"/>
            <a:endParaRPr lang="es-ES" sz="2000" dirty="0">
              <a:solidFill>
                <a:srgbClr val="002060"/>
              </a:solidFill>
              <a:latin typeface="Malacitana"/>
              <a:cs typeface="Calibri" panose="020F0502020204030204"/>
            </a:endParaRPr>
          </a:p>
          <a:p>
            <a:pPr algn="just"/>
            <a:endParaRPr lang="es-ES" sz="2800" dirty="0">
              <a:solidFill>
                <a:srgbClr val="002060"/>
              </a:solidFill>
              <a:latin typeface="Malacitana"/>
              <a:cs typeface="Calibri" panose="020F0502020204030204"/>
            </a:endParaRPr>
          </a:p>
          <a:p>
            <a:pPr marL="1828800" lvl="3" indent="-457200" algn="just">
              <a:buFont typeface="Wingdings" panose="05000000000000000000" pitchFamily="2" charset="2"/>
              <a:buChar char="§"/>
            </a:pPr>
            <a:endParaRPr lang="es-ES" sz="2800" dirty="0">
              <a:solidFill>
                <a:srgbClr val="002060"/>
              </a:solidFill>
              <a:latin typeface="Malacitana"/>
            </a:endParaRPr>
          </a:p>
          <a:p>
            <a:pPr marL="457200" indent="-457200" algn="just">
              <a:buFont typeface="Wingdings" panose="05000000000000000000" pitchFamily="2" charset="2"/>
              <a:buChar char="Ø"/>
            </a:pPr>
            <a:endParaRPr lang="es-ES" sz="3200" dirty="0">
              <a:solidFill>
                <a:srgbClr val="002060"/>
              </a:solidFill>
              <a:latin typeface="Arial Narrow" panose="020B0606020202030204" pitchFamily="34" charset="0"/>
            </a:endParaRPr>
          </a:p>
          <a:p>
            <a:pPr marL="457200" indent="-457200" algn="just">
              <a:buFont typeface="Wingdings" panose="05000000000000000000" pitchFamily="2" charset="2"/>
              <a:buChar char="Ø"/>
            </a:pPr>
            <a:endParaRPr lang="es-ES" sz="3200" dirty="0">
              <a:solidFill>
                <a:srgbClr val="000000"/>
              </a:solidFill>
              <a:latin typeface="Arial Narrow" panose="020B0606020202030204" pitchFamily="34" charset="0"/>
            </a:endParaRPr>
          </a:p>
          <a:p>
            <a:pPr marL="457200" indent="-457200" algn="just">
              <a:buFont typeface="Arial" panose="020B0604020202020204" pitchFamily="34" charset="0"/>
              <a:buChar char="•"/>
            </a:pPr>
            <a:endParaRPr lang="es-ES" sz="3200" dirty="0">
              <a:solidFill>
                <a:srgbClr val="000000"/>
              </a:solidFill>
              <a:latin typeface="Arial Narrow" panose="020B0606020202030204" pitchFamily="34" charset="0"/>
            </a:endParaRPr>
          </a:p>
        </p:txBody>
      </p:sp>
    </p:spTree>
    <p:extLst>
      <p:ext uri="{BB962C8B-B14F-4D97-AF65-F5344CB8AC3E}">
        <p14:creationId xmlns:p14="http://schemas.microsoft.com/office/powerpoint/2010/main" val="255765569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Isosceles Triangle 17">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descr="Imagen que contiene Texto&#10;&#10;Descripción generada automáticamente">
            <a:extLst>
              <a:ext uri="{FF2B5EF4-FFF2-40B4-BE49-F238E27FC236}">
                <a16:creationId xmlns:a16="http://schemas.microsoft.com/office/drawing/2014/main" id="{9A966063-16C3-4D73-A6E5-5024D4CDDC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792376" cy="1274323"/>
          </a:xfrm>
          <a:prstGeom prst="rect">
            <a:avLst/>
          </a:prstGeom>
          <a:ln>
            <a:noFill/>
          </a:ln>
        </p:spPr>
      </p:pic>
      <p:sp>
        <p:nvSpPr>
          <p:cNvPr id="20" name="Isosceles Triangle 19">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uadroTexto 12">
            <a:extLst>
              <a:ext uri="{FF2B5EF4-FFF2-40B4-BE49-F238E27FC236}">
                <a16:creationId xmlns:a16="http://schemas.microsoft.com/office/drawing/2014/main" id="{4C3E2975-A99D-4AB6-A974-E834C1D9516A}"/>
              </a:ext>
            </a:extLst>
          </p:cNvPr>
          <p:cNvSpPr txBox="1"/>
          <p:nvPr/>
        </p:nvSpPr>
        <p:spPr>
          <a:xfrm>
            <a:off x="1380795" y="1286900"/>
            <a:ext cx="9659010" cy="8710077"/>
          </a:xfrm>
          <a:prstGeom prst="rect">
            <a:avLst/>
          </a:prstGeom>
          <a:noFill/>
        </p:spPr>
        <p:txBody>
          <a:bodyPr wrap="square" lIns="91440" tIns="45720" rIns="91440" bIns="45720" rtlCol="0" anchor="t">
            <a:spAutoFit/>
          </a:bodyPr>
          <a:lstStyle/>
          <a:p>
            <a:pPr lvl="2"/>
            <a:r>
              <a:rPr lang="es-ES" sz="3200" b="1">
                <a:solidFill>
                  <a:srgbClr val="002060"/>
                </a:solidFill>
                <a:ea typeface="+mn-lt"/>
                <a:cs typeface="+mn-lt"/>
              </a:rPr>
              <a:t>		</a:t>
            </a:r>
            <a:r>
              <a:rPr lang="es-ES" sz="2800" b="1">
                <a:solidFill>
                  <a:srgbClr val="002060"/>
                </a:solidFill>
                <a:latin typeface="Malacitana" panose="00000500000000000000" pitchFamily="50" charset="0"/>
                <a:ea typeface="+mn-lt"/>
                <a:cs typeface="+mn-lt"/>
              </a:rPr>
              <a:t>Plan de Gestión de Datos</a:t>
            </a:r>
            <a:endParaRPr lang="en-US" sz="2800">
              <a:latin typeface="Malacitana" panose="00000500000000000000" pitchFamily="50" charset="0"/>
              <a:ea typeface="+mn-lt"/>
              <a:cs typeface="+mn-lt"/>
            </a:endParaRPr>
          </a:p>
          <a:p>
            <a:pPr algn="ctr"/>
            <a:r>
              <a:rPr lang="es-ES" sz="3200">
                <a:solidFill>
                  <a:srgbClr val="002060"/>
                </a:solidFill>
                <a:latin typeface="Malacitana" panose="00000500000000000000" pitchFamily="50" charset="0"/>
              </a:rPr>
              <a:t>-</a:t>
            </a:r>
            <a:r>
              <a:rPr lang="es-ES" sz="2400">
                <a:solidFill>
                  <a:srgbClr val="0070C0"/>
                </a:solidFill>
                <a:latin typeface="Malacitana" panose="00000500000000000000" pitchFamily="50" charset="0"/>
                <a:ea typeface="+mn-lt"/>
                <a:cs typeface="+mn-lt"/>
              </a:rPr>
              <a:t>ARGOS</a:t>
            </a:r>
            <a:r>
              <a:rPr lang="es-ES" sz="3200">
                <a:solidFill>
                  <a:srgbClr val="002060"/>
                </a:solidFill>
                <a:latin typeface="Malacitana" panose="00000500000000000000" pitchFamily="50" charset="0"/>
                <a:ea typeface="+mn-lt"/>
                <a:cs typeface="+mn-lt"/>
              </a:rPr>
              <a:t>-</a:t>
            </a:r>
            <a:endParaRPr lang="es-ES">
              <a:solidFill>
                <a:srgbClr val="002060"/>
              </a:solidFill>
              <a:latin typeface="Malacitana" panose="00000500000000000000" pitchFamily="50" charset="0"/>
            </a:endParaRPr>
          </a:p>
          <a:p>
            <a:pPr lvl="1" algn="just"/>
            <a:r>
              <a:rPr lang="es-ES" b="1">
                <a:solidFill>
                  <a:srgbClr val="002060"/>
                </a:solidFill>
                <a:latin typeface="Malacitana" panose="00000500000000000000" pitchFamily="50" charset="0"/>
              </a:rPr>
              <a:t>2. Financiación (</a:t>
            </a:r>
            <a:r>
              <a:rPr lang="es-ES" b="1" err="1">
                <a:solidFill>
                  <a:srgbClr val="002060"/>
                </a:solidFill>
                <a:latin typeface="Malacitana" panose="00000500000000000000" pitchFamily="50" charset="0"/>
              </a:rPr>
              <a:t>Funding</a:t>
            </a:r>
            <a:r>
              <a:rPr lang="es-ES" b="1">
                <a:solidFill>
                  <a:srgbClr val="002060"/>
                </a:solidFill>
                <a:latin typeface="Malacitana" panose="00000500000000000000" pitchFamily="50" charset="0"/>
              </a:rPr>
              <a:t> </a:t>
            </a:r>
            <a:r>
              <a:rPr lang="es-ES" b="1" err="1">
                <a:solidFill>
                  <a:srgbClr val="002060"/>
                </a:solidFill>
                <a:latin typeface="Malacitana" panose="00000500000000000000" pitchFamily="50" charset="0"/>
              </a:rPr>
              <a:t>Info</a:t>
            </a:r>
            <a:r>
              <a:rPr lang="es-ES" b="1">
                <a:solidFill>
                  <a:srgbClr val="002060"/>
                </a:solidFill>
                <a:latin typeface="Malacitana" panose="00000500000000000000" pitchFamily="50" charset="0"/>
              </a:rPr>
              <a:t>)</a:t>
            </a:r>
          </a:p>
          <a:p>
            <a:pPr marL="1200150" lvl="2" indent="-285750" algn="just">
              <a:buFont typeface="Arial" panose="020B0604020202020204" pitchFamily="34" charset="0"/>
              <a:buChar char="•"/>
            </a:pPr>
            <a:r>
              <a:rPr lang="es-ES" b="1">
                <a:solidFill>
                  <a:srgbClr val="002060"/>
                </a:solidFill>
                <a:latin typeface="Malacitana" panose="00000500000000000000" pitchFamily="50" charset="0"/>
              </a:rPr>
              <a:t>Organizaciones</a:t>
            </a:r>
            <a:r>
              <a:rPr lang="es-ES">
                <a:solidFill>
                  <a:srgbClr val="002060"/>
                </a:solidFill>
                <a:latin typeface="Malacitana" panose="00000500000000000000" pitchFamily="50" charset="0"/>
              </a:rPr>
              <a:t> de financiación: un menú desplegable donde los usuarios pueden encontrar la organización que financia su investigación. En caso de que el nombre de una organización financiadora no se pueda encontrar en Argos, los usuarios pueden crear un nuevo registro con el nombre y los detalles de la organización financiadora (“Insértelo manualmente”).</a:t>
            </a:r>
          </a:p>
          <a:p>
            <a:pPr marL="1200150" lvl="2" indent="-285750" algn="just">
              <a:buFont typeface="Arial" panose="020B0604020202020204" pitchFamily="34" charset="0"/>
              <a:buChar char="•"/>
            </a:pPr>
            <a:endParaRPr lang="es-ES">
              <a:solidFill>
                <a:srgbClr val="002060"/>
              </a:solidFill>
              <a:latin typeface="Malacitana" panose="00000500000000000000" pitchFamily="50" charset="0"/>
            </a:endParaRPr>
          </a:p>
          <a:p>
            <a:pPr marL="1200150" lvl="2" indent="-285750" algn="just">
              <a:buFont typeface="Arial" panose="020B0604020202020204" pitchFamily="34" charset="0"/>
              <a:buChar char="•"/>
            </a:pPr>
            <a:r>
              <a:rPr lang="es-ES">
                <a:solidFill>
                  <a:srgbClr val="002060"/>
                </a:solidFill>
                <a:latin typeface="Malacitana" panose="00000500000000000000" pitchFamily="50" charset="0"/>
              </a:rPr>
              <a:t> </a:t>
            </a:r>
            <a:r>
              <a:rPr lang="es-ES" b="1">
                <a:solidFill>
                  <a:srgbClr val="002060"/>
                </a:solidFill>
                <a:latin typeface="Malacitana" panose="00000500000000000000" pitchFamily="50" charset="0"/>
              </a:rPr>
              <a:t>Subvenciones</a:t>
            </a:r>
            <a:r>
              <a:rPr lang="es-ES">
                <a:solidFill>
                  <a:srgbClr val="002060"/>
                </a:solidFill>
                <a:latin typeface="Malacitana" panose="00000500000000000000" pitchFamily="50" charset="0"/>
              </a:rPr>
              <a:t>: un menú desplegable para seleccionar la subvención asociada con el proyecto de investigación de la organización financiadora determinada. En caso de que la subvención no se pueda encontrar en Argos, los usuarios podrán crear un nuevo registro con el número y nombre de la subvención (“Insértelo manualmente”).</a:t>
            </a:r>
          </a:p>
          <a:p>
            <a:pPr marL="1200150" lvl="2" indent="-285750" algn="just">
              <a:buFont typeface="Arial" panose="020B0604020202020204" pitchFamily="34" charset="0"/>
              <a:buChar char="•"/>
            </a:pPr>
            <a:endParaRPr lang="es-ES">
              <a:solidFill>
                <a:srgbClr val="002060"/>
              </a:solidFill>
              <a:latin typeface="Malacitana" panose="00000500000000000000" pitchFamily="50" charset="0"/>
            </a:endParaRPr>
          </a:p>
          <a:p>
            <a:pPr marL="1200150" lvl="2" indent="-285750" algn="just">
              <a:buFont typeface="Arial" panose="020B0604020202020204" pitchFamily="34" charset="0"/>
              <a:buChar char="•"/>
            </a:pPr>
            <a:r>
              <a:rPr lang="es-ES" b="1">
                <a:solidFill>
                  <a:srgbClr val="002060"/>
                </a:solidFill>
                <a:latin typeface="Malacitana" panose="00000500000000000000" pitchFamily="50" charset="0"/>
              </a:rPr>
              <a:t> Proyecto</a:t>
            </a:r>
            <a:r>
              <a:rPr lang="es-ES">
                <a:solidFill>
                  <a:srgbClr val="002060"/>
                </a:solidFill>
                <a:latin typeface="Malacitana" panose="00000500000000000000" pitchFamily="50" charset="0"/>
              </a:rPr>
              <a:t>: este campo debe completarse solo para proyectos en los que se aplican múltiples subvenciones. De lo contrario, se deja en blanco y luego se completa automáticamente con los metadatos de Argos.</a:t>
            </a:r>
          </a:p>
          <a:p>
            <a:pPr marL="1200150" lvl="2" indent="-285750" algn="just">
              <a:buFont typeface="Arial" panose="020B0604020202020204" pitchFamily="34" charset="0"/>
              <a:buChar char="•"/>
            </a:pPr>
            <a:endParaRPr lang="es-ES">
              <a:solidFill>
                <a:srgbClr val="002060"/>
              </a:solidFill>
              <a:latin typeface="Malacitana" panose="00000500000000000000" pitchFamily="50" charset="0"/>
            </a:endParaRPr>
          </a:p>
          <a:p>
            <a:pPr lvl="2" algn="just"/>
            <a:endParaRPr lang="es-ES">
              <a:solidFill>
                <a:srgbClr val="002060"/>
              </a:solidFill>
              <a:latin typeface="Malacitana" panose="00000500000000000000" pitchFamily="50" charset="0"/>
            </a:endParaRPr>
          </a:p>
          <a:p>
            <a:pPr marL="914400" lvl="1" indent="-457200" algn="just">
              <a:buAutoNum type="arabicPeriod"/>
            </a:pPr>
            <a:endParaRPr lang="es-ES">
              <a:solidFill>
                <a:srgbClr val="002060"/>
              </a:solidFill>
              <a:latin typeface="Malacitana" panose="00000500000000000000" pitchFamily="50" charset="0"/>
            </a:endParaRPr>
          </a:p>
          <a:p>
            <a:pPr algn="just"/>
            <a:endParaRPr lang="es-ES" sz="2000">
              <a:solidFill>
                <a:srgbClr val="002060"/>
              </a:solidFill>
              <a:latin typeface="Malacitana"/>
              <a:cs typeface="Calibri" panose="020F0502020204030204"/>
            </a:endParaRPr>
          </a:p>
          <a:p>
            <a:pPr algn="just"/>
            <a:endParaRPr lang="es-ES" sz="2800">
              <a:solidFill>
                <a:srgbClr val="002060"/>
              </a:solidFill>
              <a:latin typeface="Malacitana"/>
              <a:cs typeface="Calibri" panose="020F0502020204030204"/>
            </a:endParaRPr>
          </a:p>
          <a:p>
            <a:pPr marL="1828800" lvl="3" indent="-457200" algn="just">
              <a:buFont typeface="Wingdings" panose="05000000000000000000" pitchFamily="2" charset="2"/>
              <a:buChar char="§"/>
            </a:pPr>
            <a:endParaRPr lang="es-ES" sz="2800">
              <a:solidFill>
                <a:srgbClr val="002060"/>
              </a:solidFill>
              <a:latin typeface="Malacitana"/>
            </a:endParaRPr>
          </a:p>
          <a:p>
            <a:pPr marL="457200" indent="-457200" algn="just">
              <a:buFont typeface="Wingdings" panose="05000000000000000000" pitchFamily="2" charset="2"/>
              <a:buChar char="Ø"/>
            </a:pPr>
            <a:endParaRPr lang="es-ES" sz="3200">
              <a:solidFill>
                <a:srgbClr val="002060"/>
              </a:solidFill>
              <a:latin typeface="Arial Narrow" panose="020B0606020202030204" pitchFamily="34" charset="0"/>
            </a:endParaRPr>
          </a:p>
          <a:p>
            <a:pPr marL="457200" indent="-457200" algn="just">
              <a:buFont typeface="Wingdings" panose="05000000000000000000" pitchFamily="2" charset="2"/>
              <a:buChar char="Ø"/>
            </a:pPr>
            <a:endParaRPr lang="es-ES" sz="3200">
              <a:solidFill>
                <a:srgbClr val="000000"/>
              </a:solidFill>
              <a:latin typeface="Arial Narrow" panose="020B0606020202030204" pitchFamily="34" charset="0"/>
            </a:endParaRPr>
          </a:p>
          <a:p>
            <a:pPr marL="457200" indent="-457200" algn="just">
              <a:buFont typeface="Arial" panose="020B0604020202020204" pitchFamily="34" charset="0"/>
              <a:buChar char="•"/>
            </a:pPr>
            <a:endParaRPr lang="es-ES" sz="3200">
              <a:solidFill>
                <a:srgbClr val="000000"/>
              </a:solidFill>
              <a:latin typeface="Arial Narrow" panose="020B0606020202030204" pitchFamily="34" charset="0"/>
            </a:endParaRPr>
          </a:p>
        </p:txBody>
      </p:sp>
    </p:spTree>
    <p:extLst>
      <p:ext uri="{BB962C8B-B14F-4D97-AF65-F5344CB8AC3E}">
        <p14:creationId xmlns:p14="http://schemas.microsoft.com/office/powerpoint/2010/main" val="428803486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Isosceles Triangle 17">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descr="Imagen que contiene Texto&#10;&#10;Descripción generada automáticamente">
            <a:extLst>
              <a:ext uri="{FF2B5EF4-FFF2-40B4-BE49-F238E27FC236}">
                <a16:creationId xmlns:a16="http://schemas.microsoft.com/office/drawing/2014/main" id="{9A966063-16C3-4D73-A6E5-5024D4CDDC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792376" cy="1274323"/>
          </a:xfrm>
          <a:prstGeom prst="rect">
            <a:avLst/>
          </a:prstGeom>
          <a:ln>
            <a:noFill/>
          </a:ln>
        </p:spPr>
      </p:pic>
      <p:sp>
        <p:nvSpPr>
          <p:cNvPr id="20" name="Isosceles Triangle 19">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uadroTexto 12">
            <a:extLst>
              <a:ext uri="{FF2B5EF4-FFF2-40B4-BE49-F238E27FC236}">
                <a16:creationId xmlns:a16="http://schemas.microsoft.com/office/drawing/2014/main" id="{4C3E2975-A99D-4AB6-A974-E834C1D9516A}"/>
              </a:ext>
            </a:extLst>
          </p:cNvPr>
          <p:cNvSpPr txBox="1"/>
          <p:nvPr/>
        </p:nvSpPr>
        <p:spPr>
          <a:xfrm>
            <a:off x="1266495" y="1201175"/>
            <a:ext cx="9659010" cy="6432530"/>
          </a:xfrm>
          <a:prstGeom prst="rect">
            <a:avLst/>
          </a:prstGeom>
          <a:noFill/>
        </p:spPr>
        <p:txBody>
          <a:bodyPr wrap="square" lIns="91440" tIns="45720" rIns="91440" bIns="45720" rtlCol="0" anchor="t">
            <a:spAutoFit/>
          </a:bodyPr>
          <a:lstStyle/>
          <a:p>
            <a:pPr lvl="2"/>
            <a:r>
              <a:rPr lang="es-ES" sz="3200" b="1" dirty="0">
                <a:solidFill>
                  <a:srgbClr val="002060"/>
                </a:solidFill>
                <a:ea typeface="+mn-lt"/>
                <a:cs typeface="+mn-lt"/>
              </a:rPr>
              <a:t>		</a:t>
            </a:r>
            <a:r>
              <a:rPr lang="es-ES" sz="2800" b="1" dirty="0">
                <a:solidFill>
                  <a:srgbClr val="002060"/>
                </a:solidFill>
                <a:latin typeface="Malacitana"/>
                <a:ea typeface="+mn-lt"/>
                <a:cs typeface="+mn-lt"/>
              </a:rPr>
              <a:t>Plan de Gestión de Datos</a:t>
            </a:r>
            <a:endParaRPr lang="en-US" sz="2800" dirty="0">
              <a:latin typeface="Malacitana"/>
              <a:ea typeface="+mn-lt"/>
              <a:cs typeface="+mn-lt"/>
            </a:endParaRPr>
          </a:p>
          <a:p>
            <a:pPr algn="ctr"/>
            <a:r>
              <a:rPr lang="es-ES" sz="3200" dirty="0">
                <a:solidFill>
                  <a:srgbClr val="002060"/>
                </a:solidFill>
                <a:latin typeface="Malacitana"/>
              </a:rPr>
              <a:t>-</a:t>
            </a:r>
            <a:r>
              <a:rPr lang="es-ES" sz="2400" dirty="0">
                <a:solidFill>
                  <a:srgbClr val="0070C0"/>
                </a:solidFill>
                <a:latin typeface="Malacitana"/>
                <a:ea typeface="+mn-lt"/>
                <a:cs typeface="+mn-lt"/>
              </a:rPr>
              <a:t>ARGOS</a:t>
            </a:r>
            <a:r>
              <a:rPr lang="es-ES" sz="3200" dirty="0">
                <a:solidFill>
                  <a:srgbClr val="002060"/>
                </a:solidFill>
                <a:latin typeface="Malacitana"/>
                <a:ea typeface="+mn-lt"/>
                <a:cs typeface="+mn-lt"/>
              </a:rPr>
              <a:t>-</a:t>
            </a:r>
            <a:endParaRPr lang="es-ES" dirty="0">
              <a:solidFill>
                <a:srgbClr val="002060"/>
              </a:solidFill>
              <a:latin typeface="Malacitana"/>
            </a:endParaRPr>
          </a:p>
          <a:p>
            <a:pPr lvl="1" algn="just"/>
            <a:r>
              <a:rPr lang="es-ES" b="1" dirty="0">
                <a:solidFill>
                  <a:srgbClr val="002060"/>
                </a:solidFill>
                <a:latin typeface="Malacitana"/>
              </a:rPr>
              <a:t>3. Licencias (</a:t>
            </a:r>
            <a:r>
              <a:rPr lang="es-ES" b="1" dirty="0" err="1">
                <a:solidFill>
                  <a:srgbClr val="002060"/>
                </a:solidFill>
                <a:latin typeface="Malacitana"/>
              </a:rPr>
              <a:t>License</a:t>
            </a:r>
            <a:r>
              <a:rPr lang="es-ES" b="1" dirty="0">
                <a:solidFill>
                  <a:srgbClr val="002060"/>
                </a:solidFill>
                <a:latin typeface="Malacitana"/>
              </a:rPr>
              <a:t> </a:t>
            </a:r>
            <a:r>
              <a:rPr lang="es-ES" b="1" dirty="0" err="1">
                <a:solidFill>
                  <a:srgbClr val="002060"/>
                </a:solidFill>
                <a:latin typeface="Malacitana"/>
              </a:rPr>
              <a:t>Info</a:t>
            </a:r>
            <a:r>
              <a:rPr lang="es-ES" b="1" dirty="0">
                <a:solidFill>
                  <a:srgbClr val="002060"/>
                </a:solidFill>
                <a:latin typeface="Malacitana"/>
              </a:rPr>
              <a:t>) </a:t>
            </a:r>
            <a:endParaRPr lang="es-ES" b="1" dirty="0">
              <a:solidFill>
                <a:srgbClr val="002060"/>
              </a:solidFill>
              <a:latin typeface="Malacitana" panose="00000500000000000000" pitchFamily="50" charset="0"/>
            </a:endParaRPr>
          </a:p>
          <a:p>
            <a:pPr marL="1371600" lvl="2" indent="-457200" algn="just">
              <a:buFont typeface="Arial" panose="020B0604020202020204" pitchFamily="34" charset="0"/>
              <a:buChar char="•"/>
            </a:pPr>
            <a:r>
              <a:rPr lang="es-ES" dirty="0">
                <a:solidFill>
                  <a:srgbClr val="002060"/>
                </a:solidFill>
                <a:latin typeface="Malacitana"/>
              </a:rPr>
              <a:t>Licencia: seleccionar entre una lista de licencias para asignar al PGD.</a:t>
            </a:r>
          </a:p>
          <a:p>
            <a:pPr marL="914400" lvl="1" indent="-457200" algn="just">
              <a:buAutoNum type="arabicPeriod"/>
            </a:pPr>
            <a:endParaRPr lang="es-ES" dirty="0">
              <a:solidFill>
                <a:srgbClr val="002060"/>
              </a:solidFill>
              <a:latin typeface="Malacitana" panose="00000500000000000000" pitchFamily="50" charset="0"/>
            </a:endParaRPr>
          </a:p>
          <a:p>
            <a:pPr lvl="1" algn="just"/>
            <a:endParaRPr lang="es-ES" b="1" dirty="0">
              <a:solidFill>
                <a:srgbClr val="002060"/>
              </a:solidFill>
              <a:latin typeface="Malacitana" panose="00000500000000000000" pitchFamily="50" charset="0"/>
            </a:endParaRPr>
          </a:p>
          <a:p>
            <a:pPr lvl="1" algn="just"/>
            <a:endParaRPr lang="es-ES" b="1" dirty="0">
              <a:solidFill>
                <a:srgbClr val="002060"/>
              </a:solidFill>
              <a:latin typeface="Malacitana" panose="00000500000000000000" pitchFamily="50" charset="0"/>
            </a:endParaRPr>
          </a:p>
          <a:p>
            <a:pPr lvl="1" algn="just"/>
            <a:r>
              <a:rPr lang="es-ES" b="1" dirty="0">
                <a:solidFill>
                  <a:srgbClr val="002060"/>
                </a:solidFill>
                <a:latin typeface="Malacitana"/>
              </a:rPr>
              <a:t>4. </a:t>
            </a:r>
            <a:r>
              <a:rPr lang="es-ES" b="1" dirty="0" err="1">
                <a:solidFill>
                  <a:srgbClr val="002060"/>
                </a:solidFill>
                <a:latin typeface="Malacitana"/>
              </a:rPr>
              <a:t>Dataset</a:t>
            </a:r>
            <a:r>
              <a:rPr lang="es-ES" b="1" dirty="0">
                <a:solidFill>
                  <a:srgbClr val="002060"/>
                </a:solidFill>
                <a:latin typeface="Malacitana"/>
              </a:rPr>
              <a:t> </a:t>
            </a:r>
            <a:r>
              <a:rPr lang="es-ES" b="1" dirty="0" err="1">
                <a:solidFill>
                  <a:srgbClr val="002060"/>
                </a:solidFill>
                <a:latin typeface="Malacitana"/>
              </a:rPr>
              <a:t>Info</a:t>
            </a:r>
            <a:r>
              <a:rPr lang="es-ES" b="1" dirty="0">
                <a:solidFill>
                  <a:srgbClr val="002060"/>
                </a:solidFill>
                <a:latin typeface="Malacitana"/>
              </a:rPr>
              <a:t>: </a:t>
            </a:r>
            <a:r>
              <a:rPr lang="es-ES" dirty="0">
                <a:solidFill>
                  <a:srgbClr val="002060"/>
                </a:solidFill>
                <a:latin typeface="Malacitana"/>
              </a:rPr>
              <a:t>información sobre los conjuntos de datos</a:t>
            </a:r>
            <a:r>
              <a:rPr lang="es-ES" b="1" dirty="0">
                <a:solidFill>
                  <a:srgbClr val="002060"/>
                </a:solidFill>
                <a:latin typeface="Malacitana"/>
              </a:rPr>
              <a:t> </a:t>
            </a:r>
            <a:r>
              <a:rPr lang="es-ES" dirty="0">
                <a:solidFill>
                  <a:srgbClr val="002060"/>
                </a:solidFill>
                <a:latin typeface="Malacitana"/>
              </a:rPr>
              <a:t>(en el caso de la Universidad de Málaga el depósito de los conjuntos de datos se realizará en nuestro repositorio institucional (RIUMA).</a:t>
            </a:r>
            <a:endParaRPr lang="es-ES" dirty="0">
              <a:solidFill>
                <a:srgbClr val="002060"/>
              </a:solidFill>
              <a:latin typeface="Malacitana"/>
              <a:cs typeface="Calibri" panose="020F0502020204030204"/>
            </a:endParaRPr>
          </a:p>
          <a:p>
            <a:pPr lvl="1" algn="just"/>
            <a:endParaRPr lang="es-ES" dirty="0">
              <a:solidFill>
                <a:srgbClr val="002060"/>
              </a:solidFill>
              <a:latin typeface="Malacitana"/>
              <a:cs typeface="Calibri" panose="020F0502020204030204"/>
            </a:endParaRPr>
          </a:p>
          <a:p>
            <a:pPr lvl="1" algn="just"/>
            <a:r>
              <a:rPr lang="es-ES" sz="1400" dirty="0">
                <a:solidFill>
                  <a:srgbClr val="002060"/>
                </a:solidFill>
                <a:latin typeface="Malacitana"/>
                <a:cs typeface="Calibri" panose="020F0502020204030204"/>
              </a:rPr>
              <a:t>Ejemplo: </a:t>
            </a:r>
            <a:r>
              <a:rPr lang="es-ES" sz="1400" dirty="0">
                <a:solidFill>
                  <a:srgbClr val="002060"/>
                </a:solidFill>
                <a:latin typeface="Malacitana"/>
                <a:ea typeface="+mn-lt"/>
                <a:cs typeface="+mn-lt"/>
                <a:hlinkClick r:id="rId4"/>
              </a:rPr>
              <a:t>https://argos.openaire.eu/explore-plans/publicOverview/a44aef9a-5cb0-4aa6-af2b-43ea6c037768</a:t>
            </a:r>
            <a:endParaRPr lang="es-ES" sz="1400" dirty="0">
              <a:solidFill>
                <a:srgbClr val="002060"/>
              </a:solidFill>
              <a:latin typeface="Malacitana"/>
              <a:ea typeface="Calibri"/>
              <a:cs typeface="Calibri" panose="020F0502020204030204"/>
            </a:endParaRPr>
          </a:p>
          <a:p>
            <a:pPr algn="just"/>
            <a:endParaRPr lang="es-ES" sz="2000" dirty="0">
              <a:solidFill>
                <a:srgbClr val="002060"/>
              </a:solidFill>
              <a:latin typeface="Malacitana"/>
              <a:cs typeface="Calibri" panose="020F0502020204030204"/>
            </a:endParaRPr>
          </a:p>
          <a:p>
            <a:pPr algn="just"/>
            <a:endParaRPr lang="es-ES" sz="2800" dirty="0">
              <a:solidFill>
                <a:srgbClr val="002060"/>
              </a:solidFill>
              <a:latin typeface="Malacitana"/>
              <a:cs typeface="Calibri" panose="020F0502020204030204"/>
            </a:endParaRPr>
          </a:p>
          <a:p>
            <a:pPr marL="1828800" lvl="3" indent="-457200" algn="just">
              <a:buFont typeface="Wingdings" panose="05000000000000000000" pitchFamily="2" charset="2"/>
              <a:buChar char="§"/>
            </a:pPr>
            <a:endParaRPr lang="es-ES" sz="2800" dirty="0">
              <a:solidFill>
                <a:srgbClr val="002060"/>
              </a:solidFill>
              <a:latin typeface="Malacitana"/>
            </a:endParaRPr>
          </a:p>
          <a:p>
            <a:pPr marL="457200" indent="-457200" algn="just">
              <a:buFont typeface="Wingdings" panose="05000000000000000000" pitchFamily="2" charset="2"/>
              <a:buChar char="Ø"/>
            </a:pPr>
            <a:endParaRPr lang="es-ES" sz="3200" dirty="0">
              <a:solidFill>
                <a:srgbClr val="002060"/>
              </a:solidFill>
              <a:latin typeface="Arial Narrow" panose="020B0606020202030204" pitchFamily="34" charset="0"/>
            </a:endParaRPr>
          </a:p>
          <a:p>
            <a:pPr marL="457200" indent="-457200" algn="just">
              <a:buFont typeface="Wingdings" panose="05000000000000000000" pitchFamily="2" charset="2"/>
              <a:buChar char="Ø"/>
            </a:pPr>
            <a:endParaRPr lang="es-ES" sz="3200" dirty="0">
              <a:solidFill>
                <a:srgbClr val="000000"/>
              </a:solidFill>
              <a:latin typeface="Arial Narrow" panose="020B0606020202030204" pitchFamily="34" charset="0"/>
            </a:endParaRPr>
          </a:p>
          <a:p>
            <a:pPr marL="457200" indent="-457200" algn="just">
              <a:buFont typeface="Arial" panose="020B0604020202020204" pitchFamily="34" charset="0"/>
              <a:buChar char="•"/>
            </a:pPr>
            <a:endParaRPr lang="es-ES" sz="3200" dirty="0">
              <a:solidFill>
                <a:srgbClr val="000000"/>
              </a:solidFill>
              <a:latin typeface="Arial Narrow" panose="020B0606020202030204" pitchFamily="34" charset="0"/>
            </a:endParaRPr>
          </a:p>
        </p:txBody>
      </p:sp>
    </p:spTree>
    <p:extLst>
      <p:ext uri="{BB962C8B-B14F-4D97-AF65-F5344CB8AC3E}">
        <p14:creationId xmlns:p14="http://schemas.microsoft.com/office/powerpoint/2010/main" val="234107173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Imagen 2" descr="Imagen que contiene Texto&#10;&#10;Descripción generada automáticamente">
            <a:extLst>
              <a:ext uri="{FF2B5EF4-FFF2-40B4-BE49-F238E27FC236}">
                <a16:creationId xmlns:a16="http://schemas.microsoft.com/office/drawing/2014/main" id="{9A966063-16C3-4D73-A6E5-5024D4CDDC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792376" cy="1274323"/>
          </a:xfrm>
          <a:prstGeom prst="rect">
            <a:avLst/>
          </a:prstGeom>
          <a:ln>
            <a:noFill/>
          </a:ln>
        </p:spPr>
      </p:pic>
      <p:sp>
        <p:nvSpPr>
          <p:cNvPr id="13" name="CuadroTexto 12">
            <a:extLst>
              <a:ext uri="{FF2B5EF4-FFF2-40B4-BE49-F238E27FC236}">
                <a16:creationId xmlns:a16="http://schemas.microsoft.com/office/drawing/2014/main" id="{4C3E2975-A99D-4AB6-A974-E834C1D9516A}"/>
              </a:ext>
            </a:extLst>
          </p:cNvPr>
          <p:cNvSpPr txBox="1"/>
          <p:nvPr/>
        </p:nvSpPr>
        <p:spPr>
          <a:xfrm>
            <a:off x="1266495" y="1201175"/>
            <a:ext cx="9659010" cy="7602081"/>
          </a:xfrm>
          <a:prstGeom prst="rect">
            <a:avLst/>
          </a:prstGeom>
          <a:noFill/>
        </p:spPr>
        <p:txBody>
          <a:bodyPr wrap="square" lIns="91440" tIns="45720" rIns="91440" bIns="45720" rtlCol="0" anchor="t">
            <a:spAutoFit/>
          </a:bodyPr>
          <a:lstStyle/>
          <a:p>
            <a:pPr lvl="2"/>
            <a:r>
              <a:rPr lang="es-ES" sz="3200" b="1" dirty="0">
                <a:solidFill>
                  <a:srgbClr val="002060"/>
                </a:solidFill>
                <a:ea typeface="+mn-lt"/>
                <a:cs typeface="+mn-lt"/>
              </a:rPr>
              <a:t>		</a:t>
            </a:r>
            <a:r>
              <a:rPr lang="es-ES" sz="2800" b="1" dirty="0">
                <a:solidFill>
                  <a:srgbClr val="002060"/>
                </a:solidFill>
                <a:latin typeface="Malacitana"/>
                <a:ea typeface="+mn-lt"/>
                <a:cs typeface="+mn-lt"/>
              </a:rPr>
              <a:t>Plan de Gestión de Datos</a:t>
            </a:r>
            <a:endParaRPr lang="en-US" sz="2800" dirty="0">
              <a:latin typeface="Malacitana"/>
              <a:ea typeface="+mn-lt"/>
              <a:cs typeface="+mn-lt"/>
            </a:endParaRPr>
          </a:p>
          <a:p>
            <a:pPr algn="ctr"/>
            <a:r>
              <a:rPr lang="es-ES" sz="3200" dirty="0">
                <a:solidFill>
                  <a:srgbClr val="002060"/>
                </a:solidFill>
                <a:latin typeface="Malacitana"/>
              </a:rPr>
              <a:t>-</a:t>
            </a:r>
            <a:r>
              <a:rPr lang="es-ES" sz="2400" dirty="0" err="1">
                <a:solidFill>
                  <a:srgbClr val="0070C0"/>
                </a:solidFill>
                <a:latin typeface="Malacitana"/>
                <a:ea typeface="+mn-lt"/>
                <a:cs typeface="+mn-lt"/>
              </a:rPr>
              <a:t>DMPOnline</a:t>
            </a:r>
            <a:r>
              <a:rPr lang="es-ES" sz="3200" dirty="0">
                <a:solidFill>
                  <a:srgbClr val="002060"/>
                </a:solidFill>
                <a:latin typeface="Malacitana"/>
                <a:ea typeface="+mn-lt"/>
                <a:cs typeface="+mn-lt"/>
              </a:rPr>
              <a:t>-</a:t>
            </a:r>
            <a:endParaRPr lang="es-ES" dirty="0">
              <a:solidFill>
                <a:srgbClr val="002060"/>
              </a:solidFill>
              <a:latin typeface="Malacitana"/>
            </a:endParaRPr>
          </a:p>
          <a:p>
            <a:pPr algn="ctr"/>
            <a:endParaRPr lang="es-ES" sz="2000" dirty="0">
              <a:solidFill>
                <a:srgbClr val="002060"/>
              </a:solidFill>
              <a:latin typeface="Malacitana" panose="00000500000000000000" pitchFamily="50" charset="0"/>
              <a:ea typeface="+mn-lt"/>
              <a:cs typeface="+mn-lt"/>
            </a:endParaRPr>
          </a:p>
          <a:p>
            <a:pPr marL="800100" lvl="1" indent="-342900" algn="just">
              <a:buFont typeface="Wingdings" panose="05000000000000000000" pitchFamily="2" charset="2"/>
              <a:buChar char="Ø"/>
            </a:pPr>
            <a:r>
              <a:rPr lang="es-ES" dirty="0">
                <a:solidFill>
                  <a:srgbClr val="002060"/>
                </a:solidFill>
                <a:latin typeface="Malacitana"/>
                <a:ea typeface="+mn-lt"/>
                <a:cs typeface="+mn-lt"/>
              </a:rPr>
              <a:t>Plantillas para generar Planes de Gestión de Datos de diversas agencias financiadoras de investigación.</a:t>
            </a:r>
          </a:p>
          <a:p>
            <a:pPr marL="800100" lvl="1" indent="-342900" algn="just">
              <a:buFont typeface="Wingdings" panose="05000000000000000000" pitchFamily="2" charset="2"/>
              <a:buChar char="Ø"/>
            </a:pPr>
            <a:r>
              <a:rPr lang="es-ES" dirty="0">
                <a:solidFill>
                  <a:srgbClr val="002060"/>
                </a:solidFill>
                <a:latin typeface="Malacitana"/>
                <a:ea typeface="+mn-lt"/>
                <a:cs typeface="+mn-lt"/>
              </a:rPr>
              <a:t>Invitar a colaboradores a leer y/o editar tu plan. Los colaboradores podrán además añadir comentarios a los apartados del plan.</a:t>
            </a:r>
          </a:p>
          <a:p>
            <a:pPr marL="800100" lvl="1" indent="-342900" algn="just">
              <a:buFont typeface="Wingdings" panose="05000000000000000000" pitchFamily="2" charset="2"/>
              <a:buChar char="Ø"/>
            </a:pPr>
            <a:r>
              <a:rPr lang="es-ES" dirty="0">
                <a:solidFill>
                  <a:srgbClr val="002060"/>
                </a:solidFill>
                <a:latin typeface="Malacitana"/>
                <a:cs typeface="Calibri" panose="020F0502020204030204"/>
              </a:rPr>
              <a:t>Puedes compartir tu Plan de gestión de datos en </a:t>
            </a:r>
            <a:r>
              <a:rPr lang="es-ES" dirty="0" err="1">
                <a:solidFill>
                  <a:srgbClr val="002060"/>
                </a:solidFill>
                <a:latin typeface="Malacitana"/>
                <a:cs typeface="Calibri" panose="020F0502020204030204"/>
              </a:rPr>
              <a:t>DMPOnline</a:t>
            </a:r>
            <a:r>
              <a:rPr lang="es-ES" dirty="0">
                <a:solidFill>
                  <a:srgbClr val="002060"/>
                </a:solidFill>
                <a:latin typeface="Malacitana"/>
                <a:cs typeface="Calibri" panose="020F0502020204030204"/>
              </a:rPr>
              <a:t> para aumentar tu visibilidad,  bien de forma privada (solo para ti y tus colaboradores), Institucional (cualquiera de tu organización puede ver tu plan) o público (aparece en el listado </a:t>
            </a:r>
            <a:r>
              <a:rPr lang="es-ES" dirty="0" err="1">
                <a:solidFill>
                  <a:srgbClr val="002060"/>
                </a:solidFill>
                <a:latin typeface="Malacitana"/>
                <a:cs typeface="Calibri" panose="020F0502020204030204"/>
              </a:rPr>
              <a:t>DMPOnline</a:t>
            </a:r>
            <a:r>
              <a:rPr lang="es-ES" dirty="0">
                <a:solidFill>
                  <a:srgbClr val="002060"/>
                </a:solidFill>
                <a:latin typeface="Malacitana"/>
                <a:cs typeface="Calibri" panose="020F0502020204030204"/>
              </a:rPr>
              <a:t>, de forma que todo el que quiera pueda acceder él)</a:t>
            </a:r>
          </a:p>
          <a:p>
            <a:pPr marL="800100" lvl="1" indent="-342900" algn="just">
              <a:buFont typeface="Wingdings" panose="05000000000000000000" pitchFamily="2" charset="2"/>
              <a:buChar char="Ø"/>
            </a:pPr>
            <a:r>
              <a:rPr lang="es-ES" dirty="0">
                <a:solidFill>
                  <a:srgbClr val="002060"/>
                </a:solidFill>
                <a:latin typeface="Malacitana"/>
                <a:cs typeface="Calibri" panose="020F0502020204030204"/>
              </a:rPr>
              <a:t>Permite la descarga  del plan en diferentes formatos. </a:t>
            </a:r>
          </a:p>
          <a:p>
            <a:pPr marL="800100" lvl="1" indent="-342900" algn="just">
              <a:buFont typeface="Arial"/>
              <a:buChar char="•"/>
            </a:pPr>
            <a:endParaRPr lang="es-ES" dirty="0">
              <a:solidFill>
                <a:srgbClr val="002060"/>
              </a:solidFill>
              <a:latin typeface="Malacitana" panose="00000500000000000000" pitchFamily="50" charset="0"/>
              <a:cs typeface="Calibri" panose="020F0502020204030204"/>
            </a:endParaRPr>
          </a:p>
          <a:p>
            <a:pPr lvl="1" algn="just"/>
            <a:r>
              <a:rPr lang="es-ES" sz="1400" b="1" dirty="0">
                <a:solidFill>
                  <a:srgbClr val="002060"/>
                </a:solidFill>
                <a:latin typeface="Malacitana"/>
                <a:cs typeface="Calibri" panose="020F0502020204030204"/>
              </a:rPr>
              <a:t>                                                                                                              Acceso a la herramienta</a:t>
            </a:r>
            <a:r>
              <a:rPr lang="es-ES" sz="1400" dirty="0">
                <a:solidFill>
                  <a:srgbClr val="002060"/>
                </a:solidFill>
                <a:latin typeface="Malacitana"/>
                <a:cs typeface="Calibri" panose="020F0502020204030204"/>
              </a:rPr>
              <a:t>: </a:t>
            </a:r>
            <a:r>
              <a:rPr lang="es-ES" sz="1400" dirty="0">
                <a:solidFill>
                  <a:srgbClr val="002060"/>
                </a:solidFill>
                <a:latin typeface="Malacitana"/>
                <a:ea typeface="+mn-lt"/>
                <a:cs typeface="+mn-lt"/>
                <a:hlinkClick r:id="rId4"/>
              </a:rPr>
              <a:t>https://dmponline.dcc.ac.uk/</a:t>
            </a:r>
            <a:endParaRPr lang="es-ES" sz="1400" b="0" i="0" u="none" strike="noStrike" baseline="0" dirty="0">
              <a:solidFill>
                <a:srgbClr val="002060"/>
              </a:solidFill>
              <a:latin typeface="Malacitana"/>
              <a:ea typeface="+mn-lt"/>
              <a:cs typeface="+mn-lt"/>
            </a:endParaRPr>
          </a:p>
          <a:p>
            <a:pPr lvl="1" algn="just"/>
            <a:endParaRPr lang="es-ES" sz="2000" b="0" i="0" u="none" strike="noStrike" baseline="0" dirty="0">
              <a:solidFill>
                <a:srgbClr val="002060"/>
              </a:solidFill>
              <a:latin typeface="Malacitana"/>
              <a:cs typeface="Calibri" panose="020F0502020204030204"/>
            </a:endParaRPr>
          </a:p>
          <a:p>
            <a:pPr algn="just"/>
            <a:endParaRPr lang="es-ES" sz="2000" dirty="0">
              <a:solidFill>
                <a:srgbClr val="002060"/>
              </a:solidFill>
              <a:latin typeface="Malacitana"/>
              <a:cs typeface="Calibri" panose="020F0502020204030204"/>
            </a:endParaRPr>
          </a:p>
          <a:p>
            <a:pPr algn="just"/>
            <a:endParaRPr lang="es-ES" sz="2800" dirty="0">
              <a:solidFill>
                <a:srgbClr val="002060"/>
              </a:solidFill>
              <a:latin typeface="Malacitana"/>
              <a:cs typeface="Calibri" panose="020F0502020204030204"/>
            </a:endParaRPr>
          </a:p>
          <a:p>
            <a:pPr marL="1828800" lvl="3" indent="-457200" algn="just">
              <a:buFont typeface="Wingdings" panose="05000000000000000000" pitchFamily="2" charset="2"/>
              <a:buChar char="§"/>
            </a:pPr>
            <a:endParaRPr lang="es-ES" sz="2800" dirty="0">
              <a:solidFill>
                <a:srgbClr val="002060"/>
              </a:solidFill>
              <a:latin typeface="Malacitana"/>
            </a:endParaRPr>
          </a:p>
          <a:p>
            <a:pPr marL="457200" indent="-457200" algn="just">
              <a:buFont typeface="Wingdings" panose="05000000000000000000" pitchFamily="2" charset="2"/>
              <a:buChar char="Ø"/>
            </a:pPr>
            <a:endParaRPr lang="es-ES" sz="3200" dirty="0">
              <a:solidFill>
                <a:srgbClr val="002060"/>
              </a:solidFill>
              <a:latin typeface="Arial Narrow" panose="020B0606020202030204" pitchFamily="34" charset="0"/>
            </a:endParaRPr>
          </a:p>
          <a:p>
            <a:pPr marL="457200" indent="-457200" algn="just">
              <a:buFont typeface="Wingdings" panose="05000000000000000000" pitchFamily="2" charset="2"/>
              <a:buChar char="Ø"/>
            </a:pPr>
            <a:endParaRPr lang="es-ES" sz="3200" dirty="0">
              <a:solidFill>
                <a:srgbClr val="000000"/>
              </a:solidFill>
              <a:latin typeface="Arial Narrow" panose="020B0606020202030204" pitchFamily="34" charset="0"/>
            </a:endParaRPr>
          </a:p>
          <a:p>
            <a:pPr marL="457200" indent="-457200" algn="just">
              <a:buFont typeface="Arial" panose="020B0604020202020204" pitchFamily="34" charset="0"/>
              <a:buChar char="•"/>
            </a:pPr>
            <a:endParaRPr lang="es-ES" sz="3200" dirty="0">
              <a:solidFill>
                <a:srgbClr val="000000"/>
              </a:solidFill>
              <a:latin typeface="Arial Narrow" panose="020B0606020202030204" pitchFamily="34" charset="0"/>
            </a:endParaRPr>
          </a:p>
        </p:txBody>
      </p:sp>
    </p:spTree>
    <p:extLst>
      <p:ext uri="{BB962C8B-B14F-4D97-AF65-F5344CB8AC3E}">
        <p14:creationId xmlns:p14="http://schemas.microsoft.com/office/powerpoint/2010/main" val="128976431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Imagen 2" descr="Imagen que contiene Texto&#10;&#10;Descripción generada automáticamente">
            <a:extLst>
              <a:ext uri="{FF2B5EF4-FFF2-40B4-BE49-F238E27FC236}">
                <a16:creationId xmlns:a16="http://schemas.microsoft.com/office/drawing/2014/main" id="{9A966063-16C3-4D73-A6E5-5024D4CDDC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792376" cy="1274323"/>
          </a:xfrm>
          <a:prstGeom prst="rect">
            <a:avLst/>
          </a:prstGeom>
          <a:ln>
            <a:noFill/>
          </a:ln>
        </p:spPr>
      </p:pic>
      <p:sp>
        <p:nvSpPr>
          <p:cNvPr id="13" name="CuadroTexto 12">
            <a:extLst>
              <a:ext uri="{FF2B5EF4-FFF2-40B4-BE49-F238E27FC236}">
                <a16:creationId xmlns:a16="http://schemas.microsoft.com/office/drawing/2014/main" id="{4C3E2975-A99D-4AB6-A974-E834C1D9516A}"/>
              </a:ext>
            </a:extLst>
          </p:cNvPr>
          <p:cNvSpPr txBox="1"/>
          <p:nvPr/>
        </p:nvSpPr>
        <p:spPr>
          <a:xfrm>
            <a:off x="1266495" y="1201175"/>
            <a:ext cx="9659010" cy="3293209"/>
          </a:xfrm>
          <a:prstGeom prst="rect">
            <a:avLst/>
          </a:prstGeom>
          <a:noFill/>
        </p:spPr>
        <p:txBody>
          <a:bodyPr wrap="square" lIns="91440" tIns="45720" rIns="91440" bIns="45720" rtlCol="0" anchor="t">
            <a:spAutoFit/>
          </a:bodyPr>
          <a:lstStyle/>
          <a:p>
            <a:pPr lvl="2"/>
            <a:r>
              <a:rPr lang="es-ES" sz="3200" b="1" dirty="0">
                <a:solidFill>
                  <a:srgbClr val="002060"/>
                </a:solidFill>
                <a:ea typeface="+mn-lt"/>
                <a:cs typeface="+mn-lt"/>
              </a:rPr>
              <a:t>		</a:t>
            </a:r>
            <a:r>
              <a:rPr lang="es-ES" sz="2800" b="1" dirty="0">
                <a:solidFill>
                  <a:srgbClr val="002060"/>
                </a:solidFill>
                <a:latin typeface="Malacitana" panose="00000500000000000000" pitchFamily="50" charset="0"/>
                <a:ea typeface="+mn-lt"/>
                <a:cs typeface="+mn-lt"/>
              </a:rPr>
              <a:t>Plan de Gestión de Datos</a:t>
            </a:r>
            <a:endParaRPr lang="en-US" sz="2800" dirty="0">
              <a:latin typeface="Malacitana" panose="00000500000000000000" pitchFamily="50" charset="0"/>
              <a:ea typeface="+mn-lt"/>
              <a:cs typeface="+mn-lt"/>
            </a:endParaRPr>
          </a:p>
          <a:p>
            <a:pPr algn="ctr"/>
            <a:r>
              <a:rPr lang="es-ES" sz="3200" dirty="0">
                <a:solidFill>
                  <a:srgbClr val="002060"/>
                </a:solidFill>
                <a:latin typeface="Malacitana" panose="00000500000000000000" pitchFamily="50" charset="0"/>
              </a:rPr>
              <a:t>-</a:t>
            </a:r>
            <a:r>
              <a:rPr lang="es-ES" sz="2400" dirty="0" err="1">
                <a:solidFill>
                  <a:srgbClr val="0070C0"/>
                </a:solidFill>
                <a:latin typeface="Malacitana" panose="00000500000000000000" pitchFamily="50" charset="0"/>
                <a:ea typeface="+mn-lt"/>
                <a:cs typeface="+mn-lt"/>
              </a:rPr>
              <a:t>DMPOnline</a:t>
            </a:r>
            <a:r>
              <a:rPr lang="es-ES" sz="3200" dirty="0">
                <a:solidFill>
                  <a:srgbClr val="002060"/>
                </a:solidFill>
                <a:latin typeface="Malacitana" panose="00000500000000000000" pitchFamily="50" charset="0"/>
                <a:ea typeface="+mn-lt"/>
                <a:cs typeface="+mn-lt"/>
              </a:rPr>
              <a:t>-</a:t>
            </a:r>
            <a:endParaRPr lang="es-ES" dirty="0">
              <a:solidFill>
                <a:srgbClr val="002060"/>
              </a:solidFill>
              <a:latin typeface="Malacitana" panose="00000500000000000000" pitchFamily="50" charset="0"/>
            </a:endParaRPr>
          </a:p>
          <a:p>
            <a:pPr algn="ctr"/>
            <a:endParaRPr lang="es-ES" sz="2000">
              <a:solidFill>
                <a:srgbClr val="002060"/>
              </a:solidFill>
              <a:latin typeface="Malacitana" panose="00000500000000000000" pitchFamily="50" charset="0"/>
              <a:ea typeface="+mn-lt"/>
              <a:cs typeface="+mn-lt"/>
            </a:endParaRPr>
          </a:p>
          <a:p>
            <a:pPr marL="1828800" lvl="3" indent="-457200" algn="just">
              <a:buFont typeface="Wingdings" panose="05000000000000000000" pitchFamily="2" charset="2"/>
              <a:buChar char="§"/>
            </a:pPr>
            <a:endParaRPr lang="es-ES" sz="2800">
              <a:solidFill>
                <a:srgbClr val="002060"/>
              </a:solidFill>
              <a:latin typeface="Malacitana"/>
            </a:endParaRPr>
          </a:p>
          <a:p>
            <a:pPr marL="457200" indent="-457200" algn="just">
              <a:buFont typeface="Wingdings" panose="05000000000000000000" pitchFamily="2" charset="2"/>
              <a:buChar char="Ø"/>
            </a:pPr>
            <a:endParaRPr lang="es-ES" sz="3200">
              <a:solidFill>
                <a:srgbClr val="002060"/>
              </a:solidFill>
              <a:latin typeface="Arial Narrow" panose="020B0606020202030204" pitchFamily="34" charset="0"/>
            </a:endParaRPr>
          </a:p>
          <a:p>
            <a:pPr marL="457200" indent="-457200" algn="just">
              <a:buFont typeface="Wingdings" panose="05000000000000000000" pitchFamily="2" charset="2"/>
              <a:buChar char="Ø"/>
            </a:pPr>
            <a:endParaRPr lang="es-ES" sz="3200">
              <a:solidFill>
                <a:srgbClr val="000000"/>
              </a:solidFill>
              <a:latin typeface="Arial Narrow" panose="020B0606020202030204" pitchFamily="34" charset="0"/>
            </a:endParaRPr>
          </a:p>
          <a:p>
            <a:pPr marL="457200" indent="-457200" algn="just">
              <a:buFont typeface="Arial" panose="020B0604020202020204" pitchFamily="34" charset="0"/>
              <a:buChar char="•"/>
            </a:pPr>
            <a:endParaRPr lang="es-ES" sz="3200">
              <a:solidFill>
                <a:srgbClr val="000000"/>
              </a:solidFill>
              <a:latin typeface="Arial Narrow" panose="020B0606020202030204" pitchFamily="34" charset="0"/>
            </a:endParaRPr>
          </a:p>
        </p:txBody>
      </p:sp>
      <p:pic>
        <p:nvPicPr>
          <p:cNvPr id="11" name="Imagen 5">
            <a:extLst>
              <a:ext uri="{FF2B5EF4-FFF2-40B4-BE49-F238E27FC236}">
                <a16:creationId xmlns:a16="http://schemas.microsoft.com/office/drawing/2014/main" id="{9645C036-79D5-426B-B710-6ADAE1DF159F}"/>
              </a:ext>
            </a:extLst>
          </p:cNvPr>
          <p:cNvPicPr>
            <a:picLocks noChangeAspect="1"/>
          </p:cNvPicPr>
          <p:nvPr/>
        </p:nvPicPr>
        <p:blipFill>
          <a:blip r:embed="rId4"/>
          <a:stretch>
            <a:fillRect/>
          </a:stretch>
        </p:blipFill>
        <p:spPr>
          <a:xfrm>
            <a:off x="662797" y="2308194"/>
            <a:ext cx="10866405" cy="3387365"/>
          </a:xfrm>
          <a:prstGeom prst="rect">
            <a:avLst/>
          </a:prstGeom>
        </p:spPr>
      </p:pic>
      <p:sp>
        <p:nvSpPr>
          <p:cNvPr id="15" name="CuadroTexto 14">
            <a:extLst>
              <a:ext uri="{FF2B5EF4-FFF2-40B4-BE49-F238E27FC236}">
                <a16:creationId xmlns:a16="http://schemas.microsoft.com/office/drawing/2014/main" id="{C89DAD4F-36CD-4F81-A466-8EA4FBB97FF5}"/>
              </a:ext>
            </a:extLst>
          </p:cNvPr>
          <p:cNvSpPr txBox="1"/>
          <p:nvPr/>
        </p:nvSpPr>
        <p:spPr>
          <a:xfrm>
            <a:off x="2532990" y="5913353"/>
            <a:ext cx="9659010" cy="1323439"/>
          </a:xfrm>
          <a:prstGeom prst="rect">
            <a:avLst/>
          </a:prstGeom>
          <a:noFill/>
        </p:spPr>
        <p:txBody>
          <a:bodyPr wrap="square" lIns="91440" tIns="45720" rIns="91440" bIns="45720" rtlCol="0" anchor="t">
            <a:spAutoFit/>
          </a:bodyPr>
          <a:lstStyle/>
          <a:p>
            <a:pPr lvl="2"/>
            <a:r>
              <a:rPr lang="es-ES" sz="3200" b="1" dirty="0">
                <a:solidFill>
                  <a:srgbClr val="002060"/>
                </a:solidFill>
                <a:ea typeface="+mn-lt"/>
                <a:cs typeface="+mn-lt"/>
              </a:rPr>
              <a:t>		    </a:t>
            </a:r>
            <a:r>
              <a:rPr lang="es-ES" sz="1600" b="1" dirty="0">
                <a:solidFill>
                  <a:srgbClr val="002060"/>
                </a:solidFill>
                <a:latin typeface="Malacitana" panose="00000500000000000000" pitchFamily="50" charset="0"/>
                <a:ea typeface="+mn-lt"/>
                <a:cs typeface="+mn-lt"/>
              </a:rPr>
              <a:t>Ayuda: </a:t>
            </a:r>
            <a:r>
              <a:rPr lang="es-ES" sz="1600" dirty="0">
                <a:solidFill>
                  <a:srgbClr val="002060"/>
                </a:solidFill>
                <a:latin typeface="Malacitana" panose="00000500000000000000" pitchFamily="50" charset="0"/>
                <a:hlinkClick r:id="rId5">
                  <a:extLst>
                    <a:ext uri="{A12FA001-AC4F-418D-AE19-62706E023703}">
                      <ahyp:hlinkClr xmlns:ahyp="http://schemas.microsoft.com/office/drawing/2018/hyperlinkcolor" val="tx"/>
                    </a:ext>
                  </a:extLst>
                </a:hlinkClick>
              </a:rPr>
              <a:t>https://biblioguias.uma.es/ld.php?content_id=34434480</a:t>
            </a:r>
            <a:endParaRPr lang="es-ES" sz="1600" dirty="0">
              <a:solidFill>
                <a:srgbClr val="002060"/>
              </a:solidFill>
              <a:latin typeface="Malacitana" panose="00000500000000000000" pitchFamily="50" charset="0"/>
            </a:endParaRPr>
          </a:p>
          <a:p>
            <a:pPr marL="457200" indent="-457200" algn="just">
              <a:buFont typeface="Wingdings" panose="05000000000000000000" pitchFamily="2" charset="2"/>
              <a:buChar char="Ø"/>
            </a:pPr>
            <a:endParaRPr lang="es-ES" sz="1600" dirty="0">
              <a:solidFill>
                <a:srgbClr val="002060"/>
              </a:solidFill>
              <a:latin typeface="Malacitana" panose="00000500000000000000" pitchFamily="50" charset="0"/>
            </a:endParaRPr>
          </a:p>
          <a:p>
            <a:pPr marL="457200" indent="-457200" algn="just">
              <a:buFont typeface="Arial" panose="020B0604020202020204" pitchFamily="34" charset="0"/>
              <a:buChar char="•"/>
            </a:pPr>
            <a:endParaRPr lang="es-ES" sz="3200" dirty="0">
              <a:solidFill>
                <a:srgbClr val="000000"/>
              </a:solidFill>
              <a:latin typeface="Arial Narrow" panose="020B0606020202030204" pitchFamily="34" charset="0"/>
            </a:endParaRPr>
          </a:p>
        </p:txBody>
      </p:sp>
    </p:spTree>
    <p:extLst>
      <p:ext uri="{BB962C8B-B14F-4D97-AF65-F5344CB8AC3E}">
        <p14:creationId xmlns:p14="http://schemas.microsoft.com/office/powerpoint/2010/main" val="40485437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Isosceles Triangle 17">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descr="Imagen que contiene Texto&#10;&#10;Descripción generada automáticamente">
            <a:extLst>
              <a:ext uri="{FF2B5EF4-FFF2-40B4-BE49-F238E27FC236}">
                <a16:creationId xmlns:a16="http://schemas.microsoft.com/office/drawing/2014/main" id="{9A966063-16C3-4D73-A6E5-5024D4CDDC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792376" cy="1274323"/>
          </a:xfrm>
          <a:prstGeom prst="rect">
            <a:avLst/>
          </a:prstGeom>
          <a:ln>
            <a:noFill/>
          </a:ln>
        </p:spPr>
      </p:pic>
      <p:sp>
        <p:nvSpPr>
          <p:cNvPr id="20" name="Isosceles Triangle 19">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uadroTexto 12">
            <a:extLst>
              <a:ext uri="{FF2B5EF4-FFF2-40B4-BE49-F238E27FC236}">
                <a16:creationId xmlns:a16="http://schemas.microsoft.com/office/drawing/2014/main" id="{4C3E2975-A99D-4AB6-A974-E834C1D9516A}"/>
              </a:ext>
            </a:extLst>
          </p:cNvPr>
          <p:cNvSpPr txBox="1"/>
          <p:nvPr/>
        </p:nvSpPr>
        <p:spPr>
          <a:xfrm>
            <a:off x="1091498" y="1570567"/>
            <a:ext cx="9659010" cy="4708981"/>
          </a:xfrm>
          <a:prstGeom prst="rect">
            <a:avLst/>
          </a:prstGeom>
          <a:noFill/>
        </p:spPr>
        <p:txBody>
          <a:bodyPr wrap="square" lIns="91440" tIns="45720" rIns="91440" bIns="45720" rtlCol="0" anchor="t">
            <a:spAutoFit/>
          </a:bodyPr>
          <a:lstStyle/>
          <a:p>
            <a:pPr algn="ctr"/>
            <a:r>
              <a:rPr lang="es-ES" sz="2800" b="1" dirty="0">
                <a:solidFill>
                  <a:srgbClr val="002060"/>
                </a:solidFill>
                <a:latin typeface="Malacitana"/>
              </a:rPr>
              <a:t>4. Depósito de datos de investigación en RIUMA</a:t>
            </a:r>
          </a:p>
          <a:p>
            <a:pPr algn="ctr"/>
            <a:r>
              <a:rPr lang="es-ES" sz="2400" dirty="0">
                <a:solidFill>
                  <a:srgbClr val="002060"/>
                </a:solidFill>
                <a:latin typeface="Malacitana"/>
                <a:ea typeface="+mn-lt"/>
                <a:cs typeface="+mn-lt"/>
              </a:rPr>
              <a:t>-</a:t>
            </a:r>
            <a:r>
              <a:rPr lang="es-ES" sz="2400" dirty="0">
                <a:solidFill>
                  <a:srgbClr val="0070C0"/>
                </a:solidFill>
                <a:latin typeface="Malacitana"/>
                <a:ea typeface="+mn-lt"/>
                <a:cs typeface="+mn-lt"/>
              </a:rPr>
              <a:t>Principios FAIR</a:t>
            </a:r>
            <a:r>
              <a:rPr lang="es-ES" sz="2400" dirty="0">
                <a:solidFill>
                  <a:srgbClr val="002060"/>
                </a:solidFill>
                <a:latin typeface="Malacitana"/>
                <a:ea typeface="+mn-lt"/>
                <a:cs typeface="+mn-lt"/>
              </a:rPr>
              <a:t>-</a:t>
            </a:r>
            <a:endParaRPr lang="es-ES" sz="2400" dirty="0">
              <a:latin typeface="Malacitana"/>
            </a:endParaRPr>
          </a:p>
          <a:p>
            <a:pPr marL="800100" lvl="1" indent="-342900" algn="just">
              <a:buFont typeface="Wingdings" panose="05000000000000000000" pitchFamily="2" charset="2"/>
              <a:buChar char="Ø"/>
            </a:pPr>
            <a:r>
              <a:rPr lang="es-ES" b="1" dirty="0">
                <a:solidFill>
                  <a:srgbClr val="002060"/>
                </a:solidFill>
                <a:latin typeface="Malacitana"/>
                <a:ea typeface="+mn-lt"/>
                <a:cs typeface="+mn-lt"/>
              </a:rPr>
              <a:t>FINDABLE (Localizables): </a:t>
            </a:r>
            <a:r>
              <a:rPr lang="es-ES" dirty="0">
                <a:solidFill>
                  <a:srgbClr val="002060"/>
                </a:solidFill>
                <a:latin typeface="Malacitana"/>
                <a:ea typeface="+mn-lt"/>
                <a:cs typeface="+mn-lt"/>
              </a:rPr>
              <a:t>Los </a:t>
            </a:r>
            <a:r>
              <a:rPr lang="es-ES" b="1" dirty="0">
                <a:solidFill>
                  <a:srgbClr val="002060"/>
                </a:solidFill>
                <a:latin typeface="Malacitana"/>
                <a:ea typeface="+mn-lt"/>
                <a:cs typeface="+mn-lt"/>
              </a:rPr>
              <a:t>datos y metadatos</a:t>
            </a:r>
            <a:r>
              <a:rPr lang="es-ES" dirty="0">
                <a:solidFill>
                  <a:srgbClr val="002060"/>
                </a:solidFill>
                <a:latin typeface="Malacitana"/>
                <a:ea typeface="+mn-lt"/>
                <a:cs typeface="+mn-lt"/>
              </a:rPr>
              <a:t> pueden ser </a:t>
            </a:r>
            <a:r>
              <a:rPr lang="es-ES" b="1" dirty="0">
                <a:solidFill>
                  <a:srgbClr val="002060"/>
                </a:solidFill>
                <a:latin typeface="Malacitana"/>
                <a:ea typeface="+mn-lt"/>
                <a:cs typeface="+mn-lt"/>
              </a:rPr>
              <a:t>encontrados</a:t>
            </a:r>
            <a:r>
              <a:rPr lang="es-ES" dirty="0">
                <a:solidFill>
                  <a:srgbClr val="002060"/>
                </a:solidFill>
                <a:latin typeface="Malacitana"/>
                <a:ea typeface="+mn-lt"/>
                <a:cs typeface="+mn-lt"/>
              </a:rPr>
              <a:t> mediante </a:t>
            </a:r>
            <a:r>
              <a:rPr lang="es-ES" b="1" dirty="0">
                <a:solidFill>
                  <a:srgbClr val="002060"/>
                </a:solidFill>
                <a:latin typeface="Malacitana"/>
                <a:ea typeface="+mn-lt"/>
                <a:cs typeface="+mn-lt"/>
              </a:rPr>
              <a:t>herramientas de búsqueda.</a:t>
            </a:r>
          </a:p>
          <a:p>
            <a:pPr marL="742950" lvl="1" indent="-285750" algn="just">
              <a:buFont typeface="Wingdings" panose="05000000000000000000" pitchFamily="2" charset="2"/>
              <a:buChar char="Ø"/>
            </a:pPr>
            <a:endParaRPr lang="es-ES" b="1" dirty="0">
              <a:solidFill>
                <a:srgbClr val="002060"/>
              </a:solidFill>
              <a:latin typeface="Malacitana"/>
              <a:ea typeface="+mn-lt"/>
              <a:cs typeface="+mn-lt"/>
            </a:endParaRPr>
          </a:p>
          <a:p>
            <a:pPr marL="800100" lvl="1" indent="-342900" algn="just">
              <a:buFont typeface="Wingdings" panose="05000000000000000000" pitchFamily="2" charset="2"/>
              <a:buChar char="Ø"/>
            </a:pPr>
            <a:r>
              <a:rPr lang="es-ES" b="1" dirty="0">
                <a:solidFill>
                  <a:srgbClr val="002060"/>
                </a:solidFill>
                <a:latin typeface="Malacitana"/>
                <a:ea typeface="+mn-lt"/>
                <a:cs typeface="+mn-lt"/>
              </a:rPr>
              <a:t>ACCESSIBLE (Accesibles)</a:t>
            </a:r>
            <a:r>
              <a:rPr lang="es-ES" dirty="0">
                <a:solidFill>
                  <a:srgbClr val="002060"/>
                </a:solidFill>
                <a:latin typeface="Malacitana"/>
                <a:ea typeface="+mn-lt"/>
                <a:cs typeface="+mn-lt"/>
              </a:rPr>
              <a:t>: Los </a:t>
            </a:r>
            <a:r>
              <a:rPr lang="es-ES" b="1" dirty="0">
                <a:solidFill>
                  <a:srgbClr val="002060"/>
                </a:solidFill>
                <a:latin typeface="Malacitana"/>
                <a:ea typeface="+mn-lt"/>
                <a:cs typeface="+mn-lt"/>
              </a:rPr>
              <a:t>datos y metadatos</a:t>
            </a:r>
            <a:r>
              <a:rPr lang="es-ES" dirty="0">
                <a:solidFill>
                  <a:srgbClr val="002060"/>
                </a:solidFill>
                <a:latin typeface="Malacitana"/>
                <a:ea typeface="+mn-lt"/>
                <a:cs typeface="+mn-lt"/>
              </a:rPr>
              <a:t> están </a:t>
            </a:r>
            <a:r>
              <a:rPr lang="es-ES" b="1" dirty="0">
                <a:solidFill>
                  <a:srgbClr val="002060"/>
                </a:solidFill>
                <a:latin typeface="Malacitana"/>
                <a:ea typeface="+mn-lt"/>
                <a:cs typeface="+mn-lt"/>
              </a:rPr>
              <a:t>accesibles para que otros investigadores puedan </a:t>
            </a:r>
            <a:r>
              <a:rPr lang="es" dirty="0">
                <a:solidFill>
                  <a:srgbClr val="002060"/>
                </a:solidFill>
                <a:latin typeface="Malacitana"/>
                <a:ea typeface="+mn-lt"/>
                <a:cs typeface="+mn-lt"/>
              </a:rPr>
              <a:t>acceder, extraer, explotar, reproducir y difundir esos datos de investigación</a:t>
            </a:r>
            <a:r>
              <a:rPr lang="es-ES" dirty="0">
                <a:solidFill>
                  <a:srgbClr val="002060"/>
                </a:solidFill>
                <a:latin typeface="Malacitana"/>
                <a:ea typeface="+mn-lt"/>
                <a:cs typeface="+mn-lt"/>
              </a:rPr>
              <a:t>.</a:t>
            </a:r>
          </a:p>
          <a:p>
            <a:pPr marL="742950" lvl="1" indent="-285750" algn="just">
              <a:buFont typeface="Wingdings" panose="05000000000000000000" pitchFamily="2" charset="2"/>
              <a:buChar char="Ø"/>
            </a:pPr>
            <a:endParaRPr lang="es-ES" dirty="0">
              <a:solidFill>
                <a:srgbClr val="002060"/>
              </a:solidFill>
              <a:latin typeface="Malacitana"/>
              <a:ea typeface="+mn-lt"/>
              <a:cs typeface="+mn-lt"/>
            </a:endParaRPr>
          </a:p>
          <a:p>
            <a:pPr marL="800100" lvl="1" indent="-342900" algn="just">
              <a:buFont typeface="Wingdings" panose="05000000000000000000" pitchFamily="2" charset="2"/>
              <a:buChar char="Ø"/>
            </a:pPr>
            <a:r>
              <a:rPr lang="es-ES" b="1" dirty="0">
                <a:solidFill>
                  <a:srgbClr val="002060"/>
                </a:solidFill>
                <a:latin typeface="Malacitana"/>
                <a:ea typeface="+mn-lt"/>
                <a:cs typeface="+mn-lt"/>
              </a:rPr>
              <a:t>INTEROPERABLE (Interoperables)</a:t>
            </a:r>
            <a:r>
              <a:rPr lang="es-ES" dirty="0">
                <a:solidFill>
                  <a:srgbClr val="002060"/>
                </a:solidFill>
                <a:latin typeface="Malacitana"/>
                <a:ea typeface="+mn-lt"/>
                <a:cs typeface="+mn-lt"/>
              </a:rPr>
              <a:t>: Tanto los </a:t>
            </a:r>
            <a:r>
              <a:rPr lang="es-ES" b="1" dirty="0">
                <a:solidFill>
                  <a:srgbClr val="002060"/>
                </a:solidFill>
                <a:latin typeface="Malacitana"/>
                <a:ea typeface="+mn-lt"/>
                <a:cs typeface="+mn-lt"/>
              </a:rPr>
              <a:t>datos como los metadatos</a:t>
            </a:r>
            <a:r>
              <a:rPr lang="es-ES" dirty="0">
                <a:solidFill>
                  <a:srgbClr val="002060"/>
                </a:solidFill>
                <a:latin typeface="Malacitana"/>
                <a:ea typeface="+mn-lt"/>
                <a:cs typeface="+mn-lt"/>
              </a:rPr>
              <a:t> deben de estar descritos  utilizando </a:t>
            </a:r>
            <a:r>
              <a:rPr lang="es-ES" b="1" dirty="0">
                <a:solidFill>
                  <a:srgbClr val="002060"/>
                </a:solidFill>
                <a:latin typeface="Malacitana"/>
                <a:ea typeface="+mn-lt"/>
                <a:cs typeface="+mn-lt"/>
              </a:rPr>
              <a:t>estándares abiertos</a:t>
            </a:r>
            <a:r>
              <a:rPr lang="es-ES" dirty="0">
                <a:solidFill>
                  <a:srgbClr val="002060"/>
                </a:solidFill>
                <a:latin typeface="Malacitana"/>
                <a:ea typeface="+mn-lt"/>
                <a:cs typeface="+mn-lt"/>
              </a:rPr>
              <a:t>, para permitir su </a:t>
            </a:r>
            <a:r>
              <a:rPr lang="es-ES" b="1" dirty="0">
                <a:solidFill>
                  <a:srgbClr val="002060"/>
                </a:solidFill>
                <a:latin typeface="Malacitana"/>
                <a:ea typeface="+mn-lt"/>
                <a:cs typeface="+mn-lt"/>
              </a:rPr>
              <a:t>intercambio y su reutilización</a:t>
            </a:r>
            <a:r>
              <a:rPr lang="es-ES" dirty="0">
                <a:solidFill>
                  <a:srgbClr val="002060"/>
                </a:solidFill>
                <a:latin typeface="Malacitana"/>
                <a:ea typeface="+mn-lt"/>
                <a:cs typeface="+mn-lt"/>
              </a:rPr>
              <a:t>.</a:t>
            </a:r>
          </a:p>
          <a:p>
            <a:pPr marL="742950" lvl="1" indent="-285750" algn="just">
              <a:buFont typeface="Wingdings" panose="05000000000000000000" pitchFamily="2" charset="2"/>
              <a:buChar char="Ø"/>
            </a:pPr>
            <a:endParaRPr lang="es-ES" dirty="0">
              <a:solidFill>
                <a:srgbClr val="002060"/>
              </a:solidFill>
              <a:latin typeface="Malacitana"/>
              <a:ea typeface="+mn-lt"/>
              <a:cs typeface="+mn-lt"/>
            </a:endParaRPr>
          </a:p>
          <a:p>
            <a:pPr marL="800100" lvl="1" indent="-342900" algn="just">
              <a:buFont typeface="Wingdings" panose="05000000000000000000" pitchFamily="2" charset="2"/>
              <a:buChar char="Ø"/>
            </a:pPr>
            <a:r>
              <a:rPr lang="es-ES" b="1" dirty="0">
                <a:solidFill>
                  <a:srgbClr val="002060"/>
                </a:solidFill>
                <a:latin typeface="Malacitana"/>
                <a:ea typeface="+mn-lt"/>
                <a:cs typeface="+mn-lt"/>
              </a:rPr>
              <a:t>REUSABLE (Reutilizables):</a:t>
            </a:r>
            <a:r>
              <a:rPr lang="es-ES" dirty="0">
                <a:solidFill>
                  <a:srgbClr val="002060"/>
                </a:solidFill>
                <a:latin typeface="Malacitana"/>
                <a:ea typeface="+mn-lt"/>
                <a:cs typeface="+mn-lt"/>
              </a:rPr>
              <a:t> Los </a:t>
            </a:r>
            <a:r>
              <a:rPr lang="es-ES" b="1" dirty="0">
                <a:solidFill>
                  <a:srgbClr val="002060"/>
                </a:solidFill>
                <a:latin typeface="Malacitana"/>
                <a:ea typeface="+mn-lt"/>
                <a:cs typeface="+mn-lt"/>
              </a:rPr>
              <a:t>datos y los metadatos</a:t>
            </a:r>
            <a:r>
              <a:rPr lang="es-ES" dirty="0">
                <a:solidFill>
                  <a:srgbClr val="002060"/>
                </a:solidFill>
                <a:latin typeface="Malacitana"/>
                <a:ea typeface="+mn-lt"/>
                <a:cs typeface="+mn-lt"/>
              </a:rPr>
              <a:t> pueden ser </a:t>
            </a:r>
            <a:r>
              <a:rPr lang="es-ES" b="1" dirty="0">
                <a:solidFill>
                  <a:srgbClr val="002060"/>
                </a:solidFill>
                <a:latin typeface="Malacitana"/>
                <a:ea typeface="+mn-lt"/>
                <a:cs typeface="+mn-lt"/>
              </a:rPr>
              <a:t>reutilizados</a:t>
            </a:r>
            <a:r>
              <a:rPr lang="es-ES" dirty="0">
                <a:solidFill>
                  <a:srgbClr val="002060"/>
                </a:solidFill>
                <a:latin typeface="Malacitana"/>
                <a:ea typeface="+mn-lt"/>
                <a:cs typeface="+mn-lt"/>
              </a:rPr>
              <a:t> por otros </a:t>
            </a:r>
            <a:r>
              <a:rPr lang="es-ES" b="1" dirty="0">
                <a:solidFill>
                  <a:srgbClr val="002060"/>
                </a:solidFill>
                <a:latin typeface="Malacitana"/>
                <a:ea typeface="+mn-lt"/>
                <a:cs typeface="+mn-lt"/>
              </a:rPr>
              <a:t>investigadores</a:t>
            </a:r>
            <a:r>
              <a:rPr lang="es-ES" dirty="0">
                <a:solidFill>
                  <a:srgbClr val="002060"/>
                </a:solidFill>
                <a:latin typeface="Malacitana"/>
                <a:ea typeface="+mn-lt"/>
                <a:cs typeface="+mn-lt"/>
              </a:rPr>
              <a:t>, al quedar clara su procedencia y las condiciones de reutilización.</a:t>
            </a:r>
          </a:p>
          <a:p>
            <a:pPr indent="-457200" algn="just">
              <a:buFont typeface="Arial" panose="020B0604020202020204" pitchFamily="34" charset="0"/>
              <a:buChar char="•"/>
            </a:pPr>
            <a:endParaRPr lang="es-ES" sz="3200" dirty="0">
              <a:latin typeface="Arial Narrow" panose="020B0606020202030204" pitchFamily="34" charset="0"/>
            </a:endParaRPr>
          </a:p>
        </p:txBody>
      </p:sp>
    </p:spTree>
    <p:extLst>
      <p:ext uri="{BB962C8B-B14F-4D97-AF65-F5344CB8AC3E}">
        <p14:creationId xmlns:p14="http://schemas.microsoft.com/office/powerpoint/2010/main" val="254471799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Isosceles Triangle 17">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descr="Imagen que contiene Texto&#10;&#10;Descripción generada automáticamente">
            <a:extLst>
              <a:ext uri="{FF2B5EF4-FFF2-40B4-BE49-F238E27FC236}">
                <a16:creationId xmlns:a16="http://schemas.microsoft.com/office/drawing/2014/main" id="{9A966063-16C3-4D73-A6E5-5024D4CDDC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792376" cy="1274323"/>
          </a:xfrm>
          <a:prstGeom prst="rect">
            <a:avLst/>
          </a:prstGeom>
          <a:ln>
            <a:noFill/>
          </a:ln>
        </p:spPr>
      </p:pic>
      <p:sp>
        <p:nvSpPr>
          <p:cNvPr id="20" name="Isosceles Triangle 19">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uadroTexto 12">
            <a:extLst>
              <a:ext uri="{FF2B5EF4-FFF2-40B4-BE49-F238E27FC236}">
                <a16:creationId xmlns:a16="http://schemas.microsoft.com/office/drawing/2014/main" id="{4C3E2975-A99D-4AB6-A974-E834C1D9516A}"/>
              </a:ext>
            </a:extLst>
          </p:cNvPr>
          <p:cNvSpPr txBox="1"/>
          <p:nvPr/>
        </p:nvSpPr>
        <p:spPr>
          <a:xfrm>
            <a:off x="1091498" y="1570567"/>
            <a:ext cx="9659010" cy="3477875"/>
          </a:xfrm>
          <a:prstGeom prst="rect">
            <a:avLst/>
          </a:prstGeom>
          <a:noFill/>
        </p:spPr>
        <p:txBody>
          <a:bodyPr wrap="square" lIns="91440" tIns="45720" rIns="91440" bIns="45720" rtlCol="0" anchor="t">
            <a:spAutoFit/>
          </a:bodyPr>
          <a:lstStyle/>
          <a:p>
            <a:pPr algn="ctr"/>
            <a:r>
              <a:rPr lang="es-ES" sz="2800" b="1" dirty="0">
                <a:solidFill>
                  <a:srgbClr val="002060"/>
                </a:solidFill>
                <a:latin typeface="Malacitana"/>
              </a:rPr>
              <a:t>Depósito de datos de investigación en RIUMA</a:t>
            </a:r>
          </a:p>
          <a:p>
            <a:pPr algn="ctr"/>
            <a:r>
              <a:rPr lang="es-ES" sz="2400" dirty="0">
                <a:solidFill>
                  <a:srgbClr val="002060"/>
                </a:solidFill>
                <a:latin typeface="Malacitana"/>
                <a:ea typeface="+mn-lt"/>
                <a:cs typeface="+mn-lt"/>
              </a:rPr>
              <a:t>-</a:t>
            </a:r>
            <a:r>
              <a:rPr lang="es-ES" sz="2400" dirty="0">
                <a:solidFill>
                  <a:srgbClr val="0070C0"/>
                </a:solidFill>
                <a:latin typeface="Malacitana"/>
                <a:ea typeface="+mn-lt"/>
                <a:cs typeface="+mn-lt"/>
              </a:rPr>
              <a:t>¿Cómo cumplir los principios FAIR?</a:t>
            </a:r>
            <a:r>
              <a:rPr lang="es-ES" sz="2400" dirty="0">
                <a:solidFill>
                  <a:srgbClr val="002060"/>
                </a:solidFill>
                <a:latin typeface="Malacitana"/>
                <a:ea typeface="+mn-lt"/>
                <a:cs typeface="+mn-lt"/>
              </a:rPr>
              <a:t>-</a:t>
            </a:r>
            <a:endParaRPr lang="es-ES" sz="2400" dirty="0">
              <a:latin typeface="Malacitana"/>
            </a:endParaRPr>
          </a:p>
          <a:p>
            <a:pPr algn="just"/>
            <a:endParaRPr lang="es-ES" sz="2000" b="1" dirty="0">
              <a:solidFill>
                <a:srgbClr val="002060"/>
              </a:solidFill>
              <a:latin typeface="Malacitana"/>
              <a:ea typeface="+mn-lt"/>
              <a:cs typeface="+mn-lt"/>
            </a:endParaRPr>
          </a:p>
          <a:p>
            <a:pPr algn="just"/>
            <a:r>
              <a:rPr lang="es-ES" sz="2000" b="1" dirty="0">
                <a:solidFill>
                  <a:srgbClr val="002060"/>
                </a:solidFill>
                <a:latin typeface="Malacitana"/>
                <a:ea typeface="+mn-lt"/>
                <a:cs typeface="+mn-lt"/>
              </a:rPr>
              <a:t>(</a:t>
            </a:r>
            <a:r>
              <a:rPr lang="es-ES" sz="2000" b="1" dirty="0">
                <a:solidFill>
                  <a:srgbClr val="0070C0"/>
                </a:solidFill>
                <a:latin typeface="Malacitana"/>
                <a:ea typeface="+mn-lt"/>
                <a:cs typeface="+mn-lt"/>
              </a:rPr>
              <a:t>F</a:t>
            </a:r>
            <a:r>
              <a:rPr lang="es-ES" sz="2000" b="1" dirty="0">
                <a:solidFill>
                  <a:srgbClr val="002060"/>
                </a:solidFill>
                <a:latin typeface="Malacitana"/>
                <a:ea typeface="+mn-lt"/>
                <a:cs typeface="+mn-lt"/>
              </a:rPr>
              <a:t>) Identificables y localizables</a:t>
            </a:r>
            <a:endParaRPr lang="es-ES" sz="2000" dirty="0"/>
          </a:p>
          <a:p>
            <a:pPr marL="800100" lvl="1" indent="-342900" algn="just">
              <a:buFont typeface="Arial"/>
              <a:buChar char="•"/>
            </a:pPr>
            <a:r>
              <a:rPr lang="es-ES" dirty="0">
                <a:solidFill>
                  <a:srgbClr val="002060"/>
                </a:solidFill>
                <a:latin typeface="Malacitana"/>
                <a:cs typeface="Calibri"/>
              </a:rPr>
              <a:t>Asignarle identificadores persistentes (Por ej. </a:t>
            </a:r>
            <a:r>
              <a:rPr lang="es-ES" dirty="0" err="1">
                <a:solidFill>
                  <a:srgbClr val="002060"/>
                </a:solidFill>
                <a:latin typeface="Malacitana"/>
                <a:cs typeface="Calibri"/>
              </a:rPr>
              <a:t>DOIs</a:t>
            </a:r>
            <a:r>
              <a:rPr lang="es-ES" dirty="0">
                <a:solidFill>
                  <a:srgbClr val="002060"/>
                </a:solidFill>
                <a:latin typeface="Malacitana"/>
                <a:cs typeface="Calibri"/>
              </a:rPr>
              <a:t>).</a:t>
            </a:r>
          </a:p>
          <a:p>
            <a:pPr marL="800100" lvl="1" indent="-342900" algn="just">
              <a:buFont typeface="Arial"/>
              <a:buChar char="•"/>
            </a:pPr>
            <a:r>
              <a:rPr lang="es-ES" dirty="0">
                <a:solidFill>
                  <a:srgbClr val="002060"/>
                </a:solidFill>
                <a:latin typeface="Malacitana"/>
                <a:cs typeface="Calibri"/>
              </a:rPr>
              <a:t>Describir los </a:t>
            </a:r>
            <a:r>
              <a:rPr lang="es-ES" dirty="0" err="1">
                <a:solidFill>
                  <a:srgbClr val="002060"/>
                </a:solidFill>
                <a:latin typeface="Malacitana"/>
                <a:cs typeface="Calibri"/>
              </a:rPr>
              <a:t>datasets</a:t>
            </a:r>
            <a:r>
              <a:rPr lang="es-ES" dirty="0">
                <a:solidFill>
                  <a:srgbClr val="002060"/>
                </a:solidFill>
                <a:latin typeface="Malacitana"/>
                <a:cs typeface="Calibri"/>
              </a:rPr>
              <a:t> con metadatos enriquecidos (</a:t>
            </a:r>
            <a:r>
              <a:rPr lang="es-ES" dirty="0" err="1">
                <a:solidFill>
                  <a:srgbClr val="002060"/>
                </a:solidFill>
                <a:latin typeface="Malacitana"/>
                <a:cs typeface="Calibri"/>
              </a:rPr>
              <a:t>Dublin</a:t>
            </a:r>
            <a:r>
              <a:rPr lang="es-ES" dirty="0">
                <a:solidFill>
                  <a:srgbClr val="002060"/>
                </a:solidFill>
                <a:latin typeface="Malacitana"/>
                <a:cs typeface="Calibri"/>
              </a:rPr>
              <a:t> Core incluyendo adaptación y mapeo de metadatos </a:t>
            </a:r>
            <a:r>
              <a:rPr lang="es-ES" dirty="0" err="1">
                <a:solidFill>
                  <a:srgbClr val="002060"/>
                </a:solidFill>
                <a:latin typeface="Malacitana"/>
                <a:cs typeface="Calibri"/>
              </a:rPr>
              <a:t>DataCite</a:t>
            </a:r>
            <a:r>
              <a:rPr lang="es-ES" dirty="0">
                <a:solidFill>
                  <a:srgbClr val="002060"/>
                </a:solidFill>
                <a:latin typeface="Malacitana"/>
                <a:cs typeface="Calibri"/>
              </a:rPr>
              <a:t>).</a:t>
            </a:r>
          </a:p>
          <a:p>
            <a:pPr marL="800100" lvl="1" indent="-342900" algn="just">
              <a:buFont typeface="Arial"/>
              <a:buChar char="•"/>
            </a:pPr>
            <a:r>
              <a:rPr lang="es-ES" dirty="0">
                <a:solidFill>
                  <a:srgbClr val="002060"/>
                </a:solidFill>
                <a:latin typeface="Malacitana"/>
                <a:cs typeface="Calibri"/>
              </a:rPr>
              <a:t>Hacerlos disponibles en línea (Repositorios, por ej. RIUMA).</a:t>
            </a:r>
          </a:p>
          <a:p>
            <a:pPr marL="457200" indent="-457200" algn="just">
              <a:buFont typeface="Wingdings" panose="05000000000000000000" pitchFamily="2" charset="2"/>
              <a:buChar char="Ø"/>
            </a:pPr>
            <a:endParaRPr lang="es-ES" sz="2400" dirty="0">
              <a:solidFill>
                <a:srgbClr val="002060"/>
              </a:solidFill>
              <a:latin typeface="Malacitana"/>
              <a:cs typeface="Calibri"/>
            </a:endParaRPr>
          </a:p>
          <a:p>
            <a:pPr algn="just"/>
            <a:endParaRPr lang="es-ES" sz="3200" dirty="0">
              <a:latin typeface="Arial Narrow" panose="020B0606020202030204" pitchFamily="34" charset="0"/>
            </a:endParaRPr>
          </a:p>
        </p:txBody>
      </p:sp>
    </p:spTree>
    <p:extLst>
      <p:ext uri="{BB962C8B-B14F-4D97-AF65-F5344CB8AC3E}">
        <p14:creationId xmlns:p14="http://schemas.microsoft.com/office/powerpoint/2010/main" val="29778820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Isosceles Triangle 17">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descr="Imagen que contiene Texto&#10;&#10;Descripción generada automáticamente">
            <a:extLst>
              <a:ext uri="{FF2B5EF4-FFF2-40B4-BE49-F238E27FC236}">
                <a16:creationId xmlns:a16="http://schemas.microsoft.com/office/drawing/2014/main" id="{9A966063-16C3-4D73-A6E5-5024D4CDDC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792376" cy="1274323"/>
          </a:xfrm>
          <a:prstGeom prst="rect">
            <a:avLst/>
          </a:prstGeom>
          <a:ln>
            <a:noFill/>
          </a:ln>
        </p:spPr>
      </p:pic>
      <p:sp>
        <p:nvSpPr>
          <p:cNvPr id="20" name="Isosceles Triangle 19">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uadroTexto 12">
            <a:extLst>
              <a:ext uri="{FF2B5EF4-FFF2-40B4-BE49-F238E27FC236}">
                <a16:creationId xmlns:a16="http://schemas.microsoft.com/office/drawing/2014/main" id="{4C3E2975-A99D-4AB6-A974-E834C1D9516A}"/>
              </a:ext>
            </a:extLst>
          </p:cNvPr>
          <p:cNvSpPr txBox="1"/>
          <p:nvPr/>
        </p:nvSpPr>
        <p:spPr>
          <a:xfrm>
            <a:off x="1091498" y="1570567"/>
            <a:ext cx="9659010" cy="3200876"/>
          </a:xfrm>
          <a:prstGeom prst="rect">
            <a:avLst/>
          </a:prstGeom>
          <a:noFill/>
        </p:spPr>
        <p:txBody>
          <a:bodyPr wrap="square" lIns="91440" tIns="45720" rIns="91440" bIns="45720" rtlCol="0" anchor="t">
            <a:spAutoFit/>
          </a:bodyPr>
          <a:lstStyle/>
          <a:p>
            <a:pPr algn="ctr"/>
            <a:r>
              <a:rPr lang="es-ES" sz="2800" b="1" dirty="0">
                <a:solidFill>
                  <a:srgbClr val="002060"/>
                </a:solidFill>
                <a:latin typeface="Malacitana"/>
              </a:rPr>
              <a:t>Depósito de datos de investigación en RIUMA</a:t>
            </a:r>
          </a:p>
          <a:p>
            <a:pPr algn="ctr"/>
            <a:r>
              <a:rPr lang="es-ES" sz="2400" dirty="0">
                <a:solidFill>
                  <a:srgbClr val="002060"/>
                </a:solidFill>
                <a:latin typeface="Malacitana"/>
                <a:ea typeface="+mn-lt"/>
                <a:cs typeface="+mn-lt"/>
              </a:rPr>
              <a:t>-</a:t>
            </a:r>
            <a:r>
              <a:rPr lang="es-ES" sz="2400" dirty="0">
                <a:solidFill>
                  <a:srgbClr val="0070C0"/>
                </a:solidFill>
                <a:latin typeface="Malacitana"/>
                <a:ea typeface="+mn-lt"/>
                <a:cs typeface="+mn-lt"/>
              </a:rPr>
              <a:t>¿Cómo cumplir los principios FAIR</a:t>
            </a:r>
            <a:r>
              <a:rPr lang="es-ES" sz="2400" dirty="0">
                <a:solidFill>
                  <a:srgbClr val="002060"/>
                </a:solidFill>
                <a:latin typeface="Malacitana"/>
                <a:ea typeface="+mn-lt"/>
                <a:cs typeface="+mn-lt"/>
              </a:rPr>
              <a:t>-</a:t>
            </a:r>
            <a:endParaRPr lang="es-ES" sz="2400" dirty="0">
              <a:latin typeface="Malacitana"/>
            </a:endParaRPr>
          </a:p>
          <a:p>
            <a:pPr algn="just"/>
            <a:endParaRPr lang="es-ES" sz="2000" b="1" dirty="0">
              <a:solidFill>
                <a:srgbClr val="002060"/>
              </a:solidFill>
              <a:latin typeface="Malacitana"/>
              <a:ea typeface="+mn-lt"/>
              <a:cs typeface="+mn-lt"/>
            </a:endParaRPr>
          </a:p>
          <a:p>
            <a:pPr algn="just"/>
            <a:r>
              <a:rPr lang="es-ES" sz="2000" b="1" dirty="0">
                <a:solidFill>
                  <a:srgbClr val="002060"/>
                </a:solidFill>
                <a:latin typeface="Malacitana"/>
                <a:ea typeface="+mn-lt"/>
                <a:cs typeface="+mn-lt"/>
              </a:rPr>
              <a:t>(</a:t>
            </a:r>
            <a:r>
              <a:rPr lang="es-ES" sz="2000" b="1" dirty="0">
                <a:solidFill>
                  <a:srgbClr val="0070C0"/>
                </a:solidFill>
                <a:latin typeface="Malacitana"/>
                <a:ea typeface="+mn-lt"/>
                <a:cs typeface="+mn-lt"/>
              </a:rPr>
              <a:t>A</a:t>
            </a:r>
            <a:r>
              <a:rPr lang="es-ES" sz="2000" b="1" dirty="0">
                <a:solidFill>
                  <a:srgbClr val="002060"/>
                </a:solidFill>
                <a:latin typeface="Malacitana"/>
                <a:ea typeface="+mn-lt"/>
                <a:cs typeface="+mn-lt"/>
              </a:rPr>
              <a:t>) Accesibles</a:t>
            </a:r>
            <a:endParaRPr lang="es-ES" dirty="0"/>
          </a:p>
          <a:p>
            <a:pPr marL="800100" lvl="1" indent="-342900" algn="just">
              <a:buFont typeface="Arial"/>
              <a:buChar char="•"/>
            </a:pPr>
            <a:r>
              <a:rPr lang="es-ES" dirty="0">
                <a:solidFill>
                  <a:srgbClr val="002060"/>
                </a:solidFill>
                <a:latin typeface="Malacitana"/>
                <a:cs typeface="Calibri"/>
              </a:rPr>
              <a:t>Los metadatos deben estar disponibles aunque los datos no lo estén (por motivos de </a:t>
            </a:r>
            <a:r>
              <a:rPr lang="es-ES" sz="2000" dirty="0">
                <a:solidFill>
                  <a:srgbClr val="002060"/>
                </a:solidFill>
                <a:latin typeface="Malacitana"/>
                <a:cs typeface="Calibri"/>
              </a:rPr>
              <a:t>confidencialidad</a:t>
            </a:r>
            <a:r>
              <a:rPr lang="es-ES" dirty="0">
                <a:solidFill>
                  <a:srgbClr val="002060"/>
                </a:solidFill>
                <a:latin typeface="Malacitana"/>
                <a:cs typeface="Calibri"/>
              </a:rPr>
              <a:t>, etc.).</a:t>
            </a:r>
          </a:p>
          <a:p>
            <a:pPr marL="800100" lvl="1" indent="-342900" algn="just">
              <a:buFont typeface="Arial"/>
              <a:buChar char="•"/>
            </a:pPr>
            <a:r>
              <a:rPr lang="es-ES" dirty="0">
                <a:solidFill>
                  <a:srgbClr val="002060"/>
                </a:solidFill>
                <a:latin typeface="Malacitana"/>
                <a:cs typeface="Calibri"/>
              </a:rPr>
              <a:t>Hacerlos accesibles en línea (Repositorios).</a:t>
            </a:r>
          </a:p>
          <a:p>
            <a:pPr marL="457200" indent="-457200" algn="just">
              <a:buFont typeface="Wingdings" panose="05000000000000000000" pitchFamily="2" charset="2"/>
              <a:buChar char="Ø"/>
            </a:pPr>
            <a:endParaRPr lang="es-ES" sz="2400" dirty="0">
              <a:solidFill>
                <a:srgbClr val="002060"/>
              </a:solidFill>
              <a:latin typeface="Malacitana"/>
              <a:cs typeface="Calibri"/>
            </a:endParaRPr>
          </a:p>
          <a:p>
            <a:pPr marL="457200" indent="-457200" algn="just">
              <a:buFont typeface="Arial" panose="020B0604020202020204" pitchFamily="34" charset="0"/>
              <a:buChar char="•"/>
            </a:pPr>
            <a:endParaRPr lang="es-ES" sz="3200" dirty="0">
              <a:latin typeface="Arial Narrow" panose="020B0606020202030204" pitchFamily="34" charset="0"/>
            </a:endParaRPr>
          </a:p>
        </p:txBody>
      </p:sp>
    </p:spTree>
    <p:extLst>
      <p:ext uri="{BB962C8B-B14F-4D97-AF65-F5344CB8AC3E}">
        <p14:creationId xmlns:p14="http://schemas.microsoft.com/office/powerpoint/2010/main" val="28888720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Isosceles Triangle 17">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descr="Imagen que contiene Texto&#10;&#10;Descripción generada automáticamente">
            <a:extLst>
              <a:ext uri="{FF2B5EF4-FFF2-40B4-BE49-F238E27FC236}">
                <a16:creationId xmlns:a16="http://schemas.microsoft.com/office/drawing/2014/main" id="{9A966063-16C3-4D73-A6E5-5024D4CDDC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792376" cy="1274323"/>
          </a:xfrm>
          <a:prstGeom prst="rect">
            <a:avLst/>
          </a:prstGeom>
          <a:ln>
            <a:noFill/>
          </a:ln>
        </p:spPr>
      </p:pic>
      <p:sp>
        <p:nvSpPr>
          <p:cNvPr id="20" name="Isosceles Triangle 19">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uadroTexto 12">
            <a:extLst>
              <a:ext uri="{FF2B5EF4-FFF2-40B4-BE49-F238E27FC236}">
                <a16:creationId xmlns:a16="http://schemas.microsoft.com/office/drawing/2014/main" id="{4C3E2975-A99D-4AB6-A974-E834C1D9516A}"/>
              </a:ext>
            </a:extLst>
          </p:cNvPr>
          <p:cNvSpPr txBox="1"/>
          <p:nvPr/>
        </p:nvSpPr>
        <p:spPr>
          <a:xfrm>
            <a:off x="1214325" y="1123653"/>
            <a:ext cx="9659010" cy="6432530"/>
          </a:xfrm>
          <a:prstGeom prst="rect">
            <a:avLst/>
          </a:prstGeom>
          <a:noFill/>
        </p:spPr>
        <p:txBody>
          <a:bodyPr wrap="square" lIns="91440" tIns="45720" rIns="91440" bIns="45720" rtlCol="0" anchor="t">
            <a:spAutoFit/>
          </a:bodyPr>
          <a:lstStyle/>
          <a:p>
            <a:pPr algn="ctr"/>
            <a:endParaRPr lang="es-ES" sz="2800" b="1" dirty="0">
              <a:solidFill>
                <a:srgbClr val="002060"/>
              </a:solidFill>
              <a:latin typeface="Malacitana"/>
            </a:endParaRPr>
          </a:p>
          <a:p>
            <a:pPr algn="ctr"/>
            <a:r>
              <a:rPr lang="es-ES" sz="2800" b="1" dirty="0">
                <a:solidFill>
                  <a:srgbClr val="002060"/>
                </a:solidFill>
                <a:latin typeface="Malacitana"/>
              </a:rPr>
              <a:t>Datos de investigación abiertos</a:t>
            </a:r>
            <a:endParaRPr lang="es-ES" dirty="0">
              <a:cs typeface="Calibri"/>
            </a:endParaRPr>
          </a:p>
          <a:p>
            <a:pPr algn="ctr"/>
            <a:endParaRPr lang="es-ES" sz="2800" b="0" i="0" u="none" strike="noStrike" baseline="0" dirty="0">
              <a:latin typeface="Malacitana"/>
            </a:endParaRPr>
          </a:p>
          <a:p>
            <a:pPr algn="just"/>
            <a:r>
              <a:rPr lang="es-ES" sz="2400" b="1" dirty="0">
                <a:solidFill>
                  <a:srgbClr val="002060"/>
                </a:solidFill>
                <a:latin typeface="Malacitana"/>
              </a:rPr>
              <a:t>2. Datos de investigación</a:t>
            </a:r>
          </a:p>
          <a:p>
            <a:pPr marL="914400" lvl="1" indent="-457200" algn="just">
              <a:buFont typeface="Wingdings"/>
              <a:buChar char="§"/>
            </a:pPr>
            <a:r>
              <a:rPr lang="es-ES" sz="2400" dirty="0">
                <a:solidFill>
                  <a:srgbClr val="002060"/>
                </a:solidFill>
                <a:latin typeface="Malacitana"/>
              </a:rPr>
              <a:t>Tipología</a:t>
            </a:r>
          </a:p>
          <a:p>
            <a:pPr marL="914400" lvl="1" indent="-457200" algn="just">
              <a:buFont typeface="Wingdings"/>
              <a:buChar char="§"/>
            </a:pPr>
            <a:r>
              <a:rPr lang="es-ES" sz="2400" dirty="0">
                <a:solidFill>
                  <a:srgbClr val="002060"/>
                </a:solidFill>
                <a:latin typeface="Malacitana"/>
              </a:rPr>
              <a:t>Formatos</a:t>
            </a:r>
          </a:p>
          <a:p>
            <a:pPr marL="914400" lvl="1" indent="-457200" algn="just">
              <a:buFont typeface="Wingdings"/>
              <a:buChar char="§"/>
            </a:pPr>
            <a:r>
              <a:rPr lang="es-ES" sz="2400" dirty="0">
                <a:solidFill>
                  <a:srgbClr val="002060"/>
                </a:solidFill>
                <a:latin typeface="Malacitana"/>
              </a:rPr>
              <a:t>Licencias</a:t>
            </a:r>
          </a:p>
          <a:p>
            <a:pPr marL="914400" lvl="1" indent="-457200" algn="just">
              <a:buFont typeface="Wingdings"/>
              <a:buChar char="§"/>
            </a:pPr>
            <a:r>
              <a:rPr lang="es-ES" sz="2400" dirty="0">
                <a:solidFill>
                  <a:srgbClr val="002060"/>
                </a:solidFill>
                <a:latin typeface="Malacitana"/>
              </a:rPr>
              <a:t>Datos de carácter personal</a:t>
            </a:r>
          </a:p>
          <a:p>
            <a:pPr marL="1371600" lvl="2" indent="-457200" algn="just">
              <a:buFont typeface="Arial"/>
              <a:buChar char="•"/>
            </a:pPr>
            <a:r>
              <a:rPr lang="es-ES" sz="2400" dirty="0">
                <a:solidFill>
                  <a:srgbClr val="002060"/>
                </a:solidFill>
                <a:latin typeface="Malacitana"/>
              </a:rPr>
              <a:t>Definición </a:t>
            </a:r>
          </a:p>
          <a:p>
            <a:pPr marL="1371600" lvl="2" indent="-457200" algn="just">
              <a:buFont typeface="Arial"/>
              <a:buChar char="•"/>
            </a:pPr>
            <a:r>
              <a:rPr lang="es-ES" sz="2400" dirty="0" err="1">
                <a:solidFill>
                  <a:srgbClr val="002060"/>
                </a:solidFill>
                <a:latin typeface="Malacitana"/>
              </a:rPr>
              <a:t>Anonimización</a:t>
            </a:r>
            <a:endParaRPr lang="es-ES" sz="2400" dirty="0">
              <a:solidFill>
                <a:srgbClr val="002060"/>
              </a:solidFill>
              <a:latin typeface="Malacitana"/>
            </a:endParaRPr>
          </a:p>
          <a:p>
            <a:pPr algn="just"/>
            <a:endParaRPr lang="es-ES" sz="3200" dirty="0">
              <a:solidFill>
                <a:srgbClr val="002060"/>
              </a:solidFill>
              <a:latin typeface="Malacitana"/>
            </a:endParaRPr>
          </a:p>
          <a:p>
            <a:pPr marL="1828800" lvl="3" indent="-457200" algn="just">
              <a:buFont typeface="Wingdings" panose="05000000000000000000" pitchFamily="2" charset="2"/>
              <a:buChar char="§"/>
            </a:pPr>
            <a:endParaRPr lang="es-ES" sz="3200" dirty="0">
              <a:solidFill>
                <a:srgbClr val="002060"/>
              </a:solidFill>
              <a:latin typeface="Arial Narrow" panose="020B0606020202030204" pitchFamily="34" charset="0"/>
            </a:endParaRPr>
          </a:p>
          <a:p>
            <a:pPr marL="457200" indent="-457200" algn="just">
              <a:buFont typeface="Wingdings" panose="05000000000000000000" pitchFamily="2" charset="2"/>
              <a:buChar char="Ø"/>
            </a:pPr>
            <a:endParaRPr lang="es-ES" sz="3200" dirty="0">
              <a:solidFill>
                <a:srgbClr val="002060"/>
              </a:solidFill>
              <a:latin typeface="Arial Narrow" panose="020B0606020202030204" pitchFamily="34" charset="0"/>
            </a:endParaRPr>
          </a:p>
          <a:p>
            <a:pPr marL="457200" indent="-457200" algn="just">
              <a:buFont typeface="Wingdings" panose="05000000000000000000" pitchFamily="2" charset="2"/>
              <a:buChar char="Ø"/>
            </a:pPr>
            <a:endParaRPr lang="es-ES" sz="3200" b="0" i="0" u="none" strike="noStrike" baseline="0" dirty="0">
              <a:latin typeface="Arial Narrow" panose="020B0606020202030204" pitchFamily="34" charset="0"/>
            </a:endParaRPr>
          </a:p>
          <a:p>
            <a:pPr marL="457200" indent="-457200" algn="just">
              <a:buFont typeface="Arial" panose="020B0604020202020204" pitchFamily="34" charset="0"/>
              <a:buChar char="•"/>
            </a:pPr>
            <a:endParaRPr lang="es-ES" sz="3200" b="0" i="0" u="none" strike="noStrike" baseline="0" dirty="0">
              <a:latin typeface="Arial Narrow" panose="020B0606020202030204" pitchFamily="34" charset="0"/>
            </a:endParaRPr>
          </a:p>
        </p:txBody>
      </p:sp>
    </p:spTree>
    <p:extLst>
      <p:ext uri="{BB962C8B-B14F-4D97-AF65-F5344CB8AC3E}">
        <p14:creationId xmlns:p14="http://schemas.microsoft.com/office/powerpoint/2010/main" val="158259800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Isosceles Triangle 17">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descr="Imagen que contiene Texto&#10;&#10;Descripción generada automáticamente">
            <a:extLst>
              <a:ext uri="{FF2B5EF4-FFF2-40B4-BE49-F238E27FC236}">
                <a16:creationId xmlns:a16="http://schemas.microsoft.com/office/drawing/2014/main" id="{9A966063-16C3-4D73-A6E5-5024D4CDDC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792376" cy="1274323"/>
          </a:xfrm>
          <a:prstGeom prst="rect">
            <a:avLst/>
          </a:prstGeom>
          <a:ln>
            <a:noFill/>
          </a:ln>
        </p:spPr>
      </p:pic>
      <p:sp>
        <p:nvSpPr>
          <p:cNvPr id="20" name="Isosceles Triangle 19">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uadroTexto 12">
            <a:extLst>
              <a:ext uri="{FF2B5EF4-FFF2-40B4-BE49-F238E27FC236}">
                <a16:creationId xmlns:a16="http://schemas.microsoft.com/office/drawing/2014/main" id="{4C3E2975-A99D-4AB6-A974-E834C1D9516A}"/>
              </a:ext>
            </a:extLst>
          </p:cNvPr>
          <p:cNvSpPr txBox="1"/>
          <p:nvPr/>
        </p:nvSpPr>
        <p:spPr>
          <a:xfrm>
            <a:off x="1091498" y="1570567"/>
            <a:ext cx="9659010" cy="4031873"/>
          </a:xfrm>
          <a:prstGeom prst="rect">
            <a:avLst/>
          </a:prstGeom>
          <a:noFill/>
        </p:spPr>
        <p:txBody>
          <a:bodyPr wrap="square" lIns="91440" tIns="45720" rIns="91440" bIns="45720" rtlCol="0" anchor="t">
            <a:spAutoFit/>
          </a:bodyPr>
          <a:lstStyle/>
          <a:p>
            <a:pPr algn="ctr"/>
            <a:r>
              <a:rPr lang="es-ES" sz="2800" b="1" dirty="0">
                <a:solidFill>
                  <a:srgbClr val="002060"/>
                </a:solidFill>
                <a:latin typeface="Malacitana"/>
              </a:rPr>
              <a:t>Depósito de datos de investigación en RIUMA</a:t>
            </a:r>
          </a:p>
          <a:p>
            <a:pPr algn="ctr"/>
            <a:r>
              <a:rPr lang="es-ES" sz="2400" dirty="0">
                <a:solidFill>
                  <a:srgbClr val="002060"/>
                </a:solidFill>
                <a:latin typeface="Malacitana"/>
                <a:ea typeface="+mn-lt"/>
                <a:cs typeface="+mn-lt"/>
              </a:rPr>
              <a:t>-</a:t>
            </a:r>
            <a:r>
              <a:rPr lang="es-ES" sz="2400" dirty="0">
                <a:solidFill>
                  <a:srgbClr val="0070C0"/>
                </a:solidFill>
                <a:latin typeface="Malacitana"/>
                <a:ea typeface="+mn-lt"/>
                <a:cs typeface="+mn-lt"/>
              </a:rPr>
              <a:t>¿Cómo cumplir los principios FAIR</a:t>
            </a:r>
            <a:r>
              <a:rPr lang="es-ES" sz="2400" dirty="0">
                <a:solidFill>
                  <a:srgbClr val="002060"/>
                </a:solidFill>
                <a:latin typeface="Malacitana"/>
                <a:ea typeface="+mn-lt"/>
                <a:cs typeface="+mn-lt"/>
              </a:rPr>
              <a:t>-</a:t>
            </a:r>
            <a:endParaRPr lang="es-ES" sz="2400" dirty="0">
              <a:latin typeface="Malacitana"/>
            </a:endParaRPr>
          </a:p>
          <a:p>
            <a:pPr algn="just"/>
            <a:endParaRPr lang="es-ES" sz="2000" b="1" dirty="0">
              <a:solidFill>
                <a:srgbClr val="002060"/>
              </a:solidFill>
              <a:latin typeface="Malacitana"/>
              <a:ea typeface="+mn-lt"/>
              <a:cs typeface="+mn-lt"/>
            </a:endParaRPr>
          </a:p>
          <a:p>
            <a:pPr algn="just"/>
            <a:r>
              <a:rPr lang="es-ES" sz="2000" b="1" dirty="0">
                <a:solidFill>
                  <a:srgbClr val="002060"/>
                </a:solidFill>
                <a:latin typeface="Malacitana"/>
                <a:ea typeface="+mn-lt"/>
                <a:cs typeface="+mn-lt"/>
              </a:rPr>
              <a:t>(</a:t>
            </a:r>
            <a:r>
              <a:rPr lang="es-ES" sz="2000" b="1" dirty="0">
                <a:solidFill>
                  <a:srgbClr val="0070C0"/>
                </a:solidFill>
                <a:latin typeface="Malacitana"/>
                <a:ea typeface="+mn-lt"/>
                <a:cs typeface="+mn-lt"/>
              </a:rPr>
              <a:t>I</a:t>
            </a:r>
            <a:r>
              <a:rPr lang="es-ES" sz="2000" b="1" dirty="0">
                <a:solidFill>
                  <a:srgbClr val="002060"/>
                </a:solidFill>
                <a:latin typeface="Malacitana"/>
                <a:ea typeface="+mn-lt"/>
                <a:cs typeface="+mn-lt"/>
              </a:rPr>
              <a:t>) Interoperables</a:t>
            </a:r>
            <a:endParaRPr lang="es-ES" sz="2000" dirty="0"/>
          </a:p>
          <a:p>
            <a:pPr marL="800100" lvl="1" indent="-342900" algn="just">
              <a:buFont typeface="Arial"/>
              <a:buChar char="•"/>
            </a:pPr>
            <a:r>
              <a:rPr lang="es-ES" dirty="0">
                <a:solidFill>
                  <a:srgbClr val="002060"/>
                </a:solidFill>
                <a:latin typeface="Malacitana"/>
                <a:cs typeface="Calibri"/>
              </a:rPr>
              <a:t>Permitir el intercambio de datos usando preferiblemente formatos abiertos (no propietarios).</a:t>
            </a:r>
            <a:endParaRPr lang="es-ES" dirty="0">
              <a:latin typeface="Malacitana"/>
            </a:endParaRPr>
          </a:p>
          <a:p>
            <a:pPr marL="800100" lvl="1" indent="-342900" algn="just">
              <a:buFont typeface="Arial"/>
              <a:buChar char="•"/>
            </a:pPr>
            <a:r>
              <a:rPr lang="es-ES" dirty="0">
                <a:solidFill>
                  <a:srgbClr val="002060"/>
                </a:solidFill>
                <a:latin typeface="Malacitana"/>
                <a:cs typeface="Calibri"/>
              </a:rPr>
              <a:t>Utilizar metadatos según un estándar reconocido (Por ej. </a:t>
            </a:r>
            <a:r>
              <a:rPr lang="es-ES" dirty="0" err="1">
                <a:solidFill>
                  <a:srgbClr val="002060"/>
                </a:solidFill>
                <a:latin typeface="Malacitana"/>
                <a:cs typeface="Calibri"/>
              </a:rPr>
              <a:t>Dublin</a:t>
            </a:r>
            <a:r>
              <a:rPr lang="es-ES" dirty="0">
                <a:solidFill>
                  <a:srgbClr val="002060"/>
                </a:solidFill>
                <a:latin typeface="Malacitana"/>
                <a:cs typeface="Calibri"/>
              </a:rPr>
              <a:t> Core).</a:t>
            </a:r>
            <a:endParaRPr lang="es-ES" dirty="0">
              <a:solidFill>
                <a:srgbClr val="002060"/>
              </a:solidFill>
              <a:latin typeface="Malacitana" panose="00000500000000000000" pitchFamily="50" charset="0"/>
              <a:cs typeface="Calibri"/>
            </a:endParaRPr>
          </a:p>
          <a:p>
            <a:pPr marL="800100" lvl="1" indent="-342900" algn="just">
              <a:buFont typeface="Arial"/>
              <a:buChar char="•"/>
            </a:pPr>
            <a:r>
              <a:rPr lang="es-ES" dirty="0">
                <a:solidFill>
                  <a:srgbClr val="002060"/>
                </a:solidFill>
                <a:latin typeface="Malacitana"/>
                <a:cs typeface="Calibri"/>
              </a:rPr>
              <a:t>Uso de vocabularios, palabras clave, </a:t>
            </a:r>
            <a:r>
              <a:rPr lang="es-ES" dirty="0" err="1">
                <a:solidFill>
                  <a:srgbClr val="002060"/>
                </a:solidFill>
                <a:latin typeface="Malacitana"/>
                <a:cs typeface="Calibri"/>
              </a:rPr>
              <a:t>thesauros</a:t>
            </a:r>
            <a:r>
              <a:rPr lang="es-ES" dirty="0">
                <a:solidFill>
                  <a:srgbClr val="002060"/>
                </a:solidFill>
                <a:latin typeface="Malacitana"/>
                <a:cs typeface="Calibri"/>
              </a:rPr>
              <a:t> (Palabras clave, </a:t>
            </a:r>
            <a:r>
              <a:rPr lang="es-ES" dirty="0" err="1">
                <a:solidFill>
                  <a:srgbClr val="002060"/>
                </a:solidFill>
                <a:latin typeface="Malacitana"/>
                <a:cs typeface="Calibri"/>
              </a:rPr>
              <a:t>dc.subject</a:t>
            </a:r>
            <a:r>
              <a:rPr lang="es-ES" dirty="0">
                <a:solidFill>
                  <a:srgbClr val="002060"/>
                </a:solidFill>
                <a:latin typeface="Malacitana"/>
                <a:cs typeface="Calibri"/>
              </a:rPr>
              <a:t>).</a:t>
            </a:r>
            <a:endParaRPr lang="es-ES" dirty="0">
              <a:solidFill>
                <a:srgbClr val="002060"/>
              </a:solidFill>
              <a:latin typeface="Malacitana" panose="00000500000000000000" pitchFamily="50" charset="0"/>
              <a:cs typeface="Calibri"/>
            </a:endParaRPr>
          </a:p>
          <a:p>
            <a:pPr marL="800100" lvl="1" indent="-342900" algn="just">
              <a:buFont typeface="Arial"/>
              <a:buChar char="•"/>
            </a:pPr>
            <a:r>
              <a:rPr lang="es-ES" dirty="0">
                <a:solidFill>
                  <a:srgbClr val="002060"/>
                </a:solidFill>
                <a:latin typeface="Malacitana"/>
                <a:cs typeface="Calibri"/>
              </a:rPr>
              <a:t>Incluir referencias y enlaces a otros datos relacionados (metadatos "</a:t>
            </a:r>
            <a:r>
              <a:rPr lang="es-ES" i="1" dirty="0">
                <a:solidFill>
                  <a:srgbClr val="002060"/>
                </a:solidFill>
                <a:latin typeface="Malacitana"/>
                <a:ea typeface="+mn-lt"/>
                <a:cs typeface="+mn-lt"/>
              </a:rPr>
              <a:t>Está basado en", "Es parte de", "Es referenciado por").</a:t>
            </a:r>
            <a:endParaRPr lang="es-ES" i="1" dirty="0">
              <a:solidFill>
                <a:srgbClr val="002060"/>
              </a:solidFill>
              <a:latin typeface="Malacitana" panose="00000500000000000000" pitchFamily="50" charset="0"/>
            </a:endParaRPr>
          </a:p>
          <a:p>
            <a:pPr lvl="1" algn="just"/>
            <a:endParaRPr lang="es-ES" dirty="0">
              <a:solidFill>
                <a:srgbClr val="002060"/>
              </a:solidFill>
              <a:latin typeface="Malacitana"/>
              <a:cs typeface="Calibri"/>
            </a:endParaRPr>
          </a:p>
          <a:p>
            <a:pPr marL="457200" indent="-457200" algn="just">
              <a:buFont typeface="Wingdings" panose="05000000000000000000" pitchFamily="2" charset="2"/>
              <a:buChar char="Ø"/>
            </a:pPr>
            <a:endParaRPr lang="es-ES" sz="2400" dirty="0">
              <a:solidFill>
                <a:srgbClr val="002060"/>
              </a:solidFill>
              <a:latin typeface="Malacitana"/>
              <a:cs typeface="Calibri"/>
            </a:endParaRPr>
          </a:p>
          <a:p>
            <a:pPr marL="457200" indent="-457200" algn="just">
              <a:buFont typeface="Arial" panose="020B0604020202020204" pitchFamily="34" charset="0"/>
              <a:buChar char="•"/>
            </a:pPr>
            <a:endParaRPr lang="es-ES" sz="3200" dirty="0">
              <a:latin typeface="Arial Narrow" panose="020B0606020202030204" pitchFamily="34" charset="0"/>
            </a:endParaRPr>
          </a:p>
        </p:txBody>
      </p:sp>
    </p:spTree>
    <p:extLst>
      <p:ext uri="{BB962C8B-B14F-4D97-AF65-F5344CB8AC3E}">
        <p14:creationId xmlns:p14="http://schemas.microsoft.com/office/powerpoint/2010/main" val="366266329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Isosceles Triangle 17">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descr="Imagen que contiene Texto&#10;&#10;Descripción generada automáticamente">
            <a:extLst>
              <a:ext uri="{FF2B5EF4-FFF2-40B4-BE49-F238E27FC236}">
                <a16:creationId xmlns:a16="http://schemas.microsoft.com/office/drawing/2014/main" id="{9A966063-16C3-4D73-A6E5-5024D4CDDC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792376" cy="1274323"/>
          </a:xfrm>
          <a:prstGeom prst="rect">
            <a:avLst/>
          </a:prstGeom>
          <a:ln>
            <a:noFill/>
          </a:ln>
        </p:spPr>
      </p:pic>
      <p:sp>
        <p:nvSpPr>
          <p:cNvPr id="20" name="Isosceles Triangle 19">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uadroTexto 12">
            <a:extLst>
              <a:ext uri="{FF2B5EF4-FFF2-40B4-BE49-F238E27FC236}">
                <a16:creationId xmlns:a16="http://schemas.microsoft.com/office/drawing/2014/main" id="{4C3E2975-A99D-4AB6-A974-E834C1D9516A}"/>
              </a:ext>
            </a:extLst>
          </p:cNvPr>
          <p:cNvSpPr txBox="1"/>
          <p:nvPr/>
        </p:nvSpPr>
        <p:spPr>
          <a:xfrm>
            <a:off x="1091498" y="1570567"/>
            <a:ext cx="9659010" cy="3477875"/>
          </a:xfrm>
          <a:prstGeom prst="rect">
            <a:avLst/>
          </a:prstGeom>
          <a:noFill/>
        </p:spPr>
        <p:txBody>
          <a:bodyPr wrap="square" lIns="91440" tIns="45720" rIns="91440" bIns="45720" rtlCol="0" anchor="t">
            <a:spAutoFit/>
          </a:bodyPr>
          <a:lstStyle/>
          <a:p>
            <a:pPr algn="ctr"/>
            <a:r>
              <a:rPr lang="es-ES" sz="2800" b="1" dirty="0">
                <a:solidFill>
                  <a:srgbClr val="002060"/>
                </a:solidFill>
                <a:latin typeface="Malacitana"/>
              </a:rPr>
              <a:t>Depósito de datos de investigación en RIUMA</a:t>
            </a:r>
          </a:p>
          <a:p>
            <a:pPr algn="ctr"/>
            <a:r>
              <a:rPr lang="es-ES" sz="2400" dirty="0">
                <a:solidFill>
                  <a:srgbClr val="002060"/>
                </a:solidFill>
                <a:latin typeface="Malacitana"/>
                <a:ea typeface="+mn-lt"/>
                <a:cs typeface="+mn-lt"/>
              </a:rPr>
              <a:t>-</a:t>
            </a:r>
            <a:r>
              <a:rPr lang="es-ES" sz="2400" dirty="0">
                <a:solidFill>
                  <a:srgbClr val="0070C0"/>
                </a:solidFill>
                <a:latin typeface="Malacitana"/>
                <a:ea typeface="+mn-lt"/>
                <a:cs typeface="+mn-lt"/>
              </a:rPr>
              <a:t>¿Cómo cumplir los principios FAIR</a:t>
            </a:r>
            <a:r>
              <a:rPr lang="es-ES" sz="2400" dirty="0">
                <a:solidFill>
                  <a:srgbClr val="002060"/>
                </a:solidFill>
                <a:latin typeface="Malacitana"/>
                <a:ea typeface="+mn-lt"/>
                <a:cs typeface="+mn-lt"/>
              </a:rPr>
              <a:t>-</a:t>
            </a:r>
            <a:endParaRPr lang="es-ES" sz="2400" dirty="0">
              <a:latin typeface="Malacitana"/>
            </a:endParaRPr>
          </a:p>
          <a:p>
            <a:pPr algn="just"/>
            <a:endParaRPr lang="es-ES" sz="2000" b="1" dirty="0">
              <a:solidFill>
                <a:srgbClr val="002060"/>
              </a:solidFill>
              <a:latin typeface="Malacitana"/>
              <a:ea typeface="+mn-lt"/>
              <a:cs typeface="+mn-lt"/>
            </a:endParaRPr>
          </a:p>
          <a:p>
            <a:pPr algn="just"/>
            <a:r>
              <a:rPr lang="es-ES" sz="2000" b="1" dirty="0">
                <a:solidFill>
                  <a:srgbClr val="002060"/>
                </a:solidFill>
                <a:latin typeface="Malacitana"/>
                <a:ea typeface="+mn-lt"/>
                <a:cs typeface="+mn-lt"/>
              </a:rPr>
              <a:t>(</a:t>
            </a:r>
            <a:r>
              <a:rPr lang="es-ES" sz="2000" b="1" dirty="0">
                <a:solidFill>
                  <a:srgbClr val="0070C0"/>
                </a:solidFill>
                <a:latin typeface="Malacitana"/>
                <a:ea typeface="+mn-lt"/>
                <a:cs typeface="+mn-lt"/>
              </a:rPr>
              <a:t>R</a:t>
            </a:r>
            <a:r>
              <a:rPr lang="es-ES" sz="2000" b="1" dirty="0">
                <a:solidFill>
                  <a:srgbClr val="002060"/>
                </a:solidFill>
                <a:latin typeface="Malacitana"/>
                <a:ea typeface="+mn-lt"/>
                <a:cs typeface="+mn-lt"/>
              </a:rPr>
              <a:t>) Reutilizables</a:t>
            </a:r>
            <a:endParaRPr lang="es-ES" sz="2000" dirty="0"/>
          </a:p>
          <a:p>
            <a:pPr marL="800100" lvl="1" indent="-342900" algn="just">
              <a:buFont typeface="Arial"/>
              <a:buChar char="•"/>
            </a:pPr>
            <a:r>
              <a:rPr lang="es-ES" dirty="0">
                <a:solidFill>
                  <a:srgbClr val="002060"/>
                </a:solidFill>
                <a:latin typeface="Malacitana"/>
                <a:cs typeface="Calibri"/>
              </a:rPr>
              <a:t>Asignarles una licencia de uso abierta, la </a:t>
            </a:r>
            <a:r>
              <a:rPr lang="es-ES" b="1" dirty="0">
                <a:solidFill>
                  <a:srgbClr val="002060"/>
                </a:solidFill>
                <a:latin typeface="Malacitana"/>
                <a:cs typeface="Calibri"/>
              </a:rPr>
              <a:t>menos restrictiva</a:t>
            </a:r>
            <a:r>
              <a:rPr lang="es-ES" dirty="0">
                <a:solidFill>
                  <a:srgbClr val="002060"/>
                </a:solidFill>
                <a:latin typeface="Malacitana"/>
                <a:cs typeface="Calibri"/>
              </a:rPr>
              <a:t> (por ej. CC-</a:t>
            </a:r>
            <a:r>
              <a:rPr lang="es-ES" dirty="0" err="1">
                <a:solidFill>
                  <a:srgbClr val="002060"/>
                </a:solidFill>
                <a:latin typeface="Malacitana"/>
                <a:cs typeface="Calibri"/>
              </a:rPr>
              <a:t>By</a:t>
            </a:r>
            <a:r>
              <a:rPr lang="es-ES" dirty="0">
                <a:solidFill>
                  <a:srgbClr val="002060"/>
                </a:solidFill>
                <a:latin typeface="Malacitana"/>
                <a:cs typeface="Calibri"/>
              </a:rPr>
              <a:t> 4.0).</a:t>
            </a:r>
            <a:endParaRPr lang="es-ES" dirty="0"/>
          </a:p>
          <a:p>
            <a:pPr marL="800100" lvl="1" indent="-342900" algn="just">
              <a:buFont typeface="Arial"/>
              <a:buChar char="•"/>
            </a:pPr>
            <a:r>
              <a:rPr lang="es-ES" dirty="0">
                <a:solidFill>
                  <a:srgbClr val="002060"/>
                </a:solidFill>
                <a:latin typeface="Malacitana"/>
                <a:cs typeface="Calibri"/>
              </a:rPr>
              <a:t>El conjunto de datos debe estar </a:t>
            </a:r>
            <a:r>
              <a:rPr lang="es-ES" b="1" dirty="0">
                <a:solidFill>
                  <a:srgbClr val="002060"/>
                </a:solidFill>
                <a:latin typeface="Malacitana"/>
                <a:cs typeface="Calibri"/>
              </a:rPr>
              <a:t>bien descrito</a:t>
            </a:r>
            <a:r>
              <a:rPr lang="es-ES" dirty="0">
                <a:solidFill>
                  <a:srgbClr val="002060"/>
                </a:solidFill>
                <a:latin typeface="Malacitana"/>
                <a:cs typeface="Calibri"/>
              </a:rPr>
              <a:t>, es importante detallar cómo han sido creados y procesados para que puedan ser usados por terceros, especificando las herramientas o instrumentos necesarios para poder ser reutilizados. (</a:t>
            </a:r>
            <a:r>
              <a:rPr lang="es-ES" b="1" dirty="0">
                <a:solidFill>
                  <a:srgbClr val="002060"/>
                </a:solidFill>
                <a:latin typeface="Malacitana"/>
                <a:cs typeface="Calibri"/>
              </a:rPr>
              <a:t>Fichero readme.txt</a:t>
            </a:r>
            <a:r>
              <a:rPr lang="es-ES" dirty="0">
                <a:solidFill>
                  <a:srgbClr val="002060"/>
                </a:solidFill>
                <a:latin typeface="Malacitana"/>
                <a:cs typeface="Calibri"/>
              </a:rPr>
              <a:t>). </a:t>
            </a:r>
          </a:p>
          <a:p>
            <a:pPr marL="457200" indent="-457200" algn="just">
              <a:buFont typeface="Wingdings" panose="05000000000000000000" pitchFamily="2" charset="2"/>
              <a:buChar char="Ø"/>
            </a:pPr>
            <a:endParaRPr lang="es-ES" sz="2400" dirty="0">
              <a:solidFill>
                <a:srgbClr val="002060"/>
              </a:solidFill>
              <a:latin typeface="Malacitana"/>
              <a:cs typeface="Calibri"/>
            </a:endParaRPr>
          </a:p>
          <a:p>
            <a:pPr algn="just"/>
            <a:endParaRPr lang="es-ES" sz="3200" dirty="0">
              <a:latin typeface="Arial Narrow" panose="020B0606020202030204" pitchFamily="34" charset="0"/>
            </a:endParaRPr>
          </a:p>
        </p:txBody>
      </p:sp>
    </p:spTree>
    <p:extLst>
      <p:ext uri="{BB962C8B-B14F-4D97-AF65-F5344CB8AC3E}">
        <p14:creationId xmlns:p14="http://schemas.microsoft.com/office/powerpoint/2010/main" val="44537519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Isosceles Triangle 17">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descr="Imagen que contiene Texto&#10;&#10;Descripción generada automáticamente">
            <a:extLst>
              <a:ext uri="{FF2B5EF4-FFF2-40B4-BE49-F238E27FC236}">
                <a16:creationId xmlns:a16="http://schemas.microsoft.com/office/drawing/2014/main" id="{9A966063-16C3-4D73-A6E5-5024D4CDDC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792376" cy="1274323"/>
          </a:xfrm>
          <a:prstGeom prst="rect">
            <a:avLst/>
          </a:prstGeom>
          <a:ln>
            <a:noFill/>
          </a:ln>
        </p:spPr>
      </p:pic>
      <p:sp>
        <p:nvSpPr>
          <p:cNvPr id="20" name="Isosceles Triangle 19">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uadroTexto 12">
            <a:extLst>
              <a:ext uri="{FF2B5EF4-FFF2-40B4-BE49-F238E27FC236}">
                <a16:creationId xmlns:a16="http://schemas.microsoft.com/office/drawing/2014/main" id="{4C3E2975-A99D-4AB6-A974-E834C1D9516A}"/>
              </a:ext>
            </a:extLst>
          </p:cNvPr>
          <p:cNvSpPr txBox="1"/>
          <p:nvPr/>
        </p:nvSpPr>
        <p:spPr>
          <a:xfrm>
            <a:off x="1091498" y="1570567"/>
            <a:ext cx="9659010" cy="1231106"/>
          </a:xfrm>
          <a:prstGeom prst="rect">
            <a:avLst/>
          </a:prstGeom>
          <a:noFill/>
        </p:spPr>
        <p:txBody>
          <a:bodyPr wrap="square" lIns="91440" tIns="45720" rIns="91440" bIns="45720" rtlCol="0" anchor="t">
            <a:spAutoFit/>
          </a:bodyPr>
          <a:lstStyle/>
          <a:p>
            <a:pPr algn="ctr"/>
            <a:r>
              <a:rPr lang="es-ES" sz="2800" b="1" dirty="0">
                <a:solidFill>
                  <a:srgbClr val="002060"/>
                </a:solidFill>
                <a:latin typeface="Malacitana"/>
              </a:rPr>
              <a:t>Depósito de datos de investigación en RIUMA</a:t>
            </a:r>
          </a:p>
          <a:p>
            <a:pPr algn="ctr"/>
            <a:endParaRPr lang="es-ES" sz="2800" b="1" dirty="0">
              <a:solidFill>
                <a:srgbClr val="002060"/>
              </a:solidFill>
              <a:latin typeface="Malacitana"/>
              <a:cs typeface="Calibri"/>
            </a:endParaRPr>
          </a:p>
          <a:p>
            <a:pPr algn="ctr"/>
            <a:endParaRPr lang="es-ES" dirty="0">
              <a:solidFill>
                <a:srgbClr val="002060"/>
              </a:solidFill>
              <a:latin typeface="Malacitana"/>
              <a:cs typeface="Calibri"/>
            </a:endParaRPr>
          </a:p>
        </p:txBody>
      </p:sp>
      <p:pic>
        <p:nvPicPr>
          <p:cNvPr id="2" name="Imagen 1" descr="Escala de tiempo&#10;&#10;Descripción generada automáticamente">
            <a:extLst>
              <a:ext uri="{FF2B5EF4-FFF2-40B4-BE49-F238E27FC236}">
                <a16:creationId xmlns:a16="http://schemas.microsoft.com/office/drawing/2014/main" id="{E7786499-6219-5B15-29FB-F5981E79CF6F}"/>
              </a:ext>
            </a:extLst>
          </p:cNvPr>
          <p:cNvPicPr>
            <a:picLocks noChangeAspect="1"/>
          </p:cNvPicPr>
          <p:nvPr/>
        </p:nvPicPr>
        <p:blipFill>
          <a:blip r:embed="rId4"/>
          <a:stretch>
            <a:fillRect/>
          </a:stretch>
        </p:blipFill>
        <p:spPr>
          <a:xfrm>
            <a:off x="649206" y="2133600"/>
            <a:ext cx="10275750" cy="4712043"/>
          </a:xfrm>
          <a:prstGeom prst="rect">
            <a:avLst/>
          </a:prstGeom>
        </p:spPr>
      </p:pic>
    </p:spTree>
    <p:extLst>
      <p:ext uri="{BB962C8B-B14F-4D97-AF65-F5344CB8AC3E}">
        <p14:creationId xmlns:p14="http://schemas.microsoft.com/office/powerpoint/2010/main" val="61961992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Isosceles Triangle 17">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descr="Imagen que contiene Texto&#10;&#10;Descripción generada automáticamente">
            <a:extLst>
              <a:ext uri="{FF2B5EF4-FFF2-40B4-BE49-F238E27FC236}">
                <a16:creationId xmlns:a16="http://schemas.microsoft.com/office/drawing/2014/main" id="{9A966063-16C3-4D73-A6E5-5024D4CDDC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792376" cy="1274323"/>
          </a:xfrm>
          <a:prstGeom prst="rect">
            <a:avLst/>
          </a:prstGeom>
          <a:ln>
            <a:noFill/>
          </a:ln>
        </p:spPr>
      </p:pic>
      <p:sp>
        <p:nvSpPr>
          <p:cNvPr id="20" name="Isosceles Triangle 19">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uadroTexto 12">
            <a:extLst>
              <a:ext uri="{FF2B5EF4-FFF2-40B4-BE49-F238E27FC236}">
                <a16:creationId xmlns:a16="http://schemas.microsoft.com/office/drawing/2014/main" id="{4C3E2975-A99D-4AB6-A974-E834C1D9516A}"/>
              </a:ext>
            </a:extLst>
          </p:cNvPr>
          <p:cNvSpPr txBox="1"/>
          <p:nvPr/>
        </p:nvSpPr>
        <p:spPr>
          <a:xfrm>
            <a:off x="1115311" y="1369116"/>
            <a:ext cx="9659010" cy="7971413"/>
          </a:xfrm>
          <a:prstGeom prst="rect">
            <a:avLst/>
          </a:prstGeom>
          <a:noFill/>
        </p:spPr>
        <p:txBody>
          <a:bodyPr wrap="square" lIns="91440" tIns="45720" rIns="91440" bIns="45720" rtlCol="0" anchor="t">
            <a:spAutoFit/>
          </a:bodyPr>
          <a:lstStyle/>
          <a:p>
            <a:pPr algn="ctr"/>
            <a:r>
              <a:rPr lang="es-ES" sz="2800" b="1">
                <a:solidFill>
                  <a:srgbClr val="002060"/>
                </a:solidFill>
                <a:latin typeface="Malacitana"/>
              </a:rPr>
              <a:t>Depósito de datos de investigación en RIUMA</a:t>
            </a:r>
          </a:p>
          <a:p>
            <a:pPr algn="ctr"/>
            <a:r>
              <a:rPr lang="es-ES" sz="2800">
                <a:solidFill>
                  <a:srgbClr val="002060"/>
                </a:solidFill>
                <a:latin typeface="Malacitana"/>
                <a:ea typeface="+mn-lt"/>
                <a:cs typeface="+mn-lt"/>
              </a:rPr>
              <a:t>-</a:t>
            </a:r>
            <a:r>
              <a:rPr lang="es-ES" sz="2400">
                <a:solidFill>
                  <a:srgbClr val="0070C0"/>
                </a:solidFill>
                <a:latin typeface="Malacitana"/>
                <a:ea typeface="+mn-lt"/>
                <a:cs typeface="+mn-lt"/>
              </a:rPr>
              <a:t>Módulo de gestión de datos de investigación</a:t>
            </a:r>
            <a:r>
              <a:rPr lang="es-ES" sz="2400">
                <a:solidFill>
                  <a:srgbClr val="002060"/>
                </a:solidFill>
                <a:latin typeface="Malacitana"/>
                <a:ea typeface="+mn-lt"/>
                <a:cs typeface="+mn-lt"/>
              </a:rPr>
              <a:t>-</a:t>
            </a:r>
            <a:endParaRPr lang="es-ES" sz="2400">
              <a:solidFill>
                <a:srgbClr val="002060"/>
              </a:solidFill>
              <a:latin typeface="Malacitana"/>
            </a:endParaRPr>
          </a:p>
          <a:p>
            <a:endParaRPr lang="es-ES" sz="2000">
              <a:solidFill>
                <a:srgbClr val="002060"/>
              </a:solidFill>
              <a:latin typeface="Malacitana"/>
              <a:ea typeface="+mn-lt"/>
              <a:cs typeface="+mn-lt"/>
            </a:endParaRPr>
          </a:p>
          <a:p>
            <a:r>
              <a:rPr lang="es-ES">
                <a:solidFill>
                  <a:srgbClr val="002060"/>
                </a:solidFill>
                <a:latin typeface="Malacitana" panose="00000500000000000000" pitchFamily="50" charset="0"/>
                <a:ea typeface="+mn-lt"/>
                <a:cs typeface="+mn-lt"/>
              </a:rPr>
              <a:t>RIUMA cumple con los </a:t>
            </a:r>
            <a:r>
              <a:rPr lang="es-ES" b="1">
                <a:solidFill>
                  <a:srgbClr val="002060"/>
                </a:solidFill>
                <a:latin typeface="Malacitana" panose="00000500000000000000" pitchFamily="50" charset="0"/>
                <a:ea typeface="+mn-lt"/>
                <a:cs typeface="+mn-lt"/>
              </a:rPr>
              <a:t>requisitos técnicos </a:t>
            </a:r>
            <a:r>
              <a:rPr lang="es-ES">
                <a:solidFill>
                  <a:srgbClr val="002060"/>
                </a:solidFill>
                <a:latin typeface="Malacitana" panose="00000500000000000000" pitchFamily="50" charset="0"/>
                <a:ea typeface="+mn-lt"/>
                <a:cs typeface="+mn-lt"/>
              </a:rPr>
              <a:t>exigidos para cumplir los principios FAIR, y para almacenar y preservar los datos de investigación:</a:t>
            </a:r>
          </a:p>
          <a:p>
            <a:endParaRPr lang="es-ES">
              <a:latin typeface="Malacitana" panose="00000500000000000000" pitchFamily="50" charset="0"/>
            </a:endParaRPr>
          </a:p>
          <a:p>
            <a:pPr marL="914400" lvl="1" indent="-457200">
              <a:buFont typeface="Wingdings" panose="05000000000000000000" pitchFamily="2" charset="2"/>
              <a:buChar char="Ø"/>
            </a:pPr>
            <a:r>
              <a:rPr lang="es-ES">
                <a:solidFill>
                  <a:srgbClr val="002060"/>
                </a:solidFill>
                <a:latin typeface="Malacitana" panose="00000500000000000000" pitchFamily="50" charset="0"/>
                <a:ea typeface="+mn-lt"/>
                <a:cs typeface="+mn-lt"/>
              </a:rPr>
              <a:t>Esquema de </a:t>
            </a:r>
            <a:r>
              <a:rPr lang="es-ES" b="1">
                <a:solidFill>
                  <a:srgbClr val="002060"/>
                </a:solidFill>
                <a:latin typeface="Malacitana" panose="00000500000000000000" pitchFamily="50" charset="0"/>
                <a:ea typeface="+mn-lt"/>
                <a:cs typeface="+mn-lt"/>
              </a:rPr>
              <a:t>metadatos</a:t>
            </a:r>
            <a:r>
              <a:rPr lang="es-ES">
                <a:solidFill>
                  <a:srgbClr val="002060"/>
                </a:solidFill>
                <a:latin typeface="Malacitana" panose="00000500000000000000" pitchFamily="50" charset="0"/>
                <a:ea typeface="+mn-lt"/>
                <a:cs typeface="+mn-lt"/>
              </a:rPr>
              <a:t> </a:t>
            </a:r>
            <a:r>
              <a:rPr lang="es-ES" err="1">
                <a:solidFill>
                  <a:srgbClr val="002060"/>
                </a:solidFill>
                <a:latin typeface="Malacitana" panose="00000500000000000000" pitchFamily="50" charset="0"/>
                <a:ea typeface="+mn-lt"/>
                <a:cs typeface="+mn-lt"/>
              </a:rPr>
              <a:t>Dublin</a:t>
            </a:r>
            <a:r>
              <a:rPr lang="es-ES">
                <a:solidFill>
                  <a:srgbClr val="002060"/>
                </a:solidFill>
                <a:latin typeface="Malacitana" panose="00000500000000000000" pitchFamily="50" charset="0"/>
                <a:ea typeface="+mn-lt"/>
                <a:cs typeface="+mn-lt"/>
              </a:rPr>
              <a:t> Core</a:t>
            </a:r>
            <a:endParaRPr lang="es-ES">
              <a:latin typeface="Malacitana" panose="00000500000000000000" pitchFamily="50" charset="0"/>
              <a:cs typeface="Calibri" panose="020F0502020204030204"/>
            </a:endParaRPr>
          </a:p>
          <a:p>
            <a:pPr marL="914400" lvl="1" indent="-457200">
              <a:buFont typeface="Wingdings" panose="05000000000000000000" pitchFamily="2" charset="2"/>
              <a:buChar char="Ø"/>
            </a:pPr>
            <a:r>
              <a:rPr lang="es-ES" b="1">
                <a:solidFill>
                  <a:srgbClr val="002060"/>
                </a:solidFill>
                <a:latin typeface="Malacitana" panose="00000500000000000000" pitchFamily="50" charset="0"/>
                <a:cs typeface="Calibri"/>
              </a:rPr>
              <a:t>Protocolo</a:t>
            </a:r>
            <a:r>
              <a:rPr lang="es-ES">
                <a:solidFill>
                  <a:srgbClr val="002060"/>
                </a:solidFill>
                <a:latin typeface="Malacitana" panose="00000500000000000000" pitchFamily="50" charset="0"/>
                <a:cs typeface="Calibri"/>
              </a:rPr>
              <a:t> OAI-PMH</a:t>
            </a:r>
          </a:p>
          <a:p>
            <a:pPr marL="914400" lvl="1" indent="-457200">
              <a:buFont typeface="Wingdings" panose="05000000000000000000" pitchFamily="2" charset="2"/>
              <a:buChar char="Ø"/>
            </a:pPr>
            <a:r>
              <a:rPr lang="es-ES">
                <a:solidFill>
                  <a:srgbClr val="002060"/>
                </a:solidFill>
                <a:latin typeface="Malacitana" panose="00000500000000000000" pitchFamily="50" charset="0"/>
                <a:cs typeface="Calibri"/>
              </a:rPr>
              <a:t>Cumple las directrices </a:t>
            </a:r>
            <a:r>
              <a:rPr lang="es-ES" b="1" err="1">
                <a:solidFill>
                  <a:srgbClr val="002060"/>
                </a:solidFill>
                <a:latin typeface="Malacitana" panose="00000500000000000000" pitchFamily="50" charset="0"/>
                <a:cs typeface="Calibri"/>
              </a:rPr>
              <a:t>OpenAire</a:t>
            </a:r>
            <a:r>
              <a:rPr lang="es-ES" b="1">
                <a:solidFill>
                  <a:srgbClr val="000000"/>
                </a:solidFill>
                <a:latin typeface="Malacitana" panose="00000500000000000000" pitchFamily="50" charset="0"/>
                <a:cs typeface="Calibri"/>
              </a:rPr>
              <a:t> </a:t>
            </a:r>
            <a:r>
              <a:rPr lang="es-ES">
                <a:latin typeface="Malacitana" panose="00000500000000000000" pitchFamily="50" charset="0"/>
              </a:rPr>
              <a:t> </a:t>
            </a:r>
            <a:endParaRPr lang="es-ES">
              <a:solidFill>
                <a:srgbClr val="002060"/>
              </a:solidFill>
              <a:latin typeface="Malacitana" panose="00000500000000000000" pitchFamily="50" charset="0"/>
              <a:cs typeface="Calibri"/>
            </a:endParaRPr>
          </a:p>
          <a:p>
            <a:pPr marL="914400" lvl="1" indent="-457200">
              <a:buFont typeface="Wingdings" panose="05000000000000000000" pitchFamily="2" charset="2"/>
              <a:buChar char="Ø"/>
            </a:pPr>
            <a:r>
              <a:rPr lang="es-ES">
                <a:solidFill>
                  <a:srgbClr val="002060"/>
                </a:solidFill>
                <a:latin typeface="Malacitana" panose="00000500000000000000" pitchFamily="50" charset="0"/>
              </a:rPr>
              <a:t>RIUMA realiza regularmente </a:t>
            </a:r>
            <a:r>
              <a:rPr lang="es-ES" b="1">
                <a:solidFill>
                  <a:srgbClr val="002060"/>
                </a:solidFill>
                <a:latin typeface="Malacitana" panose="00000500000000000000" pitchFamily="50" charset="0"/>
              </a:rPr>
              <a:t>copias de seguridad </a:t>
            </a:r>
            <a:r>
              <a:rPr lang="es-ES">
                <a:solidFill>
                  <a:srgbClr val="002060"/>
                </a:solidFill>
                <a:latin typeface="Malacitana" panose="00000500000000000000" pitchFamily="50" charset="0"/>
              </a:rPr>
              <a:t>de sus archivos. Los trabajos depositados en el repositorio tienen </a:t>
            </a:r>
            <a:r>
              <a:rPr lang="es-ES" b="1">
                <a:solidFill>
                  <a:srgbClr val="002060"/>
                </a:solidFill>
                <a:latin typeface="Malacitana" panose="00000500000000000000" pitchFamily="50" charset="0"/>
              </a:rPr>
              <a:t>carácter indefinido</a:t>
            </a:r>
            <a:r>
              <a:rPr lang="es-ES">
                <a:solidFill>
                  <a:srgbClr val="002060"/>
                </a:solidFill>
                <a:latin typeface="Malacitana" panose="00000500000000000000" pitchFamily="50" charset="0"/>
              </a:rPr>
              <a:t>. </a:t>
            </a:r>
            <a:endParaRPr lang="es-ES">
              <a:solidFill>
                <a:srgbClr val="002060"/>
              </a:solidFill>
              <a:latin typeface="Malacitana" panose="00000500000000000000" pitchFamily="50" charset="0"/>
              <a:cs typeface="Calibri"/>
            </a:endParaRPr>
          </a:p>
          <a:p>
            <a:pPr marL="914400" lvl="1" indent="-457200">
              <a:buFont typeface="Wingdings" panose="05000000000000000000" pitchFamily="2" charset="2"/>
              <a:buChar char="Ø"/>
            </a:pPr>
            <a:r>
              <a:rPr lang="es-ES">
                <a:solidFill>
                  <a:srgbClr val="002060"/>
                </a:solidFill>
                <a:latin typeface="Malacitana" panose="00000500000000000000" pitchFamily="50" charset="0"/>
                <a:cs typeface="Calibri"/>
              </a:rPr>
              <a:t>El </a:t>
            </a:r>
            <a:r>
              <a:rPr lang="es-ES" b="1">
                <a:solidFill>
                  <a:srgbClr val="002060"/>
                </a:solidFill>
                <a:latin typeface="Malacitana" panose="00000500000000000000" pitchFamily="50" charset="0"/>
                <a:cs typeface="Calibri"/>
              </a:rPr>
              <a:t>almacenamiento</a:t>
            </a:r>
            <a:r>
              <a:rPr lang="es-ES">
                <a:solidFill>
                  <a:srgbClr val="002060"/>
                </a:solidFill>
                <a:latin typeface="Malacitana" panose="00000500000000000000" pitchFamily="50" charset="0"/>
                <a:cs typeface="Calibri"/>
              </a:rPr>
              <a:t> se realiza en un servidor de la UMA, gestionado por el SCI</a:t>
            </a:r>
            <a:r>
              <a:rPr lang="es-ES" sz="2000">
                <a:solidFill>
                  <a:srgbClr val="002060"/>
                </a:solidFill>
                <a:latin typeface="Malacitana"/>
                <a:cs typeface="Calibri"/>
              </a:rPr>
              <a:t>.</a:t>
            </a:r>
          </a:p>
          <a:p>
            <a:pPr marL="742950" lvl="1" indent="-285750" algn="just">
              <a:buFont typeface="Wingdings" panose="05000000000000000000" pitchFamily="2" charset="2"/>
              <a:buChar char="Ø"/>
            </a:pPr>
            <a:r>
              <a:rPr lang="es-ES">
                <a:solidFill>
                  <a:srgbClr val="002060"/>
                </a:solidFill>
                <a:latin typeface="Malacitana"/>
                <a:ea typeface="+mn-lt"/>
                <a:cs typeface="+mn-lt"/>
              </a:rPr>
              <a:t>   RIUMA </a:t>
            </a:r>
            <a:r>
              <a:rPr lang="es-ES" b="1">
                <a:solidFill>
                  <a:srgbClr val="002060"/>
                </a:solidFill>
                <a:latin typeface="Malacitana"/>
                <a:ea typeface="+mn-lt"/>
                <a:cs typeface="+mn-lt"/>
              </a:rPr>
              <a:t>es recolectado por</a:t>
            </a:r>
            <a:r>
              <a:rPr lang="es-ES">
                <a:solidFill>
                  <a:srgbClr val="002060"/>
                </a:solidFill>
                <a:latin typeface="Malacitana"/>
                <a:ea typeface="+mn-lt"/>
                <a:cs typeface="+mn-lt"/>
              </a:rPr>
              <a:t>:</a:t>
            </a:r>
          </a:p>
          <a:p>
            <a:pPr marL="1657350" lvl="3" indent="-285750" algn="just">
              <a:buFont typeface="Arial" panose="020B0604020202020204" pitchFamily="34" charset="0"/>
              <a:buChar char="•"/>
            </a:pPr>
            <a:r>
              <a:rPr lang="es-ES" err="1">
                <a:solidFill>
                  <a:srgbClr val="002060"/>
                </a:solidFill>
                <a:latin typeface="Malacitana"/>
                <a:ea typeface="+mn-lt"/>
                <a:cs typeface="+mn-lt"/>
              </a:rPr>
              <a:t>Registry</a:t>
            </a:r>
            <a:r>
              <a:rPr lang="es-ES">
                <a:solidFill>
                  <a:srgbClr val="002060"/>
                </a:solidFill>
                <a:latin typeface="Malacitana"/>
                <a:ea typeface="+mn-lt"/>
                <a:cs typeface="+mn-lt"/>
              </a:rPr>
              <a:t> </a:t>
            </a:r>
            <a:r>
              <a:rPr lang="es-ES" err="1">
                <a:solidFill>
                  <a:srgbClr val="002060"/>
                </a:solidFill>
                <a:latin typeface="Malacitana"/>
                <a:ea typeface="+mn-lt"/>
                <a:cs typeface="+mn-lt"/>
              </a:rPr>
              <a:t>of</a:t>
            </a:r>
            <a:r>
              <a:rPr lang="es-ES">
                <a:solidFill>
                  <a:srgbClr val="002060"/>
                </a:solidFill>
                <a:latin typeface="Malacitana"/>
                <a:ea typeface="+mn-lt"/>
                <a:cs typeface="+mn-lt"/>
              </a:rPr>
              <a:t> Open Access </a:t>
            </a:r>
            <a:r>
              <a:rPr lang="es-ES" err="1">
                <a:solidFill>
                  <a:srgbClr val="002060"/>
                </a:solidFill>
                <a:latin typeface="Malacitana"/>
                <a:ea typeface="+mn-lt"/>
                <a:cs typeface="+mn-lt"/>
              </a:rPr>
              <a:t>Repositories</a:t>
            </a:r>
            <a:r>
              <a:rPr lang="es-ES">
                <a:solidFill>
                  <a:srgbClr val="002060"/>
                </a:solidFill>
                <a:latin typeface="Malacitana"/>
                <a:ea typeface="+mn-lt"/>
                <a:cs typeface="+mn-lt"/>
              </a:rPr>
              <a:t> (</a:t>
            </a:r>
            <a:r>
              <a:rPr lang="es-ES">
                <a:solidFill>
                  <a:srgbClr val="002060"/>
                </a:solidFill>
                <a:latin typeface="Malacitana"/>
                <a:ea typeface="+mn-lt"/>
                <a:cs typeface="+mn-lt"/>
                <a:hlinkClick r:id="rId4">
                  <a:extLst>
                    <a:ext uri="{A12FA001-AC4F-418D-AE19-62706E023703}">
                      <ahyp:hlinkClr xmlns:ahyp="http://schemas.microsoft.com/office/drawing/2018/hyperlinkcolor" val="tx"/>
                    </a:ext>
                  </a:extLst>
                </a:hlinkClick>
              </a:rPr>
              <a:t>ROAR</a:t>
            </a:r>
            <a:r>
              <a:rPr lang="es-ES">
                <a:solidFill>
                  <a:srgbClr val="002060"/>
                </a:solidFill>
                <a:latin typeface="Malacitana"/>
                <a:ea typeface="+mn-lt"/>
                <a:cs typeface="+mn-lt"/>
              </a:rPr>
              <a:t>).</a:t>
            </a:r>
          </a:p>
          <a:p>
            <a:pPr marL="1657350" lvl="3" indent="-285750" algn="just">
              <a:buFont typeface="Arial" panose="020B0604020202020204" pitchFamily="34" charset="0"/>
              <a:buChar char="•"/>
            </a:pPr>
            <a:r>
              <a:rPr lang="es-ES" err="1">
                <a:solidFill>
                  <a:srgbClr val="002060"/>
                </a:solidFill>
                <a:latin typeface="Malacitana"/>
                <a:ea typeface="+mn-lt"/>
                <a:cs typeface="+mn-lt"/>
              </a:rPr>
              <a:t>Directory</a:t>
            </a:r>
            <a:r>
              <a:rPr lang="es-ES">
                <a:solidFill>
                  <a:srgbClr val="002060"/>
                </a:solidFill>
                <a:latin typeface="Malacitana"/>
                <a:ea typeface="+mn-lt"/>
                <a:cs typeface="+mn-lt"/>
              </a:rPr>
              <a:t> </a:t>
            </a:r>
            <a:r>
              <a:rPr lang="es-ES" err="1">
                <a:solidFill>
                  <a:srgbClr val="002060"/>
                </a:solidFill>
                <a:latin typeface="Malacitana"/>
                <a:ea typeface="+mn-lt"/>
                <a:cs typeface="+mn-lt"/>
              </a:rPr>
              <a:t>of</a:t>
            </a:r>
            <a:r>
              <a:rPr lang="es-ES">
                <a:solidFill>
                  <a:srgbClr val="002060"/>
                </a:solidFill>
                <a:latin typeface="Malacitana"/>
                <a:ea typeface="+mn-lt"/>
                <a:cs typeface="+mn-lt"/>
              </a:rPr>
              <a:t> Open Access </a:t>
            </a:r>
            <a:r>
              <a:rPr lang="es-ES" err="1">
                <a:solidFill>
                  <a:srgbClr val="002060"/>
                </a:solidFill>
                <a:latin typeface="Malacitana"/>
                <a:ea typeface="+mn-lt"/>
                <a:cs typeface="+mn-lt"/>
              </a:rPr>
              <a:t>Repositories</a:t>
            </a:r>
            <a:r>
              <a:rPr lang="es-ES">
                <a:solidFill>
                  <a:srgbClr val="002060"/>
                </a:solidFill>
                <a:latin typeface="Malacitana"/>
                <a:ea typeface="+mn-lt"/>
                <a:cs typeface="+mn-lt"/>
              </a:rPr>
              <a:t> (</a:t>
            </a:r>
            <a:r>
              <a:rPr lang="es-ES" err="1">
                <a:solidFill>
                  <a:srgbClr val="002060"/>
                </a:solidFill>
                <a:latin typeface="Malacitana"/>
                <a:ea typeface="+mn-lt"/>
                <a:cs typeface="+mn-lt"/>
                <a:hlinkClick r:id="rId5">
                  <a:extLst>
                    <a:ext uri="{A12FA001-AC4F-418D-AE19-62706E023703}">
                      <ahyp:hlinkClr xmlns:ahyp="http://schemas.microsoft.com/office/drawing/2018/hyperlinkcolor" val="tx"/>
                    </a:ext>
                  </a:extLst>
                </a:hlinkClick>
              </a:rPr>
              <a:t>OpenDOAR</a:t>
            </a:r>
            <a:r>
              <a:rPr lang="es-ES">
                <a:solidFill>
                  <a:srgbClr val="002060"/>
                </a:solidFill>
                <a:latin typeface="Malacitana"/>
                <a:ea typeface="+mn-lt"/>
                <a:cs typeface="+mn-lt"/>
              </a:rPr>
              <a:t>).</a:t>
            </a:r>
            <a:endParaRPr lang="es-ES">
              <a:solidFill>
                <a:srgbClr val="002060"/>
              </a:solidFill>
              <a:latin typeface="Malacitana"/>
              <a:cs typeface="Calibri"/>
            </a:endParaRPr>
          </a:p>
          <a:p>
            <a:pPr marL="1657350" lvl="3" indent="-285750" algn="just">
              <a:buFont typeface="Arial" panose="020B0604020202020204" pitchFamily="34" charset="0"/>
              <a:buChar char="•"/>
            </a:pPr>
            <a:r>
              <a:rPr lang="es-ES">
                <a:solidFill>
                  <a:srgbClr val="002060"/>
                </a:solidFill>
                <a:latin typeface="Malacitana"/>
                <a:ea typeface="+mn-lt"/>
                <a:cs typeface="+mn-lt"/>
                <a:hlinkClick r:id="rId6">
                  <a:extLst>
                    <a:ext uri="{A12FA001-AC4F-418D-AE19-62706E023703}">
                      <ahyp:hlinkClr xmlns:ahyp="http://schemas.microsoft.com/office/drawing/2018/hyperlinkcolor" val="tx"/>
                    </a:ext>
                  </a:extLst>
                </a:hlinkClick>
              </a:rPr>
              <a:t>Recolecta</a:t>
            </a:r>
            <a:r>
              <a:rPr lang="es-ES">
                <a:solidFill>
                  <a:srgbClr val="002060"/>
                </a:solidFill>
                <a:latin typeface="Malacitana"/>
                <a:ea typeface="+mn-lt"/>
                <a:cs typeface="+mn-lt"/>
              </a:rPr>
              <a:t> (FECYT). Agregador Nacional de contenidos en acceso abierto.</a:t>
            </a:r>
          </a:p>
          <a:p>
            <a:pPr marL="1657350" lvl="3" indent="-285750" algn="just">
              <a:buFont typeface="Arial" panose="020B0604020202020204" pitchFamily="34" charset="0"/>
              <a:buChar char="•"/>
            </a:pPr>
            <a:r>
              <a:rPr lang="es-ES">
                <a:solidFill>
                  <a:srgbClr val="002060"/>
                </a:solidFill>
                <a:latin typeface="Malacitana"/>
                <a:cs typeface="Calibri"/>
                <a:hlinkClick r:id="rId7">
                  <a:extLst>
                    <a:ext uri="{A12FA001-AC4F-418D-AE19-62706E023703}">
                      <ahyp:hlinkClr xmlns:ahyp="http://schemas.microsoft.com/office/drawing/2018/hyperlinkcolor" val="tx"/>
                    </a:ext>
                  </a:extLst>
                </a:hlinkClick>
              </a:rPr>
              <a:t>Re3data.org</a:t>
            </a:r>
            <a:r>
              <a:rPr lang="es-ES">
                <a:solidFill>
                  <a:srgbClr val="002060"/>
                </a:solidFill>
                <a:latin typeface="Malacitana"/>
                <a:cs typeface="Calibri"/>
              </a:rPr>
              <a:t>: registro internacional de repositorios de datos de investigación.</a:t>
            </a:r>
          </a:p>
          <a:p>
            <a:pPr marL="342900" indent="-342900" algn="just">
              <a:buFont typeface="Arial"/>
              <a:buChar char="•"/>
            </a:pPr>
            <a:endParaRPr lang="es-ES">
              <a:solidFill>
                <a:srgbClr val="002060"/>
              </a:solidFill>
              <a:latin typeface="Malacitana"/>
              <a:cs typeface="Calibri"/>
            </a:endParaRPr>
          </a:p>
          <a:p>
            <a:pPr marL="914400" lvl="1" indent="-457200">
              <a:buFont typeface="Wingdings" panose="05000000000000000000" pitchFamily="2" charset="2"/>
              <a:buChar char="Ø"/>
            </a:pPr>
            <a:endParaRPr lang="es-ES" sz="2000">
              <a:solidFill>
                <a:srgbClr val="002060"/>
              </a:solidFill>
              <a:latin typeface="Malacitana"/>
              <a:cs typeface="Calibri"/>
            </a:endParaRPr>
          </a:p>
          <a:p>
            <a:pPr marL="914400" lvl="1" indent="-457200">
              <a:buFont typeface="Arial"/>
              <a:buChar char="•"/>
            </a:pPr>
            <a:endParaRPr lang="es-ES" sz="2000">
              <a:solidFill>
                <a:srgbClr val="002060"/>
              </a:solidFill>
              <a:latin typeface="Malacitana"/>
              <a:cs typeface="Calibri"/>
            </a:endParaRPr>
          </a:p>
          <a:p>
            <a:endParaRPr lang="es-ES" sz="2000">
              <a:solidFill>
                <a:srgbClr val="FF0000"/>
              </a:solidFill>
              <a:latin typeface="Malacitana"/>
              <a:cs typeface="Calibri"/>
            </a:endParaRPr>
          </a:p>
          <a:p>
            <a:pPr algn="ctr"/>
            <a:endParaRPr lang="es-ES" sz="2800">
              <a:solidFill>
                <a:srgbClr val="002060"/>
              </a:solidFill>
              <a:latin typeface="Malacitana"/>
              <a:cs typeface="Calibri"/>
            </a:endParaRPr>
          </a:p>
          <a:p>
            <a:pPr algn="ctr"/>
            <a:endParaRPr lang="es-ES" sz="2000" b="1">
              <a:solidFill>
                <a:srgbClr val="0070C0"/>
              </a:solidFill>
              <a:latin typeface="Malacitana"/>
              <a:cs typeface="Calibri"/>
            </a:endParaRPr>
          </a:p>
          <a:p>
            <a:pPr algn="just"/>
            <a:endParaRPr lang="es-ES" sz="2400">
              <a:solidFill>
                <a:srgbClr val="002060"/>
              </a:solidFill>
              <a:latin typeface="Malacitana"/>
              <a:cs typeface="Calibri"/>
            </a:endParaRPr>
          </a:p>
          <a:p>
            <a:pPr marL="457200" indent="-457200" algn="just">
              <a:buFont typeface="Arial" panose="020B0604020202020204" pitchFamily="34" charset="0"/>
              <a:buChar char="•"/>
            </a:pPr>
            <a:endParaRPr lang="es-ES" sz="3200">
              <a:latin typeface="Arial Narrow" panose="020B0606020202030204" pitchFamily="34" charset="0"/>
            </a:endParaRPr>
          </a:p>
        </p:txBody>
      </p:sp>
    </p:spTree>
    <p:extLst>
      <p:ext uri="{BB962C8B-B14F-4D97-AF65-F5344CB8AC3E}">
        <p14:creationId xmlns:p14="http://schemas.microsoft.com/office/powerpoint/2010/main" val="356840212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Isosceles Triangle 17">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descr="Imagen que contiene Texto&#10;&#10;Descripción generada automáticamente">
            <a:extLst>
              <a:ext uri="{FF2B5EF4-FFF2-40B4-BE49-F238E27FC236}">
                <a16:creationId xmlns:a16="http://schemas.microsoft.com/office/drawing/2014/main" id="{9A966063-16C3-4D73-A6E5-5024D4CDDC8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5792376" cy="1274323"/>
          </a:xfrm>
          <a:prstGeom prst="rect">
            <a:avLst/>
          </a:prstGeom>
          <a:ln>
            <a:noFill/>
          </a:ln>
        </p:spPr>
      </p:pic>
      <p:sp>
        <p:nvSpPr>
          <p:cNvPr id="20" name="Isosceles Triangle 19">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uadroTexto 12">
            <a:extLst>
              <a:ext uri="{FF2B5EF4-FFF2-40B4-BE49-F238E27FC236}">
                <a16:creationId xmlns:a16="http://schemas.microsoft.com/office/drawing/2014/main" id="{4C3E2975-A99D-4AB6-A974-E834C1D9516A}"/>
              </a:ext>
            </a:extLst>
          </p:cNvPr>
          <p:cNvSpPr txBox="1"/>
          <p:nvPr/>
        </p:nvSpPr>
        <p:spPr>
          <a:xfrm>
            <a:off x="1115311" y="1369116"/>
            <a:ext cx="9659010" cy="2616101"/>
          </a:xfrm>
          <a:prstGeom prst="rect">
            <a:avLst/>
          </a:prstGeom>
          <a:noFill/>
        </p:spPr>
        <p:txBody>
          <a:bodyPr wrap="square" lIns="91440" tIns="45720" rIns="91440" bIns="45720" rtlCol="0" anchor="t">
            <a:spAutoFit/>
          </a:bodyPr>
          <a:lstStyle/>
          <a:p>
            <a:pPr lvl="1"/>
            <a:endParaRPr lang="es-ES" sz="2000" dirty="0">
              <a:solidFill>
                <a:srgbClr val="002060"/>
              </a:solidFill>
              <a:latin typeface="Malacitana"/>
              <a:cs typeface="Calibri"/>
            </a:endParaRPr>
          </a:p>
          <a:p>
            <a:pPr marL="914400" lvl="1" indent="-457200">
              <a:buFont typeface="Arial"/>
              <a:buChar char="•"/>
            </a:pPr>
            <a:endParaRPr lang="es-ES" sz="2000" dirty="0">
              <a:solidFill>
                <a:srgbClr val="002060"/>
              </a:solidFill>
              <a:latin typeface="Malacitana"/>
              <a:cs typeface="Calibri"/>
            </a:endParaRPr>
          </a:p>
          <a:p>
            <a:endParaRPr lang="es-ES" sz="2000" dirty="0">
              <a:solidFill>
                <a:srgbClr val="FF0000"/>
              </a:solidFill>
              <a:latin typeface="Malacitana"/>
              <a:cs typeface="Calibri"/>
            </a:endParaRPr>
          </a:p>
          <a:p>
            <a:pPr algn="ctr"/>
            <a:endParaRPr lang="es-ES" sz="2800" dirty="0">
              <a:solidFill>
                <a:srgbClr val="002060"/>
              </a:solidFill>
              <a:latin typeface="Malacitana"/>
              <a:cs typeface="Calibri"/>
            </a:endParaRPr>
          </a:p>
          <a:p>
            <a:pPr algn="ctr"/>
            <a:endParaRPr lang="es-ES" sz="2000" b="1" dirty="0">
              <a:solidFill>
                <a:srgbClr val="0070C0"/>
              </a:solidFill>
              <a:latin typeface="Malacitana"/>
              <a:cs typeface="Calibri"/>
            </a:endParaRPr>
          </a:p>
          <a:p>
            <a:pPr algn="just"/>
            <a:endParaRPr lang="es-ES" sz="2400" dirty="0">
              <a:solidFill>
                <a:srgbClr val="002060"/>
              </a:solidFill>
              <a:latin typeface="Malacitana"/>
              <a:cs typeface="Calibri"/>
            </a:endParaRPr>
          </a:p>
          <a:p>
            <a:pPr marL="457200" indent="-457200" algn="just">
              <a:buFont typeface="Arial" panose="020B0604020202020204" pitchFamily="34" charset="0"/>
              <a:buChar char="•"/>
            </a:pPr>
            <a:endParaRPr lang="es-ES" sz="3200" dirty="0">
              <a:latin typeface="Arial Narrow" panose="020B0606020202030204" pitchFamily="34" charset="0"/>
            </a:endParaRPr>
          </a:p>
        </p:txBody>
      </p:sp>
      <p:graphicFrame>
        <p:nvGraphicFramePr>
          <p:cNvPr id="5" name="Objeto 4">
            <a:extLst>
              <a:ext uri="{FF2B5EF4-FFF2-40B4-BE49-F238E27FC236}">
                <a16:creationId xmlns:a16="http://schemas.microsoft.com/office/drawing/2014/main" id="{10540098-1701-4246-B581-A58A2F17E1E6}"/>
              </a:ext>
            </a:extLst>
          </p:cNvPr>
          <p:cNvGraphicFramePr>
            <a:graphicFrameLocks noChangeAspect="1"/>
          </p:cNvGraphicFramePr>
          <p:nvPr>
            <p:extLst>
              <p:ext uri="{D42A27DB-BD31-4B8C-83A1-F6EECF244321}">
                <p14:modId xmlns:p14="http://schemas.microsoft.com/office/powerpoint/2010/main" val="1369466447"/>
              </p:ext>
            </p:extLst>
          </p:nvPr>
        </p:nvGraphicFramePr>
        <p:xfrm>
          <a:off x="3316201" y="1274323"/>
          <a:ext cx="4105656" cy="5455661"/>
        </p:xfrm>
        <a:graphic>
          <a:graphicData uri="http://schemas.openxmlformats.org/presentationml/2006/ole">
            <mc:AlternateContent xmlns:mc="http://schemas.openxmlformats.org/markup-compatibility/2006">
              <mc:Choice xmlns:v="urn:schemas-microsoft-com:vml" Requires="v">
                <p:oleObj spid="_x0000_s1034" name="Acrobat Document" r:id="rId5" imgW="7715056" imgH="13715771" progId="AcroExch.Document.DC">
                  <p:embed/>
                </p:oleObj>
              </mc:Choice>
              <mc:Fallback>
                <p:oleObj name="Acrobat Document" r:id="rId5" imgW="7715056" imgH="13715771" progId="AcroExch.Document.DC">
                  <p:embed/>
                  <p:pic>
                    <p:nvPicPr>
                      <p:cNvPr id="0" name=""/>
                      <p:cNvPicPr/>
                      <p:nvPr/>
                    </p:nvPicPr>
                    <p:blipFill>
                      <a:blip r:embed="rId6"/>
                      <a:stretch>
                        <a:fillRect/>
                      </a:stretch>
                    </p:blipFill>
                    <p:spPr>
                      <a:xfrm>
                        <a:off x="3316201" y="1274323"/>
                        <a:ext cx="4105656" cy="5455661"/>
                      </a:xfrm>
                      <a:prstGeom prst="rect">
                        <a:avLst/>
                      </a:prstGeom>
                      <a:ln>
                        <a:solidFill>
                          <a:schemeClr val="tx1"/>
                        </a:solidFill>
                      </a:ln>
                    </p:spPr>
                  </p:pic>
                </p:oleObj>
              </mc:Fallback>
            </mc:AlternateContent>
          </a:graphicData>
        </a:graphic>
      </p:graphicFrame>
    </p:spTree>
    <p:extLst>
      <p:ext uri="{BB962C8B-B14F-4D97-AF65-F5344CB8AC3E}">
        <p14:creationId xmlns:p14="http://schemas.microsoft.com/office/powerpoint/2010/main" val="354371198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Isosceles Triangle 17">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descr="Imagen que contiene Texto&#10;&#10;Descripción generada automáticamente">
            <a:extLst>
              <a:ext uri="{FF2B5EF4-FFF2-40B4-BE49-F238E27FC236}">
                <a16:creationId xmlns:a16="http://schemas.microsoft.com/office/drawing/2014/main" id="{9A966063-16C3-4D73-A6E5-5024D4CDDC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792376" cy="1274323"/>
          </a:xfrm>
          <a:prstGeom prst="rect">
            <a:avLst/>
          </a:prstGeom>
          <a:ln>
            <a:noFill/>
          </a:ln>
        </p:spPr>
      </p:pic>
      <p:sp>
        <p:nvSpPr>
          <p:cNvPr id="20" name="Isosceles Triangle 19">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uadroTexto 12">
            <a:extLst>
              <a:ext uri="{FF2B5EF4-FFF2-40B4-BE49-F238E27FC236}">
                <a16:creationId xmlns:a16="http://schemas.microsoft.com/office/drawing/2014/main" id="{4C3E2975-A99D-4AB6-A974-E834C1D9516A}"/>
              </a:ext>
            </a:extLst>
          </p:cNvPr>
          <p:cNvSpPr txBox="1"/>
          <p:nvPr/>
        </p:nvSpPr>
        <p:spPr>
          <a:xfrm>
            <a:off x="1558215" y="1201175"/>
            <a:ext cx="9659010" cy="6401753"/>
          </a:xfrm>
          <a:prstGeom prst="rect">
            <a:avLst/>
          </a:prstGeom>
          <a:noFill/>
        </p:spPr>
        <p:txBody>
          <a:bodyPr wrap="square" lIns="91440" tIns="45720" rIns="91440" bIns="45720" rtlCol="0" anchor="t">
            <a:spAutoFit/>
          </a:bodyPr>
          <a:lstStyle/>
          <a:p>
            <a:pPr algn="ctr"/>
            <a:r>
              <a:rPr lang="es-ES" sz="2800" b="1" dirty="0">
                <a:solidFill>
                  <a:srgbClr val="002060"/>
                </a:solidFill>
                <a:latin typeface="Malacitana"/>
              </a:rPr>
              <a:t>Depósito de datos de investigación en RIUMA</a:t>
            </a:r>
          </a:p>
          <a:p>
            <a:pPr algn="ctr"/>
            <a:r>
              <a:rPr lang="es-ES" sz="2400" dirty="0">
                <a:solidFill>
                  <a:srgbClr val="002060"/>
                </a:solidFill>
                <a:latin typeface="Malacitana"/>
                <a:ea typeface="+mn-lt"/>
                <a:cs typeface="+mn-lt"/>
              </a:rPr>
              <a:t>-¿Cómo hacerlo?</a:t>
            </a:r>
            <a:r>
              <a:rPr lang="es-ES" sz="2400" dirty="0">
                <a:solidFill>
                  <a:srgbClr val="002060"/>
                </a:solidFill>
                <a:latin typeface="Malacitana"/>
                <a:cs typeface="Calibri"/>
              </a:rPr>
              <a:t>-</a:t>
            </a:r>
            <a:endParaRPr lang="es-ES" sz="2400" dirty="0">
              <a:solidFill>
                <a:srgbClr val="002060"/>
              </a:solidFill>
              <a:latin typeface="Malacitana"/>
            </a:endParaRPr>
          </a:p>
          <a:p>
            <a:pPr algn="just"/>
            <a:endParaRPr lang="es-ES" dirty="0">
              <a:solidFill>
                <a:srgbClr val="002060"/>
              </a:solidFill>
              <a:latin typeface="Malacitana" panose="00000500000000000000" pitchFamily="50" charset="0"/>
              <a:ea typeface="+mn-lt"/>
              <a:cs typeface="+mn-lt"/>
            </a:endParaRPr>
          </a:p>
          <a:p>
            <a:pPr algn="just"/>
            <a:r>
              <a:rPr lang="es-ES" dirty="0">
                <a:solidFill>
                  <a:srgbClr val="002060"/>
                </a:solidFill>
                <a:latin typeface="Malacitana" panose="00000500000000000000" pitchFamily="50" charset="0"/>
                <a:ea typeface="+mn-lt"/>
                <a:cs typeface="+mn-lt"/>
              </a:rPr>
              <a:t>El depósito de los conjuntos de datos (</a:t>
            </a:r>
            <a:r>
              <a:rPr lang="es-ES" dirty="0" err="1">
                <a:solidFill>
                  <a:srgbClr val="002060"/>
                </a:solidFill>
                <a:latin typeface="Malacitana" panose="00000500000000000000" pitchFamily="50" charset="0"/>
                <a:ea typeface="+mn-lt"/>
                <a:cs typeface="+mn-lt"/>
              </a:rPr>
              <a:t>datasets</a:t>
            </a:r>
            <a:r>
              <a:rPr lang="es-ES" dirty="0">
                <a:solidFill>
                  <a:srgbClr val="002060"/>
                </a:solidFill>
                <a:latin typeface="Malacitana" panose="00000500000000000000" pitchFamily="50" charset="0"/>
                <a:ea typeface="+mn-lt"/>
                <a:cs typeface="+mn-lt"/>
              </a:rPr>
              <a:t>), se realizará en el Repositorio institucional de la UMA por el personal investigador registrado en DUMA como PDI. </a:t>
            </a:r>
          </a:p>
          <a:p>
            <a:pPr algn="just"/>
            <a:endParaRPr lang="es-ES" dirty="0">
              <a:solidFill>
                <a:srgbClr val="002060"/>
              </a:solidFill>
              <a:latin typeface="Malacitana" panose="00000500000000000000" pitchFamily="50" charset="0"/>
              <a:ea typeface="+mn-lt"/>
              <a:cs typeface="+mn-lt"/>
            </a:endParaRPr>
          </a:p>
          <a:p>
            <a:pPr algn="just"/>
            <a:r>
              <a:rPr lang="es-ES" dirty="0">
                <a:solidFill>
                  <a:srgbClr val="002060"/>
                </a:solidFill>
                <a:latin typeface="Malacitana" panose="00000500000000000000" pitchFamily="50" charset="0"/>
                <a:ea typeface="+mn-lt"/>
                <a:cs typeface="+mn-lt"/>
              </a:rPr>
              <a:t>Para ello deberá acceder al repositorio de forma identificada con sus claves DUMA, seleccionar la </a:t>
            </a:r>
            <a:r>
              <a:rPr lang="es-ES" b="1" dirty="0">
                <a:solidFill>
                  <a:srgbClr val="002060"/>
                </a:solidFill>
                <a:latin typeface="Malacitana" panose="00000500000000000000" pitchFamily="50" charset="0"/>
                <a:ea typeface="+mn-lt"/>
                <a:cs typeface="+mn-lt"/>
              </a:rPr>
              <a:t>Comunidad Investigación </a:t>
            </a:r>
            <a:r>
              <a:rPr lang="es-ES" dirty="0">
                <a:solidFill>
                  <a:srgbClr val="002060"/>
                </a:solidFill>
                <a:latin typeface="Malacitana" panose="00000500000000000000" pitchFamily="50" charset="0"/>
                <a:ea typeface="+mn-lt"/>
                <a:cs typeface="+mn-lt"/>
              </a:rPr>
              <a:t>y dentro de esta la </a:t>
            </a:r>
            <a:r>
              <a:rPr lang="es-ES" b="1" dirty="0">
                <a:solidFill>
                  <a:srgbClr val="002060"/>
                </a:solidFill>
                <a:latin typeface="Malacitana" panose="00000500000000000000" pitchFamily="50" charset="0"/>
                <a:ea typeface="+mn-lt"/>
                <a:cs typeface="+mn-lt"/>
              </a:rPr>
              <a:t>colección Datos de investigación</a:t>
            </a:r>
            <a:r>
              <a:rPr lang="es-ES" dirty="0">
                <a:solidFill>
                  <a:srgbClr val="002060"/>
                </a:solidFill>
                <a:latin typeface="Malacitana" panose="00000500000000000000" pitchFamily="50" charset="0"/>
                <a:ea typeface="+mn-lt"/>
                <a:cs typeface="+mn-lt"/>
              </a:rPr>
              <a:t>.</a:t>
            </a:r>
          </a:p>
          <a:p>
            <a:pPr algn="just"/>
            <a:endParaRPr lang="es-ES" dirty="0">
              <a:solidFill>
                <a:srgbClr val="002060"/>
              </a:solidFill>
              <a:latin typeface="Malacitana" panose="00000500000000000000" pitchFamily="50" charset="0"/>
              <a:ea typeface="+mn-lt"/>
              <a:cs typeface="+mn-lt"/>
            </a:endParaRPr>
          </a:p>
          <a:p>
            <a:pPr algn="just"/>
            <a:r>
              <a:rPr lang="es-ES" dirty="0">
                <a:solidFill>
                  <a:srgbClr val="002060"/>
                </a:solidFill>
                <a:latin typeface="Malacitana" panose="00000500000000000000" pitchFamily="50" charset="0"/>
                <a:ea typeface="+mn-lt"/>
                <a:cs typeface="+mn-lt"/>
              </a:rPr>
              <a:t>Seleccionar la opción “Enviar un ítem a esta colección” y seleccionar el tipo de contenido en este caso sería “</a:t>
            </a:r>
            <a:r>
              <a:rPr lang="es-ES" b="1" dirty="0" err="1">
                <a:solidFill>
                  <a:srgbClr val="002060"/>
                </a:solidFill>
                <a:latin typeface="Malacitana" panose="00000500000000000000" pitchFamily="50" charset="0"/>
                <a:ea typeface="+mn-lt"/>
                <a:cs typeface="+mn-lt"/>
              </a:rPr>
              <a:t>Dataset</a:t>
            </a:r>
            <a:r>
              <a:rPr lang="es-ES" b="1" dirty="0">
                <a:solidFill>
                  <a:srgbClr val="002060"/>
                </a:solidFill>
                <a:latin typeface="Malacitana" panose="00000500000000000000" pitchFamily="50" charset="0"/>
                <a:ea typeface="+mn-lt"/>
                <a:cs typeface="+mn-lt"/>
              </a:rPr>
              <a:t>”</a:t>
            </a:r>
            <a:r>
              <a:rPr lang="es-ES" dirty="0">
                <a:solidFill>
                  <a:srgbClr val="002060"/>
                </a:solidFill>
                <a:latin typeface="Malacitana" panose="00000500000000000000" pitchFamily="50" charset="0"/>
                <a:ea typeface="+mn-lt"/>
                <a:cs typeface="+mn-lt"/>
              </a:rPr>
              <a:t>, a continuación se mostrará el formulario con los metadatos correspondientes a este tipo de contenido..</a:t>
            </a:r>
          </a:p>
          <a:p>
            <a:pPr algn="just"/>
            <a:endParaRPr lang="es-ES" dirty="0">
              <a:solidFill>
                <a:srgbClr val="002060"/>
              </a:solidFill>
              <a:latin typeface="Malacitana" panose="00000500000000000000" pitchFamily="50" charset="0"/>
              <a:ea typeface="+mn-lt"/>
              <a:cs typeface="+mn-lt"/>
            </a:endParaRPr>
          </a:p>
          <a:p>
            <a:pPr algn="just"/>
            <a:r>
              <a:rPr lang="es-ES" dirty="0">
                <a:solidFill>
                  <a:srgbClr val="002060"/>
                </a:solidFill>
                <a:latin typeface="Malacitana" panose="00000500000000000000" pitchFamily="50" charset="0"/>
                <a:ea typeface="+mn-lt"/>
                <a:cs typeface="+mn-lt"/>
              </a:rPr>
              <a:t>Una vez finalizada la descripción del </a:t>
            </a:r>
            <a:r>
              <a:rPr lang="es-ES" dirty="0" err="1">
                <a:solidFill>
                  <a:srgbClr val="002060"/>
                </a:solidFill>
                <a:latin typeface="Malacitana" panose="00000500000000000000" pitchFamily="50" charset="0"/>
                <a:ea typeface="+mn-lt"/>
                <a:cs typeface="+mn-lt"/>
              </a:rPr>
              <a:t>dataset</a:t>
            </a:r>
            <a:r>
              <a:rPr lang="es-ES" dirty="0">
                <a:solidFill>
                  <a:srgbClr val="002060"/>
                </a:solidFill>
                <a:latin typeface="Malacitana" panose="00000500000000000000" pitchFamily="50" charset="0"/>
                <a:ea typeface="+mn-lt"/>
                <a:cs typeface="+mn-lt"/>
              </a:rPr>
              <a:t>, </a:t>
            </a:r>
            <a:r>
              <a:rPr lang="es-ES" b="1" dirty="0">
                <a:solidFill>
                  <a:srgbClr val="002060"/>
                </a:solidFill>
                <a:latin typeface="Malacitana" panose="00000500000000000000" pitchFamily="50" charset="0"/>
                <a:ea typeface="+mn-lt"/>
                <a:cs typeface="+mn-lt"/>
              </a:rPr>
              <a:t>deberá adjuntar obligatoriamente </a:t>
            </a:r>
            <a:r>
              <a:rPr lang="es-ES" dirty="0">
                <a:solidFill>
                  <a:srgbClr val="002060"/>
                </a:solidFill>
                <a:latin typeface="Malacitana" panose="00000500000000000000" pitchFamily="50" charset="0"/>
                <a:ea typeface="+mn-lt"/>
                <a:cs typeface="+mn-lt"/>
              </a:rPr>
              <a:t>tanto el archivo que contiene los datos de investigación y un fichero en formato texto (denominarlo </a:t>
            </a:r>
            <a:r>
              <a:rPr lang="es-ES" b="1" dirty="0">
                <a:solidFill>
                  <a:srgbClr val="002060"/>
                </a:solidFill>
                <a:latin typeface="Malacitana" panose="00000500000000000000" pitchFamily="50" charset="0"/>
                <a:ea typeface="+mn-lt"/>
                <a:cs typeface="+mn-lt"/>
              </a:rPr>
              <a:t>Readme.txt</a:t>
            </a:r>
            <a:r>
              <a:rPr lang="es-ES" dirty="0">
                <a:solidFill>
                  <a:srgbClr val="002060"/>
                </a:solidFill>
                <a:latin typeface="Malacitana" panose="00000500000000000000" pitchFamily="50" charset="0"/>
                <a:ea typeface="+mn-lt"/>
                <a:cs typeface="+mn-lt"/>
              </a:rPr>
              <a:t>) en el que describa la metodología en que se ha basado la generación de los datos y las herramientas o aplicaciones informáticas en su caso, que se requieran para que el </a:t>
            </a:r>
            <a:r>
              <a:rPr lang="es-ES" dirty="0" err="1">
                <a:solidFill>
                  <a:srgbClr val="002060"/>
                </a:solidFill>
                <a:latin typeface="Malacitana" panose="00000500000000000000" pitchFamily="50" charset="0"/>
                <a:ea typeface="+mn-lt"/>
                <a:cs typeface="+mn-lt"/>
              </a:rPr>
              <a:t>dataset</a:t>
            </a:r>
            <a:r>
              <a:rPr lang="es-ES" dirty="0">
                <a:solidFill>
                  <a:srgbClr val="002060"/>
                </a:solidFill>
                <a:latin typeface="Malacitana" panose="00000500000000000000" pitchFamily="50" charset="0"/>
                <a:ea typeface="+mn-lt"/>
                <a:cs typeface="+mn-lt"/>
              </a:rPr>
              <a:t> pueda ser reutilizado (</a:t>
            </a:r>
            <a:r>
              <a:rPr lang="es-ES" dirty="0">
                <a:solidFill>
                  <a:srgbClr val="002060"/>
                </a:solidFill>
                <a:latin typeface="Malacitana" panose="00000500000000000000" pitchFamily="50" charset="0"/>
                <a:ea typeface="+mn-lt"/>
                <a:cs typeface="+mn-lt"/>
                <a:hlinkClick r:id="rId4"/>
              </a:rPr>
              <a:t>plantilla fichero </a:t>
            </a:r>
            <a:r>
              <a:rPr lang="es-ES" dirty="0" err="1">
                <a:solidFill>
                  <a:srgbClr val="002060"/>
                </a:solidFill>
                <a:latin typeface="Malacitana" panose="00000500000000000000" pitchFamily="50" charset="0"/>
                <a:ea typeface="+mn-lt"/>
                <a:cs typeface="+mn-lt"/>
                <a:hlinkClick r:id="rId4"/>
              </a:rPr>
              <a:t>readme</a:t>
            </a:r>
            <a:r>
              <a:rPr lang="es-ES" dirty="0">
                <a:solidFill>
                  <a:srgbClr val="002060"/>
                </a:solidFill>
                <a:latin typeface="Malacitana" panose="00000500000000000000" pitchFamily="50" charset="0"/>
                <a:ea typeface="+mn-lt"/>
                <a:cs typeface="+mn-lt"/>
              </a:rPr>
              <a:t>).</a:t>
            </a:r>
          </a:p>
          <a:p>
            <a:pPr lvl="2" algn="just"/>
            <a:r>
              <a:rPr lang="es-ES" dirty="0">
                <a:solidFill>
                  <a:srgbClr val="002060"/>
                </a:solidFill>
                <a:latin typeface="Malacitana" panose="00000500000000000000" pitchFamily="50" charset="0"/>
                <a:ea typeface="+mn-lt"/>
                <a:cs typeface="+mn-lt"/>
              </a:rPr>
              <a:t>.</a:t>
            </a:r>
          </a:p>
          <a:p>
            <a:pPr lvl="1" algn="just"/>
            <a:endParaRPr lang="es-ES" sz="2000" i="1" dirty="0">
              <a:solidFill>
                <a:srgbClr val="002060"/>
              </a:solidFill>
              <a:latin typeface="Calibri"/>
              <a:ea typeface="+mn-lt"/>
              <a:cs typeface="+mn-lt"/>
            </a:endParaRPr>
          </a:p>
          <a:p>
            <a:pPr marL="457200" indent="-457200" algn="just">
              <a:buFont typeface="Arial" panose="020B0604020202020204" pitchFamily="34" charset="0"/>
              <a:buChar char="•"/>
            </a:pPr>
            <a:endParaRPr lang="es-ES" sz="3200" dirty="0">
              <a:latin typeface="Arial Narrow" panose="020B0606020202030204" pitchFamily="34" charset="0"/>
            </a:endParaRPr>
          </a:p>
        </p:txBody>
      </p:sp>
    </p:spTree>
    <p:extLst>
      <p:ext uri="{BB962C8B-B14F-4D97-AF65-F5344CB8AC3E}">
        <p14:creationId xmlns:p14="http://schemas.microsoft.com/office/powerpoint/2010/main" val="326378933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Isosceles Triangle 17">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descr="Imagen que contiene Texto&#10;&#10;Descripción generada automáticamente">
            <a:extLst>
              <a:ext uri="{FF2B5EF4-FFF2-40B4-BE49-F238E27FC236}">
                <a16:creationId xmlns:a16="http://schemas.microsoft.com/office/drawing/2014/main" id="{9A966063-16C3-4D73-A6E5-5024D4CDDC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792376" cy="1274323"/>
          </a:xfrm>
          <a:prstGeom prst="rect">
            <a:avLst/>
          </a:prstGeom>
          <a:ln>
            <a:noFill/>
          </a:ln>
        </p:spPr>
      </p:pic>
      <p:sp>
        <p:nvSpPr>
          <p:cNvPr id="20" name="Isosceles Triangle 19">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uadroTexto 12">
            <a:extLst>
              <a:ext uri="{FF2B5EF4-FFF2-40B4-BE49-F238E27FC236}">
                <a16:creationId xmlns:a16="http://schemas.microsoft.com/office/drawing/2014/main" id="{4C3E2975-A99D-4AB6-A974-E834C1D9516A}"/>
              </a:ext>
            </a:extLst>
          </p:cNvPr>
          <p:cNvSpPr txBox="1"/>
          <p:nvPr/>
        </p:nvSpPr>
        <p:spPr>
          <a:xfrm>
            <a:off x="1558215" y="1201175"/>
            <a:ext cx="9659010" cy="5847755"/>
          </a:xfrm>
          <a:prstGeom prst="rect">
            <a:avLst/>
          </a:prstGeom>
          <a:noFill/>
        </p:spPr>
        <p:txBody>
          <a:bodyPr wrap="square" lIns="91440" tIns="45720" rIns="91440" bIns="45720" rtlCol="0" anchor="t">
            <a:spAutoFit/>
          </a:bodyPr>
          <a:lstStyle/>
          <a:p>
            <a:pPr algn="ctr"/>
            <a:r>
              <a:rPr lang="es-ES" sz="2800" b="1" dirty="0">
                <a:solidFill>
                  <a:srgbClr val="002060"/>
                </a:solidFill>
                <a:latin typeface="Malacitana"/>
              </a:rPr>
              <a:t>Depósito de datos de investigación en RIUMA</a:t>
            </a:r>
          </a:p>
          <a:p>
            <a:pPr algn="ctr"/>
            <a:r>
              <a:rPr lang="es-ES" sz="2400" dirty="0">
                <a:solidFill>
                  <a:srgbClr val="002060"/>
                </a:solidFill>
                <a:latin typeface="Malacitana"/>
                <a:ea typeface="+mn-lt"/>
                <a:cs typeface="+mn-lt"/>
              </a:rPr>
              <a:t>-¿Cómo hacerlo?</a:t>
            </a:r>
            <a:r>
              <a:rPr lang="es-ES" sz="2400" dirty="0">
                <a:solidFill>
                  <a:srgbClr val="002060"/>
                </a:solidFill>
                <a:latin typeface="Malacitana"/>
                <a:cs typeface="Calibri"/>
              </a:rPr>
              <a:t>-</a:t>
            </a:r>
            <a:endParaRPr lang="es-ES" sz="2400" dirty="0">
              <a:solidFill>
                <a:srgbClr val="002060"/>
              </a:solidFill>
              <a:latin typeface="Malacitana"/>
            </a:endParaRPr>
          </a:p>
          <a:p>
            <a:pPr algn="just"/>
            <a:endParaRPr lang="es-ES" dirty="0">
              <a:solidFill>
                <a:srgbClr val="002060"/>
              </a:solidFill>
              <a:latin typeface="Malacitana" panose="00000500000000000000" pitchFamily="50" charset="0"/>
              <a:ea typeface="+mn-lt"/>
              <a:cs typeface="+mn-lt"/>
            </a:endParaRPr>
          </a:p>
          <a:p>
            <a:pPr marL="357188" lvl="2" algn="just"/>
            <a:r>
              <a:rPr lang="es-ES" dirty="0">
                <a:solidFill>
                  <a:srgbClr val="002060"/>
                </a:solidFill>
                <a:latin typeface="Malacitana" panose="00000500000000000000" pitchFamily="50" charset="0"/>
                <a:ea typeface="+mn-lt"/>
                <a:cs typeface="+mn-lt"/>
              </a:rPr>
              <a:t>Después de cumplimentar los metadatos descriptivos y adjuntar los archivos correspondientes, deberá seleccionar la licencia </a:t>
            </a:r>
            <a:r>
              <a:rPr lang="es-ES" dirty="0" err="1">
                <a:solidFill>
                  <a:srgbClr val="002060"/>
                </a:solidFill>
                <a:latin typeface="Malacitana" panose="00000500000000000000" pitchFamily="50" charset="0"/>
                <a:ea typeface="+mn-lt"/>
                <a:cs typeface="+mn-lt"/>
              </a:rPr>
              <a:t>Creative</a:t>
            </a:r>
            <a:r>
              <a:rPr lang="es-ES" dirty="0">
                <a:solidFill>
                  <a:srgbClr val="002060"/>
                </a:solidFill>
                <a:latin typeface="Malacitana" panose="00000500000000000000" pitchFamily="50" charset="0"/>
                <a:ea typeface="+mn-lt"/>
                <a:cs typeface="+mn-lt"/>
              </a:rPr>
              <a:t> </a:t>
            </a:r>
            <a:r>
              <a:rPr lang="es-ES" dirty="0" err="1">
                <a:solidFill>
                  <a:srgbClr val="002060"/>
                </a:solidFill>
                <a:latin typeface="Malacitana" panose="00000500000000000000" pitchFamily="50" charset="0"/>
                <a:ea typeface="+mn-lt"/>
                <a:cs typeface="+mn-lt"/>
              </a:rPr>
              <a:t>Commons</a:t>
            </a:r>
            <a:r>
              <a:rPr lang="es-ES" dirty="0">
                <a:solidFill>
                  <a:srgbClr val="002060"/>
                </a:solidFill>
                <a:latin typeface="Malacitana" panose="00000500000000000000" pitchFamily="50" charset="0"/>
                <a:ea typeface="+mn-lt"/>
                <a:cs typeface="+mn-lt"/>
              </a:rPr>
              <a:t> en la que especifique el uso que desea que se haga de su </a:t>
            </a:r>
            <a:r>
              <a:rPr lang="es-ES" dirty="0" err="1">
                <a:solidFill>
                  <a:srgbClr val="002060"/>
                </a:solidFill>
                <a:latin typeface="Malacitana" panose="00000500000000000000" pitchFamily="50" charset="0"/>
                <a:ea typeface="+mn-lt"/>
                <a:cs typeface="+mn-lt"/>
              </a:rPr>
              <a:t>dataset</a:t>
            </a:r>
            <a:r>
              <a:rPr lang="es-ES" dirty="0">
                <a:solidFill>
                  <a:srgbClr val="002060"/>
                </a:solidFill>
                <a:latin typeface="Malacitana" panose="00000500000000000000" pitchFamily="50" charset="0"/>
                <a:ea typeface="+mn-lt"/>
                <a:cs typeface="+mn-lt"/>
              </a:rPr>
              <a:t>..</a:t>
            </a:r>
          </a:p>
          <a:p>
            <a:pPr lvl="2" algn="just"/>
            <a:endParaRPr lang="es-ES" dirty="0">
              <a:solidFill>
                <a:srgbClr val="002060"/>
              </a:solidFill>
              <a:latin typeface="Malacitana" panose="00000500000000000000" pitchFamily="50" charset="0"/>
              <a:ea typeface="+mn-lt"/>
              <a:cs typeface="+mn-lt"/>
            </a:endParaRPr>
          </a:p>
          <a:p>
            <a:pPr marL="357188" lvl="2" algn="just"/>
            <a:r>
              <a:rPr lang="es-ES" dirty="0">
                <a:solidFill>
                  <a:srgbClr val="002060"/>
                </a:solidFill>
                <a:latin typeface="Malacitana" panose="00000500000000000000" pitchFamily="50" charset="0"/>
                <a:ea typeface="+mn-lt"/>
                <a:cs typeface="+mn-lt"/>
              </a:rPr>
              <a:t>En este punto </a:t>
            </a:r>
            <a:r>
              <a:rPr lang="es-ES" b="1" dirty="0">
                <a:solidFill>
                  <a:srgbClr val="002060"/>
                </a:solidFill>
                <a:latin typeface="Malacitana" panose="00000500000000000000" pitchFamily="50" charset="0"/>
                <a:ea typeface="+mn-lt"/>
                <a:cs typeface="+mn-lt"/>
              </a:rPr>
              <a:t>debe recordar </a:t>
            </a:r>
            <a:r>
              <a:rPr lang="es-ES" dirty="0">
                <a:solidFill>
                  <a:srgbClr val="002060"/>
                </a:solidFill>
                <a:latin typeface="Malacitana" panose="00000500000000000000" pitchFamily="50" charset="0"/>
                <a:ea typeface="+mn-lt"/>
                <a:cs typeface="+mn-lt"/>
              </a:rPr>
              <a:t>que para cumplir con los mandatos de acceso abierto, la licencia debe ser la </a:t>
            </a:r>
            <a:r>
              <a:rPr lang="es-ES" b="1" dirty="0">
                <a:solidFill>
                  <a:srgbClr val="002060"/>
                </a:solidFill>
                <a:latin typeface="Malacitana" panose="00000500000000000000" pitchFamily="50" charset="0"/>
                <a:ea typeface="+mn-lt"/>
                <a:cs typeface="+mn-lt"/>
              </a:rPr>
              <a:t>menos restrictiva</a:t>
            </a:r>
            <a:r>
              <a:rPr lang="es-ES" dirty="0">
                <a:solidFill>
                  <a:srgbClr val="002060"/>
                </a:solidFill>
                <a:latin typeface="Malacitana" panose="00000500000000000000" pitchFamily="50" charset="0"/>
                <a:ea typeface="+mn-lt"/>
                <a:cs typeface="+mn-lt"/>
              </a:rPr>
              <a:t>, por tanto debe permitir obra derivada y usos comerciales.</a:t>
            </a:r>
          </a:p>
          <a:p>
            <a:pPr marL="357188" lvl="2" algn="just"/>
            <a:endParaRPr lang="es-ES" dirty="0">
              <a:solidFill>
                <a:srgbClr val="002060"/>
              </a:solidFill>
              <a:latin typeface="Malacitana" panose="00000500000000000000" pitchFamily="50" charset="0"/>
              <a:ea typeface="+mn-lt"/>
              <a:cs typeface="+mn-lt"/>
            </a:endParaRPr>
          </a:p>
          <a:p>
            <a:pPr marL="357188" lvl="2" algn="just"/>
            <a:r>
              <a:rPr lang="es-ES" dirty="0">
                <a:solidFill>
                  <a:srgbClr val="002060"/>
                </a:solidFill>
                <a:latin typeface="Malacitana" panose="00000500000000000000" pitchFamily="50" charset="0"/>
                <a:ea typeface="+mn-lt"/>
                <a:cs typeface="+mn-lt"/>
              </a:rPr>
              <a:t>Una vez completado el proceso de envío, pasará a revisión por parte del personal del Servicio de Automatización, que revisará los metadatos y si todo está correcto se aprobará.</a:t>
            </a:r>
          </a:p>
          <a:p>
            <a:pPr marL="357188" lvl="2" algn="just"/>
            <a:endParaRPr lang="es-ES" dirty="0">
              <a:solidFill>
                <a:srgbClr val="002060"/>
              </a:solidFill>
              <a:latin typeface="Malacitana" panose="00000500000000000000" pitchFamily="50" charset="0"/>
              <a:ea typeface="+mn-lt"/>
              <a:cs typeface="+mn-lt"/>
            </a:endParaRPr>
          </a:p>
          <a:p>
            <a:pPr marL="357188" lvl="2" algn="just"/>
            <a:r>
              <a:rPr lang="es-ES" dirty="0">
                <a:solidFill>
                  <a:srgbClr val="002060"/>
                </a:solidFill>
                <a:latin typeface="Malacitana" panose="00000500000000000000" pitchFamily="50" charset="0"/>
                <a:ea typeface="+mn-lt"/>
                <a:cs typeface="+mn-lt"/>
              </a:rPr>
              <a:t>Si se aprueba el depositante recibirá en su correo institucional el identificador “</a:t>
            </a:r>
            <a:r>
              <a:rPr lang="es-ES" b="1" dirty="0" err="1">
                <a:solidFill>
                  <a:srgbClr val="002060"/>
                </a:solidFill>
                <a:latin typeface="Malacitana" panose="00000500000000000000" pitchFamily="50" charset="0"/>
                <a:ea typeface="+mn-lt"/>
                <a:cs typeface="+mn-lt"/>
              </a:rPr>
              <a:t>handle</a:t>
            </a:r>
            <a:r>
              <a:rPr lang="es-ES" dirty="0">
                <a:solidFill>
                  <a:srgbClr val="002060"/>
                </a:solidFill>
                <a:latin typeface="Malacitana" panose="00000500000000000000" pitchFamily="50" charset="0"/>
                <a:ea typeface="+mn-lt"/>
                <a:cs typeface="+mn-lt"/>
              </a:rPr>
              <a:t>” que le corresponda, y los días siguientes podrá acceder a RIUMA con ese </a:t>
            </a:r>
            <a:r>
              <a:rPr lang="es-ES" dirty="0" err="1">
                <a:solidFill>
                  <a:srgbClr val="002060"/>
                </a:solidFill>
                <a:latin typeface="Malacitana" panose="00000500000000000000" pitchFamily="50" charset="0"/>
                <a:ea typeface="+mn-lt"/>
                <a:cs typeface="+mn-lt"/>
              </a:rPr>
              <a:t>handle</a:t>
            </a:r>
            <a:r>
              <a:rPr lang="es-ES" dirty="0">
                <a:solidFill>
                  <a:srgbClr val="002060"/>
                </a:solidFill>
                <a:latin typeface="Malacitana" panose="00000500000000000000" pitchFamily="50" charset="0"/>
                <a:ea typeface="+mn-lt"/>
                <a:cs typeface="+mn-lt"/>
              </a:rPr>
              <a:t> para ver el </a:t>
            </a:r>
            <a:r>
              <a:rPr lang="es-ES" b="1" dirty="0">
                <a:solidFill>
                  <a:srgbClr val="002060"/>
                </a:solidFill>
                <a:latin typeface="Malacitana" panose="00000500000000000000" pitchFamily="50" charset="0"/>
                <a:ea typeface="+mn-lt"/>
                <a:cs typeface="+mn-lt"/>
              </a:rPr>
              <a:t>DOI</a:t>
            </a:r>
            <a:r>
              <a:rPr lang="es-ES" dirty="0">
                <a:solidFill>
                  <a:srgbClr val="002060"/>
                </a:solidFill>
                <a:latin typeface="Malacitana" panose="00000500000000000000" pitchFamily="50" charset="0"/>
                <a:ea typeface="+mn-lt"/>
                <a:cs typeface="+mn-lt"/>
              </a:rPr>
              <a:t>.</a:t>
            </a:r>
          </a:p>
          <a:p>
            <a:pPr marL="357188" lvl="2" algn="just"/>
            <a:endParaRPr lang="es-ES" dirty="0">
              <a:solidFill>
                <a:srgbClr val="002060"/>
              </a:solidFill>
              <a:latin typeface="Malacitana" panose="00000500000000000000" pitchFamily="50" charset="0"/>
              <a:ea typeface="+mn-lt"/>
              <a:cs typeface="+mn-lt"/>
            </a:endParaRPr>
          </a:p>
          <a:p>
            <a:pPr marL="357188" lvl="2" algn="just"/>
            <a:r>
              <a:rPr lang="es-ES" dirty="0">
                <a:solidFill>
                  <a:srgbClr val="002060"/>
                </a:solidFill>
                <a:latin typeface="Malacitana" panose="00000500000000000000" pitchFamily="50" charset="0"/>
                <a:ea typeface="+mn-lt"/>
                <a:cs typeface="+mn-lt"/>
              </a:rPr>
              <a:t>Si faltara algún dato o hubiera algún error, se comunicará igualmente por correo electrónico.</a:t>
            </a:r>
          </a:p>
          <a:p>
            <a:pPr lvl="1" algn="just"/>
            <a:endParaRPr lang="es-ES" sz="2000" i="1" dirty="0">
              <a:solidFill>
                <a:srgbClr val="002060"/>
              </a:solidFill>
              <a:latin typeface="Calibri"/>
              <a:ea typeface="+mn-lt"/>
              <a:cs typeface="+mn-lt"/>
            </a:endParaRPr>
          </a:p>
          <a:p>
            <a:pPr marL="457200" indent="-457200" algn="just">
              <a:buFont typeface="Arial" panose="020B0604020202020204" pitchFamily="34" charset="0"/>
              <a:buChar char="•"/>
            </a:pPr>
            <a:endParaRPr lang="es-ES" sz="3200" dirty="0">
              <a:latin typeface="Arial Narrow" panose="020B0606020202030204" pitchFamily="34" charset="0"/>
            </a:endParaRPr>
          </a:p>
        </p:txBody>
      </p:sp>
    </p:spTree>
    <p:extLst>
      <p:ext uri="{BB962C8B-B14F-4D97-AF65-F5344CB8AC3E}">
        <p14:creationId xmlns:p14="http://schemas.microsoft.com/office/powerpoint/2010/main" val="378988659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Isosceles Triangle 17">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descr="Imagen que contiene Texto&#10;&#10;Descripción generada automáticamente">
            <a:extLst>
              <a:ext uri="{FF2B5EF4-FFF2-40B4-BE49-F238E27FC236}">
                <a16:creationId xmlns:a16="http://schemas.microsoft.com/office/drawing/2014/main" id="{9A966063-16C3-4D73-A6E5-5024D4CDDC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792376" cy="1274323"/>
          </a:xfrm>
          <a:prstGeom prst="rect">
            <a:avLst/>
          </a:prstGeom>
          <a:ln>
            <a:noFill/>
          </a:ln>
        </p:spPr>
      </p:pic>
      <p:sp>
        <p:nvSpPr>
          <p:cNvPr id="20" name="Isosceles Triangle 19">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uadroTexto 12">
            <a:extLst>
              <a:ext uri="{FF2B5EF4-FFF2-40B4-BE49-F238E27FC236}">
                <a16:creationId xmlns:a16="http://schemas.microsoft.com/office/drawing/2014/main" id="{4C3E2975-A99D-4AB6-A974-E834C1D9516A}"/>
              </a:ext>
            </a:extLst>
          </p:cNvPr>
          <p:cNvSpPr txBox="1"/>
          <p:nvPr/>
        </p:nvSpPr>
        <p:spPr>
          <a:xfrm>
            <a:off x="1102819" y="1206743"/>
            <a:ext cx="9659010" cy="7940635"/>
          </a:xfrm>
          <a:prstGeom prst="rect">
            <a:avLst/>
          </a:prstGeom>
          <a:noFill/>
        </p:spPr>
        <p:txBody>
          <a:bodyPr wrap="square" lIns="91440" tIns="45720" rIns="91440" bIns="45720" rtlCol="0" anchor="t">
            <a:spAutoFit/>
          </a:bodyPr>
          <a:lstStyle/>
          <a:p>
            <a:pPr algn="ctr"/>
            <a:endParaRPr lang="es-ES" sz="3200" b="1" dirty="0">
              <a:solidFill>
                <a:srgbClr val="002060"/>
              </a:solidFill>
              <a:latin typeface="Malacitana"/>
            </a:endParaRPr>
          </a:p>
          <a:p>
            <a:pPr algn="ctr"/>
            <a:r>
              <a:rPr lang="es-ES" sz="2800" b="1" dirty="0">
                <a:solidFill>
                  <a:srgbClr val="002060"/>
                </a:solidFill>
                <a:latin typeface="Malacitana" panose="00000500000000000000" pitchFamily="50" charset="0"/>
              </a:rPr>
              <a:t>Datos de Investigación</a:t>
            </a:r>
            <a:endParaRPr lang="es-ES" sz="2800" dirty="0">
              <a:latin typeface="Malacitana" panose="00000500000000000000" pitchFamily="50" charset="0"/>
            </a:endParaRPr>
          </a:p>
          <a:p>
            <a:pPr algn="ctr"/>
            <a:r>
              <a:rPr lang="es-ES" sz="3200" dirty="0">
                <a:solidFill>
                  <a:srgbClr val="002060"/>
                </a:solidFill>
                <a:latin typeface="Malacitana" panose="00000500000000000000" pitchFamily="50" charset="0"/>
              </a:rPr>
              <a:t>-</a:t>
            </a:r>
            <a:r>
              <a:rPr lang="es-ES" sz="2400" dirty="0">
                <a:solidFill>
                  <a:srgbClr val="0070C0"/>
                </a:solidFill>
                <a:latin typeface="Malacitana" panose="00000500000000000000" pitchFamily="50" charset="0"/>
              </a:rPr>
              <a:t>Recomendaciones finales</a:t>
            </a:r>
            <a:r>
              <a:rPr lang="es-ES" sz="2400" dirty="0">
                <a:solidFill>
                  <a:srgbClr val="002060"/>
                </a:solidFill>
                <a:latin typeface="Malacitana" panose="00000500000000000000" pitchFamily="50" charset="0"/>
              </a:rPr>
              <a:t>-</a:t>
            </a:r>
          </a:p>
          <a:p>
            <a:pPr marL="1371600" lvl="2" indent="-457200" algn="just">
              <a:buFont typeface="Arial"/>
              <a:buChar char="•"/>
            </a:pPr>
            <a:r>
              <a:rPr lang="es-ES" b="1" dirty="0">
                <a:solidFill>
                  <a:srgbClr val="002060"/>
                </a:solidFill>
                <a:latin typeface="Malacitana" panose="00000500000000000000" pitchFamily="50" charset="0"/>
              </a:rPr>
              <a:t>Título del </a:t>
            </a:r>
            <a:r>
              <a:rPr lang="es-ES" b="1" dirty="0" err="1">
                <a:solidFill>
                  <a:srgbClr val="002060"/>
                </a:solidFill>
                <a:latin typeface="Malacitana" panose="00000500000000000000" pitchFamily="50" charset="0"/>
              </a:rPr>
              <a:t>dataset</a:t>
            </a:r>
            <a:r>
              <a:rPr lang="es-ES" b="1" dirty="0">
                <a:solidFill>
                  <a:srgbClr val="002060"/>
                </a:solidFill>
                <a:latin typeface="Malacitana" panose="00000500000000000000" pitchFamily="50" charset="0"/>
              </a:rPr>
              <a:t> diferente al título del artículo</a:t>
            </a:r>
            <a:endParaRPr lang="es-ES" b="1" i="0" u="none" strike="noStrike" baseline="0" dirty="0">
              <a:solidFill>
                <a:srgbClr val="002060"/>
              </a:solidFill>
              <a:latin typeface="Malacitana" panose="00000500000000000000" pitchFamily="50" charset="0"/>
            </a:endParaRPr>
          </a:p>
          <a:p>
            <a:pPr lvl="2" algn="just"/>
            <a:r>
              <a:rPr lang="es-ES" dirty="0">
                <a:solidFill>
                  <a:srgbClr val="002060"/>
                </a:solidFill>
                <a:latin typeface="Malacitana" panose="00000500000000000000" pitchFamily="50" charset="0"/>
              </a:rPr>
              <a:t>        (</a:t>
            </a:r>
            <a:r>
              <a:rPr lang="es-ES" sz="1600" dirty="0" err="1">
                <a:solidFill>
                  <a:srgbClr val="002060"/>
                </a:solidFill>
                <a:latin typeface="Malacitana" panose="00000500000000000000" pitchFamily="50" charset="0"/>
              </a:rPr>
              <a:t>Ej</a:t>
            </a:r>
            <a:r>
              <a:rPr lang="es-ES" sz="1600" dirty="0">
                <a:solidFill>
                  <a:srgbClr val="002060"/>
                </a:solidFill>
                <a:latin typeface="Malacitana" panose="00000500000000000000" pitchFamily="50" charset="0"/>
              </a:rPr>
              <a:t>:</a:t>
            </a:r>
            <a:r>
              <a:rPr lang="es-ES" sz="1600" dirty="0">
                <a:solidFill>
                  <a:srgbClr val="002060"/>
                </a:solidFill>
                <a:latin typeface="Malacitana" panose="00000500000000000000" pitchFamily="50" charset="0"/>
                <a:hlinkClick r:id="rId4"/>
              </a:rPr>
              <a:t> </a:t>
            </a:r>
            <a:r>
              <a:rPr lang="es-ES" sz="1600" dirty="0">
                <a:solidFill>
                  <a:srgbClr val="002060"/>
                </a:solidFill>
                <a:latin typeface="Malacitana" panose="00000500000000000000" pitchFamily="50" charset="0"/>
                <a:ea typeface="+mn-lt"/>
                <a:cs typeface="+mn-lt"/>
                <a:hlinkClick r:id="rId4"/>
              </a:rPr>
              <a:t>http://digital.csic.es/handle/10261/85523</a:t>
            </a:r>
            <a:r>
              <a:rPr lang="es-ES" sz="1600" dirty="0">
                <a:solidFill>
                  <a:srgbClr val="002060"/>
                </a:solidFill>
                <a:latin typeface="Malacitana" panose="00000500000000000000" pitchFamily="50" charset="0"/>
                <a:ea typeface="+mn-lt"/>
                <a:cs typeface="+mn-lt"/>
              </a:rPr>
              <a:t>)</a:t>
            </a:r>
            <a:endParaRPr lang="es-ES" sz="1600" dirty="0">
              <a:solidFill>
                <a:srgbClr val="002060"/>
              </a:solidFill>
              <a:latin typeface="Malacitana" panose="00000500000000000000" pitchFamily="50" charset="0"/>
            </a:endParaRPr>
          </a:p>
          <a:p>
            <a:pPr marL="1371600" lvl="2" indent="-457200" algn="just">
              <a:buFont typeface="Arial"/>
              <a:buChar char="•"/>
            </a:pPr>
            <a:r>
              <a:rPr lang="es-ES" b="1" dirty="0">
                <a:solidFill>
                  <a:srgbClr val="002060"/>
                </a:solidFill>
                <a:latin typeface="Malacitana" panose="00000500000000000000" pitchFamily="50" charset="0"/>
              </a:rPr>
              <a:t>Incluir metadatos cobertura temporal y espacial siempre que sea posible</a:t>
            </a:r>
          </a:p>
          <a:p>
            <a:pPr lvl="3" algn="just"/>
            <a:r>
              <a:rPr lang="es-ES" dirty="0">
                <a:solidFill>
                  <a:srgbClr val="002060"/>
                </a:solidFill>
                <a:latin typeface="Malacitana" panose="00000500000000000000" pitchFamily="50" charset="0"/>
                <a:ea typeface="+mn-lt"/>
                <a:cs typeface="+mn-lt"/>
              </a:rPr>
              <a:t>Se refiere a la cobertura espacial y/o temporal del contenido intelectual del recurso.</a:t>
            </a:r>
          </a:p>
          <a:p>
            <a:pPr marL="2114550" lvl="4" indent="-285750" algn="just">
              <a:buFont typeface="Wingdings"/>
              <a:buChar char="§"/>
            </a:pPr>
            <a:r>
              <a:rPr lang="es-ES" dirty="0">
                <a:solidFill>
                  <a:srgbClr val="002060"/>
                </a:solidFill>
                <a:latin typeface="Malacitana" panose="00000500000000000000" pitchFamily="50" charset="0"/>
                <a:ea typeface="+mn-lt"/>
                <a:cs typeface="+mn-lt"/>
              </a:rPr>
              <a:t>La cobertura espacial hace referencia a una región física; uso de coordenadas (por ejemplo, longitud y latitud) o nombres de lugares </a:t>
            </a:r>
            <a:r>
              <a:rPr lang="es-ES" dirty="0" err="1">
                <a:solidFill>
                  <a:srgbClr val="002060"/>
                </a:solidFill>
                <a:latin typeface="Malacitana" panose="00000500000000000000" pitchFamily="50" charset="0"/>
                <a:ea typeface="+mn-lt"/>
                <a:cs typeface="+mn-lt"/>
              </a:rPr>
              <a:t>extraidos</a:t>
            </a:r>
            <a:r>
              <a:rPr lang="es-ES" dirty="0">
                <a:solidFill>
                  <a:srgbClr val="002060"/>
                </a:solidFill>
                <a:latin typeface="Malacitana" panose="00000500000000000000" pitchFamily="50" charset="0"/>
                <a:ea typeface="+mn-lt"/>
                <a:cs typeface="+mn-lt"/>
              </a:rPr>
              <a:t> de una lista controlada.</a:t>
            </a:r>
          </a:p>
          <a:p>
            <a:pPr marL="2114550" lvl="4" indent="-285750" algn="just">
              <a:buFont typeface="Wingdings"/>
              <a:buChar char="§"/>
            </a:pPr>
            <a:r>
              <a:rPr lang="es-ES" dirty="0">
                <a:solidFill>
                  <a:srgbClr val="002060"/>
                </a:solidFill>
                <a:latin typeface="Malacitana" panose="00000500000000000000" pitchFamily="50" charset="0"/>
                <a:ea typeface="+mn-lt"/>
                <a:cs typeface="+mn-lt"/>
              </a:rPr>
              <a:t>La cobertura temporal se refiere al contenido del recurso NO a la fecha de creación ni de publicación. Debe consignarse con el formato con el formato </a:t>
            </a:r>
            <a:r>
              <a:rPr lang="es-ES" dirty="0" err="1">
                <a:solidFill>
                  <a:srgbClr val="002060"/>
                </a:solidFill>
                <a:latin typeface="Malacitana" panose="00000500000000000000" pitchFamily="50" charset="0"/>
                <a:ea typeface="+mn-lt"/>
                <a:cs typeface="+mn-lt"/>
              </a:rPr>
              <a:t>aaaa</a:t>
            </a:r>
            <a:r>
              <a:rPr lang="es-ES" dirty="0">
                <a:solidFill>
                  <a:srgbClr val="002060"/>
                </a:solidFill>
                <a:latin typeface="Malacitana" panose="00000500000000000000" pitchFamily="50" charset="0"/>
                <a:ea typeface="+mn-lt"/>
                <a:cs typeface="+mn-lt"/>
              </a:rPr>
              <a:t>-mm-</a:t>
            </a:r>
            <a:r>
              <a:rPr lang="es-ES" dirty="0" err="1">
                <a:solidFill>
                  <a:srgbClr val="002060"/>
                </a:solidFill>
                <a:latin typeface="Malacitana" panose="00000500000000000000" pitchFamily="50" charset="0"/>
                <a:ea typeface="+mn-lt"/>
                <a:cs typeface="+mn-lt"/>
              </a:rPr>
              <a:t>dd</a:t>
            </a:r>
            <a:r>
              <a:rPr lang="es-ES" dirty="0">
                <a:solidFill>
                  <a:srgbClr val="002060"/>
                </a:solidFill>
                <a:latin typeface="Malacitana" panose="00000500000000000000" pitchFamily="50" charset="0"/>
                <a:ea typeface="+mn-lt"/>
                <a:cs typeface="+mn-lt"/>
              </a:rPr>
              <a:t>.</a:t>
            </a:r>
          </a:p>
          <a:p>
            <a:pPr marL="1371600" lvl="2" indent="-457200" algn="just">
              <a:buFont typeface="Arial"/>
              <a:buChar char="•"/>
            </a:pPr>
            <a:r>
              <a:rPr lang="es-ES" b="1" dirty="0">
                <a:solidFill>
                  <a:srgbClr val="002060"/>
                </a:solidFill>
                <a:latin typeface="Malacitana" panose="00000500000000000000" pitchFamily="50" charset="0"/>
              </a:rPr>
              <a:t>Cómo citar el </a:t>
            </a:r>
            <a:r>
              <a:rPr lang="es-ES" b="1" dirty="0" err="1">
                <a:solidFill>
                  <a:srgbClr val="002060"/>
                </a:solidFill>
                <a:latin typeface="Malacitana" panose="00000500000000000000" pitchFamily="50" charset="0"/>
              </a:rPr>
              <a:t>dataset</a:t>
            </a:r>
            <a:r>
              <a:rPr lang="es-ES" dirty="0">
                <a:solidFill>
                  <a:srgbClr val="002060"/>
                </a:solidFill>
                <a:latin typeface="Malacitana" panose="00000500000000000000" pitchFamily="50" charset="0"/>
              </a:rPr>
              <a:t> (incluir </a:t>
            </a:r>
            <a:r>
              <a:rPr lang="es-ES" dirty="0" err="1">
                <a:solidFill>
                  <a:srgbClr val="002060"/>
                </a:solidFill>
                <a:latin typeface="Malacitana" panose="00000500000000000000" pitchFamily="50" charset="0"/>
              </a:rPr>
              <a:t>handle</a:t>
            </a:r>
            <a:r>
              <a:rPr lang="es-ES" dirty="0">
                <a:solidFill>
                  <a:srgbClr val="002060"/>
                </a:solidFill>
                <a:latin typeface="Malacitana" panose="00000500000000000000" pitchFamily="50" charset="0"/>
              </a:rPr>
              <a:t>/DOI)</a:t>
            </a:r>
          </a:p>
          <a:p>
            <a:pPr marL="1371600" lvl="2" indent="-457200" algn="just">
              <a:buFont typeface="Arial" panose="05000000000000000000" pitchFamily="2" charset="2"/>
              <a:buChar char="•"/>
            </a:pPr>
            <a:r>
              <a:rPr lang="es-ES" b="1" dirty="0">
                <a:solidFill>
                  <a:srgbClr val="002060"/>
                </a:solidFill>
                <a:latin typeface="Malacitana" panose="00000500000000000000" pitchFamily="50" charset="0"/>
              </a:rPr>
              <a:t>Fichero "readme.txt” es imprescindible</a:t>
            </a:r>
          </a:p>
          <a:p>
            <a:pPr marL="1371600" lvl="2" indent="-457200" algn="just">
              <a:buFont typeface="Arial" panose="05000000000000000000" pitchFamily="2" charset="2"/>
              <a:buChar char="•"/>
            </a:pPr>
            <a:r>
              <a:rPr lang="es-ES" b="1" i="1" dirty="0">
                <a:solidFill>
                  <a:srgbClr val="002060"/>
                </a:solidFill>
                <a:latin typeface="Malacitana" panose="00000500000000000000" pitchFamily="50" charset="0"/>
                <a:ea typeface="+mn-lt"/>
                <a:cs typeface="+mn-lt"/>
              </a:rPr>
              <a:t>Véase</a:t>
            </a:r>
            <a:r>
              <a:rPr lang="es-ES" i="1" dirty="0">
                <a:solidFill>
                  <a:srgbClr val="002060"/>
                </a:solidFill>
                <a:latin typeface="Malacitana" panose="00000500000000000000" pitchFamily="50" charset="0"/>
                <a:ea typeface="+mn-lt"/>
                <a:cs typeface="+mn-lt"/>
              </a:rPr>
              <a:t>: </a:t>
            </a:r>
            <a:r>
              <a:rPr lang="es-ES" i="1" dirty="0">
                <a:solidFill>
                  <a:srgbClr val="002060"/>
                </a:solidFill>
                <a:latin typeface="Malacitana" panose="00000500000000000000" pitchFamily="50" charset="0"/>
              </a:rPr>
              <a:t> </a:t>
            </a:r>
            <a:r>
              <a:rPr lang="es-ES" dirty="0">
                <a:solidFill>
                  <a:srgbClr val="002060"/>
                </a:solidFill>
                <a:latin typeface="Malacitana" panose="00000500000000000000" pitchFamily="50" charset="0"/>
                <a:ea typeface="+mn-lt"/>
                <a:cs typeface="+mn-lt"/>
                <a:hlinkClick r:id="rId5">
                  <a:extLst>
                    <a:ext uri="{A12FA001-AC4F-418D-AE19-62706E023703}">
                      <ahyp:hlinkClr xmlns:ahyp="http://schemas.microsoft.com/office/drawing/2018/hyperlinkcolor" val="tx"/>
                    </a:ext>
                  </a:extLst>
                </a:hlinkClick>
              </a:rPr>
              <a:t>https://biblioguias.uma.es/RIUMA/Datasets_Deposito</a:t>
            </a:r>
            <a:r>
              <a:rPr lang="es-ES" dirty="0">
                <a:solidFill>
                  <a:srgbClr val="002060"/>
                </a:solidFill>
                <a:latin typeface="Malacitana" panose="00000500000000000000" pitchFamily="50" charset="0"/>
                <a:ea typeface="+mn-lt"/>
                <a:cs typeface="+mn-lt"/>
              </a:rPr>
              <a:t> </a:t>
            </a:r>
          </a:p>
          <a:p>
            <a:pPr marL="1371600" lvl="2" indent="-457200" algn="just">
              <a:buFont typeface="Arial" panose="05000000000000000000" pitchFamily="2" charset="2"/>
              <a:buChar char="•"/>
            </a:pPr>
            <a:endParaRPr lang="es-ES" b="1" dirty="0">
              <a:solidFill>
                <a:srgbClr val="002060"/>
              </a:solidFill>
              <a:latin typeface="Malacitana" panose="00000500000000000000" pitchFamily="50" charset="0"/>
            </a:endParaRPr>
          </a:p>
          <a:p>
            <a:pPr lvl="1" algn="just"/>
            <a:endParaRPr lang="es-ES" sz="2000" dirty="0">
              <a:solidFill>
                <a:srgbClr val="000000"/>
              </a:solidFill>
              <a:latin typeface="Malacitana"/>
              <a:cs typeface="Calibri"/>
            </a:endParaRPr>
          </a:p>
          <a:p>
            <a:pPr marL="1828800" lvl="3" indent="-457200" algn="just">
              <a:buFont typeface="Wingdings" panose="05000000000000000000" pitchFamily="2" charset="2"/>
              <a:buChar char="§"/>
            </a:pPr>
            <a:endParaRPr lang="es-ES" sz="3200" b="0" i="0" u="none" strike="noStrike" baseline="0" dirty="0">
              <a:solidFill>
                <a:srgbClr val="002060"/>
              </a:solidFill>
              <a:latin typeface="Arial Narrow" panose="020B0606020202030204" pitchFamily="34" charset="0"/>
            </a:endParaRPr>
          </a:p>
          <a:p>
            <a:pPr marL="457200" indent="-457200" algn="just">
              <a:buFont typeface="Wingdings" panose="05000000000000000000" pitchFamily="2" charset="2"/>
              <a:buChar char="Ø"/>
            </a:pPr>
            <a:endParaRPr lang="es-ES" sz="3200" b="0" i="0" u="none" strike="noStrike" baseline="0" dirty="0">
              <a:solidFill>
                <a:srgbClr val="002060"/>
              </a:solidFill>
              <a:latin typeface="Arial Narrow" panose="020B0606020202030204" pitchFamily="34" charset="0"/>
            </a:endParaRPr>
          </a:p>
          <a:p>
            <a:pPr marL="457200" indent="-457200" algn="just">
              <a:buFont typeface="Wingdings" panose="05000000000000000000" pitchFamily="2" charset="2"/>
              <a:buChar char="Ø"/>
            </a:pPr>
            <a:endParaRPr lang="es-ES" sz="3200" dirty="0">
              <a:latin typeface="Arial Narrow" panose="020B0606020202030204" pitchFamily="34" charset="0"/>
            </a:endParaRPr>
          </a:p>
          <a:p>
            <a:pPr marL="457200" indent="-457200" algn="just">
              <a:buFont typeface="Arial" panose="020B0604020202020204" pitchFamily="34" charset="0"/>
              <a:buChar char="•"/>
            </a:pPr>
            <a:endParaRPr lang="es-ES" sz="3200" dirty="0">
              <a:latin typeface="Arial Narrow" panose="020B0606020202030204" pitchFamily="34" charset="0"/>
            </a:endParaRPr>
          </a:p>
        </p:txBody>
      </p:sp>
    </p:spTree>
    <p:extLst>
      <p:ext uri="{BB962C8B-B14F-4D97-AF65-F5344CB8AC3E}">
        <p14:creationId xmlns:p14="http://schemas.microsoft.com/office/powerpoint/2010/main" val="124028397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Isosceles Triangle 17">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descr="Imagen que contiene Texto&#10;&#10;Descripción generada automáticamente">
            <a:extLst>
              <a:ext uri="{FF2B5EF4-FFF2-40B4-BE49-F238E27FC236}">
                <a16:creationId xmlns:a16="http://schemas.microsoft.com/office/drawing/2014/main" id="{9A966063-16C3-4D73-A6E5-5024D4CDDC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792376" cy="1274323"/>
          </a:xfrm>
          <a:prstGeom prst="rect">
            <a:avLst/>
          </a:prstGeom>
          <a:ln>
            <a:noFill/>
          </a:ln>
        </p:spPr>
      </p:pic>
      <p:sp>
        <p:nvSpPr>
          <p:cNvPr id="20" name="Isosceles Triangle 19">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uadroTexto 1">
            <a:extLst>
              <a:ext uri="{FF2B5EF4-FFF2-40B4-BE49-F238E27FC236}">
                <a16:creationId xmlns:a16="http://schemas.microsoft.com/office/drawing/2014/main" id="{4DB1FF64-2214-4161-A5EE-6A4FC014D641}"/>
              </a:ext>
            </a:extLst>
          </p:cNvPr>
          <p:cNvSpPr txBox="1"/>
          <p:nvPr/>
        </p:nvSpPr>
        <p:spPr>
          <a:xfrm>
            <a:off x="663245" y="1431622"/>
            <a:ext cx="10272127" cy="4647426"/>
          </a:xfrm>
          <a:prstGeom prst="rect">
            <a:avLst/>
          </a:prstGeom>
          <a:noFill/>
        </p:spPr>
        <p:txBody>
          <a:bodyPr wrap="square" lIns="91440" tIns="45720" rIns="91440" bIns="45720" rtlCol="0" anchor="t">
            <a:spAutoFit/>
          </a:bodyPr>
          <a:lstStyle/>
          <a:p>
            <a:pPr algn="ctr"/>
            <a:r>
              <a:rPr lang="es-ES" sz="2400" b="1">
                <a:solidFill>
                  <a:srgbClr val="002060"/>
                </a:solidFill>
                <a:latin typeface="Malacitana"/>
              </a:rPr>
              <a:t>Fuentes de datos de investigación en acceso abierto</a:t>
            </a:r>
          </a:p>
          <a:p>
            <a:endParaRPr lang="es-ES" sz="2400" b="1">
              <a:solidFill>
                <a:srgbClr val="002060"/>
              </a:solidFill>
              <a:latin typeface="Malacitana"/>
              <a:ea typeface="+mn-lt"/>
              <a:cs typeface="+mn-lt"/>
            </a:endParaRPr>
          </a:p>
          <a:p>
            <a:r>
              <a:rPr lang="es-ES" sz="1600" b="1">
                <a:solidFill>
                  <a:srgbClr val="002060"/>
                </a:solidFill>
                <a:latin typeface="Malacitana" panose="00000500000000000000" pitchFamily="50" charset="0"/>
                <a:ea typeface="+mn-lt"/>
                <a:cs typeface="+mn-lt"/>
                <a:hlinkClick r:id="rId4">
                  <a:extLst>
                    <a:ext uri="{A12FA001-AC4F-418D-AE19-62706E023703}">
                      <ahyp:hlinkClr xmlns:ahyp="http://schemas.microsoft.com/office/drawing/2018/hyperlinkcolor" val="tx"/>
                    </a:ext>
                  </a:extLst>
                </a:hlinkClick>
              </a:rPr>
              <a:t>Directory of Open Access Repositories (OpenDOAR)</a:t>
            </a:r>
            <a:r>
              <a:rPr lang="es-ES" sz="1600">
                <a:solidFill>
                  <a:srgbClr val="002060"/>
                </a:solidFill>
                <a:latin typeface="Malacitana" panose="00000500000000000000" pitchFamily="50" charset="0"/>
                <a:ea typeface="+mn-lt"/>
                <a:cs typeface="+mn-lt"/>
              </a:rPr>
              <a:t>, desde ese enlace se puede seleccionar la </a:t>
            </a:r>
            <a:r>
              <a:rPr lang="es-ES" sz="1600" b="1">
                <a:solidFill>
                  <a:srgbClr val="002060"/>
                </a:solidFill>
                <a:latin typeface="Malacitana" panose="00000500000000000000" pitchFamily="50" charset="0"/>
                <a:ea typeface="+mn-lt"/>
                <a:cs typeface="+mn-lt"/>
              </a:rPr>
              <a:t>búsqueda avanzada</a:t>
            </a:r>
            <a:r>
              <a:rPr lang="es-ES" sz="1600">
                <a:solidFill>
                  <a:srgbClr val="002060"/>
                </a:solidFill>
                <a:latin typeface="Malacitana" panose="00000500000000000000" pitchFamily="50" charset="0"/>
                <a:ea typeface="+mn-lt"/>
                <a:cs typeface="+mn-lt"/>
              </a:rPr>
              <a:t> para que </a:t>
            </a:r>
            <a:r>
              <a:rPr lang="es-ES" sz="1600" b="1">
                <a:solidFill>
                  <a:srgbClr val="002060"/>
                </a:solidFill>
                <a:latin typeface="Malacitana" panose="00000500000000000000" pitchFamily="50" charset="0"/>
                <a:ea typeface="+mn-lt"/>
                <a:cs typeface="+mn-lt"/>
              </a:rPr>
              <a:t>localice repositorios</a:t>
            </a:r>
            <a:r>
              <a:rPr lang="es-ES" sz="1600">
                <a:solidFill>
                  <a:srgbClr val="002060"/>
                </a:solidFill>
                <a:latin typeface="Malacitana" panose="00000500000000000000" pitchFamily="50" charset="0"/>
                <a:ea typeface="+mn-lt"/>
                <a:cs typeface="+mn-lt"/>
              </a:rPr>
              <a:t> según el área temática que cubran, el tipo de archivos (artículos, </a:t>
            </a:r>
            <a:r>
              <a:rPr lang="es-ES" sz="1600" err="1">
                <a:solidFill>
                  <a:srgbClr val="002060"/>
                </a:solidFill>
                <a:latin typeface="Malacitana" panose="00000500000000000000" pitchFamily="50" charset="0"/>
                <a:ea typeface="+mn-lt"/>
                <a:cs typeface="+mn-lt"/>
              </a:rPr>
              <a:t>datasets</a:t>
            </a:r>
            <a:r>
              <a:rPr lang="es-ES" sz="1600">
                <a:solidFill>
                  <a:srgbClr val="002060"/>
                </a:solidFill>
                <a:latin typeface="Malacitana" panose="00000500000000000000" pitchFamily="50" charset="0"/>
                <a:ea typeface="+mn-lt"/>
                <a:cs typeface="+mn-lt"/>
              </a:rPr>
              <a:t>, etc.), y luego </a:t>
            </a:r>
            <a:r>
              <a:rPr lang="es-ES" sz="1600" b="1">
                <a:solidFill>
                  <a:srgbClr val="002060"/>
                </a:solidFill>
                <a:latin typeface="Malacitana" panose="00000500000000000000" pitchFamily="50" charset="0"/>
                <a:ea typeface="+mn-lt"/>
                <a:cs typeface="+mn-lt"/>
              </a:rPr>
              <a:t>dentro de cada repositorio realizar tu búsqueda concreta</a:t>
            </a:r>
            <a:r>
              <a:rPr lang="es-ES" sz="1600">
                <a:solidFill>
                  <a:srgbClr val="002060"/>
                </a:solidFill>
                <a:latin typeface="Malacitana" panose="00000500000000000000" pitchFamily="50" charset="0"/>
                <a:ea typeface="+mn-lt"/>
                <a:cs typeface="+mn-lt"/>
              </a:rPr>
              <a:t> por materias o tipo de documento. En repositorios generales como </a:t>
            </a:r>
            <a:r>
              <a:rPr lang="es-ES" sz="1600">
                <a:solidFill>
                  <a:srgbClr val="002060"/>
                </a:solidFill>
                <a:latin typeface="Malacitana" panose="00000500000000000000" pitchFamily="50" charset="0"/>
                <a:ea typeface="+mn-lt"/>
                <a:cs typeface="+mn-lt"/>
                <a:hlinkClick r:id="rId5">
                  <a:extLst>
                    <a:ext uri="{A12FA001-AC4F-418D-AE19-62706E023703}">
                      <ahyp:hlinkClr xmlns:ahyp="http://schemas.microsoft.com/office/drawing/2018/hyperlinkcolor" val="tx"/>
                    </a:ext>
                  </a:extLst>
                </a:hlinkClick>
              </a:rPr>
              <a:t>Zenodo</a:t>
            </a:r>
            <a:r>
              <a:rPr lang="es-ES" sz="1600">
                <a:solidFill>
                  <a:srgbClr val="002060"/>
                </a:solidFill>
                <a:latin typeface="Malacitana" panose="00000500000000000000" pitchFamily="50" charset="0"/>
                <a:ea typeface="+mn-lt"/>
                <a:cs typeface="+mn-lt"/>
              </a:rPr>
              <a:t> o bien en repositorios institucionales como </a:t>
            </a:r>
            <a:r>
              <a:rPr lang="es-ES" sz="1600" err="1">
                <a:solidFill>
                  <a:srgbClr val="002060"/>
                </a:solidFill>
                <a:latin typeface="Malacitana" panose="00000500000000000000" pitchFamily="50" charset="0"/>
                <a:ea typeface="+mn-lt"/>
                <a:cs typeface="+mn-lt"/>
              </a:rPr>
              <a:t>DigitalCsic</a:t>
            </a:r>
            <a:r>
              <a:rPr lang="es-ES" sz="1600">
                <a:solidFill>
                  <a:srgbClr val="002060"/>
                </a:solidFill>
                <a:latin typeface="Malacitana" panose="00000500000000000000" pitchFamily="50" charset="0"/>
                <a:ea typeface="+mn-lt"/>
                <a:cs typeface="+mn-lt"/>
              </a:rPr>
              <a:t>, RIUMA, etc. pueden encontrar depositados los </a:t>
            </a:r>
            <a:r>
              <a:rPr lang="es-ES" sz="1600" err="1">
                <a:solidFill>
                  <a:srgbClr val="002060"/>
                </a:solidFill>
                <a:latin typeface="Malacitana" panose="00000500000000000000" pitchFamily="50" charset="0"/>
                <a:ea typeface="+mn-lt"/>
                <a:cs typeface="+mn-lt"/>
              </a:rPr>
              <a:t>datasets</a:t>
            </a:r>
            <a:r>
              <a:rPr lang="es-ES" sz="1600">
                <a:solidFill>
                  <a:srgbClr val="002060"/>
                </a:solidFill>
                <a:latin typeface="Malacitana" panose="00000500000000000000" pitchFamily="50" charset="0"/>
                <a:ea typeface="+mn-lt"/>
                <a:cs typeface="+mn-lt"/>
              </a:rPr>
              <a:t> propiamente dichos, ya sean datos en bruto o analizados.</a:t>
            </a:r>
            <a:endParaRPr lang="es-ES" sz="1600">
              <a:solidFill>
                <a:srgbClr val="002060"/>
              </a:solidFill>
              <a:latin typeface="Malacitana" panose="00000500000000000000" pitchFamily="50" charset="0"/>
            </a:endParaRPr>
          </a:p>
          <a:p>
            <a:endParaRPr lang="es-ES" sz="1600">
              <a:solidFill>
                <a:srgbClr val="002060"/>
              </a:solidFill>
              <a:latin typeface="Malacitana" panose="00000500000000000000" pitchFamily="50" charset="0"/>
            </a:endParaRPr>
          </a:p>
          <a:p>
            <a:r>
              <a:rPr lang="es-ES" sz="1600" b="1">
                <a:solidFill>
                  <a:srgbClr val="002060"/>
                </a:solidFill>
                <a:latin typeface="Malacitana" panose="00000500000000000000" pitchFamily="50" charset="0"/>
                <a:ea typeface="+mn-lt"/>
                <a:cs typeface="+mn-lt"/>
                <a:hlinkClick r:id="rId6">
                  <a:extLst>
                    <a:ext uri="{A12FA001-AC4F-418D-AE19-62706E023703}">
                      <ahyp:hlinkClr xmlns:ahyp="http://schemas.microsoft.com/office/drawing/2018/hyperlinkcolor" val="tx"/>
                    </a:ext>
                  </a:extLst>
                </a:hlinkClick>
              </a:rPr>
              <a:t>WOS</a:t>
            </a:r>
            <a:r>
              <a:rPr lang="es-ES" sz="1600">
                <a:solidFill>
                  <a:srgbClr val="002060"/>
                </a:solidFill>
                <a:latin typeface="Malacitana" panose="00000500000000000000" pitchFamily="50" charset="0"/>
                <a:ea typeface="+mn-lt"/>
                <a:cs typeface="+mn-lt"/>
              </a:rPr>
              <a:t>, una vez realizada nuestra búsqueda, desde la pantalla de resultados, podemos filtrar los resultados de la búsqueda por</a:t>
            </a:r>
            <a:r>
              <a:rPr lang="es-ES" sz="1600" b="1">
                <a:solidFill>
                  <a:srgbClr val="002060"/>
                </a:solidFill>
                <a:latin typeface="Malacitana" panose="00000500000000000000" pitchFamily="50" charset="0"/>
                <a:ea typeface="+mn-lt"/>
                <a:cs typeface="+mn-lt"/>
              </a:rPr>
              <a:t> “acceso abierto</a:t>
            </a:r>
            <a:r>
              <a:rPr lang="es-ES" sz="1600">
                <a:solidFill>
                  <a:srgbClr val="002060"/>
                </a:solidFill>
                <a:latin typeface="Malacitana" panose="00000500000000000000" pitchFamily="50" charset="0"/>
                <a:ea typeface="+mn-lt"/>
                <a:cs typeface="+mn-lt"/>
              </a:rPr>
              <a:t>”, y también nos ofrece la posibilidad de aplicar filtros por tipo de documento por ejemplo </a:t>
            </a:r>
            <a:r>
              <a:rPr lang="es-ES" sz="1600" b="1">
                <a:solidFill>
                  <a:srgbClr val="002060"/>
                </a:solidFill>
                <a:latin typeface="Malacitana" panose="00000500000000000000" pitchFamily="50" charset="0"/>
                <a:ea typeface="+mn-lt"/>
                <a:cs typeface="+mn-lt"/>
              </a:rPr>
              <a:t>data </a:t>
            </a:r>
            <a:r>
              <a:rPr lang="es-ES" sz="1600" b="1" err="1">
                <a:solidFill>
                  <a:srgbClr val="002060"/>
                </a:solidFill>
                <a:latin typeface="Malacitana" panose="00000500000000000000" pitchFamily="50" charset="0"/>
                <a:ea typeface="+mn-lt"/>
                <a:cs typeface="+mn-lt"/>
              </a:rPr>
              <a:t>article</a:t>
            </a:r>
            <a:r>
              <a:rPr lang="es-ES" sz="1600">
                <a:solidFill>
                  <a:srgbClr val="002060"/>
                </a:solidFill>
                <a:latin typeface="Malacitana" panose="00000500000000000000" pitchFamily="50" charset="0"/>
                <a:ea typeface="+mn-lt"/>
                <a:cs typeface="+mn-lt"/>
              </a:rPr>
              <a:t> (como su propio nombre indica se trata de artículos donde se explican la tipología de los datos, la metodología empleada en su recogida, etc., pero no confundir con  los datos de investigación propiamente dichos).</a:t>
            </a:r>
          </a:p>
          <a:p>
            <a:endParaRPr lang="es-ES" sz="1600">
              <a:solidFill>
                <a:srgbClr val="002060"/>
              </a:solidFill>
              <a:latin typeface="Malacitana" panose="00000500000000000000" pitchFamily="50" charset="0"/>
            </a:endParaRPr>
          </a:p>
          <a:p>
            <a:r>
              <a:rPr lang="es-ES" sz="1600" b="1">
                <a:solidFill>
                  <a:srgbClr val="002060"/>
                </a:solidFill>
                <a:latin typeface="Malacitana" panose="00000500000000000000" pitchFamily="50" charset="0"/>
                <a:cs typeface="Calibri" panose="020F0502020204030204"/>
                <a:hlinkClick r:id="rId7">
                  <a:extLst>
                    <a:ext uri="{A12FA001-AC4F-418D-AE19-62706E023703}">
                      <ahyp:hlinkClr xmlns:ahyp="http://schemas.microsoft.com/office/drawing/2018/hyperlinkcolor" val="tx"/>
                    </a:ext>
                  </a:extLst>
                </a:hlinkClick>
              </a:rPr>
              <a:t>Google </a:t>
            </a:r>
            <a:r>
              <a:rPr lang="es-ES" sz="1600" b="1" err="1">
                <a:solidFill>
                  <a:srgbClr val="002060"/>
                </a:solidFill>
                <a:latin typeface="Malacitana" panose="00000500000000000000" pitchFamily="50" charset="0"/>
                <a:cs typeface="Calibri" panose="020F0502020204030204"/>
                <a:hlinkClick r:id="rId7">
                  <a:extLst>
                    <a:ext uri="{A12FA001-AC4F-418D-AE19-62706E023703}">
                      <ahyp:hlinkClr xmlns:ahyp="http://schemas.microsoft.com/office/drawing/2018/hyperlinkcolor" val="tx"/>
                    </a:ext>
                  </a:extLst>
                </a:hlinkClick>
              </a:rPr>
              <a:t>Dataset</a:t>
            </a:r>
            <a:r>
              <a:rPr lang="es-ES" sz="1600" b="1">
                <a:solidFill>
                  <a:srgbClr val="002060"/>
                </a:solidFill>
                <a:latin typeface="Malacitana" panose="00000500000000000000" pitchFamily="50" charset="0"/>
                <a:cs typeface="Calibri" panose="020F0502020204030204"/>
                <a:hlinkClick r:id="rId7">
                  <a:extLst>
                    <a:ext uri="{A12FA001-AC4F-418D-AE19-62706E023703}">
                      <ahyp:hlinkClr xmlns:ahyp="http://schemas.microsoft.com/office/drawing/2018/hyperlinkcolor" val="tx"/>
                    </a:ext>
                  </a:extLst>
                </a:hlinkClick>
              </a:rPr>
              <a:t> </a:t>
            </a:r>
            <a:r>
              <a:rPr lang="es-ES" sz="1600" b="1" err="1">
                <a:solidFill>
                  <a:srgbClr val="002060"/>
                </a:solidFill>
                <a:latin typeface="Malacitana" panose="00000500000000000000" pitchFamily="50" charset="0"/>
                <a:cs typeface="Calibri" panose="020F0502020204030204"/>
                <a:hlinkClick r:id="rId7">
                  <a:extLst>
                    <a:ext uri="{A12FA001-AC4F-418D-AE19-62706E023703}">
                      <ahyp:hlinkClr xmlns:ahyp="http://schemas.microsoft.com/office/drawing/2018/hyperlinkcolor" val="tx"/>
                    </a:ext>
                  </a:extLst>
                </a:hlinkClick>
              </a:rPr>
              <a:t>Search</a:t>
            </a:r>
            <a:r>
              <a:rPr lang="es-ES" sz="1600">
                <a:solidFill>
                  <a:srgbClr val="002060"/>
                </a:solidFill>
                <a:latin typeface="Malacitana" panose="00000500000000000000" pitchFamily="50" charset="0"/>
                <a:cs typeface="Calibri" panose="020F0502020204030204"/>
              </a:rPr>
              <a:t>: ofrece datos de investigación de diferentes fuentes. Es posible filtrar los resultados por derechos de uso, formato de descarga, etc.</a:t>
            </a:r>
          </a:p>
          <a:p>
            <a:endParaRPr lang="es-ES">
              <a:solidFill>
                <a:srgbClr val="000000"/>
              </a:solidFill>
              <a:latin typeface="Malacitana" panose="00000500000000000000" pitchFamily="50" charset="0"/>
              <a:cs typeface="Calibri" panose="020F0502020204030204"/>
            </a:endParaRPr>
          </a:p>
          <a:p>
            <a:r>
              <a:rPr lang="es-ES">
                <a:solidFill>
                  <a:srgbClr val="000000"/>
                </a:solidFill>
                <a:cs typeface="Calibri" panose="020F0502020204030204"/>
              </a:rPr>
              <a:t>    </a:t>
            </a:r>
            <a:endParaRPr lang="es-ES" sz="3200" b="1">
              <a:solidFill>
                <a:srgbClr val="002060"/>
              </a:solidFill>
              <a:latin typeface="Malacitana"/>
            </a:endParaRPr>
          </a:p>
        </p:txBody>
      </p:sp>
    </p:spTree>
    <p:extLst>
      <p:ext uri="{BB962C8B-B14F-4D97-AF65-F5344CB8AC3E}">
        <p14:creationId xmlns:p14="http://schemas.microsoft.com/office/powerpoint/2010/main" val="400408432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Isosceles Triangle 17">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descr="Imagen que contiene Texto&#10;&#10;Descripción generada automáticamente">
            <a:extLst>
              <a:ext uri="{FF2B5EF4-FFF2-40B4-BE49-F238E27FC236}">
                <a16:creationId xmlns:a16="http://schemas.microsoft.com/office/drawing/2014/main" id="{9A966063-16C3-4D73-A6E5-5024D4CDDC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792376" cy="1274323"/>
          </a:xfrm>
          <a:prstGeom prst="rect">
            <a:avLst/>
          </a:prstGeom>
          <a:ln>
            <a:noFill/>
          </a:ln>
        </p:spPr>
      </p:pic>
      <p:sp>
        <p:nvSpPr>
          <p:cNvPr id="20" name="Isosceles Triangle 19">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uadroTexto 1">
            <a:extLst>
              <a:ext uri="{FF2B5EF4-FFF2-40B4-BE49-F238E27FC236}">
                <a16:creationId xmlns:a16="http://schemas.microsoft.com/office/drawing/2014/main" id="{4DB1FF64-2214-4161-A5EE-6A4FC014D641}"/>
              </a:ext>
            </a:extLst>
          </p:cNvPr>
          <p:cNvSpPr txBox="1"/>
          <p:nvPr/>
        </p:nvSpPr>
        <p:spPr>
          <a:xfrm>
            <a:off x="663245" y="1431622"/>
            <a:ext cx="10272127" cy="3539430"/>
          </a:xfrm>
          <a:prstGeom prst="rect">
            <a:avLst/>
          </a:prstGeom>
          <a:noFill/>
        </p:spPr>
        <p:txBody>
          <a:bodyPr wrap="square" lIns="91440" tIns="45720" rIns="91440" bIns="45720" rtlCol="0" anchor="t">
            <a:spAutoFit/>
          </a:bodyPr>
          <a:lstStyle/>
          <a:p>
            <a:pPr algn="ctr"/>
            <a:r>
              <a:rPr lang="es-ES" sz="2400" b="1" dirty="0">
                <a:solidFill>
                  <a:srgbClr val="002060"/>
                </a:solidFill>
                <a:latin typeface="Malacitana"/>
              </a:rPr>
              <a:t>Fuentes de datos de investigación en acceso abierto</a:t>
            </a:r>
            <a:endParaRPr lang="en-US" sz="2400" dirty="0">
              <a:solidFill>
                <a:srgbClr val="002060"/>
              </a:solidFill>
              <a:latin typeface="Malacitana"/>
            </a:endParaRPr>
          </a:p>
          <a:p>
            <a:endParaRPr lang="es-ES" sz="2400" dirty="0">
              <a:solidFill>
                <a:srgbClr val="002060"/>
              </a:solidFill>
              <a:latin typeface="Malacitana"/>
            </a:endParaRPr>
          </a:p>
          <a:p>
            <a:r>
              <a:rPr lang="es-ES" b="1" dirty="0">
                <a:solidFill>
                  <a:srgbClr val="002060"/>
                </a:solidFill>
                <a:latin typeface="Malacitana"/>
                <a:cs typeface="Calibri" panose="020F0502020204030204"/>
                <a:hlinkClick r:id="rId4">
                  <a:extLst>
                    <a:ext uri="{A12FA001-AC4F-418D-AE19-62706E023703}">
                      <ahyp:hlinkClr xmlns:ahyp="http://schemas.microsoft.com/office/drawing/2018/hyperlinkcolor" val="tx"/>
                    </a:ext>
                  </a:extLst>
                </a:hlinkClick>
              </a:rPr>
              <a:t>Dimensions</a:t>
            </a:r>
            <a:r>
              <a:rPr lang="es-ES" dirty="0">
                <a:solidFill>
                  <a:srgbClr val="002060"/>
                </a:solidFill>
                <a:latin typeface="Malacitana"/>
                <a:cs typeface="Calibri" panose="020F0502020204030204"/>
              </a:rPr>
              <a:t>: recopila más de 12 millones de </a:t>
            </a:r>
            <a:r>
              <a:rPr lang="es-ES" dirty="0" err="1">
                <a:solidFill>
                  <a:srgbClr val="002060"/>
                </a:solidFill>
                <a:latin typeface="Malacitana"/>
                <a:cs typeface="Calibri" panose="020F0502020204030204"/>
              </a:rPr>
              <a:t>datasets</a:t>
            </a:r>
            <a:r>
              <a:rPr lang="es-ES" dirty="0">
                <a:solidFill>
                  <a:srgbClr val="002060"/>
                </a:solidFill>
                <a:latin typeface="Malacitana"/>
                <a:cs typeface="Calibri" panose="020F0502020204030204"/>
              </a:rPr>
              <a:t> de múltiples repositorios (</a:t>
            </a:r>
            <a:r>
              <a:rPr lang="es-ES" dirty="0" err="1">
                <a:solidFill>
                  <a:srgbClr val="002060"/>
                </a:solidFill>
                <a:latin typeface="Malacitana"/>
                <a:cs typeface="Calibri" panose="020F0502020204030204"/>
              </a:rPr>
              <a:t>Figshare</a:t>
            </a:r>
            <a:r>
              <a:rPr lang="es-ES" dirty="0">
                <a:solidFill>
                  <a:srgbClr val="002060"/>
                </a:solidFill>
                <a:latin typeface="Malacitana"/>
                <a:cs typeface="Calibri" panose="020F0502020204030204"/>
              </a:rPr>
              <a:t>, </a:t>
            </a:r>
            <a:r>
              <a:rPr lang="es-ES" dirty="0" err="1">
                <a:solidFill>
                  <a:srgbClr val="002060"/>
                </a:solidFill>
                <a:latin typeface="Malacitana"/>
                <a:cs typeface="Calibri" panose="020F0502020204030204"/>
              </a:rPr>
              <a:t>Dryad</a:t>
            </a:r>
            <a:r>
              <a:rPr lang="es-ES" dirty="0">
                <a:solidFill>
                  <a:srgbClr val="002060"/>
                </a:solidFill>
                <a:latin typeface="Malacitana"/>
                <a:cs typeface="Calibri" panose="020F0502020204030204"/>
              </a:rPr>
              <a:t>, </a:t>
            </a:r>
            <a:r>
              <a:rPr lang="es-ES" dirty="0" err="1">
                <a:solidFill>
                  <a:srgbClr val="002060"/>
                </a:solidFill>
                <a:latin typeface="Malacitana"/>
                <a:cs typeface="Calibri" panose="020F0502020204030204"/>
              </a:rPr>
              <a:t>Zenodo</a:t>
            </a:r>
            <a:r>
              <a:rPr lang="es-ES" dirty="0">
                <a:solidFill>
                  <a:srgbClr val="002060"/>
                </a:solidFill>
                <a:latin typeface="Malacitana"/>
                <a:cs typeface="Calibri" panose="020F0502020204030204"/>
              </a:rPr>
              <a:t>, </a:t>
            </a:r>
            <a:r>
              <a:rPr lang="es-ES" dirty="0" err="1">
                <a:solidFill>
                  <a:srgbClr val="002060"/>
                </a:solidFill>
                <a:latin typeface="Malacitana"/>
                <a:cs typeface="Calibri" panose="020F0502020204030204"/>
              </a:rPr>
              <a:t>Pangaea</a:t>
            </a:r>
            <a:r>
              <a:rPr lang="es-ES" dirty="0">
                <a:solidFill>
                  <a:srgbClr val="002060"/>
                </a:solidFill>
                <a:latin typeface="Malacitana"/>
                <a:cs typeface="Calibri" panose="020F0502020204030204"/>
              </a:rPr>
              <a:t>, etc.)</a:t>
            </a:r>
          </a:p>
          <a:p>
            <a:endParaRPr lang="es-ES">
              <a:solidFill>
                <a:srgbClr val="002060"/>
              </a:solidFill>
              <a:latin typeface="Malacitana" panose="00000500000000000000" pitchFamily="50" charset="0"/>
              <a:cs typeface="Calibri" panose="020F0502020204030204"/>
            </a:endParaRPr>
          </a:p>
          <a:p>
            <a:r>
              <a:rPr lang="es-ES" b="1" dirty="0">
                <a:solidFill>
                  <a:srgbClr val="002060"/>
                </a:solidFill>
                <a:latin typeface="Malacitana"/>
                <a:cs typeface="Calibri" panose="020F0502020204030204"/>
                <a:hlinkClick r:id="rId5">
                  <a:extLst>
                    <a:ext uri="{A12FA001-AC4F-418D-AE19-62706E023703}">
                      <ahyp:hlinkClr xmlns:ahyp="http://schemas.microsoft.com/office/drawing/2018/hyperlinkcolor" val="tx"/>
                    </a:ext>
                  </a:extLst>
                </a:hlinkClick>
              </a:rPr>
              <a:t>Scholexplorer</a:t>
            </a:r>
            <a:r>
              <a:rPr lang="es-ES" dirty="0">
                <a:solidFill>
                  <a:srgbClr val="002060"/>
                </a:solidFill>
                <a:latin typeface="Malacitana"/>
                <a:cs typeface="Calibri" panose="020F0502020204030204"/>
              </a:rPr>
              <a:t>: recolecta información sobre datos de investigación a partir de diversas fuentes como </a:t>
            </a:r>
            <a:r>
              <a:rPr lang="es-ES" dirty="0" err="1">
                <a:solidFill>
                  <a:srgbClr val="002060"/>
                </a:solidFill>
                <a:latin typeface="Malacitana"/>
                <a:cs typeface="Calibri" panose="020F0502020204030204"/>
              </a:rPr>
              <a:t>CrossRef</a:t>
            </a:r>
            <a:r>
              <a:rPr lang="es-ES" dirty="0">
                <a:solidFill>
                  <a:srgbClr val="002060"/>
                </a:solidFill>
                <a:latin typeface="Malacitana"/>
                <a:cs typeface="Calibri" panose="020F0502020204030204"/>
              </a:rPr>
              <a:t>, </a:t>
            </a:r>
            <a:r>
              <a:rPr lang="es-ES" dirty="0" err="1">
                <a:solidFill>
                  <a:srgbClr val="002060"/>
                </a:solidFill>
                <a:latin typeface="Malacitana"/>
                <a:cs typeface="Calibri" panose="020F0502020204030204"/>
              </a:rPr>
              <a:t>DataCite</a:t>
            </a:r>
            <a:r>
              <a:rPr lang="es-ES" dirty="0">
                <a:solidFill>
                  <a:srgbClr val="002060"/>
                </a:solidFill>
                <a:latin typeface="Malacitana"/>
                <a:cs typeface="Calibri" panose="020F0502020204030204"/>
              </a:rPr>
              <a:t> y </a:t>
            </a:r>
            <a:r>
              <a:rPr lang="es-ES" dirty="0" err="1">
                <a:solidFill>
                  <a:srgbClr val="002060"/>
                </a:solidFill>
                <a:latin typeface="Malacitana"/>
                <a:cs typeface="Calibri" panose="020F0502020204030204"/>
              </a:rPr>
              <a:t>OpenAIRE</a:t>
            </a:r>
            <a:r>
              <a:rPr lang="es-ES" dirty="0">
                <a:solidFill>
                  <a:srgbClr val="002060"/>
                </a:solidFill>
                <a:latin typeface="Malacitana"/>
                <a:cs typeface="Calibri" panose="020F0502020204030204"/>
              </a:rPr>
              <a:t>. En muchos casos enlaza los datos de investigación con las publicaciones científicas que han usado estos datos.</a:t>
            </a:r>
          </a:p>
          <a:p>
            <a:endParaRPr lang="es-ES">
              <a:solidFill>
                <a:srgbClr val="000000"/>
              </a:solidFill>
              <a:latin typeface="Malacitana" panose="00000500000000000000" pitchFamily="50" charset="0"/>
              <a:cs typeface="Calibri" panose="020F0502020204030204"/>
            </a:endParaRPr>
          </a:p>
          <a:p>
            <a:endParaRPr lang="es-ES">
              <a:solidFill>
                <a:srgbClr val="000000"/>
              </a:solidFill>
              <a:latin typeface="Malacitana" panose="00000500000000000000" pitchFamily="50" charset="0"/>
              <a:cs typeface="Calibri" panose="020F0502020204030204"/>
            </a:endParaRPr>
          </a:p>
          <a:p>
            <a:endParaRPr lang="es-ES" sz="3200" b="1">
              <a:solidFill>
                <a:srgbClr val="002060"/>
              </a:solidFill>
              <a:latin typeface="Malacitana"/>
            </a:endParaRPr>
          </a:p>
        </p:txBody>
      </p:sp>
    </p:spTree>
    <p:extLst>
      <p:ext uri="{BB962C8B-B14F-4D97-AF65-F5344CB8AC3E}">
        <p14:creationId xmlns:p14="http://schemas.microsoft.com/office/powerpoint/2010/main" val="30655719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Isosceles Triangle 17">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descr="Imagen que contiene Texto&#10;&#10;Descripción generada automáticamente">
            <a:extLst>
              <a:ext uri="{FF2B5EF4-FFF2-40B4-BE49-F238E27FC236}">
                <a16:creationId xmlns:a16="http://schemas.microsoft.com/office/drawing/2014/main" id="{9A966063-16C3-4D73-A6E5-5024D4CDDC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792376" cy="1274323"/>
          </a:xfrm>
          <a:prstGeom prst="rect">
            <a:avLst/>
          </a:prstGeom>
          <a:ln>
            <a:noFill/>
          </a:ln>
        </p:spPr>
      </p:pic>
      <p:sp>
        <p:nvSpPr>
          <p:cNvPr id="20" name="Isosceles Triangle 19">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uadroTexto 12">
            <a:extLst>
              <a:ext uri="{FF2B5EF4-FFF2-40B4-BE49-F238E27FC236}">
                <a16:creationId xmlns:a16="http://schemas.microsoft.com/office/drawing/2014/main" id="{4C3E2975-A99D-4AB6-A974-E834C1D9516A}"/>
              </a:ext>
            </a:extLst>
          </p:cNvPr>
          <p:cNvSpPr txBox="1"/>
          <p:nvPr/>
        </p:nvSpPr>
        <p:spPr>
          <a:xfrm>
            <a:off x="1115311" y="1194987"/>
            <a:ext cx="9659010" cy="5078313"/>
          </a:xfrm>
          <a:prstGeom prst="rect">
            <a:avLst/>
          </a:prstGeom>
          <a:noFill/>
        </p:spPr>
        <p:txBody>
          <a:bodyPr wrap="square" lIns="91440" tIns="45720" rIns="91440" bIns="45720" rtlCol="0" anchor="t">
            <a:spAutoFit/>
          </a:bodyPr>
          <a:lstStyle/>
          <a:p>
            <a:pPr algn="ctr"/>
            <a:endParaRPr lang="es-ES" sz="2800" b="1" dirty="0">
              <a:solidFill>
                <a:srgbClr val="002060"/>
              </a:solidFill>
              <a:latin typeface="Malacitana"/>
            </a:endParaRPr>
          </a:p>
          <a:p>
            <a:pPr algn="ctr"/>
            <a:r>
              <a:rPr lang="es-ES" sz="2800" b="1" dirty="0">
                <a:solidFill>
                  <a:srgbClr val="002060"/>
                </a:solidFill>
                <a:latin typeface="Malacitana"/>
              </a:rPr>
              <a:t>Datos de investigación abiertos</a:t>
            </a:r>
            <a:endParaRPr lang="es-ES" dirty="0">
              <a:cs typeface="Calibri"/>
            </a:endParaRPr>
          </a:p>
          <a:p>
            <a:pPr algn="ctr"/>
            <a:endParaRPr lang="es-ES" sz="2800" b="0" i="0" u="none" strike="noStrike" baseline="0" dirty="0">
              <a:latin typeface="Malacitana"/>
            </a:endParaRPr>
          </a:p>
          <a:p>
            <a:pPr algn="just"/>
            <a:r>
              <a:rPr lang="es-ES" sz="2400" b="1" dirty="0">
                <a:solidFill>
                  <a:srgbClr val="002060"/>
                </a:solidFill>
                <a:latin typeface="Malacitana"/>
              </a:rPr>
              <a:t>3. Plan de Gestión de Datos</a:t>
            </a:r>
            <a:endParaRPr lang="en-US" sz="2400" b="1" dirty="0">
              <a:latin typeface="Malacitana"/>
              <a:ea typeface="+mn-lt"/>
              <a:cs typeface="+mn-lt"/>
            </a:endParaRPr>
          </a:p>
          <a:p>
            <a:pPr marL="914400" lvl="1" indent="-457200" algn="just">
              <a:buFont typeface="Wingdings" panose="05000000000000000000" pitchFamily="2" charset="2"/>
              <a:buChar char="§"/>
            </a:pPr>
            <a:r>
              <a:rPr lang="es-ES" sz="2400" dirty="0">
                <a:solidFill>
                  <a:srgbClr val="002060"/>
                </a:solidFill>
                <a:latin typeface="Malacitana"/>
              </a:rPr>
              <a:t>¿Qué es?</a:t>
            </a:r>
            <a:endParaRPr lang="en-US" sz="2400" dirty="0">
              <a:latin typeface="Malacitana"/>
              <a:ea typeface="+mn-lt"/>
              <a:cs typeface="+mn-lt"/>
            </a:endParaRPr>
          </a:p>
          <a:p>
            <a:pPr marL="914400" lvl="1" indent="-457200" algn="just">
              <a:buFont typeface="Wingdings" panose="05000000000000000000" pitchFamily="2" charset="2"/>
              <a:buChar char="§"/>
            </a:pPr>
            <a:r>
              <a:rPr lang="es-ES" sz="2400" dirty="0">
                <a:solidFill>
                  <a:srgbClr val="002060"/>
                </a:solidFill>
                <a:latin typeface="Malacitana"/>
              </a:rPr>
              <a:t>¿Por qué elaborarlo? </a:t>
            </a:r>
            <a:endParaRPr lang="en-US" sz="2400" dirty="0">
              <a:latin typeface="Malacitana"/>
              <a:ea typeface="+mn-lt"/>
              <a:cs typeface="+mn-lt"/>
            </a:endParaRPr>
          </a:p>
          <a:p>
            <a:pPr marL="914400" lvl="1" indent="-457200" algn="just">
              <a:buFont typeface="Wingdings" panose="05000000000000000000" pitchFamily="2" charset="2"/>
              <a:buChar char="§"/>
            </a:pPr>
            <a:r>
              <a:rPr lang="es-ES" sz="2400" dirty="0">
                <a:solidFill>
                  <a:srgbClr val="002060"/>
                </a:solidFill>
                <a:latin typeface="Malacitana"/>
              </a:rPr>
              <a:t>¿Cómo hacerlo?</a:t>
            </a:r>
            <a:endParaRPr lang="en-US" sz="2400" dirty="0">
              <a:latin typeface="Malacitana"/>
              <a:ea typeface="+mn-lt"/>
              <a:cs typeface="+mn-lt"/>
            </a:endParaRPr>
          </a:p>
          <a:p>
            <a:pPr marL="1828800" lvl="3" indent="-457200" algn="just">
              <a:buFont typeface="Arial" panose="05000000000000000000" pitchFamily="2" charset="2"/>
              <a:buChar char="•"/>
            </a:pPr>
            <a:r>
              <a:rPr lang="es-ES" sz="2400" dirty="0">
                <a:solidFill>
                  <a:srgbClr val="002060"/>
                </a:solidFill>
                <a:latin typeface="Malacitana"/>
              </a:rPr>
              <a:t>Herramientas gratuitas. Argos y </a:t>
            </a:r>
            <a:r>
              <a:rPr lang="es-ES" sz="2400" dirty="0" err="1">
                <a:solidFill>
                  <a:srgbClr val="002060"/>
                </a:solidFill>
                <a:latin typeface="Malacitana"/>
              </a:rPr>
              <a:t>DMPOnline</a:t>
            </a:r>
            <a:endParaRPr lang="es-ES" sz="2400" dirty="0">
              <a:latin typeface="Malacitana"/>
              <a:ea typeface="+mn-lt"/>
              <a:cs typeface="+mn-lt"/>
            </a:endParaRPr>
          </a:p>
          <a:p>
            <a:pPr marL="457200" indent="-457200" algn="just">
              <a:buFont typeface="Wingdings" panose="05000000000000000000" pitchFamily="2" charset="2"/>
              <a:buChar char="Ø"/>
            </a:pPr>
            <a:endParaRPr lang="es-ES" sz="2400" b="0" i="0" u="none" strike="noStrike" baseline="0" dirty="0">
              <a:solidFill>
                <a:srgbClr val="002060"/>
              </a:solidFill>
              <a:latin typeface="Malacitana"/>
            </a:endParaRPr>
          </a:p>
          <a:p>
            <a:pPr marL="457200" indent="-457200" algn="just">
              <a:buFont typeface="Wingdings" panose="05000000000000000000" pitchFamily="2" charset="2"/>
              <a:buChar char="Ø"/>
            </a:pPr>
            <a:endParaRPr lang="es-ES" sz="3200" b="0" i="0" u="none" strike="noStrike" baseline="0" dirty="0">
              <a:solidFill>
                <a:srgbClr val="002060"/>
              </a:solidFill>
              <a:latin typeface="Arial Narrow" panose="020B0606020202030204" pitchFamily="34" charset="0"/>
            </a:endParaRPr>
          </a:p>
          <a:p>
            <a:pPr marL="457200" indent="-457200" algn="just">
              <a:buFont typeface="Wingdings" panose="05000000000000000000" pitchFamily="2" charset="2"/>
              <a:buChar char="Ø"/>
            </a:pPr>
            <a:endParaRPr lang="es-ES" sz="3200" dirty="0">
              <a:latin typeface="Arial Narrow" panose="020B0606020202030204" pitchFamily="34" charset="0"/>
            </a:endParaRPr>
          </a:p>
          <a:p>
            <a:pPr marL="457200" indent="-457200" algn="just">
              <a:buFont typeface="Arial" panose="020B0604020202020204" pitchFamily="34" charset="0"/>
              <a:buChar char="•"/>
            </a:pPr>
            <a:endParaRPr lang="es-ES" sz="3200" dirty="0">
              <a:latin typeface="Arial Narrow" panose="020B0606020202030204" pitchFamily="34" charset="0"/>
            </a:endParaRPr>
          </a:p>
        </p:txBody>
      </p:sp>
    </p:spTree>
    <p:extLst>
      <p:ext uri="{BB962C8B-B14F-4D97-AF65-F5344CB8AC3E}">
        <p14:creationId xmlns:p14="http://schemas.microsoft.com/office/powerpoint/2010/main" val="176759180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Isosceles Triangle 17">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descr="Imagen que contiene Texto&#10;&#10;Descripción generada automáticamente">
            <a:extLst>
              <a:ext uri="{FF2B5EF4-FFF2-40B4-BE49-F238E27FC236}">
                <a16:creationId xmlns:a16="http://schemas.microsoft.com/office/drawing/2014/main" id="{9A966063-16C3-4D73-A6E5-5024D4CDDC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792376" cy="1274323"/>
          </a:xfrm>
          <a:prstGeom prst="rect">
            <a:avLst/>
          </a:prstGeom>
          <a:ln>
            <a:noFill/>
          </a:ln>
        </p:spPr>
      </p:pic>
      <p:sp>
        <p:nvSpPr>
          <p:cNvPr id="20" name="Isosceles Triangle 19">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uadroTexto 12">
            <a:extLst>
              <a:ext uri="{FF2B5EF4-FFF2-40B4-BE49-F238E27FC236}">
                <a16:creationId xmlns:a16="http://schemas.microsoft.com/office/drawing/2014/main" id="{4C3E2975-A99D-4AB6-A974-E834C1D9516A}"/>
              </a:ext>
            </a:extLst>
          </p:cNvPr>
          <p:cNvSpPr txBox="1"/>
          <p:nvPr/>
        </p:nvSpPr>
        <p:spPr>
          <a:xfrm>
            <a:off x="209608" y="1183758"/>
            <a:ext cx="11152555" cy="7171194"/>
          </a:xfrm>
          <a:prstGeom prst="rect">
            <a:avLst/>
          </a:prstGeom>
          <a:noFill/>
        </p:spPr>
        <p:txBody>
          <a:bodyPr wrap="square" lIns="91440" tIns="45720" rIns="91440" bIns="45720" rtlCol="0" anchor="t">
            <a:spAutoFit/>
          </a:bodyPr>
          <a:lstStyle/>
          <a:p>
            <a:pPr algn="ctr"/>
            <a:endParaRPr lang="es-ES" sz="2400" b="1">
              <a:solidFill>
                <a:srgbClr val="002060"/>
              </a:solidFill>
              <a:latin typeface="Malacitana" panose="00000500000000000000" pitchFamily="50" charset="0"/>
            </a:endParaRPr>
          </a:p>
          <a:p>
            <a:pPr algn="ctr"/>
            <a:r>
              <a:rPr lang="es-ES" sz="2400" b="1">
                <a:solidFill>
                  <a:srgbClr val="002060"/>
                </a:solidFill>
                <a:latin typeface="Malacitana" panose="00000500000000000000" pitchFamily="50" charset="0"/>
              </a:rPr>
              <a:t>Referencias</a:t>
            </a:r>
          </a:p>
          <a:p>
            <a:pPr algn="ctr"/>
            <a:endParaRPr lang="es-ES">
              <a:solidFill>
                <a:srgbClr val="0070C0"/>
              </a:solidFill>
              <a:latin typeface="Malacitana" panose="00000500000000000000" pitchFamily="50" charset="0"/>
              <a:ea typeface="+mn-lt"/>
              <a:cs typeface="+mn-lt"/>
            </a:endParaRPr>
          </a:p>
          <a:p>
            <a:pPr lvl="1" algn="just"/>
            <a:r>
              <a:rPr lang="es-ES" sz="1400">
                <a:solidFill>
                  <a:srgbClr val="002060"/>
                </a:solidFill>
                <a:latin typeface="Malacitana"/>
                <a:ea typeface="+mn-lt"/>
                <a:cs typeface="+mn-lt"/>
              </a:rPr>
              <a:t>Bernal, I., 2019. ¿Cómo se elabora un Plan de Gestión de Datos? CSIC - Unidad de Recursos de Información Científica para la Investigación (URICI). Disponible en: </a:t>
            </a:r>
            <a:r>
              <a:rPr lang="es-ES" sz="1400">
                <a:solidFill>
                  <a:srgbClr val="002060"/>
                </a:solidFill>
                <a:latin typeface="Malacitana"/>
                <a:ea typeface="+mn-lt"/>
                <a:cs typeface="+mn-lt"/>
                <a:hlinkClick r:id="rId4">
                  <a:extLst>
                    <a:ext uri="{A12FA001-AC4F-418D-AE19-62706E023703}">
                      <ahyp:hlinkClr xmlns:ahyp="http://schemas.microsoft.com/office/drawing/2018/hyperlinkcolor" val="tx"/>
                    </a:ext>
                  </a:extLst>
                </a:hlinkClick>
              </a:rPr>
              <a:t>http://digital.csic.es/bitstream/10261/196153/1/plan_gestion_datos_Bernal.pdf</a:t>
            </a:r>
            <a:endParaRPr lang="es-ES" sz="1400">
              <a:solidFill>
                <a:srgbClr val="002060"/>
              </a:solidFill>
              <a:latin typeface="Malacitana"/>
              <a:ea typeface="+mn-lt"/>
              <a:cs typeface="+mn-lt"/>
            </a:endParaRPr>
          </a:p>
          <a:p>
            <a:pPr lvl="1" algn="just"/>
            <a:endParaRPr lang="es-ES" sz="1400">
              <a:solidFill>
                <a:srgbClr val="002060"/>
              </a:solidFill>
              <a:latin typeface="Malacitana"/>
              <a:ea typeface="+mn-lt"/>
              <a:cs typeface="+mn-lt"/>
            </a:endParaRPr>
          </a:p>
          <a:p>
            <a:pPr lvl="1" algn="just"/>
            <a:r>
              <a:rPr lang="es-ES" sz="1400">
                <a:solidFill>
                  <a:srgbClr val="002060"/>
                </a:solidFill>
                <a:latin typeface="Malacitana"/>
                <a:ea typeface="+mn-lt"/>
                <a:cs typeface="+mn-lt"/>
              </a:rPr>
              <a:t>Guías de la BUMA. RIUMA</a:t>
            </a:r>
            <a:r>
              <a:rPr lang="es-ES" sz="1400">
                <a:solidFill>
                  <a:srgbClr val="002060"/>
                </a:solidFill>
                <a:latin typeface="Malacitana"/>
              </a:rPr>
              <a:t>: Repositorio Institucional de la Universidad de Málaga: Datos de investigación Disponible en: </a:t>
            </a:r>
            <a:r>
              <a:rPr lang="es-ES" sz="1400">
                <a:solidFill>
                  <a:srgbClr val="002060"/>
                </a:solidFill>
                <a:latin typeface="Malacitana"/>
                <a:ea typeface="+mn-lt"/>
                <a:cs typeface="+mn-lt"/>
                <a:hlinkClick r:id="rId5">
                  <a:extLst>
                    <a:ext uri="{A12FA001-AC4F-418D-AE19-62706E023703}">
                      <ahyp:hlinkClr xmlns:ahyp="http://schemas.microsoft.com/office/drawing/2018/hyperlinkcolor" val="tx"/>
                    </a:ext>
                  </a:extLst>
                </a:hlinkClick>
              </a:rPr>
              <a:t>https://biblioguias.uma.es/RIUMA/Datasets</a:t>
            </a:r>
            <a:endParaRPr lang="es-ES" sz="1400">
              <a:solidFill>
                <a:srgbClr val="002060"/>
              </a:solidFill>
              <a:latin typeface="Malacitana"/>
              <a:ea typeface="+mn-lt"/>
              <a:cs typeface="+mn-lt"/>
            </a:endParaRPr>
          </a:p>
          <a:p>
            <a:pPr lvl="1" algn="just"/>
            <a:endParaRPr lang="es-ES" sz="1400">
              <a:solidFill>
                <a:srgbClr val="002060"/>
              </a:solidFill>
              <a:latin typeface="Malacitana" panose="00000500000000000000" pitchFamily="50" charset="0"/>
              <a:ea typeface="+mn-lt"/>
              <a:cs typeface="+mn-lt"/>
              <a:hlinkClick r:id="rId6" invalidUrl="http://">
                <a:extLst>
                  <a:ext uri="{A12FA001-AC4F-418D-AE19-62706E023703}">
                    <ahyp:hlinkClr xmlns:ahyp="http://schemas.microsoft.com/office/drawing/2018/hyperlinkcolor" val="tx"/>
                  </a:ext>
                </a:extLst>
              </a:hlinkClick>
            </a:endParaRPr>
          </a:p>
          <a:p>
            <a:pPr lvl="1" algn="just"/>
            <a:r>
              <a:rPr lang="es-ES" sz="1400">
                <a:solidFill>
                  <a:srgbClr val="002060"/>
                </a:solidFill>
                <a:latin typeface="Malacitana"/>
                <a:ea typeface="+mn-lt"/>
                <a:cs typeface="+mn-lt"/>
              </a:rPr>
              <a:t>Horizonte Europa. Guía del participante. Disponible en: </a:t>
            </a:r>
            <a:endParaRPr lang="es-ES" sz="1400">
              <a:solidFill>
                <a:srgbClr val="002060"/>
              </a:solidFill>
              <a:latin typeface="Malacitana" panose="00000500000000000000" pitchFamily="50" charset="0"/>
              <a:ea typeface="+mn-lt"/>
              <a:cs typeface="+mn-lt"/>
            </a:endParaRPr>
          </a:p>
          <a:p>
            <a:pPr lvl="1" algn="just"/>
            <a:r>
              <a:rPr lang="es-ES" sz="1400">
                <a:solidFill>
                  <a:srgbClr val="002060"/>
                </a:solidFill>
                <a:latin typeface="Malacitana"/>
                <a:ea typeface="+mn-lt"/>
                <a:cs typeface="+mn-lt"/>
                <a:hlinkClick r:id="rId7">
                  <a:extLst>
                    <a:ext uri="{A12FA001-AC4F-418D-AE19-62706E023703}">
                      <ahyp:hlinkClr xmlns:ahyp="http://schemas.microsoft.com/office/drawing/2018/hyperlinkcolor" val="tx"/>
                    </a:ext>
                  </a:extLst>
                </a:hlinkClick>
              </a:rPr>
              <a:t>https://www.horizonteeuropa.es/sites/default/files/noticias/Gu%C3%ADa%20del%20participante%20-%20Horizonte%20Europa%20web_0.pdf</a:t>
            </a:r>
            <a:endParaRPr lang="es-ES" sz="1400">
              <a:solidFill>
                <a:srgbClr val="002060"/>
              </a:solidFill>
              <a:latin typeface="Malacitana"/>
              <a:ea typeface="+mn-lt"/>
              <a:cs typeface="+mn-lt"/>
            </a:endParaRPr>
          </a:p>
          <a:p>
            <a:pPr lvl="1" algn="just"/>
            <a:endParaRPr lang="es-ES" sz="1400">
              <a:solidFill>
                <a:srgbClr val="002060"/>
              </a:solidFill>
              <a:latin typeface="Malacitana" panose="00000500000000000000" pitchFamily="50" charset="0"/>
              <a:ea typeface="+mn-lt"/>
              <a:cs typeface="+mn-lt"/>
            </a:endParaRPr>
          </a:p>
          <a:p>
            <a:pPr lvl="1" algn="just"/>
            <a:r>
              <a:rPr lang="en-US" sz="1400">
                <a:solidFill>
                  <a:srgbClr val="002060"/>
                </a:solidFill>
                <a:latin typeface="Malacitana"/>
                <a:ea typeface="+mn-lt"/>
                <a:cs typeface="+mn-lt"/>
              </a:rPr>
              <a:t>Horizonte Europa: </a:t>
            </a:r>
            <a:r>
              <a:rPr lang="en-US" sz="1400" err="1">
                <a:solidFill>
                  <a:srgbClr val="002060"/>
                </a:solidFill>
                <a:latin typeface="Malacitana"/>
                <a:ea typeface="+mn-lt"/>
                <a:cs typeface="+mn-lt"/>
              </a:rPr>
              <a:t>invertir</a:t>
            </a:r>
            <a:r>
              <a:rPr lang="en-US" sz="1400">
                <a:solidFill>
                  <a:srgbClr val="002060"/>
                </a:solidFill>
                <a:latin typeface="Malacitana"/>
                <a:ea typeface="+mn-lt"/>
                <a:cs typeface="+mn-lt"/>
              </a:rPr>
              <a:t> para </a:t>
            </a:r>
            <a:r>
              <a:rPr lang="en-US" sz="1400" err="1">
                <a:solidFill>
                  <a:srgbClr val="002060"/>
                </a:solidFill>
                <a:latin typeface="Malacitana"/>
                <a:ea typeface="+mn-lt"/>
                <a:cs typeface="+mn-lt"/>
              </a:rPr>
              <a:t>dar</a:t>
            </a:r>
            <a:r>
              <a:rPr lang="en-US" sz="1400">
                <a:solidFill>
                  <a:srgbClr val="002060"/>
                </a:solidFill>
                <a:latin typeface="Malacitana"/>
                <a:ea typeface="+mn-lt"/>
                <a:cs typeface="+mn-lt"/>
              </a:rPr>
              <a:t> forma a </a:t>
            </a:r>
            <a:r>
              <a:rPr lang="en-US" sz="1400" err="1">
                <a:solidFill>
                  <a:srgbClr val="002060"/>
                </a:solidFill>
                <a:latin typeface="Malacitana"/>
                <a:ea typeface="+mn-lt"/>
                <a:cs typeface="+mn-lt"/>
              </a:rPr>
              <a:t>nuestro</a:t>
            </a:r>
            <a:r>
              <a:rPr lang="en-US" sz="1400">
                <a:solidFill>
                  <a:srgbClr val="002060"/>
                </a:solidFill>
                <a:latin typeface="Malacitana"/>
                <a:ea typeface="+mn-lt"/>
                <a:cs typeface="+mn-lt"/>
              </a:rPr>
              <a:t> </a:t>
            </a:r>
            <a:r>
              <a:rPr lang="en-US" sz="1400" err="1">
                <a:solidFill>
                  <a:srgbClr val="002060"/>
                </a:solidFill>
                <a:latin typeface="Malacitana"/>
                <a:ea typeface="+mn-lt"/>
                <a:cs typeface="+mn-lt"/>
              </a:rPr>
              <a:t>futuro</a:t>
            </a:r>
            <a:r>
              <a:rPr lang="en-US" sz="1400">
                <a:solidFill>
                  <a:srgbClr val="002060"/>
                </a:solidFill>
                <a:latin typeface="Malacitana"/>
                <a:ea typeface="+mn-lt"/>
                <a:cs typeface="+mn-lt"/>
              </a:rPr>
              <a:t>. Comisión Europea - European Commission.</a:t>
            </a:r>
            <a:endParaRPr lang="es-ES" sz="1400">
              <a:solidFill>
                <a:srgbClr val="002060"/>
              </a:solidFill>
              <a:latin typeface="Malacitana"/>
              <a:ea typeface="+mn-lt"/>
              <a:cs typeface="+mn-lt"/>
            </a:endParaRPr>
          </a:p>
          <a:p>
            <a:pPr lvl="1" algn="just"/>
            <a:r>
              <a:rPr lang="es-ES" sz="1400">
                <a:solidFill>
                  <a:srgbClr val="002060"/>
                </a:solidFill>
                <a:latin typeface="Malacitana"/>
                <a:ea typeface="+mn-lt"/>
                <a:cs typeface="+mn-lt"/>
              </a:rPr>
              <a:t>Disponible en: </a:t>
            </a:r>
            <a:r>
              <a:rPr lang="en-US" sz="1400">
                <a:solidFill>
                  <a:srgbClr val="002060"/>
                </a:solidFill>
                <a:latin typeface="Malacitana"/>
                <a:ea typeface="+mn-lt"/>
                <a:cs typeface="+mn-lt"/>
                <a:hlinkClick r:id="rId8">
                  <a:extLst>
                    <a:ext uri="{A12FA001-AC4F-418D-AE19-62706E023703}">
                      <ahyp:hlinkClr xmlns:ahyp="http://schemas.microsoft.com/office/drawing/2018/hyperlinkcolor" val="tx"/>
                    </a:ext>
                  </a:extLst>
                </a:hlinkClick>
              </a:rPr>
              <a:t>https://ec.europa.eu/info/law/law-topic/data-protection/reform/what-personal-data_es</a:t>
            </a:r>
            <a:endParaRPr lang="en-US" sz="1400">
              <a:solidFill>
                <a:srgbClr val="002060"/>
              </a:solidFill>
              <a:latin typeface="Malacitana"/>
              <a:ea typeface="+mn-lt"/>
              <a:cs typeface="+mn-lt"/>
            </a:endParaRPr>
          </a:p>
          <a:p>
            <a:pPr lvl="1" algn="just"/>
            <a:endParaRPr lang="en-US" sz="1400">
              <a:solidFill>
                <a:srgbClr val="002060"/>
              </a:solidFill>
              <a:latin typeface="Malacitana" panose="00000500000000000000" pitchFamily="50" charset="0"/>
              <a:ea typeface="+mn-lt"/>
              <a:cs typeface="+mn-lt"/>
            </a:endParaRPr>
          </a:p>
          <a:p>
            <a:pPr lvl="1" algn="just"/>
            <a:r>
              <a:rPr lang="en-US" sz="1400" err="1">
                <a:solidFill>
                  <a:srgbClr val="002060"/>
                </a:solidFill>
                <a:latin typeface="Malacitana"/>
                <a:ea typeface="+mn-lt"/>
                <a:cs typeface="+mn-lt"/>
              </a:rPr>
              <a:t>Investigación</a:t>
            </a:r>
            <a:r>
              <a:rPr lang="en-US" sz="1400">
                <a:solidFill>
                  <a:srgbClr val="002060"/>
                </a:solidFill>
                <a:latin typeface="Malacitana"/>
                <a:ea typeface="+mn-lt"/>
                <a:cs typeface="+mn-lt"/>
              </a:rPr>
              <a:t> e </a:t>
            </a:r>
            <a:r>
              <a:rPr lang="en-US" sz="1400" err="1">
                <a:solidFill>
                  <a:srgbClr val="002060"/>
                </a:solidFill>
                <a:latin typeface="Malacitana"/>
                <a:ea typeface="+mn-lt"/>
                <a:cs typeface="+mn-lt"/>
              </a:rPr>
              <a:t>innovación</a:t>
            </a:r>
            <a:r>
              <a:rPr lang="en-US" sz="1400">
                <a:solidFill>
                  <a:srgbClr val="002060"/>
                </a:solidFill>
                <a:latin typeface="Malacitana"/>
                <a:ea typeface="+mn-lt"/>
                <a:cs typeface="+mn-lt"/>
              </a:rPr>
              <a:t>. Comisión Europea - European Commission.  </a:t>
            </a:r>
            <a:endParaRPr lang="es-ES" sz="1400">
              <a:solidFill>
                <a:srgbClr val="002060"/>
              </a:solidFill>
              <a:latin typeface="Malacitana"/>
              <a:ea typeface="+mn-lt"/>
              <a:cs typeface="+mn-lt"/>
            </a:endParaRPr>
          </a:p>
          <a:p>
            <a:pPr lvl="1" algn="just"/>
            <a:r>
              <a:rPr lang="es-ES" sz="1400">
                <a:solidFill>
                  <a:srgbClr val="002060"/>
                </a:solidFill>
                <a:latin typeface="Malacitana"/>
                <a:ea typeface="+mn-lt"/>
                <a:cs typeface="+mn-lt"/>
              </a:rPr>
              <a:t>Disponible en: </a:t>
            </a:r>
            <a:r>
              <a:rPr lang="en-US" sz="1400">
                <a:solidFill>
                  <a:srgbClr val="002060"/>
                </a:solidFill>
                <a:latin typeface="Malacitana"/>
                <a:ea typeface="+mn-lt"/>
                <a:cs typeface="+mn-lt"/>
                <a:hlinkClick r:id="rId9">
                  <a:extLst>
                    <a:ext uri="{A12FA001-AC4F-418D-AE19-62706E023703}">
                      <ahyp:hlinkClr xmlns:ahyp="http://schemas.microsoft.com/office/drawing/2018/hyperlinkcolor" val="tx"/>
                    </a:ext>
                  </a:extLst>
                </a:hlinkClick>
              </a:rPr>
              <a:t>https://ec.europa.eu/info/strategy/research-and-innovation_es</a:t>
            </a:r>
            <a:endParaRPr lang="es-ES" sz="1400">
              <a:solidFill>
                <a:srgbClr val="002060"/>
              </a:solidFill>
              <a:latin typeface="Malacitana"/>
              <a:ea typeface="+mn-lt"/>
              <a:cs typeface="+mn-lt"/>
            </a:endParaRPr>
          </a:p>
          <a:p>
            <a:pPr lvl="1" algn="just"/>
            <a:endParaRPr lang="en-US" sz="1400">
              <a:solidFill>
                <a:srgbClr val="002060"/>
              </a:solidFill>
              <a:latin typeface="Malacitana" panose="00000500000000000000" pitchFamily="50" charset="0"/>
              <a:ea typeface="+mn-lt"/>
              <a:cs typeface="+mn-lt"/>
            </a:endParaRPr>
          </a:p>
          <a:p>
            <a:pPr lvl="1" algn="just"/>
            <a:r>
              <a:rPr lang="en-US" sz="1400">
                <a:solidFill>
                  <a:srgbClr val="002060"/>
                </a:solidFill>
                <a:latin typeface="Malacitana"/>
                <a:ea typeface="+mn-lt"/>
                <a:cs typeface="+mn-lt"/>
              </a:rPr>
              <a:t>¿</a:t>
            </a:r>
            <a:r>
              <a:rPr lang="en-US" sz="1400" err="1">
                <a:solidFill>
                  <a:srgbClr val="002060"/>
                </a:solidFill>
                <a:latin typeface="Malacitana"/>
                <a:ea typeface="+mn-lt"/>
                <a:cs typeface="+mn-lt"/>
              </a:rPr>
              <a:t>Qué</a:t>
            </a:r>
            <a:r>
              <a:rPr lang="en-US" sz="1400">
                <a:solidFill>
                  <a:srgbClr val="002060"/>
                </a:solidFill>
                <a:latin typeface="Malacitana"/>
                <a:ea typeface="+mn-lt"/>
                <a:cs typeface="+mn-lt"/>
              </a:rPr>
              <a:t> son los </a:t>
            </a:r>
            <a:r>
              <a:rPr lang="en-US" sz="1400" err="1">
                <a:solidFill>
                  <a:srgbClr val="002060"/>
                </a:solidFill>
                <a:latin typeface="Malacitana"/>
                <a:ea typeface="+mn-lt"/>
                <a:cs typeface="+mn-lt"/>
              </a:rPr>
              <a:t>datos</a:t>
            </a:r>
            <a:r>
              <a:rPr lang="en-US" sz="1400">
                <a:solidFill>
                  <a:srgbClr val="002060"/>
                </a:solidFill>
                <a:latin typeface="Malacitana"/>
                <a:ea typeface="+mn-lt"/>
                <a:cs typeface="+mn-lt"/>
              </a:rPr>
              <a:t> </a:t>
            </a:r>
            <a:r>
              <a:rPr lang="en-US" sz="1400" err="1">
                <a:solidFill>
                  <a:srgbClr val="002060"/>
                </a:solidFill>
                <a:latin typeface="Malacitana"/>
                <a:ea typeface="+mn-lt"/>
                <a:cs typeface="+mn-lt"/>
              </a:rPr>
              <a:t>personales</a:t>
            </a:r>
            <a:r>
              <a:rPr lang="en-US" sz="1400">
                <a:solidFill>
                  <a:srgbClr val="002060"/>
                </a:solidFill>
                <a:latin typeface="Malacitana"/>
                <a:ea typeface="+mn-lt"/>
                <a:cs typeface="+mn-lt"/>
              </a:rPr>
              <a:t>? (2018, 1 </a:t>
            </a:r>
            <a:r>
              <a:rPr lang="en-US" sz="1400" err="1">
                <a:solidFill>
                  <a:srgbClr val="002060"/>
                </a:solidFill>
                <a:latin typeface="Malacitana"/>
                <a:ea typeface="+mn-lt"/>
                <a:cs typeface="+mn-lt"/>
              </a:rPr>
              <a:t>agosto</a:t>
            </a:r>
            <a:r>
              <a:rPr lang="en-US" sz="1400">
                <a:solidFill>
                  <a:srgbClr val="002060"/>
                </a:solidFill>
                <a:latin typeface="Malacitana"/>
                <a:ea typeface="+mn-lt"/>
                <a:cs typeface="+mn-lt"/>
              </a:rPr>
              <a:t>). Comisión Europea - European Commission.  </a:t>
            </a:r>
            <a:endParaRPr lang="es-ES" sz="1400">
              <a:solidFill>
                <a:srgbClr val="002060"/>
              </a:solidFill>
              <a:latin typeface="Malacitana"/>
              <a:ea typeface="+mn-lt"/>
              <a:cs typeface="+mn-lt"/>
            </a:endParaRPr>
          </a:p>
          <a:p>
            <a:pPr lvl="1" algn="just"/>
            <a:r>
              <a:rPr lang="es-ES" sz="1400">
                <a:solidFill>
                  <a:srgbClr val="002060"/>
                </a:solidFill>
                <a:latin typeface="Malacitana"/>
                <a:ea typeface="+mn-lt"/>
                <a:cs typeface="+mn-lt"/>
              </a:rPr>
              <a:t>Disponible en: </a:t>
            </a:r>
            <a:r>
              <a:rPr lang="en-US" sz="1400">
                <a:solidFill>
                  <a:srgbClr val="002060"/>
                </a:solidFill>
                <a:latin typeface="Malacitana"/>
                <a:ea typeface="+mn-lt"/>
                <a:cs typeface="+mn-lt"/>
                <a:hlinkClick r:id="rId8">
                  <a:extLst>
                    <a:ext uri="{A12FA001-AC4F-418D-AE19-62706E023703}">
                      <ahyp:hlinkClr xmlns:ahyp="http://schemas.microsoft.com/office/drawing/2018/hyperlinkcolor" val="tx"/>
                    </a:ext>
                  </a:extLst>
                </a:hlinkClick>
              </a:rPr>
              <a:t>https://ec.europa.eu/info/law/law-topic/data-protection/reform/what-personal-data_es</a:t>
            </a:r>
            <a:endParaRPr lang="en-US" sz="1400">
              <a:solidFill>
                <a:srgbClr val="002060"/>
              </a:solidFill>
              <a:latin typeface="Malacitana"/>
              <a:ea typeface="+mn-lt"/>
              <a:cs typeface="+mn-lt"/>
            </a:endParaRPr>
          </a:p>
          <a:p>
            <a:pPr lvl="1" algn="just"/>
            <a:endParaRPr lang="en-US" sz="1400">
              <a:solidFill>
                <a:srgbClr val="002060"/>
              </a:solidFill>
              <a:latin typeface="Malacitana" panose="00000500000000000000" pitchFamily="50" charset="0"/>
              <a:ea typeface="+mn-lt"/>
              <a:cs typeface="+mn-lt"/>
            </a:endParaRPr>
          </a:p>
          <a:p>
            <a:pPr lvl="1" algn="just"/>
            <a:r>
              <a:rPr lang="es-ES" sz="1400">
                <a:solidFill>
                  <a:srgbClr val="002060"/>
                </a:solidFill>
                <a:latin typeface="Malacitana"/>
                <a:ea typeface="+mn-lt"/>
                <a:cs typeface="+mn-lt"/>
              </a:rPr>
              <a:t>Reglamento 11/2021, de 21 de diciembre, de la Universidad de Málaga, sobre su política de ciencia abierta. Disponible en: </a:t>
            </a:r>
            <a:r>
              <a:rPr lang="es-ES" sz="1400">
                <a:solidFill>
                  <a:srgbClr val="002060"/>
                </a:solidFill>
                <a:latin typeface="Malacitana"/>
                <a:ea typeface="+mn-lt"/>
                <a:cs typeface="+mn-lt"/>
                <a:hlinkClick r:id="rId10">
                  <a:extLst>
                    <a:ext uri="{A12FA001-AC4F-418D-AE19-62706E023703}">
                      <ahyp:hlinkClr xmlns:ahyp="http://schemas.microsoft.com/office/drawing/2018/hyperlinkcolor" val="tx"/>
                    </a:ext>
                  </a:extLst>
                </a:hlinkClick>
              </a:rPr>
              <a:t>https://biblioguias.uma.es/ld.php?content_id=31444578</a:t>
            </a:r>
            <a:endParaRPr lang="es-ES" sz="1400">
              <a:solidFill>
                <a:srgbClr val="002060"/>
              </a:solidFill>
              <a:latin typeface="Malacitana"/>
              <a:ea typeface="+mn-lt"/>
              <a:cs typeface="+mn-lt"/>
            </a:endParaRPr>
          </a:p>
          <a:p>
            <a:pPr marL="1828800" lvl="3" indent="-457200" algn="just">
              <a:buFont typeface="Wingdings" panose="05000000000000000000" pitchFamily="2" charset="2"/>
              <a:buChar char="§"/>
            </a:pPr>
            <a:endParaRPr lang="es-ES">
              <a:solidFill>
                <a:srgbClr val="002060"/>
              </a:solidFill>
              <a:latin typeface="Malcitana"/>
              <a:cs typeface="Calibri" panose="020F0502020204030204"/>
            </a:endParaRPr>
          </a:p>
          <a:p>
            <a:pPr marL="457200" indent="-457200" algn="just">
              <a:buFont typeface="Wingdings" panose="05000000000000000000" pitchFamily="2" charset="2"/>
              <a:buChar char="Ø"/>
            </a:pPr>
            <a:endParaRPr lang="es-ES" sz="3200">
              <a:solidFill>
                <a:srgbClr val="002060"/>
              </a:solidFill>
              <a:latin typeface="Arial Narrow" panose="020B0606020202030204" pitchFamily="34" charset="0"/>
            </a:endParaRPr>
          </a:p>
          <a:p>
            <a:pPr marL="457200" indent="-457200" algn="just">
              <a:buFont typeface="Wingdings" panose="05000000000000000000" pitchFamily="2" charset="2"/>
              <a:buChar char="Ø"/>
            </a:pPr>
            <a:endParaRPr lang="es-ES" sz="3200">
              <a:latin typeface="Arial Narrow" panose="020B0606020202030204" pitchFamily="34" charset="0"/>
            </a:endParaRPr>
          </a:p>
          <a:p>
            <a:pPr marL="457200" indent="-457200" algn="just">
              <a:buFont typeface="Arial" panose="020B0604020202020204" pitchFamily="34" charset="0"/>
              <a:buChar char="•"/>
            </a:pPr>
            <a:endParaRPr lang="es-ES" sz="3200">
              <a:latin typeface="Arial Narrow" panose="020B0606020202030204" pitchFamily="34" charset="0"/>
            </a:endParaRPr>
          </a:p>
        </p:txBody>
      </p:sp>
    </p:spTree>
    <p:extLst>
      <p:ext uri="{BB962C8B-B14F-4D97-AF65-F5344CB8AC3E}">
        <p14:creationId xmlns:p14="http://schemas.microsoft.com/office/powerpoint/2010/main" val="349734381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Isosceles Triangle 17">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descr="Imagen que contiene Texto&#10;&#10;Descripción generada automáticamente">
            <a:extLst>
              <a:ext uri="{FF2B5EF4-FFF2-40B4-BE49-F238E27FC236}">
                <a16:creationId xmlns:a16="http://schemas.microsoft.com/office/drawing/2014/main" id="{9A966063-16C3-4D73-A6E5-5024D4CDDC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792376" cy="1274323"/>
          </a:xfrm>
          <a:prstGeom prst="rect">
            <a:avLst/>
          </a:prstGeom>
          <a:ln>
            <a:noFill/>
          </a:ln>
        </p:spPr>
      </p:pic>
      <p:sp>
        <p:nvSpPr>
          <p:cNvPr id="20" name="Isosceles Triangle 19">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CuadroTexto 10">
            <a:extLst>
              <a:ext uri="{FF2B5EF4-FFF2-40B4-BE49-F238E27FC236}">
                <a16:creationId xmlns:a16="http://schemas.microsoft.com/office/drawing/2014/main" id="{25194B45-9743-46D3-BADA-F6892440E281}"/>
              </a:ext>
            </a:extLst>
          </p:cNvPr>
          <p:cNvSpPr txBox="1"/>
          <p:nvPr/>
        </p:nvSpPr>
        <p:spPr>
          <a:xfrm>
            <a:off x="4108116" y="2767280"/>
            <a:ext cx="4655442" cy="461665"/>
          </a:xfrm>
          <a:prstGeom prst="rect">
            <a:avLst/>
          </a:prstGeom>
          <a:noFill/>
        </p:spPr>
        <p:txBody>
          <a:bodyPr wrap="none" lIns="91440" tIns="45720" rIns="91440" bIns="45720" rtlCol="0" anchor="t">
            <a:spAutoFit/>
          </a:bodyPr>
          <a:lstStyle/>
          <a:p>
            <a:pPr algn="ctr"/>
            <a:r>
              <a:rPr lang="es-ES" sz="2400" b="1">
                <a:solidFill>
                  <a:srgbClr val="002060"/>
                </a:solidFill>
                <a:latin typeface="Malacitana"/>
              </a:rPr>
              <a:t>¡¡Muchas gracias por su atención!!</a:t>
            </a:r>
          </a:p>
        </p:txBody>
      </p:sp>
    </p:spTree>
    <p:extLst>
      <p:ext uri="{BB962C8B-B14F-4D97-AF65-F5344CB8AC3E}">
        <p14:creationId xmlns:p14="http://schemas.microsoft.com/office/powerpoint/2010/main" val="10282436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Isosceles Triangle 17">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descr="Imagen que contiene Texto&#10;&#10;Descripción generada automáticamente">
            <a:extLst>
              <a:ext uri="{FF2B5EF4-FFF2-40B4-BE49-F238E27FC236}">
                <a16:creationId xmlns:a16="http://schemas.microsoft.com/office/drawing/2014/main" id="{9A966063-16C3-4D73-A6E5-5024D4CDDC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792376" cy="1274323"/>
          </a:xfrm>
          <a:prstGeom prst="rect">
            <a:avLst/>
          </a:prstGeom>
          <a:ln>
            <a:noFill/>
          </a:ln>
        </p:spPr>
      </p:pic>
      <p:sp>
        <p:nvSpPr>
          <p:cNvPr id="20" name="Isosceles Triangle 19">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uadroTexto 12">
            <a:extLst>
              <a:ext uri="{FF2B5EF4-FFF2-40B4-BE49-F238E27FC236}">
                <a16:creationId xmlns:a16="http://schemas.microsoft.com/office/drawing/2014/main" id="{4C3E2975-A99D-4AB6-A974-E834C1D9516A}"/>
              </a:ext>
            </a:extLst>
          </p:cNvPr>
          <p:cNvSpPr txBox="1"/>
          <p:nvPr/>
        </p:nvSpPr>
        <p:spPr>
          <a:xfrm>
            <a:off x="1035412" y="1201175"/>
            <a:ext cx="9659010" cy="7540526"/>
          </a:xfrm>
          <a:prstGeom prst="rect">
            <a:avLst/>
          </a:prstGeom>
          <a:noFill/>
        </p:spPr>
        <p:txBody>
          <a:bodyPr wrap="square" lIns="91440" tIns="45720" rIns="91440" bIns="45720" rtlCol="0" anchor="t">
            <a:spAutoFit/>
          </a:bodyPr>
          <a:lstStyle/>
          <a:p>
            <a:pPr algn="ctr"/>
            <a:endParaRPr lang="es-ES" sz="2800" b="1" dirty="0">
              <a:solidFill>
                <a:srgbClr val="002060"/>
              </a:solidFill>
              <a:latin typeface="Malacitana"/>
            </a:endParaRPr>
          </a:p>
          <a:p>
            <a:pPr algn="ctr"/>
            <a:r>
              <a:rPr lang="es-ES" sz="2800" b="1" dirty="0">
                <a:solidFill>
                  <a:srgbClr val="002060"/>
                </a:solidFill>
                <a:latin typeface="Malacitana"/>
              </a:rPr>
              <a:t>Datos de investigación abiertos</a:t>
            </a:r>
            <a:endParaRPr lang="es-ES" dirty="0">
              <a:cs typeface="Calibri"/>
            </a:endParaRPr>
          </a:p>
          <a:p>
            <a:pPr algn="ctr"/>
            <a:endParaRPr lang="es-ES" sz="2800" b="1" dirty="0">
              <a:solidFill>
                <a:srgbClr val="002060"/>
              </a:solidFill>
              <a:latin typeface="Malacitana"/>
            </a:endParaRPr>
          </a:p>
          <a:p>
            <a:pPr algn="just"/>
            <a:r>
              <a:rPr lang="es-ES" sz="2400" b="1" dirty="0">
                <a:solidFill>
                  <a:srgbClr val="002060"/>
                </a:solidFill>
                <a:latin typeface="Malacitana"/>
              </a:rPr>
              <a:t>4. Depósito de datos de investigación en RIUMA</a:t>
            </a:r>
            <a:endParaRPr lang="es-ES" sz="2400" b="1" i="0" u="none" strike="noStrike" baseline="0" dirty="0">
              <a:solidFill>
                <a:srgbClr val="002060"/>
              </a:solidFill>
              <a:latin typeface="Malacitana"/>
            </a:endParaRPr>
          </a:p>
          <a:p>
            <a:pPr marL="914400" lvl="1" indent="-457200" algn="just">
              <a:buFont typeface="Wingdings" panose="05000000000000000000" pitchFamily="2" charset="2"/>
              <a:buChar char="§"/>
            </a:pPr>
            <a:r>
              <a:rPr lang="es-ES" sz="2400" b="0" i="0" u="none" strike="noStrike" baseline="0" dirty="0">
                <a:solidFill>
                  <a:srgbClr val="002060"/>
                </a:solidFill>
                <a:latin typeface="Malacitana"/>
              </a:rPr>
              <a:t>Cumplir los principios FAIR</a:t>
            </a:r>
          </a:p>
          <a:p>
            <a:pPr marL="1828800" lvl="3" indent="-457200" algn="just">
              <a:buFont typeface="Arial" panose="05000000000000000000" pitchFamily="2" charset="2"/>
              <a:buChar char="•"/>
            </a:pPr>
            <a:r>
              <a:rPr lang="es-ES" sz="2400" dirty="0">
                <a:solidFill>
                  <a:srgbClr val="002060"/>
                </a:solidFill>
                <a:latin typeface="Malacitana"/>
              </a:rPr>
              <a:t>Esquema de metadatos </a:t>
            </a:r>
            <a:r>
              <a:rPr lang="es-ES" sz="2400" dirty="0" err="1">
                <a:solidFill>
                  <a:srgbClr val="002060"/>
                </a:solidFill>
                <a:latin typeface="Malacitana"/>
              </a:rPr>
              <a:t>Dublin</a:t>
            </a:r>
            <a:r>
              <a:rPr lang="es-ES" sz="2400" dirty="0">
                <a:solidFill>
                  <a:srgbClr val="002060"/>
                </a:solidFill>
                <a:latin typeface="Malacitana"/>
              </a:rPr>
              <a:t> Core</a:t>
            </a:r>
          </a:p>
          <a:p>
            <a:pPr marL="1828800" lvl="3" indent="-457200" algn="just">
              <a:buFont typeface="Arial" panose="05000000000000000000" pitchFamily="2" charset="2"/>
              <a:buChar char="•"/>
            </a:pPr>
            <a:r>
              <a:rPr lang="es-ES" sz="2400" b="0" i="0" u="none" strike="noStrike" baseline="0" dirty="0">
                <a:solidFill>
                  <a:srgbClr val="002060"/>
                </a:solidFill>
                <a:latin typeface="Malacitana"/>
              </a:rPr>
              <a:t>Protocolo OAI-PMH</a:t>
            </a:r>
          </a:p>
          <a:p>
            <a:pPr marL="1828800" lvl="3" indent="-457200" algn="just">
              <a:buFont typeface="Arial" panose="05000000000000000000" pitchFamily="2" charset="2"/>
              <a:buChar char="•"/>
            </a:pPr>
            <a:r>
              <a:rPr lang="es-ES" sz="2400" dirty="0" err="1">
                <a:solidFill>
                  <a:srgbClr val="002060"/>
                </a:solidFill>
                <a:latin typeface="Malacitana"/>
              </a:rPr>
              <a:t>OpenAire</a:t>
            </a:r>
            <a:endParaRPr lang="es-ES" sz="2400" b="0" i="0" u="none" strike="noStrike" baseline="0" dirty="0">
              <a:solidFill>
                <a:srgbClr val="002060"/>
              </a:solidFill>
              <a:latin typeface="Malacitana"/>
            </a:endParaRPr>
          </a:p>
          <a:p>
            <a:pPr marL="914400" lvl="1" indent="-457200" algn="just">
              <a:buFont typeface="Wingdings" panose="05000000000000000000" pitchFamily="2" charset="2"/>
              <a:buChar char="§"/>
            </a:pPr>
            <a:r>
              <a:rPr lang="es-ES" sz="2400" dirty="0">
                <a:solidFill>
                  <a:srgbClr val="002060"/>
                </a:solidFill>
                <a:latin typeface="Malacitana"/>
              </a:rPr>
              <a:t>¿Cómo hacerlo?</a:t>
            </a:r>
          </a:p>
          <a:p>
            <a:pPr marL="1828800" lvl="3" indent="-457200" algn="just">
              <a:buFont typeface="Arial" panose="020B0604020202020204" pitchFamily="34" charset="0"/>
              <a:buChar char="•"/>
            </a:pPr>
            <a:r>
              <a:rPr lang="es-ES" sz="2400" dirty="0">
                <a:solidFill>
                  <a:srgbClr val="002060"/>
                </a:solidFill>
                <a:latin typeface="Malacitana"/>
              </a:rPr>
              <a:t>Acceso identificado a RIUMA</a:t>
            </a:r>
          </a:p>
          <a:p>
            <a:pPr marL="1828800" lvl="3" indent="-457200" algn="just">
              <a:buFont typeface="Arial" panose="020B0604020202020204" pitchFamily="34" charset="0"/>
              <a:buChar char="•"/>
            </a:pPr>
            <a:r>
              <a:rPr lang="es-ES" sz="2400" dirty="0">
                <a:solidFill>
                  <a:srgbClr val="002060"/>
                </a:solidFill>
                <a:latin typeface="Malacitana"/>
              </a:rPr>
              <a:t>Cumplimentar formulario de envío</a:t>
            </a:r>
          </a:p>
          <a:p>
            <a:pPr marL="1828800" lvl="3" indent="-457200" algn="just">
              <a:buFont typeface="Arial" panose="020B0604020202020204" pitchFamily="34" charset="0"/>
              <a:buChar char="•"/>
            </a:pPr>
            <a:r>
              <a:rPr lang="es-ES" sz="2400" dirty="0">
                <a:solidFill>
                  <a:srgbClr val="002060"/>
                </a:solidFill>
                <a:latin typeface="Malacitana"/>
              </a:rPr>
              <a:t>Adjuntar ficheros</a:t>
            </a:r>
          </a:p>
          <a:p>
            <a:pPr marL="914400" lvl="1" indent="-457200" algn="just">
              <a:buFont typeface="Wingdings" panose="05000000000000000000" pitchFamily="2" charset="2"/>
              <a:buChar char="§"/>
            </a:pPr>
            <a:r>
              <a:rPr lang="es-ES" sz="2400" dirty="0">
                <a:solidFill>
                  <a:srgbClr val="002060"/>
                </a:solidFill>
                <a:latin typeface="Malacitana"/>
              </a:rPr>
              <a:t>Ayuda: </a:t>
            </a:r>
            <a:r>
              <a:rPr lang="es-ES" sz="2400" dirty="0">
                <a:latin typeface="Malacitana"/>
                <a:ea typeface="+mn-lt"/>
                <a:cs typeface="+mn-lt"/>
                <a:hlinkClick r:id="rId4"/>
              </a:rPr>
              <a:t>https://biblioguias.uma.es/RIUMA/Datasets_Deposito</a:t>
            </a:r>
            <a:endParaRPr lang="es-ES" sz="2400" dirty="0">
              <a:solidFill>
                <a:srgbClr val="002060"/>
              </a:solidFill>
              <a:latin typeface="Malacitana"/>
            </a:endParaRPr>
          </a:p>
          <a:p>
            <a:pPr lvl="1" algn="just"/>
            <a:endParaRPr lang="es-ES" sz="3200" dirty="0">
              <a:solidFill>
                <a:srgbClr val="000000"/>
              </a:solidFill>
              <a:latin typeface="Calibri"/>
              <a:cs typeface="Calibri"/>
            </a:endParaRPr>
          </a:p>
          <a:p>
            <a:pPr marL="1828800" lvl="3" indent="-457200" algn="just">
              <a:buFont typeface="Wingdings" panose="05000000000000000000" pitchFamily="2" charset="2"/>
              <a:buChar char="§"/>
            </a:pPr>
            <a:endParaRPr lang="es-ES" sz="3200" b="0" i="0" u="none" strike="noStrike" baseline="0" dirty="0">
              <a:solidFill>
                <a:srgbClr val="002060"/>
              </a:solidFill>
              <a:latin typeface="Arial Narrow" panose="020B0606020202030204" pitchFamily="34" charset="0"/>
            </a:endParaRPr>
          </a:p>
          <a:p>
            <a:pPr marL="457200" indent="-457200" algn="just">
              <a:buFont typeface="Wingdings" panose="05000000000000000000" pitchFamily="2" charset="2"/>
              <a:buChar char="Ø"/>
            </a:pPr>
            <a:endParaRPr lang="es-ES" sz="3200" b="0" i="0" u="none" strike="noStrike" baseline="0" dirty="0">
              <a:solidFill>
                <a:srgbClr val="002060"/>
              </a:solidFill>
              <a:latin typeface="Arial Narrow" panose="020B0606020202030204" pitchFamily="34" charset="0"/>
            </a:endParaRPr>
          </a:p>
          <a:p>
            <a:pPr marL="457200" indent="-457200" algn="just">
              <a:buFont typeface="Wingdings" panose="05000000000000000000" pitchFamily="2" charset="2"/>
              <a:buChar char="Ø"/>
            </a:pPr>
            <a:endParaRPr lang="es-ES" sz="3200" dirty="0">
              <a:latin typeface="Arial Narrow" panose="020B0606020202030204" pitchFamily="34" charset="0"/>
            </a:endParaRPr>
          </a:p>
          <a:p>
            <a:pPr marL="457200" indent="-457200" algn="just">
              <a:buFont typeface="Arial" panose="020B0604020202020204" pitchFamily="34" charset="0"/>
              <a:buChar char="•"/>
            </a:pPr>
            <a:endParaRPr lang="es-ES" sz="3200" dirty="0">
              <a:latin typeface="Arial Narrow" panose="020B0606020202030204" pitchFamily="34" charset="0"/>
            </a:endParaRPr>
          </a:p>
        </p:txBody>
      </p:sp>
    </p:spTree>
    <p:extLst>
      <p:ext uri="{BB962C8B-B14F-4D97-AF65-F5344CB8AC3E}">
        <p14:creationId xmlns:p14="http://schemas.microsoft.com/office/powerpoint/2010/main" val="11813621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Isosceles Triangle 17">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descr="Imagen que contiene Texto&#10;&#10;Descripción generada automáticamente">
            <a:extLst>
              <a:ext uri="{FF2B5EF4-FFF2-40B4-BE49-F238E27FC236}">
                <a16:creationId xmlns:a16="http://schemas.microsoft.com/office/drawing/2014/main" id="{9A966063-16C3-4D73-A6E5-5024D4CDDC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792376" cy="1274323"/>
          </a:xfrm>
          <a:prstGeom prst="rect">
            <a:avLst/>
          </a:prstGeom>
          <a:ln>
            <a:noFill/>
          </a:ln>
        </p:spPr>
      </p:pic>
      <p:sp>
        <p:nvSpPr>
          <p:cNvPr id="20" name="Isosceles Triangle 19">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uadroTexto 12">
            <a:extLst>
              <a:ext uri="{FF2B5EF4-FFF2-40B4-BE49-F238E27FC236}">
                <a16:creationId xmlns:a16="http://schemas.microsoft.com/office/drawing/2014/main" id="{4C3E2975-A99D-4AB6-A974-E834C1D9516A}"/>
              </a:ext>
            </a:extLst>
          </p:cNvPr>
          <p:cNvSpPr txBox="1"/>
          <p:nvPr/>
        </p:nvSpPr>
        <p:spPr>
          <a:xfrm>
            <a:off x="2141645" y="1476776"/>
            <a:ext cx="7508382" cy="4124206"/>
          </a:xfrm>
          <a:prstGeom prst="rect">
            <a:avLst/>
          </a:prstGeom>
          <a:noFill/>
        </p:spPr>
        <p:txBody>
          <a:bodyPr wrap="square" lIns="91440" tIns="45720" rIns="91440" bIns="45720" rtlCol="0" anchor="t">
            <a:spAutoFit/>
          </a:bodyPr>
          <a:lstStyle/>
          <a:p>
            <a:pPr algn="ctr"/>
            <a:r>
              <a:rPr lang="es-ES" sz="2800" b="1">
                <a:solidFill>
                  <a:srgbClr val="002060"/>
                </a:solidFill>
                <a:latin typeface="Malacitana"/>
              </a:rPr>
              <a:t>1. Ciencia abierta</a:t>
            </a:r>
          </a:p>
          <a:p>
            <a:pPr algn="ctr"/>
            <a:endParaRPr lang="es-ES" sz="2800">
              <a:solidFill>
                <a:srgbClr val="002060"/>
              </a:solidFill>
              <a:latin typeface="Malacitana"/>
            </a:endParaRPr>
          </a:p>
          <a:p>
            <a:pPr algn="ctr"/>
            <a:r>
              <a:rPr lang="es-ES" sz="2800">
                <a:solidFill>
                  <a:srgbClr val="002060"/>
                </a:solidFill>
                <a:latin typeface="Malacitana"/>
              </a:rPr>
              <a:t>-</a:t>
            </a:r>
            <a:r>
              <a:rPr lang="es-ES" sz="2400">
                <a:solidFill>
                  <a:srgbClr val="0070C0"/>
                </a:solidFill>
                <a:latin typeface="Malacitana"/>
              </a:rPr>
              <a:t>Definición</a:t>
            </a:r>
            <a:r>
              <a:rPr lang="es-ES" sz="2400">
                <a:solidFill>
                  <a:srgbClr val="002060"/>
                </a:solidFill>
                <a:latin typeface="Malacitana"/>
              </a:rPr>
              <a:t>-</a:t>
            </a:r>
            <a:endParaRPr lang="es-ES" sz="2400" b="0" i="0" u="none" strike="noStrike" baseline="0">
              <a:latin typeface="Malacitana"/>
            </a:endParaRPr>
          </a:p>
          <a:p>
            <a:pPr algn="just"/>
            <a:endParaRPr lang="es-ES" sz="2000" b="1">
              <a:solidFill>
                <a:srgbClr val="002060"/>
              </a:solidFill>
              <a:latin typeface="Malacitana"/>
              <a:ea typeface="+mn-lt"/>
              <a:cs typeface="+mn-lt"/>
            </a:endParaRPr>
          </a:p>
          <a:p>
            <a:pPr algn="just"/>
            <a:r>
              <a:rPr lang="es-ES" b="1">
                <a:solidFill>
                  <a:srgbClr val="002060"/>
                </a:solidFill>
                <a:latin typeface="Malacitana" panose="00000500000000000000" pitchFamily="50" charset="0"/>
                <a:ea typeface="+mn-lt"/>
                <a:cs typeface="+mn-lt"/>
              </a:rPr>
              <a:t>“La ciencia abierta </a:t>
            </a:r>
            <a:r>
              <a:rPr lang="es-ES">
                <a:solidFill>
                  <a:srgbClr val="002060"/>
                </a:solidFill>
                <a:latin typeface="Malacitana" panose="00000500000000000000" pitchFamily="50" charset="0"/>
                <a:ea typeface="+mn-lt"/>
                <a:cs typeface="+mn-lt"/>
              </a:rPr>
              <a:t>es un movimiento mundial que, surgido de la comunidad científica, aboga por una </a:t>
            </a:r>
            <a:r>
              <a:rPr lang="es-ES" b="1">
                <a:solidFill>
                  <a:srgbClr val="002060"/>
                </a:solidFill>
                <a:latin typeface="Malacitana" panose="00000500000000000000" pitchFamily="50" charset="0"/>
                <a:ea typeface="+mn-lt"/>
                <a:cs typeface="+mn-lt"/>
              </a:rPr>
              <a:t>mayor accesibilidad, colaboración, eficiencia y transparencia de la investigación</a:t>
            </a:r>
            <a:r>
              <a:rPr lang="es-ES">
                <a:solidFill>
                  <a:srgbClr val="002060"/>
                </a:solidFill>
                <a:latin typeface="Malacitana" panose="00000500000000000000" pitchFamily="50" charset="0"/>
                <a:ea typeface="+mn-lt"/>
                <a:cs typeface="+mn-lt"/>
              </a:rPr>
              <a:t>, para que sea más democrática y con mayor vinculación a las necesidades de la sociedad”. </a:t>
            </a:r>
            <a:endParaRPr lang="es-ES">
              <a:solidFill>
                <a:srgbClr val="002060"/>
              </a:solidFill>
              <a:latin typeface="Malacitana" panose="00000500000000000000" pitchFamily="50" charset="0"/>
            </a:endParaRPr>
          </a:p>
          <a:p>
            <a:pPr marL="457200" indent="-457200" algn="just">
              <a:buFont typeface="Wingdings" panose="05000000000000000000" pitchFamily="2" charset="2"/>
              <a:buChar char="Ø"/>
            </a:pPr>
            <a:endParaRPr lang="es-ES">
              <a:solidFill>
                <a:srgbClr val="002060"/>
              </a:solidFill>
              <a:latin typeface="Malacitana" panose="00000500000000000000" pitchFamily="50" charset="0"/>
            </a:endParaRPr>
          </a:p>
          <a:p>
            <a:pPr marL="457200" indent="-457200" algn="just">
              <a:buFont typeface="Wingdings" panose="05000000000000000000" pitchFamily="2" charset="2"/>
              <a:buChar char="Ø"/>
            </a:pPr>
            <a:endParaRPr lang="es-ES" sz="3200" b="0" i="0" u="none" strike="noStrike" baseline="0">
              <a:latin typeface="Arial Narrow" panose="020B0606020202030204" pitchFamily="34" charset="0"/>
            </a:endParaRPr>
          </a:p>
          <a:p>
            <a:pPr marL="457200" indent="-457200" algn="just">
              <a:buFont typeface="Arial" panose="020B0604020202020204" pitchFamily="34" charset="0"/>
              <a:buChar char="•"/>
            </a:pPr>
            <a:endParaRPr lang="es-ES" sz="3200" b="0" i="0" u="none" strike="noStrike" baseline="0">
              <a:latin typeface="Arial Narrow" panose="020B0606020202030204" pitchFamily="34" charset="0"/>
            </a:endParaRPr>
          </a:p>
        </p:txBody>
      </p:sp>
      <p:sp>
        <p:nvSpPr>
          <p:cNvPr id="2" name="CuadroTexto 1">
            <a:extLst>
              <a:ext uri="{FF2B5EF4-FFF2-40B4-BE49-F238E27FC236}">
                <a16:creationId xmlns:a16="http://schemas.microsoft.com/office/drawing/2014/main" id="{605F7FB6-0D63-4CE9-9B7E-5A641F050F50}"/>
              </a:ext>
            </a:extLst>
          </p:cNvPr>
          <p:cNvSpPr txBox="1"/>
          <p:nvPr/>
        </p:nvSpPr>
        <p:spPr>
          <a:xfrm>
            <a:off x="5877017" y="5226387"/>
            <a:ext cx="5746241" cy="584775"/>
          </a:xfrm>
          <a:prstGeom prst="rect">
            <a:avLst/>
          </a:prstGeom>
          <a:noFill/>
        </p:spPr>
        <p:txBody>
          <a:bodyPr wrap="square" rtlCol="0">
            <a:spAutoFit/>
          </a:bodyPr>
          <a:lstStyle/>
          <a:p>
            <a:r>
              <a:rPr lang="es-ES" sz="1400" b="1" dirty="0">
                <a:solidFill>
                  <a:srgbClr val="002060"/>
                </a:solidFill>
                <a:latin typeface="Malacitana"/>
                <a:ea typeface="+mn-lt"/>
                <a:cs typeface="+mn-lt"/>
              </a:rPr>
              <a:t>Fuente: </a:t>
            </a:r>
            <a:r>
              <a:rPr lang="es-ES" sz="1400" b="1" dirty="0">
                <a:solidFill>
                  <a:srgbClr val="0070C0"/>
                </a:solidFill>
                <a:latin typeface="Malacitana"/>
                <a:ea typeface="+mn-lt"/>
                <a:cs typeface="+mn-lt"/>
                <a:hlinkClick r:id="rId4"/>
              </a:rPr>
              <a:t>https://biblioguias.uma.es/CienciaAbierta/</a:t>
            </a:r>
            <a:endParaRPr lang="es-ES" sz="1400" b="1" dirty="0">
              <a:solidFill>
                <a:srgbClr val="0070C0"/>
              </a:solidFill>
              <a:latin typeface="Malacitana"/>
              <a:ea typeface="+mn-lt"/>
              <a:cs typeface="+mn-lt"/>
            </a:endParaRPr>
          </a:p>
          <a:p>
            <a:endParaRPr lang="es-ES" dirty="0"/>
          </a:p>
        </p:txBody>
      </p:sp>
    </p:spTree>
    <p:extLst>
      <p:ext uri="{BB962C8B-B14F-4D97-AF65-F5344CB8AC3E}">
        <p14:creationId xmlns:p14="http://schemas.microsoft.com/office/powerpoint/2010/main" val="30383091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Isosceles Triangle 17">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descr="Imagen que contiene Texto&#10;&#10;Descripción generada automáticamente">
            <a:extLst>
              <a:ext uri="{FF2B5EF4-FFF2-40B4-BE49-F238E27FC236}">
                <a16:creationId xmlns:a16="http://schemas.microsoft.com/office/drawing/2014/main" id="{9A966063-16C3-4D73-A6E5-5024D4CDDC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792376" cy="1274323"/>
          </a:xfrm>
          <a:prstGeom prst="rect">
            <a:avLst/>
          </a:prstGeom>
          <a:ln>
            <a:noFill/>
          </a:ln>
        </p:spPr>
      </p:pic>
      <p:sp>
        <p:nvSpPr>
          <p:cNvPr id="20" name="Isosceles Triangle 19">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uadroTexto 12">
            <a:extLst>
              <a:ext uri="{FF2B5EF4-FFF2-40B4-BE49-F238E27FC236}">
                <a16:creationId xmlns:a16="http://schemas.microsoft.com/office/drawing/2014/main" id="{4C3E2975-A99D-4AB6-A974-E834C1D9516A}"/>
              </a:ext>
            </a:extLst>
          </p:cNvPr>
          <p:cNvSpPr txBox="1"/>
          <p:nvPr/>
        </p:nvSpPr>
        <p:spPr>
          <a:xfrm>
            <a:off x="1318664" y="1367160"/>
            <a:ext cx="9006065" cy="11172289"/>
          </a:xfrm>
          <a:prstGeom prst="rect">
            <a:avLst/>
          </a:prstGeom>
          <a:noFill/>
        </p:spPr>
        <p:txBody>
          <a:bodyPr wrap="square" lIns="91440" tIns="45720" rIns="91440" bIns="45720" rtlCol="0" anchor="t">
            <a:spAutoFit/>
          </a:bodyPr>
          <a:lstStyle/>
          <a:p>
            <a:pPr algn="ctr"/>
            <a:r>
              <a:rPr lang="es-ES" sz="2800" b="1" dirty="0">
                <a:solidFill>
                  <a:srgbClr val="002060"/>
                </a:solidFill>
                <a:latin typeface="Malacitana"/>
              </a:rPr>
              <a:t>Ciencia abierta</a:t>
            </a:r>
          </a:p>
          <a:p>
            <a:pPr algn="ctr"/>
            <a:r>
              <a:rPr lang="es-ES" sz="2800" dirty="0">
                <a:solidFill>
                  <a:srgbClr val="002060"/>
                </a:solidFill>
                <a:latin typeface="Malacitana"/>
              </a:rPr>
              <a:t>-</a:t>
            </a:r>
            <a:r>
              <a:rPr lang="es-ES" sz="2400" dirty="0">
                <a:solidFill>
                  <a:srgbClr val="0070C0"/>
                </a:solidFill>
                <a:latin typeface="Malacitana"/>
              </a:rPr>
              <a:t>Horizonte Europa</a:t>
            </a:r>
            <a:r>
              <a:rPr lang="es-ES" sz="2400" dirty="0">
                <a:solidFill>
                  <a:srgbClr val="002060"/>
                </a:solidFill>
                <a:latin typeface="Malacitana"/>
              </a:rPr>
              <a:t>-</a:t>
            </a:r>
          </a:p>
          <a:p>
            <a:pPr algn="ctr"/>
            <a:endParaRPr lang="es-ES" sz="2400" dirty="0">
              <a:solidFill>
                <a:srgbClr val="002060"/>
              </a:solidFill>
              <a:latin typeface="Malacitana"/>
            </a:endParaRPr>
          </a:p>
          <a:p>
            <a:pPr algn="just"/>
            <a:r>
              <a:rPr lang="es-ES" sz="1600" dirty="0">
                <a:solidFill>
                  <a:srgbClr val="002060"/>
                </a:solidFill>
                <a:latin typeface="Malacitana" panose="00000500000000000000" pitchFamily="50" charset="0"/>
              </a:rPr>
              <a:t>Es el Programa Marco de Investigación e Innovación (I+I) de la Unión Europea para el período 2021 -2027. Sobre su política de ciencia abierta especifica “el acceso abierto obligatorio a las publicaciones y los principios de la ciencia abierta se aplican en todo el Programa”. Indicando </a:t>
            </a:r>
            <a:r>
              <a:rPr lang="es-ES" sz="1600" b="1" dirty="0">
                <a:solidFill>
                  <a:srgbClr val="002060"/>
                </a:solidFill>
                <a:latin typeface="Malacitana" panose="00000500000000000000" pitchFamily="50" charset="0"/>
              </a:rPr>
              <a:t>estos requisitos para los participantes en alguno de sus proyectos:</a:t>
            </a:r>
          </a:p>
          <a:p>
            <a:pPr algn="just"/>
            <a:endParaRPr lang="es-ES" sz="1600" dirty="0">
              <a:solidFill>
                <a:srgbClr val="002060"/>
              </a:solidFill>
              <a:latin typeface="Malacitana" panose="00000500000000000000" pitchFamily="50" charset="0"/>
            </a:endParaRPr>
          </a:p>
          <a:p>
            <a:pPr marL="171450" indent="-171450" algn="just">
              <a:buFont typeface="Wingdings" panose="05000000000000000000" pitchFamily="2" charset="2"/>
              <a:buChar char="Ø"/>
            </a:pPr>
            <a:r>
              <a:rPr lang="es-ES" sz="1600" dirty="0">
                <a:solidFill>
                  <a:srgbClr val="002060"/>
                </a:solidFill>
                <a:latin typeface="Malacitana" panose="00000500000000000000" pitchFamily="50" charset="0"/>
                <a:ea typeface="+mn-lt"/>
                <a:cs typeface="+mn-lt"/>
              </a:rPr>
              <a:t>Establecer un </a:t>
            </a:r>
            <a:r>
              <a:rPr lang="es-ES" sz="1600" b="1" dirty="0">
                <a:solidFill>
                  <a:srgbClr val="002060"/>
                </a:solidFill>
                <a:latin typeface="Malacitana" panose="00000500000000000000" pitchFamily="50" charset="0"/>
                <a:ea typeface="+mn-lt"/>
                <a:cs typeface="+mn-lt"/>
              </a:rPr>
              <a:t>plan de gestión de datos </a:t>
            </a:r>
            <a:r>
              <a:rPr lang="es-ES" sz="1600" dirty="0">
                <a:solidFill>
                  <a:srgbClr val="002060"/>
                </a:solidFill>
                <a:latin typeface="Malacitana" panose="00000500000000000000" pitchFamily="50" charset="0"/>
                <a:ea typeface="+mn-lt"/>
                <a:cs typeface="+mn-lt"/>
              </a:rPr>
              <a:t>(Data Management Plan - DMP) y actualizarlo periódicamente.</a:t>
            </a:r>
          </a:p>
          <a:p>
            <a:pPr marL="171450" indent="-171450" algn="just">
              <a:buFont typeface="Wingdings" panose="05000000000000000000" pitchFamily="2" charset="2"/>
              <a:buChar char="Ø"/>
            </a:pPr>
            <a:r>
              <a:rPr lang="es-ES" sz="1600" dirty="0">
                <a:solidFill>
                  <a:srgbClr val="002060"/>
                </a:solidFill>
                <a:latin typeface="Malacitana" panose="00000500000000000000" pitchFamily="50" charset="0"/>
                <a:ea typeface="+mn-lt"/>
                <a:cs typeface="+mn-lt"/>
              </a:rPr>
              <a:t>Depositar los datos en un </a:t>
            </a:r>
            <a:r>
              <a:rPr lang="es-ES" sz="1600" b="1" dirty="0">
                <a:solidFill>
                  <a:srgbClr val="002060"/>
                </a:solidFill>
                <a:latin typeface="Malacitana" panose="00000500000000000000" pitchFamily="50" charset="0"/>
                <a:ea typeface="+mn-lt"/>
                <a:cs typeface="+mn-lt"/>
              </a:rPr>
              <a:t>repositorio</a:t>
            </a:r>
            <a:r>
              <a:rPr lang="es-ES" sz="1600" dirty="0">
                <a:solidFill>
                  <a:srgbClr val="002060"/>
                </a:solidFill>
                <a:latin typeface="Malacitana" panose="00000500000000000000" pitchFamily="50" charset="0"/>
                <a:ea typeface="+mn-lt"/>
                <a:cs typeface="+mn-lt"/>
              </a:rPr>
              <a:t> de confianza aceptado por la CE/Agencia.</a:t>
            </a:r>
          </a:p>
          <a:p>
            <a:pPr marL="171450" indent="-171450" algn="just">
              <a:buFont typeface="Wingdings" panose="05000000000000000000" pitchFamily="2" charset="2"/>
              <a:buChar char="Ø"/>
            </a:pPr>
            <a:r>
              <a:rPr lang="es-ES" sz="1600" dirty="0">
                <a:solidFill>
                  <a:srgbClr val="002060"/>
                </a:solidFill>
                <a:latin typeface="Malacitana" panose="00000500000000000000" pitchFamily="50" charset="0"/>
                <a:ea typeface="+mn-lt"/>
                <a:cs typeface="+mn-lt"/>
              </a:rPr>
              <a:t>Garantizar el </a:t>
            </a:r>
            <a:r>
              <a:rPr lang="es-ES" sz="1600" b="1" dirty="0">
                <a:solidFill>
                  <a:srgbClr val="002060"/>
                </a:solidFill>
                <a:latin typeface="Malacitana" panose="00000500000000000000" pitchFamily="50" charset="0"/>
                <a:ea typeface="+mn-lt"/>
                <a:cs typeface="+mn-lt"/>
              </a:rPr>
              <a:t>acceso abierto</a:t>
            </a:r>
            <a:r>
              <a:rPr lang="es-ES" sz="1600" dirty="0">
                <a:solidFill>
                  <a:srgbClr val="002060"/>
                </a:solidFill>
                <a:latin typeface="Malacitana" panose="00000500000000000000" pitchFamily="50" charset="0"/>
                <a:ea typeface="+mn-lt"/>
                <a:cs typeface="+mn-lt"/>
              </a:rPr>
              <a:t>, a través del repositorio, a los datos depositados, siguiendo el principio «tan abierto como sea posible según sea necesario», </a:t>
            </a:r>
            <a:r>
              <a:rPr lang="es-ES" sz="1600" b="1" dirty="0">
                <a:solidFill>
                  <a:srgbClr val="002060"/>
                </a:solidFill>
                <a:latin typeface="Malacitana" panose="00000500000000000000" pitchFamily="50" charset="0"/>
                <a:ea typeface="+mn-lt"/>
                <a:cs typeface="+mn-lt"/>
              </a:rPr>
              <a:t>a menos que </a:t>
            </a:r>
            <a:r>
              <a:rPr lang="es-ES" sz="1600" dirty="0">
                <a:solidFill>
                  <a:srgbClr val="002060"/>
                </a:solidFill>
                <a:latin typeface="Malacitana" panose="00000500000000000000" pitchFamily="50" charset="0"/>
                <a:ea typeface="+mn-lt"/>
                <a:cs typeface="+mn-lt"/>
              </a:rPr>
              <a:t>perjudique los intereses legítimos del socio o contravenga otras restricciones del acuerdo de subvención o el interés general de la UE. De ser así, debe justificarse en el DMP.</a:t>
            </a:r>
          </a:p>
          <a:p>
            <a:pPr marL="171450" indent="-171450" algn="just">
              <a:buFont typeface="Wingdings" panose="05000000000000000000" pitchFamily="2" charset="2"/>
              <a:buChar char="Ø"/>
            </a:pPr>
            <a:r>
              <a:rPr lang="es-ES" sz="1600" dirty="0">
                <a:solidFill>
                  <a:srgbClr val="002060"/>
                </a:solidFill>
                <a:latin typeface="Malacitana" panose="00000500000000000000" pitchFamily="50" charset="0"/>
                <a:ea typeface="+mn-lt"/>
                <a:cs typeface="+mn-lt"/>
              </a:rPr>
              <a:t>Proporcionar información a través del repositorio sobre cualquier </a:t>
            </a:r>
            <a:r>
              <a:rPr lang="es-ES" sz="1600" b="1" dirty="0">
                <a:solidFill>
                  <a:srgbClr val="002060"/>
                </a:solidFill>
                <a:latin typeface="Malacitana" panose="00000500000000000000" pitchFamily="50" charset="0"/>
                <a:ea typeface="+mn-lt"/>
                <a:cs typeface="+mn-lt"/>
              </a:rPr>
              <a:t>otra herramienta e instrumento necesario</a:t>
            </a:r>
            <a:r>
              <a:rPr lang="es-ES" sz="1600" dirty="0">
                <a:solidFill>
                  <a:srgbClr val="002060"/>
                </a:solidFill>
                <a:latin typeface="Malacitana" panose="00000500000000000000" pitchFamily="50" charset="0"/>
                <a:ea typeface="+mn-lt"/>
                <a:cs typeface="+mn-lt"/>
              </a:rPr>
              <a:t> para reutilizar o validar los datos sobre cualquier resultado de la investigación. </a:t>
            </a:r>
          </a:p>
          <a:p>
            <a:pPr marL="171450" indent="-171450" algn="just">
              <a:buFont typeface="Wingdings" panose="05000000000000000000" pitchFamily="2" charset="2"/>
              <a:buChar char="Ø"/>
            </a:pPr>
            <a:endParaRPr lang="es-ES" sz="1600" b="1" dirty="0">
              <a:solidFill>
                <a:srgbClr val="002060"/>
              </a:solidFill>
              <a:latin typeface="Malacitana" panose="00000500000000000000" pitchFamily="50" charset="0"/>
              <a:ea typeface="+mn-lt"/>
              <a:cs typeface="+mn-lt"/>
            </a:endParaRPr>
          </a:p>
          <a:p>
            <a:pPr lvl="8" algn="just"/>
            <a:r>
              <a:rPr lang="es-ES" sz="1200" b="1" dirty="0">
                <a:solidFill>
                  <a:srgbClr val="002060"/>
                </a:solidFill>
                <a:latin typeface="Malacitana" panose="00000500000000000000" pitchFamily="50" charset="0"/>
              </a:rPr>
              <a:t>             </a:t>
            </a:r>
          </a:p>
          <a:p>
            <a:pPr lvl="8" algn="just"/>
            <a:endParaRPr lang="es-ES" sz="1200" b="1" dirty="0">
              <a:solidFill>
                <a:srgbClr val="002060"/>
              </a:solidFill>
              <a:latin typeface="Malacitana" panose="00000500000000000000" pitchFamily="50" charset="0"/>
            </a:endParaRPr>
          </a:p>
          <a:p>
            <a:pPr lvl="8" algn="just"/>
            <a:r>
              <a:rPr lang="es-ES" sz="1200" b="1" dirty="0">
                <a:solidFill>
                  <a:srgbClr val="002060"/>
                </a:solidFill>
                <a:latin typeface="Malacitana" panose="00000500000000000000" pitchFamily="50" charset="0"/>
              </a:rPr>
              <a:t>                                     Véase</a:t>
            </a:r>
            <a:r>
              <a:rPr lang="es-ES" sz="1200" dirty="0">
                <a:solidFill>
                  <a:srgbClr val="002060"/>
                </a:solidFill>
                <a:latin typeface="Malacitana" panose="00000500000000000000" pitchFamily="50" charset="0"/>
              </a:rPr>
              <a:t>: </a:t>
            </a:r>
            <a:r>
              <a:rPr lang="es-ES" sz="1200" dirty="0">
                <a:solidFill>
                  <a:srgbClr val="002060"/>
                </a:solidFill>
                <a:latin typeface="Malacitana" panose="00000500000000000000" pitchFamily="50" charset="0"/>
                <a:ea typeface="+mn-lt"/>
                <a:cs typeface="+mn-lt"/>
                <a:hlinkClick r:id="rId4"/>
              </a:rPr>
              <a:t>Horizonte Europa. Guía del participante</a:t>
            </a:r>
            <a:endParaRPr lang="es-ES" sz="1200" dirty="0">
              <a:solidFill>
                <a:srgbClr val="002060"/>
              </a:solidFill>
              <a:latin typeface="Malacitana" panose="00000500000000000000" pitchFamily="50" charset="0"/>
            </a:endParaRPr>
          </a:p>
          <a:p>
            <a:pPr algn="just"/>
            <a:endParaRPr lang="es-ES" dirty="0">
              <a:solidFill>
                <a:srgbClr val="002060"/>
              </a:solidFill>
              <a:latin typeface="Malacitana" panose="00000500000000000000" pitchFamily="50" charset="0"/>
            </a:endParaRPr>
          </a:p>
          <a:p>
            <a:pPr algn="just"/>
            <a:endParaRPr lang="es-ES" dirty="0">
              <a:solidFill>
                <a:srgbClr val="002060"/>
              </a:solidFill>
              <a:latin typeface="Malacitana" panose="00000500000000000000" pitchFamily="50" charset="0"/>
            </a:endParaRPr>
          </a:p>
          <a:p>
            <a:pPr algn="just"/>
            <a:endParaRPr lang="es-ES" dirty="0">
              <a:solidFill>
                <a:srgbClr val="002060"/>
              </a:solidFill>
              <a:latin typeface="Malacitana" panose="00000500000000000000" pitchFamily="50" charset="0"/>
            </a:endParaRPr>
          </a:p>
          <a:p>
            <a:pPr lvl="8" algn="just"/>
            <a:endParaRPr lang="es-ES" sz="1400" b="1" dirty="0">
              <a:solidFill>
                <a:srgbClr val="002060"/>
              </a:solidFill>
              <a:latin typeface="Malacitana" panose="00000500000000000000" pitchFamily="50" charset="0"/>
            </a:endParaRPr>
          </a:p>
          <a:p>
            <a:pPr algn="just"/>
            <a:endParaRPr lang="es-ES" dirty="0">
              <a:solidFill>
                <a:srgbClr val="002060"/>
              </a:solidFill>
              <a:latin typeface="Malacitana" panose="00000500000000000000" pitchFamily="50" charset="0"/>
            </a:endParaRPr>
          </a:p>
          <a:p>
            <a:pPr algn="just"/>
            <a:endParaRPr lang="es-ES" dirty="0">
              <a:solidFill>
                <a:srgbClr val="002060"/>
              </a:solidFill>
              <a:latin typeface="Malacitana" panose="00000500000000000000" pitchFamily="50" charset="0"/>
            </a:endParaRPr>
          </a:p>
          <a:p>
            <a:pPr algn="just"/>
            <a:endParaRPr lang="es-ES" dirty="0">
              <a:solidFill>
                <a:srgbClr val="002060"/>
              </a:solidFill>
              <a:latin typeface="Malacitana" panose="00000500000000000000" pitchFamily="50" charset="0"/>
            </a:endParaRPr>
          </a:p>
          <a:p>
            <a:pPr algn="just"/>
            <a:endParaRPr lang="es-ES" dirty="0">
              <a:solidFill>
                <a:srgbClr val="002060"/>
              </a:solidFill>
              <a:latin typeface="Malacitana" panose="00000500000000000000" pitchFamily="50" charset="0"/>
            </a:endParaRPr>
          </a:p>
          <a:p>
            <a:pPr algn="just"/>
            <a:endParaRPr lang="es-ES" dirty="0">
              <a:solidFill>
                <a:srgbClr val="002060"/>
              </a:solidFill>
              <a:latin typeface="Malacitana" panose="00000500000000000000" pitchFamily="50" charset="0"/>
            </a:endParaRPr>
          </a:p>
          <a:p>
            <a:pPr algn="just"/>
            <a:endParaRPr lang="es-ES" dirty="0">
              <a:solidFill>
                <a:srgbClr val="002060"/>
              </a:solidFill>
              <a:latin typeface="Malacitana" panose="00000500000000000000" pitchFamily="50" charset="0"/>
            </a:endParaRPr>
          </a:p>
          <a:p>
            <a:pPr algn="just"/>
            <a:endParaRPr lang="es-ES" sz="1400" dirty="0">
              <a:solidFill>
                <a:srgbClr val="002060"/>
              </a:solidFill>
              <a:latin typeface="Malacitana" panose="00000500000000000000" pitchFamily="50" charset="0"/>
            </a:endParaRPr>
          </a:p>
          <a:p>
            <a:pPr algn="just"/>
            <a:endParaRPr lang="es-ES" dirty="0">
              <a:solidFill>
                <a:srgbClr val="002060"/>
              </a:solidFill>
              <a:latin typeface="Malacitana" panose="00000500000000000000" pitchFamily="50" charset="0"/>
            </a:endParaRPr>
          </a:p>
          <a:p>
            <a:pPr algn="just"/>
            <a:endParaRPr lang="es-ES" dirty="0">
              <a:solidFill>
                <a:srgbClr val="002060"/>
              </a:solidFill>
              <a:latin typeface="Malacitana" panose="00000500000000000000" pitchFamily="50" charset="0"/>
            </a:endParaRPr>
          </a:p>
          <a:p>
            <a:pPr algn="just"/>
            <a:endParaRPr lang="es-ES" dirty="0">
              <a:solidFill>
                <a:srgbClr val="002060"/>
              </a:solidFill>
              <a:latin typeface="Malacitana" panose="00000500000000000000" pitchFamily="50" charset="0"/>
            </a:endParaRPr>
          </a:p>
          <a:p>
            <a:pPr algn="just"/>
            <a:endParaRPr lang="es-ES" dirty="0">
              <a:solidFill>
                <a:srgbClr val="002060"/>
              </a:solidFill>
              <a:latin typeface="Malacitana" panose="00000500000000000000" pitchFamily="50" charset="0"/>
            </a:endParaRPr>
          </a:p>
          <a:p>
            <a:pPr algn="just"/>
            <a:endParaRPr lang="es-ES" dirty="0">
              <a:solidFill>
                <a:srgbClr val="002060"/>
              </a:solidFill>
              <a:latin typeface="Malacitana" panose="00000500000000000000" pitchFamily="50" charset="0"/>
            </a:endParaRPr>
          </a:p>
          <a:p>
            <a:pPr algn="just"/>
            <a:endParaRPr lang="es-ES" dirty="0">
              <a:solidFill>
                <a:srgbClr val="002060"/>
              </a:solidFill>
              <a:latin typeface="Malacitana" panose="00000500000000000000" pitchFamily="50" charset="0"/>
            </a:endParaRPr>
          </a:p>
          <a:p>
            <a:pPr algn="just"/>
            <a:endParaRPr lang="es-ES" dirty="0">
              <a:solidFill>
                <a:srgbClr val="002060"/>
              </a:solidFill>
              <a:latin typeface="Malacitana" panose="00000500000000000000" pitchFamily="50" charset="0"/>
            </a:endParaRPr>
          </a:p>
          <a:p>
            <a:pPr marL="457200" indent="-457200" algn="just">
              <a:buFont typeface="Wingdings" panose="05000000000000000000" pitchFamily="2" charset="2"/>
              <a:buChar char="Ø"/>
            </a:pPr>
            <a:endParaRPr lang="es-ES" sz="3200" b="0" i="0" u="none" strike="noStrike" baseline="0" dirty="0">
              <a:latin typeface="Arial Narrow" panose="020B0606020202030204" pitchFamily="34" charset="0"/>
            </a:endParaRPr>
          </a:p>
          <a:p>
            <a:pPr marL="457200" indent="-457200" algn="just">
              <a:buFont typeface="Arial" panose="020B0604020202020204" pitchFamily="34" charset="0"/>
              <a:buChar char="•"/>
            </a:pPr>
            <a:endParaRPr lang="es-ES" sz="3200" b="0" i="0" u="none" strike="noStrike" baseline="0" dirty="0">
              <a:latin typeface="Arial Narrow" panose="020B0606020202030204" pitchFamily="34" charset="0"/>
            </a:endParaRPr>
          </a:p>
        </p:txBody>
      </p:sp>
    </p:spTree>
    <p:extLst>
      <p:ext uri="{BB962C8B-B14F-4D97-AF65-F5344CB8AC3E}">
        <p14:creationId xmlns:p14="http://schemas.microsoft.com/office/powerpoint/2010/main" val="6168218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Isosceles Triangle 17">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descr="Imagen que contiene Texto&#10;&#10;Descripción generada automáticamente">
            <a:extLst>
              <a:ext uri="{FF2B5EF4-FFF2-40B4-BE49-F238E27FC236}">
                <a16:creationId xmlns:a16="http://schemas.microsoft.com/office/drawing/2014/main" id="{9A966063-16C3-4D73-A6E5-5024D4CDDC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792376" cy="1274323"/>
          </a:xfrm>
          <a:prstGeom prst="rect">
            <a:avLst/>
          </a:prstGeom>
          <a:ln>
            <a:noFill/>
          </a:ln>
        </p:spPr>
      </p:pic>
      <p:sp>
        <p:nvSpPr>
          <p:cNvPr id="20" name="Isosceles Triangle 19">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uadroTexto 12">
            <a:extLst>
              <a:ext uri="{FF2B5EF4-FFF2-40B4-BE49-F238E27FC236}">
                <a16:creationId xmlns:a16="http://schemas.microsoft.com/office/drawing/2014/main" id="{4C3E2975-A99D-4AB6-A974-E834C1D9516A}"/>
              </a:ext>
            </a:extLst>
          </p:cNvPr>
          <p:cNvSpPr txBox="1"/>
          <p:nvPr/>
        </p:nvSpPr>
        <p:spPr>
          <a:xfrm>
            <a:off x="548174" y="1356935"/>
            <a:ext cx="10488403" cy="4647426"/>
          </a:xfrm>
          <a:prstGeom prst="rect">
            <a:avLst/>
          </a:prstGeom>
          <a:noFill/>
        </p:spPr>
        <p:txBody>
          <a:bodyPr wrap="square" lIns="91440" tIns="45720" rIns="91440" bIns="45720" rtlCol="0" anchor="t">
            <a:spAutoFit/>
          </a:bodyPr>
          <a:lstStyle/>
          <a:p>
            <a:pPr algn="ctr"/>
            <a:r>
              <a:rPr lang="es-ES" sz="3200" b="1">
                <a:solidFill>
                  <a:srgbClr val="002060"/>
                </a:solidFill>
                <a:latin typeface="Malacitana"/>
              </a:rPr>
              <a:t> </a:t>
            </a:r>
            <a:r>
              <a:rPr lang="es-ES" sz="2800" b="1">
                <a:solidFill>
                  <a:srgbClr val="002060"/>
                </a:solidFill>
                <a:latin typeface="Malacitana"/>
              </a:rPr>
              <a:t>Ciencia abierta</a:t>
            </a:r>
          </a:p>
          <a:p>
            <a:pPr algn="ctr"/>
            <a:r>
              <a:rPr lang="es-ES" sz="2800">
                <a:solidFill>
                  <a:srgbClr val="002060"/>
                </a:solidFill>
                <a:latin typeface="Malacitana"/>
              </a:rPr>
              <a:t>-</a:t>
            </a:r>
            <a:r>
              <a:rPr lang="es-ES" sz="2400">
                <a:solidFill>
                  <a:srgbClr val="0070C0"/>
                </a:solidFill>
                <a:latin typeface="Malacitana"/>
              </a:rPr>
              <a:t>Reglamento 11/2021, de 21 de diciembre, de la </a:t>
            </a:r>
          </a:p>
          <a:p>
            <a:pPr algn="ctr"/>
            <a:r>
              <a:rPr lang="es-ES" sz="2400">
                <a:solidFill>
                  <a:srgbClr val="0070C0"/>
                </a:solidFill>
                <a:latin typeface="Malacitana"/>
              </a:rPr>
              <a:t>Universidad de Málaga, sobre su política de ciencia abierta </a:t>
            </a:r>
            <a:r>
              <a:rPr lang="es-ES" sz="2800">
                <a:solidFill>
                  <a:srgbClr val="002060"/>
                </a:solidFill>
                <a:latin typeface="Malacitana"/>
              </a:rPr>
              <a:t>-</a:t>
            </a:r>
            <a:endParaRPr lang="es-ES" sz="2000" b="0" i="0" u="none" strike="noStrike" baseline="0">
              <a:latin typeface="Malacitana"/>
            </a:endParaRPr>
          </a:p>
          <a:p>
            <a:pPr lvl="1" algn="ctr"/>
            <a:endParaRPr lang="es-ES" sz="2000" b="1">
              <a:solidFill>
                <a:srgbClr val="002060"/>
              </a:solidFill>
              <a:latin typeface="Malacitana"/>
              <a:ea typeface="+mn-lt"/>
              <a:cs typeface="+mn-lt"/>
            </a:endParaRPr>
          </a:p>
          <a:p>
            <a:pPr lvl="1" algn="ctr"/>
            <a:endParaRPr lang="es-ES" b="1">
              <a:solidFill>
                <a:srgbClr val="002060"/>
              </a:solidFill>
              <a:latin typeface="Malacitana" panose="00000500000000000000" pitchFamily="50" charset="0"/>
              <a:ea typeface="+mn-lt"/>
              <a:cs typeface="+mn-lt"/>
            </a:endParaRPr>
          </a:p>
          <a:p>
            <a:pPr marL="1200150" lvl="2" indent="-285750" algn="just">
              <a:buFont typeface="Wingdings" panose="05000000000000000000" pitchFamily="2" charset="2"/>
              <a:buChar char="Ø"/>
            </a:pPr>
            <a:r>
              <a:rPr lang="es-ES" sz="2000" b="1" i="0" u="none" strike="noStrike" baseline="0">
                <a:solidFill>
                  <a:srgbClr val="002060"/>
                </a:solidFill>
                <a:latin typeface="Malacitana" panose="00000500000000000000" pitchFamily="50" charset="0"/>
              </a:rPr>
              <a:t>Ámbito</a:t>
            </a:r>
            <a:r>
              <a:rPr lang="es-ES" sz="2000" b="0" i="0" u="none" strike="noStrike" baseline="0">
                <a:solidFill>
                  <a:srgbClr val="002060"/>
                </a:solidFill>
                <a:latin typeface="Malacitana" panose="00000500000000000000" pitchFamily="50" charset="0"/>
              </a:rPr>
              <a:t> de aplicación</a:t>
            </a:r>
          </a:p>
          <a:p>
            <a:pPr marL="1200150" lvl="2" indent="-285750" algn="just">
              <a:buFont typeface="Wingdings" panose="05000000000000000000" pitchFamily="2" charset="2"/>
              <a:buChar char="Ø"/>
            </a:pPr>
            <a:r>
              <a:rPr lang="es-ES" sz="2000">
                <a:solidFill>
                  <a:srgbClr val="002060"/>
                </a:solidFill>
                <a:latin typeface="Malacitana" panose="00000500000000000000" pitchFamily="50" charset="0"/>
              </a:rPr>
              <a:t>Depósito en </a:t>
            </a:r>
            <a:r>
              <a:rPr lang="es-ES" sz="2000" b="1">
                <a:solidFill>
                  <a:srgbClr val="002060"/>
                </a:solidFill>
                <a:latin typeface="Malacitana" panose="00000500000000000000" pitchFamily="50" charset="0"/>
              </a:rPr>
              <a:t>RIUMA</a:t>
            </a:r>
          </a:p>
          <a:p>
            <a:pPr marL="1200150" lvl="2" indent="-285750" algn="just">
              <a:buFont typeface="Wingdings" panose="05000000000000000000" pitchFamily="2" charset="2"/>
              <a:buChar char="Ø"/>
            </a:pPr>
            <a:r>
              <a:rPr lang="es-ES" sz="2000" b="1">
                <a:solidFill>
                  <a:srgbClr val="002060"/>
                </a:solidFill>
                <a:latin typeface="Malacitana" panose="00000500000000000000" pitchFamily="50" charset="0"/>
              </a:rPr>
              <a:t>Financiación</a:t>
            </a:r>
            <a:r>
              <a:rPr lang="es-ES" sz="2000">
                <a:solidFill>
                  <a:srgbClr val="002060"/>
                </a:solidFill>
                <a:latin typeface="Malacitana" panose="00000500000000000000" pitchFamily="50" charset="0"/>
              </a:rPr>
              <a:t> de publicaciones de revistas en abierto</a:t>
            </a:r>
          </a:p>
          <a:p>
            <a:pPr marL="1200150" lvl="2" indent="-285750" algn="just">
              <a:buFont typeface="Wingdings" panose="05000000000000000000" pitchFamily="2" charset="2"/>
              <a:buChar char="Ø"/>
            </a:pPr>
            <a:r>
              <a:rPr lang="es-ES" sz="2000">
                <a:solidFill>
                  <a:srgbClr val="002060"/>
                </a:solidFill>
                <a:latin typeface="Malacitana" panose="00000500000000000000" pitchFamily="50" charset="0"/>
              </a:rPr>
              <a:t>Utilización de </a:t>
            </a:r>
            <a:r>
              <a:rPr lang="es-ES" sz="2000" b="1">
                <a:solidFill>
                  <a:srgbClr val="002060"/>
                </a:solidFill>
                <a:latin typeface="Malacitana" panose="00000500000000000000" pitchFamily="50" charset="0"/>
              </a:rPr>
              <a:t>licencias</a:t>
            </a:r>
            <a:r>
              <a:rPr lang="es-ES" sz="2000">
                <a:solidFill>
                  <a:srgbClr val="002060"/>
                </a:solidFill>
                <a:latin typeface="Malacitana" panose="00000500000000000000" pitchFamily="50" charset="0"/>
              </a:rPr>
              <a:t> en abierto</a:t>
            </a:r>
          </a:p>
          <a:p>
            <a:pPr marL="285750" indent="-285750" algn="just">
              <a:buFont typeface="Wingdings" panose="05000000000000000000" pitchFamily="2" charset="2"/>
              <a:buChar char="Ø"/>
            </a:pPr>
            <a:endParaRPr lang="es-ES" sz="2000">
              <a:solidFill>
                <a:srgbClr val="002060"/>
              </a:solidFill>
              <a:latin typeface="Malacitana" panose="00000500000000000000" pitchFamily="50" charset="0"/>
            </a:endParaRPr>
          </a:p>
          <a:p>
            <a:pPr marL="285750" indent="-285750" algn="just">
              <a:buFont typeface="Wingdings" panose="05000000000000000000" pitchFamily="2" charset="2"/>
              <a:buChar char="Ø"/>
            </a:pPr>
            <a:endParaRPr lang="es-ES" sz="2000" b="0" i="0" u="none" strike="noStrike" baseline="0">
              <a:solidFill>
                <a:srgbClr val="002060"/>
              </a:solidFill>
              <a:latin typeface="Malacitana" panose="00000500000000000000" pitchFamily="50" charset="0"/>
            </a:endParaRPr>
          </a:p>
          <a:p>
            <a:pPr marL="285750" indent="-285750" algn="just">
              <a:buFont typeface="Wingdings" panose="05000000000000000000" pitchFamily="2" charset="2"/>
              <a:buChar char="Ø"/>
            </a:pPr>
            <a:endParaRPr lang="es-ES" b="0" i="0" u="none" strike="noStrike" baseline="0">
              <a:solidFill>
                <a:srgbClr val="002060"/>
              </a:solidFill>
              <a:latin typeface="Malacitana" panose="00000500000000000000" pitchFamily="50" charset="0"/>
            </a:endParaRPr>
          </a:p>
          <a:p>
            <a:pPr marL="457200" indent="-457200" algn="just">
              <a:buFont typeface="Arial" panose="020B0604020202020204" pitchFamily="34" charset="0"/>
              <a:buChar char="•"/>
            </a:pPr>
            <a:endParaRPr lang="es-ES" sz="3200" b="0" i="0" u="none" strike="noStrike" baseline="0">
              <a:latin typeface="Arial Narrow" panose="020B0606020202030204" pitchFamily="34" charset="0"/>
            </a:endParaRPr>
          </a:p>
        </p:txBody>
      </p:sp>
    </p:spTree>
    <p:extLst>
      <p:ext uri="{BB962C8B-B14F-4D97-AF65-F5344CB8AC3E}">
        <p14:creationId xmlns:p14="http://schemas.microsoft.com/office/powerpoint/2010/main" val="2151637629"/>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E2231FAEC0A5A94C99C9D0901BBD8782" ma:contentTypeVersion="17" ma:contentTypeDescription="Crear nuevo documento." ma:contentTypeScope="" ma:versionID="3954d118fb191fd6cc7da1b1b1923f11">
  <xsd:schema xmlns:xsd="http://www.w3.org/2001/XMLSchema" xmlns:xs="http://www.w3.org/2001/XMLSchema" xmlns:p="http://schemas.microsoft.com/office/2006/metadata/properties" xmlns:ns2="4c0128ce-813a-4527-a976-e6170e68f637" xmlns:ns3="0a3e5be0-875c-4cd7-969c-6f33f70cdc01" targetNamespace="http://schemas.microsoft.com/office/2006/metadata/properties" ma:root="true" ma:fieldsID="2428341f41ba08312d91ee3af97d5bfd" ns2:_="" ns3:_="">
    <xsd:import namespace="4c0128ce-813a-4527-a976-e6170e68f637"/>
    <xsd:import namespace="0a3e5be0-875c-4cd7-969c-6f33f70cdc01"/>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ServiceSearchProperties" minOccurs="0"/>
                <xsd:element ref="ns2:MediaLengthInSeconds" minOccurs="0"/>
                <xsd:element ref="ns3:SharedWithUsers" minOccurs="0"/>
                <xsd:element ref="ns3:SharedWithDetails" minOccurs="0"/>
                <xsd:element ref="ns2:MediaServiceObjectDetectorVersion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c0128ce-813a-4527-a976-e6170e68f6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SearchProperties" ma:index="17" nillable="true" ma:displayName="MediaServiceSearchProperties" ma:hidden="true" ma:internalName="MediaServiceSearchProperties" ma:readOnly="true">
      <xsd:simpleType>
        <xsd:restriction base="dms:Note"/>
      </xsd:simpleType>
    </xsd:element>
    <xsd:element name="MediaLengthInSeconds" ma:index="18" nillable="true" ma:displayName="MediaLengthInSeconds" ma:hidden="true" ma:internalName="MediaLengthInSeconds" ma:readOnly="true">
      <xsd:simpleType>
        <xsd:restriction base="dms:Unknown"/>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lcf76f155ced4ddcb4097134ff3c332f" ma:index="23" nillable="true" ma:taxonomy="true" ma:internalName="lcf76f155ced4ddcb4097134ff3c332f" ma:taxonomyFieldName="MediaServiceImageTags" ma:displayName="Etiquetas de imagen" ma:readOnly="false" ma:fieldId="{5cf76f15-5ced-4ddc-b409-7134ff3c332f}" ma:taxonomyMulti="true" ma:sspId="bcd1d820-905e-4f76-90db-667fb56fd235"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0a3e5be0-875c-4cd7-969c-6f33f70cdc01" elementFormDefault="qualified">
    <xsd:import namespace="http://schemas.microsoft.com/office/2006/documentManagement/types"/>
    <xsd:import namespace="http://schemas.microsoft.com/office/infopath/2007/PartnerControls"/>
    <xsd:element name="SharedWithUsers" ma:index="19"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Detalles de uso compartido" ma:internalName="SharedWithDetails" ma:readOnly="true">
      <xsd:simpleType>
        <xsd:restriction base="dms:Note">
          <xsd:maxLength value="255"/>
        </xsd:restriction>
      </xsd:simpleType>
    </xsd:element>
    <xsd:element name="TaxCatchAll" ma:index="24" nillable="true" ma:displayName="Taxonomy Catch All Column" ma:hidden="true" ma:list="{f4829a4a-19c1-40fc-9d03-e498a934abe5}" ma:internalName="TaxCatchAll" ma:showField="CatchAllData" ma:web="0a3e5be0-875c-4cd7-969c-6f33f70cdc0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4c0128ce-813a-4527-a976-e6170e68f637">
      <Terms xmlns="http://schemas.microsoft.com/office/infopath/2007/PartnerControls"/>
    </lcf76f155ced4ddcb4097134ff3c332f>
    <TaxCatchAll xmlns="0a3e5be0-875c-4cd7-969c-6f33f70cdc01"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73CAE0C-6527-4493-AA2D-29D7BB1F39C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c0128ce-813a-4527-a976-e6170e68f637"/>
    <ds:schemaRef ds:uri="0a3e5be0-875c-4cd7-969c-6f33f70cdc0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0B88200-EB6C-49B8-AC97-F8B888DA5560}">
  <ds:schemaRefs>
    <ds:schemaRef ds:uri="http://purl.org/dc/terms/"/>
    <ds:schemaRef ds:uri="http://purl.org/dc/elements/1.1/"/>
    <ds:schemaRef ds:uri="http://schemas.microsoft.com/office/2006/documentManagement/types"/>
    <ds:schemaRef ds:uri="http://www.w3.org/XML/1998/namespace"/>
    <ds:schemaRef ds:uri="http://schemas.microsoft.com/office/infopath/2007/PartnerControls"/>
    <ds:schemaRef ds:uri="4c0128ce-813a-4527-a976-e6170e68f637"/>
    <ds:schemaRef ds:uri="http://purl.org/dc/dcmitype/"/>
    <ds:schemaRef ds:uri="http://schemas.openxmlformats.org/package/2006/metadata/core-properties"/>
    <ds:schemaRef ds:uri="0a3e5be0-875c-4cd7-969c-6f33f70cdc01"/>
    <ds:schemaRef ds:uri="http://schemas.microsoft.com/office/2006/metadata/properties"/>
  </ds:schemaRefs>
</ds:datastoreItem>
</file>

<file path=customXml/itemProps3.xml><?xml version="1.0" encoding="utf-8"?>
<ds:datastoreItem xmlns:ds="http://schemas.openxmlformats.org/officeDocument/2006/customXml" ds:itemID="{FEDD6C1A-6F3A-43E4-8FE2-EB347B1097E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622</TotalTime>
  <Words>5400</Words>
  <Application>Microsoft Office PowerPoint</Application>
  <PresentationFormat>Panorámica</PresentationFormat>
  <Paragraphs>699</Paragraphs>
  <Slides>51</Slides>
  <Notes>51</Notes>
  <HiddenSlides>0</HiddenSlides>
  <MMClips>0</MMClips>
  <ScaleCrop>false</ScaleCrop>
  <HeadingPairs>
    <vt:vector size="8" baseType="variant">
      <vt:variant>
        <vt:lpstr>Fuentes usadas</vt:lpstr>
      </vt:variant>
      <vt:variant>
        <vt:i4>8</vt:i4>
      </vt:variant>
      <vt:variant>
        <vt:lpstr>Tema</vt:lpstr>
      </vt:variant>
      <vt:variant>
        <vt:i4>1</vt:i4>
      </vt:variant>
      <vt:variant>
        <vt:lpstr>Servidores OLE incrustados</vt:lpstr>
      </vt:variant>
      <vt:variant>
        <vt:i4>1</vt:i4>
      </vt:variant>
      <vt:variant>
        <vt:lpstr>Títulos de diapositiva</vt:lpstr>
      </vt:variant>
      <vt:variant>
        <vt:i4>51</vt:i4>
      </vt:variant>
    </vt:vector>
  </HeadingPairs>
  <TitlesOfParts>
    <vt:vector size="61" baseType="lpstr">
      <vt:lpstr>Arial</vt:lpstr>
      <vt:lpstr>Arial Black</vt:lpstr>
      <vt:lpstr>Arial Narrow</vt:lpstr>
      <vt:lpstr>Calibri</vt:lpstr>
      <vt:lpstr>Calibri Light</vt:lpstr>
      <vt:lpstr>Malacitana</vt:lpstr>
      <vt:lpstr>Malcitana</vt:lpstr>
      <vt:lpstr>Wingdings</vt:lpstr>
      <vt:lpstr>Tema de Office</vt:lpstr>
      <vt:lpstr>Acrobat Document</vt:lpstr>
      <vt:lpstr>          Taller sobre datos de investigación abiertos    </vt:lpstr>
      <vt:lpstr>          Taller sobre datos de investigación abiertos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Taller gestión de datos de investigación</dc:title>
  <dc:creator>Gracia Guardeno Navarro</dc:creator>
  <cp:lastModifiedBy>Gracia Guardeño Navarro</cp:lastModifiedBy>
  <cp:revision>293</cp:revision>
  <cp:lastPrinted>2025-03-18T11:41:50Z</cp:lastPrinted>
  <dcterms:created xsi:type="dcterms:W3CDTF">2021-05-16T11:42:04Z</dcterms:created>
  <dcterms:modified xsi:type="dcterms:W3CDTF">2025-10-08T10:09:38Z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0x010100E2231FAEC0A5A94C99C9D0901BBD8782</vt:lpwstr>
  </property>
</Properties>
</file>