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60" r:id="rId2"/>
    <p:sldId id="261" r:id="rId3"/>
    <p:sldId id="256" r:id="rId4"/>
    <p:sldId id="257" r:id="rId5"/>
    <p:sldId id="263" r:id="rId6"/>
    <p:sldId id="258" r:id="rId7"/>
    <p:sldId id="269" r:id="rId8"/>
    <p:sldId id="268" r:id="rId9"/>
    <p:sldId id="259" r:id="rId10"/>
    <p:sldId id="267" r:id="rId11"/>
    <p:sldId id="262" r:id="rId1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112" y="-3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a:xfrm>
            <a:off x="5332412" y="5883275"/>
            <a:ext cx="4324044" cy="365125"/>
          </a:xfrm>
        </p:spPr>
        <p:txBody>
          <a:bodyPr/>
          <a:lstStyle/>
          <a:p>
            <a:endParaRPr lang="es-ES"/>
          </a:p>
        </p:txBody>
      </p:sp>
      <p:sp>
        <p:nvSpPr>
          <p:cNvPr id="6" name="Slide Number Placeholder 5"/>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2045185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AE7DE33-1A37-4F17-89ED-39E0D0642865}" type="datetimeFigureOut">
              <a:rPr lang="es-ES" smtClean="0"/>
              <a:t>21/8/16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2418827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24062000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884585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3251331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2048993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33889388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3949826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3292769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10951856" y="5867131"/>
            <a:ext cx="551167" cy="365125"/>
          </a:xfrm>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3569810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AE7DE33-1A37-4F17-89ED-39E0D0642865}" type="datetimeFigureOut">
              <a:rPr lang="es-ES" smtClean="0"/>
              <a:t>21/8/16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3130414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AE7DE33-1A37-4F17-89ED-39E0D0642865}" type="datetimeFigureOut">
              <a:rPr lang="es-ES" smtClean="0"/>
              <a:t>21/8/16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1440708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AE7DE33-1A37-4F17-89ED-39E0D0642865}" type="datetimeFigureOut">
              <a:rPr lang="es-ES" smtClean="0"/>
              <a:t>21/8/16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696043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AE7DE33-1A37-4F17-89ED-39E0D0642865}" type="datetimeFigureOut">
              <a:rPr lang="es-ES" smtClean="0"/>
              <a:t>21/8/16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2159635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E7DE33-1A37-4F17-89ED-39E0D0642865}" type="datetimeFigureOut">
              <a:rPr lang="es-ES" smtClean="0"/>
              <a:t>21/8/16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459450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AE7DE33-1A37-4F17-89ED-39E0D0642865}" type="datetimeFigureOut">
              <a:rPr lang="es-ES" smtClean="0"/>
              <a:t>21/8/16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1766643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AE7DE33-1A37-4F17-89ED-39E0D0642865}" type="datetimeFigureOut">
              <a:rPr lang="es-ES" smtClean="0"/>
              <a:t>21/8/16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A88DBF0-0300-4D35-B1FB-362BC020943A}" type="slidenum">
              <a:rPr lang="es-ES" smtClean="0"/>
              <a:t>‹Nr.›</a:t>
            </a:fld>
            <a:endParaRPr lang="es-ES"/>
          </a:p>
        </p:txBody>
      </p:sp>
    </p:spTree>
    <p:extLst>
      <p:ext uri="{BB962C8B-B14F-4D97-AF65-F5344CB8AC3E}">
        <p14:creationId xmlns:p14="http://schemas.microsoft.com/office/powerpoint/2010/main" val="39796680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AE7DE33-1A37-4F17-89ED-39E0D0642865}" type="datetimeFigureOut">
              <a:rPr lang="es-ES" smtClean="0"/>
              <a:t>21/8/16</a:t>
            </a:fld>
            <a:endParaRPr lang="es-E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E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A88DBF0-0300-4D35-B1FB-362BC020943A}" type="slidenum">
              <a:rPr lang="es-ES" smtClean="0"/>
              <a:t>‹Nr.›</a:t>
            </a:fld>
            <a:endParaRPr lang="es-ES"/>
          </a:p>
        </p:txBody>
      </p:sp>
    </p:spTree>
    <p:extLst>
      <p:ext uri="{BB962C8B-B14F-4D97-AF65-F5344CB8AC3E}">
        <p14:creationId xmlns:p14="http://schemas.microsoft.com/office/powerpoint/2010/main" val="226815925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i_rivas@uma.es" TargetMode="External"/><Relationship Id="rId4" Type="http://schemas.openxmlformats.org/officeDocument/2006/relationships/hyperlink" Target="mailto:aleite@uma.es" TargetMode="External"/><Relationship Id="rId5" Type="http://schemas.openxmlformats.org/officeDocument/2006/relationships/hyperlink" Target="mailto:pcortes@uma.es" TargetMode="External"/><Relationship Id="rId6" Type="http://schemas.openxmlformats.org/officeDocument/2006/relationships/image" Target="../media/image3.jpeg"/><Relationship Id="rId7"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339530" y="513150"/>
            <a:ext cx="9165465" cy="3664354"/>
          </a:xfrm>
        </p:spPr>
        <p:txBody>
          <a:bodyPr>
            <a:normAutofit fontScale="90000"/>
          </a:bodyPr>
          <a:lstStyle/>
          <a:p>
            <a:pPr algn="ctr"/>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
            </a:r>
            <a:br>
              <a:rPr lang="en-GB" b="1" dirty="0" smtClean="0"/>
            </a:br>
            <a:r>
              <a:rPr lang="es-ES" sz="4900" b="1" dirty="0" err="1" smtClean="0">
                <a:solidFill>
                  <a:schemeClr val="accent6">
                    <a:lumMod val="75000"/>
                  </a:schemeClr>
                </a:solidFill>
                <a:effectLst/>
                <a:latin typeface="Cambria" panose="02040503050406030204" pitchFamily="18" charset="0"/>
                <a:ea typeface="Times New Roman" panose="02020603050405020304" pitchFamily="18" charset="0"/>
              </a:rPr>
              <a:t>Work</a:t>
            </a:r>
            <a:r>
              <a:rPr lang="es-ES" sz="4900" b="1" dirty="0" smtClean="0">
                <a:solidFill>
                  <a:schemeClr val="accent6">
                    <a:lumMod val="75000"/>
                  </a:schemeClr>
                </a:solidFill>
                <a:effectLst/>
                <a:latin typeface="Cambria" panose="02040503050406030204" pitchFamily="18" charset="0"/>
                <a:ea typeface="Times New Roman" panose="02020603050405020304" pitchFamily="18" charset="0"/>
              </a:rPr>
              <a:t>, Professional </a:t>
            </a:r>
            <a:r>
              <a:rPr lang="es-ES" sz="4900" b="1" dirty="0" err="1" smtClean="0">
                <a:solidFill>
                  <a:schemeClr val="accent6">
                    <a:lumMod val="75000"/>
                  </a:schemeClr>
                </a:solidFill>
                <a:effectLst/>
                <a:latin typeface="Cambria" panose="02040503050406030204" pitchFamily="18" charset="0"/>
                <a:ea typeface="Times New Roman" panose="02020603050405020304" pitchFamily="18" charset="0"/>
              </a:rPr>
              <a:t>Development</a:t>
            </a:r>
            <a:r>
              <a:rPr lang="es-ES" sz="4900" b="1" dirty="0" smtClean="0">
                <a:solidFill>
                  <a:schemeClr val="accent6">
                    <a:lumMod val="75000"/>
                  </a:schemeClr>
                </a:solidFill>
                <a:effectLst/>
                <a:latin typeface="Cambria" panose="02040503050406030204" pitchFamily="18" charset="0"/>
                <a:ea typeface="Times New Roman" panose="02020603050405020304" pitchFamily="18" charset="0"/>
              </a:rPr>
              <a:t> And </a:t>
            </a:r>
            <a:r>
              <a:rPr lang="es-ES" sz="4900" b="1" dirty="0" err="1" smtClean="0">
                <a:solidFill>
                  <a:schemeClr val="accent6">
                    <a:lumMod val="75000"/>
                  </a:schemeClr>
                </a:solidFill>
                <a:effectLst/>
                <a:latin typeface="Cambria" panose="02040503050406030204" pitchFamily="18" charset="0"/>
                <a:ea typeface="Times New Roman" panose="02020603050405020304" pitchFamily="18" charset="0"/>
              </a:rPr>
              <a:t>Teaching</a:t>
            </a:r>
            <a:r>
              <a:rPr lang="es-ES" sz="4900" b="1" dirty="0" smtClean="0">
                <a:solidFill>
                  <a:schemeClr val="accent6">
                    <a:lumMod val="75000"/>
                  </a:schemeClr>
                </a:solidFill>
                <a:effectLst/>
                <a:latin typeface="Cambria" panose="02040503050406030204" pitchFamily="18" charset="0"/>
                <a:ea typeface="Times New Roman" panose="02020603050405020304" pitchFamily="18" charset="0"/>
              </a:rPr>
              <a:t> </a:t>
            </a:r>
            <a:r>
              <a:rPr lang="es-ES" sz="4900" b="1" dirty="0" err="1" smtClean="0">
                <a:solidFill>
                  <a:schemeClr val="accent6">
                    <a:lumMod val="75000"/>
                  </a:schemeClr>
                </a:solidFill>
                <a:effectLst/>
                <a:latin typeface="Cambria" panose="02040503050406030204" pitchFamily="18" charset="0"/>
                <a:ea typeface="Times New Roman" panose="02020603050405020304" pitchFamily="18" charset="0"/>
              </a:rPr>
              <a:t>Commitment</a:t>
            </a:r>
            <a:r>
              <a:rPr lang="es-ES" sz="4900" b="1" dirty="0" smtClean="0">
                <a:solidFill>
                  <a:schemeClr val="accent6">
                    <a:lumMod val="75000"/>
                  </a:schemeClr>
                </a:solidFill>
                <a:effectLst/>
                <a:latin typeface="Cambria" panose="02040503050406030204" pitchFamily="18" charset="0"/>
                <a:ea typeface="Times New Roman" panose="02020603050405020304" pitchFamily="18" charset="0"/>
              </a:rPr>
              <a:t>: </a:t>
            </a:r>
            <a:r>
              <a:rPr lang="es-ES" sz="4900" b="1" dirty="0" err="1" smtClean="0">
                <a:solidFill>
                  <a:schemeClr val="accent6">
                    <a:lumMod val="75000"/>
                  </a:schemeClr>
                </a:solidFill>
                <a:effectLst/>
                <a:latin typeface="Cambria" panose="02040503050406030204" pitchFamily="18" charset="0"/>
                <a:ea typeface="Times New Roman" panose="02020603050405020304" pitchFamily="18" charset="0"/>
              </a:rPr>
              <a:t>Deconstructing</a:t>
            </a:r>
            <a:r>
              <a:rPr lang="es-ES" sz="4900" b="1" dirty="0" smtClean="0">
                <a:solidFill>
                  <a:schemeClr val="accent6">
                    <a:lumMod val="75000"/>
                  </a:schemeClr>
                </a:solidFill>
                <a:effectLst/>
                <a:latin typeface="Cambria" panose="02040503050406030204" pitchFamily="18" charset="0"/>
                <a:ea typeface="Times New Roman" panose="02020603050405020304" pitchFamily="18" charset="0"/>
              </a:rPr>
              <a:t> </a:t>
            </a:r>
            <a:r>
              <a:rPr lang="es-ES" sz="4900" b="1" dirty="0" err="1" smtClean="0">
                <a:solidFill>
                  <a:schemeClr val="accent6">
                    <a:lumMod val="75000"/>
                  </a:schemeClr>
                </a:solidFill>
                <a:effectLst/>
                <a:latin typeface="Cambria" panose="02040503050406030204" pitchFamily="18" charset="0"/>
                <a:ea typeface="Times New Roman" panose="02020603050405020304" pitchFamily="18" charset="0"/>
              </a:rPr>
              <a:t>Meanings</a:t>
            </a:r>
            <a:r>
              <a:rPr lang="es-ES" dirty="0"/>
              <a:t/>
            </a:r>
            <a:br>
              <a:rPr lang="es-ES" dirty="0"/>
            </a:br>
            <a:endParaRPr lang="es-ES" dirty="0"/>
          </a:p>
        </p:txBody>
      </p:sp>
      <p:sp>
        <p:nvSpPr>
          <p:cNvPr id="3" name="2 Subtítulo"/>
          <p:cNvSpPr>
            <a:spLocks noGrp="1"/>
          </p:cNvSpPr>
          <p:nvPr>
            <p:ph type="subTitle" idx="1"/>
          </p:nvPr>
        </p:nvSpPr>
        <p:spPr>
          <a:xfrm>
            <a:off x="2588654" y="3348037"/>
            <a:ext cx="6400800" cy="1270992"/>
          </a:xfrm>
        </p:spPr>
        <p:txBody>
          <a:bodyPr/>
          <a:lstStyle/>
          <a:p>
            <a:pPr algn="ctr"/>
            <a:r>
              <a:rPr lang="en-US" i="1" dirty="0"/>
              <a:t>EERA Network: </a:t>
            </a:r>
            <a:r>
              <a:rPr lang="en-US" dirty="0"/>
              <a:t>10. </a:t>
            </a:r>
            <a:r>
              <a:rPr lang="en-US" b="1" dirty="0" smtClean="0"/>
              <a:t/>
            </a:r>
            <a:br>
              <a:rPr lang="en-US" b="1" dirty="0" smtClean="0"/>
            </a:br>
            <a:r>
              <a:rPr lang="en-US" b="1" dirty="0" smtClean="0"/>
              <a:t>Teacher </a:t>
            </a:r>
            <a:r>
              <a:rPr lang="en-US" b="1" dirty="0"/>
              <a:t>Education Research</a:t>
            </a:r>
            <a:endParaRPr lang="es-ES" dirty="0"/>
          </a:p>
        </p:txBody>
      </p:sp>
      <p:pic>
        <p:nvPicPr>
          <p:cNvPr id="1027" name="Picture 3" descr="D:\Documents\Pablo\textos\done\2015\ecer2015\eera 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0190" y="221881"/>
            <a:ext cx="2629611" cy="1006025"/>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4070047" y="4345801"/>
            <a:ext cx="7463293" cy="1200329"/>
          </a:xfrm>
          <a:prstGeom prst="rect">
            <a:avLst/>
          </a:prstGeom>
          <a:noFill/>
        </p:spPr>
        <p:txBody>
          <a:bodyPr wrap="square" rtlCol="0">
            <a:spAutoFit/>
          </a:bodyPr>
          <a:lstStyle/>
          <a:p>
            <a:r>
              <a:rPr lang="es-ES" dirty="0"/>
              <a:t>Rivas-Flores, José </a:t>
            </a:r>
            <a:r>
              <a:rPr lang="es-ES" dirty="0" smtClean="0"/>
              <a:t>Ignacio </a:t>
            </a:r>
            <a:r>
              <a:rPr lang="es-ES" dirty="0" smtClean="0">
                <a:hlinkClick r:id="rId3"/>
              </a:rPr>
              <a:t>i_rivas</a:t>
            </a:r>
            <a:r>
              <a:rPr lang="es-ES" dirty="0">
                <a:hlinkClick r:id="rId3"/>
              </a:rPr>
              <a:t>@</a:t>
            </a:r>
            <a:r>
              <a:rPr lang="es-ES" dirty="0" smtClean="0">
                <a:hlinkClick r:id="rId3"/>
              </a:rPr>
              <a:t>uma.es</a:t>
            </a:r>
            <a:r>
              <a:rPr lang="es-ES" dirty="0"/>
              <a:t> </a:t>
            </a:r>
            <a:r>
              <a:rPr lang="es-ES" dirty="0" smtClean="0"/>
              <a:t>@</a:t>
            </a:r>
            <a:r>
              <a:rPr lang="es-ES" dirty="0" smtClean="0"/>
              <a:t>nacho0057</a:t>
            </a:r>
          </a:p>
          <a:p>
            <a:r>
              <a:rPr lang="es-ES" dirty="0" smtClean="0"/>
              <a:t>Leite-Méndez, Analía E. 	</a:t>
            </a:r>
            <a:r>
              <a:rPr lang="es-ES" dirty="0" smtClean="0">
                <a:hlinkClick r:id="rId4"/>
              </a:rPr>
              <a:t>aleite@uma.es </a:t>
            </a:r>
            <a:r>
              <a:rPr lang="es-ES" dirty="0" smtClean="0"/>
              <a:t>@</a:t>
            </a:r>
            <a:r>
              <a:rPr lang="es-ES" dirty="0" err="1" smtClean="0"/>
              <a:t>Analia_leite</a:t>
            </a:r>
            <a:endParaRPr lang="es-ES" dirty="0"/>
          </a:p>
          <a:p>
            <a:r>
              <a:rPr lang="es-ES" dirty="0"/>
              <a:t>Cortés-González, Pablo	</a:t>
            </a:r>
            <a:r>
              <a:rPr lang="es-ES" dirty="0">
                <a:hlinkClick r:id="rId5"/>
              </a:rPr>
              <a:t>pcortes@</a:t>
            </a:r>
            <a:r>
              <a:rPr lang="es-ES" dirty="0" smtClean="0">
                <a:hlinkClick r:id="rId5"/>
              </a:rPr>
              <a:t>uma.es</a:t>
            </a:r>
            <a:r>
              <a:rPr lang="es-ES" dirty="0" smtClean="0"/>
              <a:t> @</a:t>
            </a:r>
            <a:r>
              <a:rPr lang="es-ES" dirty="0" err="1" smtClean="0"/>
              <a:t>temerel</a:t>
            </a:r>
            <a:r>
              <a:rPr lang="es-ES" dirty="0"/>
              <a:t>	</a:t>
            </a:r>
            <a:endParaRPr lang="es-ES" dirty="0" smtClean="0"/>
          </a:p>
          <a:p>
            <a:r>
              <a:rPr lang="es-ES" dirty="0" smtClean="0"/>
              <a:t>Medel-</a:t>
            </a:r>
            <a:r>
              <a:rPr lang="es-ES" dirty="0" smtClean="0"/>
              <a:t>Navarro, Ana Belén</a:t>
            </a:r>
            <a:endParaRPr lang="es-ES" dirty="0"/>
          </a:p>
        </p:txBody>
      </p:sp>
      <p:pic>
        <p:nvPicPr>
          <p:cNvPr id="1028" name="Picture 4" descr="D:\Documents\Pablo\textos\done\2015\ecer2015\procie2 log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56895" y="5745492"/>
            <a:ext cx="2343150" cy="8858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Documents\Pablo\textos\done\2015\ecer2015\reunid2 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90190" y="6050292"/>
            <a:ext cx="2343150" cy="581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4106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356522"/>
            <a:ext cx="10018713" cy="1164429"/>
          </a:xfrm>
        </p:spPr>
        <p:txBody>
          <a:bodyPr>
            <a:normAutofit/>
          </a:bodyPr>
          <a:lstStyle/>
          <a:p>
            <a:r>
              <a:rPr lang="en-GB" dirty="0" smtClean="0"/>
              <a:t>Conclusions</a:t>
            </a:r>
            <a:endParaRPr lang="en-GB" dirty="0"/>
          </a:p>
        </p:txBody>
      </p:sp>
      <p:sp>
        <p:nvSpPr>
          <p:cNvPr id="3" name="Marcador de contenido 2"/>
          <p:cNvSpPr>
            <a:spLocks noGrp="1"/>
          </p:cNvSpPr>
          <p:nvPr>
            <p:ph idx="1"/>
          </p:nvPr>
        </p:nvSpPr>
        <p:spPr>
          <a:xfrm>
            <a:off x="1650615" y="1959990"/>
            <a:ext cx="10018713" cy="4167088"/>
          </a:xfrm>
        </p:spPr>
        <p:txBody>
          <a:bodyPr>
            <a:normAutofit/>
          </a:bodyPr>
          <a:lstStyle/>
          <a:p>
            <a:r>
              <a:rPr lang="en-GB" sz="2800" dirty="0" smtClean="0"/>
              <a:t>Professional identity as a continuing search</a:t>
            </a:r>
          </a:p>
          <a:p>
            <a:r>
              <a:rPr lang="en-GB" sz="2800" dirty="0" smtClean="0"/>
              <a:t> A strong educational project at professional </a:t>
            </a:r>
            <a:r>
              <a:rPr lang="en-GB" sz="2800" dirty="0" smtClean="0"/>
              <a:t>beginnings </a:t>
            </a:r>
            <a:r>
              <a:rPr lang="en-GB" sz="2800" dirty="0" smtClean="0"/>
              <a:t>is important to become innovative teacher</a:t>
            </a:r>
          </a:p>
          <a:p>
            <a:r>
              <a:rPr lang="en-GB" sz="2800" dirty="0" smtClean="0"/>
              <a:t>Which are the social, political, cultural… backgrounds of teacher education in College?</a:t>
            </a:r>
          </a:p>
          <a:p>
            <a:r>
              <a:rPr lang="en-GB" sz="2800" dirty="0" smtClean="0"/>
              <a:t>How it is possible to generate a innovate perspective of teaching profession, in strongly conservative settings?</a:t>
            </a:r>
          </a:p>
          <a:p>
            <a:endParaRPr lang="en-GB" dirty="0"/>
          </a:p>
        </p:txBody>
      </p:sp>
    </p:spTree>
    <p:extLst>
      <p:ext uri="{BB962C8B-B14F-4D97-AF65-F5344CB8AC3E}">
        <p14:creationId xmlns:p14="http://schemas.microsoft.com/office/powerpoint/2010/main" val="1250615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0067" y="-23073"/>
            <a:ext cx="8522575" cy="876300"/>
          </a:xfrm>
        </p:spPr>
        <p:txBody>
          <a:bodyPr>
            <a:normAutofit/>
          </a:bodyPr>
          <a:lstStyle/>
          <a:p>
            <a:r>
              <a:rPr lang="es-ES" sz="3600" dirty="0" err="1" smtClean="0">
                <a:latin typeface="Cambria" panose="02040503050406030204" pitchFamily="18" charset="0"/>
              </a:rPr>
              <a:t>References</a:t>
            </a:r>
            <a:endParaRPr lang="es-ES" sz="3600" dirty="0">
              <a:latin typeface="Cambria" panose="02040503050406030204" pitchFamily="18" charset="0"/>
            </a:endParaRPr>
          </a:p>
        </p:txBody>
      </p:sp>
      <p:sp>
        <p:nvSpPr>
          <p:cNvPr id="3" name="Marcador de contenido 2"/>
          <p:cNvSpPr>
            <a:spLocks noGrp="1"/>
          </p:cNvSpPr>
          <p:nvPr>
            <p:ph idx="1"/>
          </p:nvPr>
        </p:nvSpPr>
        <p:spPr>
          <a:xfrm>
            <a:off x="1434923" y="415077"/>
            <a:ext cx="10757077" cy="6114245"/>
          </a:xfrm>
        </p:spPr>
        <p:txBody>
          <a:bodyPr>
            <a:noAutofit/>
          </a:bodyPr>
          <a:lstStyle/>
          <a:p>
            <a:endParaRPr lang="es-ES" sz="1200" dirty="0" smtClean="0"/>
          </a:p>
          <a:p>
            <a:r>
              <a:rPr lang="es-ES" sz="1200" dirty="0" smtClean="0"/>
              <a:t>BRUNER, J. (1997). La educación puerta de la cultura. </a:t>
            </a:r>
            <a:r>
              <a:rPr lang="es-ES" sz="1200" dirty="0" err="1" smtClean="0"/>
              <a:t>Madrid:Visor</a:t>
            </a:r>
            <a:r>
              <a:rPr lang="es-ES" sz="1200" dirty="0" smtClean="0"/>
              <a:t>.</a:t>
            </a:r>
          </a:p>
          <a:p>
            <a:r>
              <a:rPr lang="es-ES" sz="1200" dirty="0" smtClean="0"/>
              <a:t>CONLE, C. (1996). </a:t>
            </a:r>
            <a:r>
              <a:rPr lang="es-ES" sz="1200" dirty="0" err="1" smtClean="0"/>
              <a:t>Resonance</a:t>
            </a:r>
            <a:r>
              <a:rPr lang="es-ES" sz="1200" dirty="0" smtClean="0"/>
              <a:t> in </a:t>
            </a:r>
            <a:r>
              <a:rPr lang="es-ES" sz="1200" dirty="0" err="1" smtClean="0"/>
              <a:t>preservice</a:t>
            </a:r>
            <a:r>
              <a:rPr lang="es-ES" sz="1200" dirty="0" smtClean="0"/>
              <a:t> </a:t>
            </a:r>
            <a:r>
              <a:rPr lang="es-ES" sz="1200" dirty="0" err="1" smtClean="0"/>
              <a:t>teacher</a:t>
            </a:r>
            <a:r>
              <a:rPr lang="es-ES" sz="1200" dirty="0" smtClean="0"/>
              <a:t> </a:t>
            </a:r>
            <a:r>
              <a:rPr lang="es-ES" sz="1200" dirty="0" err="1" smtClean="0"/>
              <a:t>inquiry</a:t>
            </a:r>
            <a:r>
              <a:rPr lang="es-ES" sz="1200" dirty="0" smtClean="0"/>
              <a:t>. American </a:t>
            </a:r>
            <a:r>
              <a:rPr lang="es-ES" sz="1200" dirty="0" err="1" smtClean="0"/>
              <a:t>Educational</a:t>
            </a:r>
            <a:r>
              <a:rPr lang="es-ES" sz="1200" dirty="0" smtClean="0"/>
              <a:t> </a:t>
            </a:r>
            <a:r>
              <a:rPr lang="es-ES" sz="1200" dirty="0" err="1" smtClean="0"/>
              <a:t>Research</a:t>
            </a:r>
            <a:r>
              <a:rPr lang="es-ES" sz="1200" dirty="0" smtClean="0"/>
              <a:t> </a:t>
            </a:r>
            <a:r>
              <a:rPr lang="es-ES" sz="1200" dirty="0" err="1" smtClean="0"/>
              <a:t>Journal</a:t>
            </a:r>
            <a:r>
              <a:rPr lang="es-ES" sz="1200" dirty="0" smtClean="0"/>
              <a:t>, 33(2), 297–325.</a:t>
            </a:r>
          </a:p>
          <a:p>
            <a:r>
              <a:rPr lang="es-ES" sz="1200" dirty="0" smtClean="0"/>
              <a:t>CORTES GONZALEZ. P., LEITE MENDEZ, A.E., RIVAS FLORES, J.I. (2014). “Un enfoque narrativo de la identidad profesional en profesorado novel”. Tendencias Pedagógicas, 24: 199-214</a:t>
            </a:r>
          </a:p>
          <a:p>
            <a:r>
              <a:rPr lang="es-ES" sz="1200" dirty="0" smtClean="0"/>
              <a:t>CLANDININ, D. (2013). </a:t>
            </a:r>
            <a:r>
              <a:rPr lang="es-ES" sz="1200" dirty="0" err="1" smtClean="0"/>
              <a:t>Engaging</a:t>
            </a:r>
            <a:r>
              <a:rPr lang="es-ES" sz="1200" dirty="0" smtClean="0"/>
              <a:t> in </a:t>
            </a:r>
            <a:r>
              <a:rPr lang="es-ES" sz="1200" dirty="0" err="1" smtClean="0"/>
              <a:t>narrative</a:t>
            </a:r>
            <a:r>
              <a:rPr lang="es-ES" sz="1200" dirty="0" smtClean="0"/>
              <a:t> </a:t>
            </a:r>
            <a:r>
              <a:rPr lang="es-ES" sz="1200" dirty="0" err="1" smtClean="0"/>
              <a:t>inquiry</a:t>
            </a:r>
            <a:r>
              <a:rPr lang="es-ES" sz="1200" dirty="0" smtClean="0"/>
              <a:t>. </a:t>
            </a:r>
            <a:r>
              <a:rPr lang="es-ES" sz="1200" dirty="0" err="1" smtClean="0"/>
              <a:t>Walnut</a:t>
            </a:r>
            <a:r>
              <a:rPr lang="es-ES" sz="1200" dirty="0" smtClean="0"/>
              <a:t> Creek, CA: </a:t>
            </a:r>
            <a:r>
              <a:rPr lang="es-ES" sz="1200" dirty="0" err="1" smtClean="0"/>
              <a:t>Left</a:t>
            </a:r>
            <a:r>
              <a:rPr lang="es-ES" sz="1200" dirty="0" smtClean="0"/>
              <a:t> </a:t>
            </a:r>
            <a:r>
              <a:rPr lang="es-ES" sz="1200" dirty="0" err="1" smtClean="0"/>
              <a:t>Coast</a:t>
            </a:r>
            <a:r>
              <a:rPr lang="es-ES" sz="1200" dirty="0" smtClean="0"/>
              <a:t> </a:t>
            </a:r>
            <a:r>
              <a:rPr lang="es-ES" sz="1200" dirty="0" err="1" smtClean="0"/>
              <a:t>Press</a:t>
            </a:r>
            <a:r>
              <a:rPr lang="es-ES" sz="1200" dirty="0" smtClean="0"/>
              <a:t>.</a:t>
            </a:r>
          </a:p>
          <a:p>
            <a:r>
              <a:rPr lang="es-ES" sz="1200" dirty="0" smtClean="0"/>
              <a:t>DUBAR, c.(2002). La crisis de identidades. La interpretación de una </a:t>
            </a:r>
            <a:r>
              <a:rPr lang="es-ES" sz="1200" dirty="0" err="1" smtClean="0"/>
              <a:t>mutación.Barcelona</a:t>
            </a:r>
            <a:r>
              <a:rPr lang="es-ES" sz="1200" dirty="0" smtClean="0"/>
              <a:t>: </a:t>
            </a:r>
            <a:r>
              <a:rPr lang="es-ES" sz="1200" dirty="0" err="1" smtClean="0"/>
              <a:t>Edicions</a:t>
            </a:r>
            <a:r>
              <a:rPr lang="es-ES" sz="1200" dirty="0" smtClean="0"/>
              <a:t> </a:t>
            </a:r>
            <a:r>
              <a:rPr lang="es-ES" sz="1200" dirty="0" err="1" smtClean="0"/>
              <a:t>Bellaterra</a:t>
            </a:r>
            <a:r>
              <a:rPr lang="es-ES" sz="1200" dirty="0" smtClean="0"/>
              <a:t>.</a:t>
            </a:r>
          </a:p>
          <a:p>
            <a:r>
              <a:rPr lang="es-ES" sz="1200" dirty="0" smtClean="0"/>
              <a:t>LEITE, A. E. (2011), Historias de Vida de Maestros y Maestras. La interminable construcción de las identidades: Vida personal, trabajo y desarrollo profesional. Málaga: </a:t>
            </a:r>
            <a:r>
              <a:rPr lang="es-ES" sz="1200" dirty="0" err="1" smtClean="0"/>
              <a:t>Spicum</a:t>
            </a:r>
            <a:endParaRPr lang="es-ES" sz="1200" dirty="0" smtClean="0"/>
          </a:p>
          <a:p>
            <a:r>
              <a:rPr lang="es-ES" sz="1200" dirty="0" smtClean="0"/>
              <a:t>LEITE, Analía (2012): “Historias de vida docentes: recuperando, reconstruyendo y re significando identidades”, Praxis Educativa núm. 1, vil. XVI, pp. 13-21.</a:t>
            </a:r>
          </a:p>
          <a:p>
            <a:r>
              <a:rPr lang="es-ES" sz="1200" dirty="0" smtClean="0"/>
              <a:t>RICHERT, A. (2003). La narrativa como texto experiencial: incluirse en el texto. En A LIEBERMAN y L. MILLER, La indagación como base de la formación del profesorado y la mejora de la educación (193-208). Barcelona: Octaedro.</a:t>
            </a:r>
          </a:p>
          <a:p>
            <a:r>
              <a:rPr lang="es-ES" sz="1200" dirty="0" smtClean="0"/>
              <a:t>Rivas Flores, J.I., Leite </a:t>
            </a:r>
            <a:r>
              <a:rPr lang="es-ES" sz="1200" dirty="0" err="1" smtClean="0"/>
              <a:t>Mendez</a:t>
            </a:r>
            <a:r>
              <a:rPr lang="es-ES" sz="1200" dirty="0" smtClean="0"/>
              <a:t>, A. E. y Cortes </a:t>
            </a:r>
            <a:r>
              <a:rPr lang="es-ES" sz="1200" dirty="0" err="1" smtClean="0"/>
              <a:t>Gonzalez</a:t>
            </a:r>
            <a:r>
              <a:rPr lang="es-ES" sz="1200" dirty="0" smtClean="0"/>
              <a:t> P. (2014) ¿Dónde me he metido?. Las condiciones profesionales del profesorado novel, en Sancho, J. M., Correa, J. M., Giró, X. y Fraga, L. (Coord.) (2014). Aprender a ser docente en un mundo en cambio. Simposio internacional. Barcelona: </a:t>
            </a:r>
            <a:r>
              <a:rPr lang="es-ES" sz="1200" dirty="0" err="1" smtClean="0"/>
              <a:t>Dipòsit</a:t>
            </a:r>
            <a:r>
              <a:rPr lang="es-ES" sz="1200" dirty="0" smtClean="0"/>
              <a:t> Digital de la </a:t>
            </a:r>
            <a:r>
              <a:rPr lang="es-ES" sz="1200" dirty="0" err="1" smtClean="0"/>
              <a:t>Universitat</a:t>
            </a:r>
            <a:r>
              <a:rPr lang="es-ES" sz="1200" dirty="0" smtClean="0"/>
              <a:t> de Barcelona. Pág.439-445. http://hdl.handle.net/2445/50680</a:t>
            </a:r>
          </a:p>
          <a:p>
            <a:r>
              <a:rPr lang="es-ES" sz="1200" dirty="0" smtClean="0"/>
              <a:t>RIVAS, J. (2010). Descolonizar la educación. Transformar la práctica docente desde una perspectiva crítica. En </a:t>
            </a:r>
            <a:r>
              <a:rPr lang="es-ES" sz="1200" dirty="0" err="1" smtClean="0"/>
              <a:t>P.Aparicio</a:t>
            </a:r>
            <a:r>
              <a:rPr lang="es-ES" sz="1200" dirty="0" smtClean="0"/>
              <a:t>, El poder de educar y de educarnos. Transformar la práctica docente desde una perspectiva crítica (págs. 57-72). </a:t>
            </a:r>
            <a:r>
              <a:rPr lang="es-ES" sz="1200" dirty="0" err="1" smtClean="0"/>
              <a:t>Xátiva</a:t>
            </a:r>
            <a:r>
              <a:rPr lang="es-ES" sz="1200" dirty="0" smtClean="0"/>
              <a:t>, Valencia, Ediciones del Crec.</a:t>
            </a:r>
          </a:p>
          <a:p>
            <a:r>
              <a:rPr lang="es-ES" sz="1200" dirty="0" smtClean="0"/>
              <a:t>RIVAS, J.I. Y LEITE, A.E. (2013). “Aprender la profesión desde el pupitre”.  Cuadernos de pedagogía, 436: 34-37</a:t>
            </a:r>
          </a:p>
          <a:p>
            <a:r>
              <a:rPr lang="es-ES" sz="1200" dirty="0" smtClean="0"/>
              <a:t>RIVAS, J. I. (2014). Nuevas identidades en la formación del profesorado: la voz del alumnado. </a:t>
            </a:r>
            <a:r>
              <a:rPr lang="es-ES" sz="1200" dirty="0" err="1" smtClean="0"/>
              <a:t>nternational</a:t>
            </a:r>
            <a:r>
              <a:rPr lang="es-ES" sz="1200" dirty="0" smtClean="0"/>
              <a:t> </a:t>
            </a:r>
            <a:r>
              <a:rPr lang="es-ES" sz="1200" dirty="0" err="1" smtClean="0"/>
              <a:t>Journal</a:t>
            </a:r>
            <a:r>
              <a:rPr lang="es-ES" sz="1200" dirty="0" smtClean="0"/>
              <a:t> of </a:t>
            </a:r>
            <a:r>
              <a:rPr lang="es-ES" sz="1200" dirty="0" err="1" smtClean="0"/>
              <a:t>Development</a:t>
            </a:r>
            <a:r>
              <a:rPr lang="es-ES" sz="1200" dirty="0" smtClean="0"/>
              <a:t> and </a:t>
            </a:r>
            <a:r>
              <a:rPr lang="es-ES" sz="1200" dirty="0" err="1" smtClean="0"/>
              <a:t>Educational</a:t>
            </a:r>
            <a:r>
              <a:rPr lang="es-ES" sz="1200" dirty="0" smtClean="0"/>
              <a:t> </a:t>
            </a:r>
            <a:r>
              <a:rPr lang="es-ES" sz="1200" dirty="0" err="1" smtClean="0"/>
              <a:t>Psychology</a:t>
            </a:r>
            <a:r>
              <a:rPr lang="es-ES" sz="1200" dirty="0" smtClean="0"/>
              <a:t>. INFAD Revista de psicología , 7 (1), 487-494.</a:t>
            </a:r>
          </a:p>
          <a:p>
            <a:r>
              <a:rPr lang="es-ES" sz="1200" dirty="0" smtClean="0"/>
              <a:t>RIVAS, J. (2004). ¿Cómo enseñar a los que enseñan? Introducción a la evolución de la deformación y formación del profesorado. In J. y. Guerrero, La Pizarra Mágica. Una visión Diferente de la Historia de la Educación (pp. 265-281). </a:t>
            </a:r>
            <a:r>
              <a:rPr lang="es-ES" sz="1200" dirty="0" err="1" smtClean="0"/>
              <a:t>Archidona</a:t>
            </a:r>
            <a:r>
              <a:rPr lang="es-ES" sz="1200" dirty="0" smtClean="0"/>
              <a:t>, Málaga: Aljibe.</a:t>
            </a:r>
          </a:p>
          <a:p>
            <a:r>
              <a:rPr lang="es-ES" sz="1200" dirty="0" smtClean="0"/>
              <a:t>SENNETT, R. (2012). Juntos. Rituales, placeres y política de cooperación. Barcelona: Anagrama.</a:t>
            </a:r>
            <a:endParaRPr lang="es-ES" sz="1200" dirty="0"/>
          </a:p>
        </p:txBody>
      </p:sp>
    </p:spTree>
    <p:extLst>
      <p:ext uri="{BB962C8B-B14F-4D97-AF65-F5344CB8AC3E}">
        <p14:creationId xmlns:p14="http://schemas.microsoft.com/office/powerpoint/2010/main" val="4290743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4310" y="208721"/>
            <a:ext cx="10018713" cy="1752599"/>
          </a:xfrm>
        </p:spPr>
        <p:txBody>
          <a:bodyPr/>
          <a:lstStyle/>
          <a:p>
            <a:r>
              <a:rPr lang="es-ES" dirty="0" err="1" smtClean="0"/>
              <a:t>Preliminary</a:t>
            </a:r>
            <a:r>
              <a:rPr lang="es-ES" dirty="0" smtClean="0"/>
              <a:t> </a:t>
            </a:r>
            <a:r>
              <a:rPr lang="es-ES" dirty="0" err="1" smtClean="0"/>
              <a:t>questions</a:t>
            </a:r>
            <a:r>
              <a:rPr lang="es-ES" dirty="0" smtClean="0"/>
              <a:t> </a:t>
            </a:r>
            <a:endParaRPr lang="es-ES" dirty="0"/>
          </a:p>
        </p:txBody>
      </p:sp>
      <p:sp>
        <p:nvSpPr>
          <p:cNvPr id="3" name="2 Marcador de contenido"/>
          <p:cNvSpPr>
            <a:spLocks noGrp="1"/>
          </p:cNvSpPr>
          <p:nvPr>
            <p:ph idx="1"/>
          </p:nvPr>
        </p:nvSpPr>
        <p:spPr>
          <a:xfrm>
            <a:off x="1484309" y="1845365"/>
            <a:ext cx="10296874" cy="4131365"/>
          </a:xfrm>
        </p:spPr>
        <p:txBody>
          <a:bodyPr>
            <a:normAutofit fontScale="62500" lnSpcReduction="20000"/>
          </a:bodyPr>
          <a:lstStyle/>
          <a:p>
            <a:r>
              <a:rPr lang="en-GB" dirty="0" smtClean="0"/>
              <a:t>Research project: </a:t>
            </a:r>
            <a:r>
              <a:rPr lang="en-GB" b="1" dirty="0" smtClean="0"/>
              <a:t>The </a:t>
            </a:r>
            <a:r>
              <a:rPr lang="en-GB" b="1" dirty="0"/>
              <a:t>professional identity of teacher </a:t>
            </a:r>
            <a:r>
              <a:rPr lang="en-GB" b="1" dirty="0" smtClean="0"/>
              <a:t>studies</a:t>
            </a:r>
            <a:r>
              <a:rPr lang="en-GB" dirty="0" smtClean="0"/>
              <a:t>.</a:t>
            </a:r>
          </a:p>
          <a:p>
            <a:endParaRPr lang="en-GB" dirty="0" smtClean="0"/>
          </a:p>
          <a:p>
            <a:r>
              <a:rPr lang="en-GB" dirty="0" smtClean="0"/>
              <a:t>Methodology (based on school experiences accounts) </a:t>
            </a:r>
          </a:p>
          <a:p>
            <a:pPr marL="742950" lvl="2"/>
            <a:r>
              <a:rPr lang="en-GB" dirty="0"/>
              <a:t>we work with teachers or future teachers in autobiographical accounts in three phases: </a:t>
            </a:r>
            <a:endParaRPr lang="en-GB" dirty="0" smtClean="0"/>
          </a:p>
          <a:p>
            <a:pPr marL="457200" lvl="2" indent="0">
              <a:buNone/>
            </a:pPr>
            <a:endParaRPr lang="en-GB" dirty="0" smtClean="0"/>
          </a:p>
          <a:p>
            <a:pPr lvl="0"/>
            <a:r>
              <a:rPr lang="en-GB" dirty="0">
                <a:ea typeface="ＭＳ 明朝"/>
                <a:cs typeface="Times New Roman"/>
              </a:rPr>
              <a:t>3 phases</a:t>
            </a:r>
            <a:r>
              <a:rPr lang="en-GB" sz="1800" dirty="0">
                <a:latin typeface="Cambria"/>
                <a:ea typeface="ＭＳ 明朝"/>
                <a:cs typeface="Times New Roman"/>
              </a:rPr>
              <a:t>: </a:t>
            </a:r>
            <a:endParaRPr lang="en-GB" dirty="0" smtClean="0"/>
          </a:p>
          <a:p>
            <a:pPr lvl="1" algn="just">
              <a:lnSpc>
                <a:spcPct val="150000"/>
              </a:lnSpc>
              <a:spcAft>
                <a:spcPts val="0"/>
              </a:spcAft>
              <a:buFont typeface="Courier New"/>
              <a:buChar char="o"/>
            </a:pPr>
            <a:r>
              <a:rPr lang="en-GB" dirty="0" smtClean="0">
                <a:latin typeface="Cambria"/>
                <a:ea typeface="ＭＳ 明朝"/>
                <a:cs typeface="Times New Roman"/>
              </a:rPr>
              <a:t>1</a:t>
            </a:r>
            <a:r>
              <a:rPr lang="en-GB" dirty="0">
                <a:latin typeface="Cambria"/>
                <a:ea typeface="ＭＳ 明朝"/>
                <a:cs typeface="Times New Roman"/>
              </a:rPr>
              <a:t>) Educational accounts </a:t>
            </a:r>
            <a:r>
              <a:rPr lang="en-GB" dirty="0" smtClean="0">
                <a:latin typeface="Cambria"/>
                <a:ea typeface="ＭＳ 明朝"/>
                <a:cs typeface="Times New Roman"/>
              </a:rPr>
              <a:t>of Freshmen  </a:t>
            </a:r>
            <a:r>
              <a:rPr lang="en-GB" dirty="0">
                <a:latin typeface="Cambria"/>
                <a:ea typeface="ＭＳ 明朝"/>
                <a:cs typeface="Times New Roman"/>
              </a:rPr>
              <a:t>Teacher </a:t>
            </a:r>
            <a:r>
              <a:rPr lang="en-GB" dirty="0" smtClean="0">
                <a:latin typeface="Cambria"/>
                <a:ea typeface="ＭＳ 明朝"/>
                <a:cs typeface="Times New Roman"/>
              </a:rPr>
              <a:t>Students</a:t>
            </a:r>
            <a:r>
              <a:rPr lang="en-GB" dirty="0">
                <a:latin typeface="Cambria"/>
                <a:ea typeface="ＭＳ 明朝"/>
                <a:cs typeface="Times New Roman"/>
              </a:rPr>
              <a:t>; </a:t>
            </a:r>
            <a:endParaRPr lang="es-ES" dirty="0">
              <a:latin typeface="Cambria"/>
              <a:ea typeface="ＭＳ 明朝"/>
              <a:cs typeface="Times New Roman"/>
            </a:endParaRPr>
          </a:p>
          <a:p>
            <a:pPr lvl="1" algn="just">
              <a:lnSpc>
                <a:spcPct val="150000"/>
              </a:lnSpc>
              <a:spcAft>
                <a:spcPts val="0"/>
              </a:spcAft>
              <a:buFont typeface="Courier New"/>
              <a:buChar char="o"/>
            </a:pPr>
            <a:r>
              <a:rPr lang="en-GB" dirty="0">
                <a:latin typeface="Cambria"/>
                <a:ea typeface="ＭＳ 明朝"/>
                <a:cs typeface="Times New Roman"/>
              </a:rPr>
              <a:t>2) Accounts about their college experience </a:t>
            </a:r>
            <a:endParaRPr lang="es-ES" dirty="0">
              <a:latin typeface="Cambria"/>
              <a:ea typeface="ＭＳ 明朝"/>
              <a:cs typeface="Times New Roman"/>
            </a:endParaRPr>
          </a:p>
          <a:p>
            <a:pPr lvl="1" algn="just">
              <a:lnSpc>
                <a:spcPct val="150000"/>
              </a:lnSpc>
              <a:spcAft>
                <a:spcPts val="0"/>
              </a:spcAft>
              <a:buFont typeface="Courier New"/>
              <a:buChar char="o"/>
            </a:pPr>
            <a:r>
              <a:rPr lang="en-GB" dirty="0">
                <a:latin typeface="Cambria"/>
                <a:ea typeface="ＭＳ 明朝"/>
                <a:cs typeface="Times New Roman"/>
              </a:rPr>
              <a:t>3) Their professional experience once inserted in the school system: ‘professional initiation stories’</a:t>
            </a:r>
            <a:endParaRPr lang="es-ES" dirty="0">
              <a:latin typeface="Cambria"/>
              <a:ea typeface="ＭＳ 明朝"/>
              <a:cs typeface="Times New Roman"/>
            </a:endParaRPr>
          </a:p>
          <a:p>
            <a:pPr marL="914400" lvl="2" indent="0">
              <a:buNone/>
            </a:pPr>
            <a:endParaRPr lang="es-ES" dirty="0" smtClean="0"/>
          </a:p>
          <a:p>
            <a:r>
              <a:rPr lang="es-ES" dirty="0" err="1" smtClean="0"/>
              <a:t>The</a:t>
            </a:r>
            <a:r>
              <a:rPr lang="es-ES" dirty="0" smtClean="0"/>
              <a:t> </a:t>
            </a:r>
            <a:r>
              <a:rPr lang="es-ES" dirty="0" err="1"/>
              <a:t>third</a:t>
            </a:r>
            <a:r>
              <a:rPr lang="es-ES" dirty="0"/>
              <a:t> </a:t>
            </a:r>
            <a:r>
              <a:rPr lang="es-ES" dirty="0" err="1"/>
              <a:t>phase</a:t>
            </a:r>
            <a:r>
              <a:rPr lang="es-ES" dirty="0"/>
              <a:t> of </a:t>
            </a:r>
            <a:r>
              <a:rPr lang="es-ES" dirty="0" err="1"/>
              <a:t>this</a:t>
            </a:r>
            <a:r>
              <a:rPr lang="es-ES" dirty="0"/>
              <a:t> </a:t>
            </a:r>
            <a:r>
              <a:rPr lang="es-ES" dirty="0" err="1"/>
              <a:t>research</a:t>
            </a:r>
            <a:r>
              <a:rPr lang="es-ES" dirty="0"/>
              <a:t> </a:t>
            </a:r>
            <a:r>
              <a:rPr lang="es-ES" dirty="0" err="1"/>
              <a:t>put</a:t>
            </a:r>
            <a:r>
              <a:rPr lang="es-ES" dirty="0"/>
              <a:t> </a:t>
            </a:r>
            <a:r>
              <a:rPr lang="es-ES" dirty="0" err="1"/>
              <a:t>the</a:t>
            </a:r>
            <a:r>
              <a:rPr lang="es-ES" dirty="0"/>
              <a:t> </a:t>
            </a:r>
            <a:r>
              <a:rPr lang="es-ES" dirty="0" err="1"/>
              <a:t>focus</a:t>
            </a:r>
            <a:r>
              <a:rPr lang="es-ES" dirty="0"/>
              <a:t> </a:t>
            </a:r>
            <a:r>
              <a:rPr lang="es-ES" dirty="0" err="1"/>
              <a:t>on</a:t>
            </a:r>
            <a:r>
              <a:rPr lang="es-ES" dirty="0"/>
              <a:t> </a:t>
            </a:r>
            <a:r>
              <a:rPr lang="es-ES" dirty="0" err="1"/>
              <a:t>the</a:t>
            </a:r>
            <a:r>
              <a:rPr lang="es-ES" dirty="0"/>
              <a:t> </a:t>
            </a:r>
            <a:r>
              <a:rPr lang="es-ES" dirty="0" err="1"/>
              <a:t>experience</a:t>
            </a:r>
            <a:r>
              <a:rPr lang="es-ES" dirty="0"/>
              <a:t> of </a:t>
            </a:r>
            <a:r>
              <a:rPr lang="es-ES" dirty="0" err="1"/>
              <a:t>job</a:t>
            </a:r>
            <a:r>
              <a:rPr lang="es-ES" dirty="0"/>
              <a:t> </a:t>
            </a:r>
            <a:r>
              <a:rPr lang="es-ES" dirty="0" err="1"/>
              <a:t>placement</a:t>
            </a:r>
            <a:r>
              <a:rPr lang="es-ES" dirty="0"/>
              <a:t> of novel </a:t>
            </a:r>
            <a:r>
              <a:rPr lang="es-ES" dirty="0" err="1"/>
              <a:t>teachers</a:t>
            </a:r>
            <a:r>
              <a:rPr lang="es-ES" dirty="0"/>
              <a:t>, </a:t>
            </a:r>
            <a:r>
              <a:rPr lang="es-ES" dirty="0" err="1"/>
              <a:t>graduated</a:t>
            </a:r>
            <a:r>
              <a:rPr lang="es-ES" dirty="0"/>
              <a:t> no more </a:t>
            </a:r>
            <a:r>
              <a:rPr lang="es-ES" dirty="0" err="1"/>
              <a:t>than</a:t>
            </a:r>
            <a:r>
              <a:rPr lang="es-ES" dirty="0"/>
              <a:t> 5 </a:t>
            </a:r>
            <a:r>
              <a:rPr lang="es-ES" dirty="0" err="1"/>
              <a:t>years</a:t>
            </a:r>
            <a:r>
              <a:rPr lang="es-ES" dirty="0"/>
              <a:t>. </a:t>
            </a:r>
            <a:endParaRPr lang="es-ES" dirty="0" smtClean="0"/>
          </a:p>
          <a:p>
            <a:r>
              <a:rPr lang="es-ES" dirty="0" err="1" smtClean="0"/>
              <a:t>We</a:t>
            </a:r>
            <a:r>
              <a:rPr lang="es-ES" dirty="0" smtClean="0"/>
              <a:t> </a:t>
            </a:r>
            <a:r>
              <a:rPr lang="es-ES" dirty="0" err="1"/>
              <a:t>work</a:t>
            </a:r>
            <a:r>
              <a:rPr lang="es-ES" dirty="0"/>
              <a:t> </a:t>
            </a:r>
            <a:r>
              <a:rPr lang="es-ES" dirty="0" err="1"/>
              <a:t>with</a:t>
            </a:r>
            <a:r>
              <a:rPr lang="es-ES" dirty="0"/>
              <a:t> focal </a:t>
            </a:r>
            <a:r>
              <a:rPr lang="es-ES" dirty="0" err="1" smtClean="0"/>
              <a:t>groups</a:t>
            </a:r>
            <a:r>
              <a:rPr lang="es-ES" dirty="0"/>
              <a:t> </a:t>
            </a:r>
            <a:r>
              <a:rPr lang="es-ES" dirty="0" err="1" smtClean="0"/>
              <a:t>on</a:t>
            </a:r>
            <a:r>
              <a:rPr lang="es-ES" dirty="0" smtClean="0"/>
              <a:t> </a:t>
            </a:r>
            <a:r>
              <a:rPr lang="es-ES" dirty="0" err="1"/>
              <a:t>professional</a:t>
            </a:r>
            <a:r>
              <a:rPr lang="es-ES" dirty="0"/>
              <a:t> </a:t>
            </a:r>
            <a:r>
              <a:rPr lang="es-ES" dirty="0" err="1"/>
              <a:t>experience</a:t>
            </a:r>
            <a:r>
              <a:rPr lang="es-ES" dirty="0"/>
              <a:t> and </a:t>
            </a:r>
            <a:r>
              <a:rPr lang="es-ES" dirty="0" err="1"/>
              <a:t>teacher</a:t>
            </a:r>
            <a:r>
              <a:rPr lang="es-ES" dirty="0"/>
              <a:t> </a:t>
            </a:r>
            <a:r>
              <a:rPr lang="es-ES" dirty="0" err="1"/>
              <a:t>education</a:t>
            </a:r>
            <a:r>
              <a:rPr lang="es-ES" dirty="0"/>
              <a:t> </a:t>
            </a:r>
            <a:r>
              <a:rPr lang="es-ES" dirty="0" err="1"/>
              <a:t>accounts</a:t>
            </a:r>
            <a:r>
              <a:rPr lang="es-ES" dirty="0"/>
              <a:t> of </a:t>
            </a:r>
            <a:r>
              <a:rPr lang="es-ES" dirty="0" err="1"/>
              <a:t>teachers</a:t>
            </a:r>
            <a:r>
              <a:rPr lang="es-ES" dirty="0"/>
              <a:t> </a:t>
            </a:r>
            <a:r>
              <a:rPr lang="es-ES" dirty="0" err="1"/>
              <a:t>implied</a:t>
            </a:r>
            <a:r>
              <a:rPr lang="es-ES" dirty="0"/>
              <a:t> in </a:t>
            </a:r>
            <a:r>
              <a:rPr lang="es-ES" dirty="0" err="1"/>
              <a:t>this</a:t>
            </a:r>
            <a:r>
              <a:rPr lang="es-ES" dirty="0"/>
              <a:t> </a:t>
            </a:r>
            <a:r>
              <a:rPr lang="es-ES" dirty="0" err="1"/>
              <a:t>research</a:t>
            </a:r>
            <a:r>
              <a:rPr lang="es-ES" dirty="0"/>
              <a:t>. </a:t>
            </a:r>
            <a:r>
              <a:rPr lang="es-ES" dirty="0" err="1" smtClean="0"/>
              <a:t>Also</a:t>
            </a:r>
            <a:r>
              <a:rPr lang="es-ES" dirty="0" smtClean="0"/>
              <a:t>, </a:t>
            </a:r>
            <a:r>
              <a:rPr lang="es-ES" dirty="0" err="1" smtClean="0"/>
              <a:t>we</a:t>
            </a:r>
            <a:r>
              <a:rPr lang="es-ES" dirty="0" smtClean="0"/>
              <a:t> </a:t>
            </a:r>
            <a:r>
              <a:rPr lang="es-ES" dirty="0"/>
              <a:t>do </a:t>
            </a:r>
            <a:r>
              <a:rPr lang="es-ES" dirty="0" err="1"/>
              <a:t>biographical</a:t>
            </a:r>
            <a:r>
              <a:rPr lang="es-ES" dirty="0"/>
              <a:t> interviews to </a:t>
            </a:r>
            <a:r>
              <a:rPr lang="es-ES" dirty="0" err="1"/>
              <a:t>deepen</a:t>
            </a:r>
            <a:r>
              <a:rPr lang="es-ES" dirty="0"/>
              <a:t> </a:t>
            </a:r>
            <a:r>
              <a:rPr lang="es-ES" dirty="0" err="1"/>
              <a:t>on</a:t>
            </a:r>
            <a:r>
              <a:rPr lang="es-ES" dirty="0"/>
              <a:t> </a:t>
            </a:r>
            <a:r>
              <a:rPr lang="es-ES" dirty="0" err="1"/>
              <a:t>processes</a:t>
            </a:r>
            <a:r>
              <a:rPr lang="es-ES" dirty="0"/>
              <a:t> of </a:t>
            </a:r>
            <a:r>
              <a:rPr lang="es-ES" dirty="0" err="1"/>
              <a:t>construction</a:t>
            </a:r>
            <a:r>
              <a:rPr lang="es-ES" dirty="0"/>
              <a:t> of </a:t>
            </a:r>
            <a:r>
              <a:rPr lang="es-ES" dirty="0" err="1"/>
              <a:t>professional</a:t>
            </a:r>
            <a:r>
              <a:rPr lang="es-ES" dirty="0"/>
              <a:t> </a:t>
            </a:r>
            <a:r>
              <a:rPr lang="es-ES" dirty="0" err="1"/>
              <a:t>identity</a:t>
            </a:r>
            <a:r>
              <a:rPr lang="es-ES" dirty="0"/>
              <a:t>.</a:t>
            </a:r>
            <a:endParaRPr lang="en-GB" dirty="0" smtClean="0"/>
          </a:p>
          <a:p>
            <a:endParaRPr lang="en-GB" dirty="0" smtClean="0"/>
          </a:p>
          <a:p>
            <a:pPr marL="0" indent="0">
              <a:buNone/>
            </a:pPr>
            <a:endParaRPr lang="es-ES" dirty="0"/>
          </a:p>
        </p:txBody>
      </p:sp>
    </p:spTree>
    <p:extLst>
      <p:ext uri="{BB962C8B-B14F-4D97-AF65-F5344CB8AC3E}">
        <p14:creationId xmlns:p14="http://schemas.microsoft.com/office/powerpoint/2010/main" val="3442873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ES" sz="4400" dirty="0" err="1" smtClean="0"/>
              <a:t>Research</a:t>
            </a:r>
            <a:r>
              <a:rPr lang="es-ES" sz="4400" dirty="0" smtClean="0"/>
              <a:t> </a:t>
            </a:r>
            <a:r>
              <a:rPr lang="es-ES" sz="4400" dirty="0" err="1" smtClean="0"/>
              <a:t>Theoretical</a:t>
            </a:r>
            <a:r>
              <a:rPr lang="es-ES" sz="4400" dirty="0" smtClean="0"/>
              <a:t> </a:t>
            </a:r>
            <a:r>
              <a:rPr lang="es-ES" sz="4400" dirty="0" err="1" smtClean="0"/>
              <a:t>Frameworks</a:t>
            </a:r>
            <a:r>
              <a:rPr lang="es-ES" dirty="0" smtClean="0"/>
              <a:t/>
            </a:r>
            <a:br>
              <a:rPr lang="es-ES" dirty="0" smtClean="0"/>
            </a:br>
            <a:r>
              <a:rPr lang="es-ES" sz="3100" dirty="0" err="1" smtClean="0"/>
              <a:t>About</a:t>
            </a:r>
            <a:r>
              <a:rPr lang="es-ES" sz="3100" dirty="0" smtClean="0"/>
              <a:t> </a:t>
            </a:r>
            <a:r>
              <a:rPr lang="es-ES" sz="3100" dirty="0" err="1" smtClean="0"/>
              <a:t>professional</a:t>
            </a:r>
            <a:r>
              <a:rPr lang="es-ES" sz="3100" dirty="0" smtClean="0"/>
              <a:t> </a:t>
            </a:r>
            <a:r>
              <a:rPr lang="es-ES" sz="3100" dirty="0" err="1" smtClean="0"/>
              <a:t>identity</a:t>
            </a:r>
            <a:r>
              <a:rPr lang="es-ES" sz="3100" dirty="0" smtClean="0"/>
              <a:t> </a:t>
            </a:r>
            <a:r>
              <a:rPr lang="es-ES" sz="3100" dirty="0" err="1" smtClean="0"/>
              <a:t>construction</a:t>
            </a:r>
            <a:endParaRPr lang="es-ES" sz="3100" dirty="0"/>
          </a:p>
        </p:txBody>
      </p:sp>
      <p:sp>
        <p:nvSpPr>
          <p:cNvPr id="5" name="Rectángulo 4"/>
          <p:cNvSpPr/>
          <p:nvPr/>
        </p:nvSpPr>
        <p:spPr>
          <a:xfrm>
            <a:off x="1834385" y="2438399"/>
            <a:ext cx="9987210" cy="3939539"/>
          </a:xfrm>
          <a:prstGeom prst="rect">
            <a:avLst/>
          </a:prstGeom>
        </p:spPr>
        <p:txBody>
          <a:bodyPr wrap="square">
            <a:spAutoFit/>
          </a:bodyPr>
          <a:lstStyle/>
          <a:p>
            <a:pPr marL="342900" lvl="0" indent="-342900" algn="just">
              <a:lnSpc>
                <a:spcPct val="150000"/>
              </a:lnSpc>
              <a:spcAft>
                <a:spcPts val="0"/>
              </a:spcAft>
              <a:buFont typeface="Cambria"/>
              <a:buChar char="-"/>
            </a:pPr>
            <a:r>
              <a:rPr lang="en-GB" sz="2400" dirty="0" smtClean="0">
                <a:latin typeface="Cambria"/>
                <a:ea typeface="ＭＳ 明朝"/>
                <a:cs typeface="Times New Roman"/>
              </a:rPr>
              <a:t>Socio</a:t>
            </a:r>
            <a:r>
              <a:rPr lang="en-GB" sz="2400" dirty="0">
                <a:latin typeface="Cambria"/>
                <a:ea typeface="ＭＳ 明朝"/>
                <a:cs typeface="Times New Roman"/>
              </a:rPr>
              <a:t>-critical perspective (</a:t>
            </a:r>
            <a:r>
              <a:rPr lang="en-GB" sz="2400" dirty="0" err="1">
                <a:latin typeface="Cambria"/>
                <a:ea typeface="ＭＳ 明朝"/>
                <a:cs typeface="Times New Roman"/>
              </a:rPr>
              <a:t>Gergen</a:t>
            </a:r>
            <a:r>
              <a:rPr lang="en-GB" sz="2400" dirty="0">
                <a:latin typeface="Cambria"/>
                <a:ea typeface="ＭＳ 明朝"/>
                <a:cs typeface="Times New Roman"/>
              </a:rPr>
              <a:t>, 1985; </a:t>
            </a:r>
            <a:r>
              <a:rPr lang="en-GB" sz="2400" dirty="0" err="1">
                <a:latin typeface="Cambria"/>
                <a:ea typeface="ＭＳ 明朝"/>
                <a:cs typeface="Times New Roman"/>
              </a:rPr>
              <a:t>Kincheloe</a:t>
            </a:r>
            <a:r>
              <a:rPr lang="en-GB" sz="2400" dirty="0">
                <a:latin typeface="Cambria"/>
                <a:ea typeface="ＭＳ 明朝"/>
                <a:cs typeface="Times New Roman"/>
              </a:rPr>
              <a:t>, 2001; Wenger, 1988, ....)</a:t>
            </a:r>
            <a:endParaRPr lang="es-ES" sz="2400" dirty="0">
              <a:latin typeface="Cambria"/>
              <a:ea typeface="ＭＳ 明朝"/>
              <a:cs typeface="Times New Roman"/>
            </a:endParaRPr>
          </a:p>
          <a:p>
            <a:pPr marL="342900" lvl="0" indent="-342900" algn="just">
              <a:lnSpc>
                <a:spcPct val="150000"/>
              </a:lnSpc>
              <a:spcAft>
                <a:spcPts val="0"/>
              </a:spcAft>
              <a:buFont typeface="Cambria"/>
              <a:buChar char="-"/>
            </a:pPr>
            <a:r>
              <a:rPr lang="en-GB" sz="2400" dirty="0" smtClean="0">
                <a:latin typeface="Cambria"/>
                <a:ea typeface="ＭＳ 明朝"/>
                <a:cs typeface="Times New Roman"/>
              </a:rPr>
              <a:t>Focus on work </a:t>
            </a:r>
            <a:r>
              <a:rPr lang="en-GB" sz="2400" dirty="0">
                <a:latin typeface="Cambria"/>
                <a:ea typeface="ＭＳ 明朝"/>
                <a:cs typeface="Times New Roman"/>
              </a:rPr>
              <a:t>contexts and personal stories of teachers,</a:t>
            </a:r>
            <a:endParaRPr lang="es-ES" sz="2400" dirty="0">
              <a:latin typeface="Cambria"/>
              <a:ea typeface="ＭＳ 明朝"/>
              <a:cs typeface="Times New Roman"/>
            </a:endParaRPr>
          </a:p>
          <a:p>
            <a:pPr marL="342900" lvl="0" indent="-342900" algn="just">
              <a:lnSpc>
                <a:spcPct val="150000"/>
              </a:lnSpc>
              <a:spcAft>
                <a:spcPts val="0"/>
              </a:spcAft>
              <a:buFont typeface="Cambria"/>
              <a:buChar char="-"/>
            </a:pPr>
            <a:r>
              <a:rPr lang="es-ES" sz="2400" dirty="0">
                <a:latin typeface="Cambria"/>
                <a:ea typeface="ＭＳ 明朝"/>
                <a:cs typeface="Times New Roman"/>
              </a:rPr>
              <a:t>P</a:t>
            </a:r>
            <a:r>
              <a:rPr lang="en-GB" sz="2400" dirty="0" smtClean="0">
                <a:latin typeface="Cambria"/>
                <a:ea typeface="ＭＳ 明朝"/>
                <a:cs typeface="Times New Roman"/>
              </a:rPr>
              <a:t>re </a:t>
            </a:r>
            <a:r>
              <a:rPr lang="en-GB" sz="2400" dirty="0">
                <a:latin typeface="Cambria"/>
                <a:ea typeface="ＭＳ 明朝"/>
                <a:cs typeface="Times New Roman"/>
              </a:rPr>
              <a:t>and in-service education: a continuous process</a:t>
            </a:r>
            <a:endParaRPr lang="es-ES" sz="2400" dirty="0">
              <a:latin typeface="Cambria"/>
              <a:ea typeface="ＭＳ 明朝"/>
              <a:cs typeface="Times New Roman"/>
            </a:endParaRPr>
          </a:p>
          <a:p>
            <a:pPr marL="342900" lvl="0" indent="-342900" algn="just">
              <a:lnSpc>
                <a:spcPct val="150000"/>
              </a:lnSpc>
              <a:spcAft>
                <a:spcPts val="0"/>
              </a:spcAft>
              <a:buFont typeface="Cambria"/>
              <a:buChar char="-"/>
            </a:pPr>
            <a:r>
              <a:rPr lang="en-GB" sz="2400" dirty="0" smtClean="0">
                <a:latin typeface="Cambria"/>
                <a:ea typeface="ＭＳ 明朝"/>
                <a:cs typeface="Times New Roman"/>
              </a:rPr>
              <a:t>Teacher </a:t>
            </a:r>
            <a:r>
              <a:rPr lang="en-GB" sz="2400" dirty="0">
                <a:latin typeface="Cambria"/>
                <a:ea typeface="ＭＳ 明朝"/>
                <a:cs typeface="Times New Roman"/>
              </a:rPr>
              <a:t>work displays a kaleidoscopic view on space, time, context, ...</a:t>
            </a:r>
            <a:endParaRPr lang="es-ES" sz="2400" dirty="0">
              <a:latin typeface="Cambria"/>
              <a:ea typeface="ＭＳ 明朝"/>
              <a:cs typeface="Times New Roman"/>
            </a:endParaRPr>
          </a:p>
          <a:p>
            <a:pPr marL="342900" lvl="0" indent="-342900" algn="just">
              <a:lnSpc>
                <a:spcPct val="150000"/>
              </a:lnSpc>
              <a:spcAft>
                <a:spcPts val="0"/>
              </a:spcAft>
              <a:buFont typeface="Cambria"/>
              <a:buChar char="-"/>
            </a:pPr>
            <a:r>
              <a:rPr lang="en-GB" sz="2400" dirty="0">
                <a:latin typeface="Cambria"/>
                <a:ea typeface="ＭＳ 明朝"/>
                <a:cs typeface="Times New Roman"/>
              </a:rPr>
              <a:t>Teaching contexts are strongly structured and ruled </a:t>
            </a:r>
            <a:endParaRPr lang="es-ES" sz="2400" dirty="0">
              <a:effectLst/>
              <a:latin typeface="Cambria"/>
              <a:ea typeface="ＭＳ 明朝"/>
              <a:cs typeface="Times New Roman"/>
            </a:endParaRPr>
          </a:p>
        </p:txBody>
      </p:sp>
    </p:spTree>
    <p:extLst>
      <p:ext uri="{BB962C8B-B14F-4D97-AF65-F5344CB8AC3E}">
        <p14:creationId xmlns:p14="http://schemas.microsoft.com/office/powerpoint/2010/main" val="1209497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84311" y="15680"/>
            <a:ext cx="10018713" cy="1752599"/>
          </a:xfrm>
        </p:spPr>
        <p:txBody>
          <a:bodyPr/>
          <a:lstStyle/>
          <a:p>
            <a:r>
              <a:rPr lang="en-GB" dirty="0" smtClean="0"/>
              <a:t>Methodology</a:t>
            </a:r>
            <a:endParaRPr lang="en-GB" dirty="0"/>
          </a:p>
        </p:txBody>
      </p:sp>
      <p:sp>
        <p:nvSpPr>
          <p:cNvPr id="5" name="Rectángulo 4"/>
          <p:cNvSpPr/>
          <p:nvPr/>
        </p:nvSpPr>
        <p:spPr>
          <a:xfrm>
            <a:off x="1583530" y="2151968"/>
            <a:ext cx="9893138" cy="3062377"/>
          </a:xfrm>
          <a:prstGeom prst="rect">
            <a:avLst/>
          </a:prstGeom>
        </p:spPr>
        <p:txBody>
          <a:bodyPr wrap="square">
            <a:spAutoFit/>
          </a:bodyPr>
          <a:lstStyle/>
          <a:p>
            <a:pPr marL="342900" lvl="0" indent="-342900" algn="just">
              <a:lnSpc>
                <a:spcPct val="150000"/>
              </a:lnSpc>
              <a:spcAft>
                <a:spcPts val="0"/>
              </a:spcAft>
              <a:buFont typeface="Cambria"/>
              <a:buChar char="-"/>
            </a:pPr>
            <a:r>
              <a:rPr lang="en-GB" sz="2000" dirty="0">
                <a:latin typeface="Cambria"/>
                <a:ea typeface="ＭＳ 明朝"/>
                <a:cs typeface="Times New Roman"/>
              </a:rPr>
              <a:t>Narrative-biographical research and participatory </a:t>
            </a:r>
            <a:r>
              <a:rPr lang="en-GB" sz="2000" dirty="0" smtClean="0">
                <a:latin typeface="Cambria"/>
                <a:ea typeface="ＭＳ 明朝"/>
                <a:cs typeface="Times New Roman"/>
              </a:rPr>
              <a:t>research</a:t>
            </a:r>
          </a:p>
          <a:p>
            <a:pPr marL="800100" lvl="1" indent="-342900" algn="just">
              <a:lnSpc>
                <a:spcPct val="150000"/>
              </a:lnSpc>
              <a:buFont typeface="Cambria"/>
              <a:buChar char="-"/>
            </a:pPr>
            <a:r>
              <a:rPr lang="en-GB" dirty="0" smtClean="0">
                <a:latin typeface="Cambria"/>
                <a:ea typeface="ＭＳ 明朝"/>
                <a:cs typeface="Times New Roman"/>
              </a:rPr>
              <a:t>school </a:t>
            </a:r>
            <a:r>
              <a:rPr lang="en-GB" dirty="0">
                <a:latin typeface="Cambria"/>
                <a:ea typeface="ＭＳ 明朝"/>
                <a:cs typeface="Times New Roman"/>
              </a:rPr>
              <a:t>experiences accounts</a:t>
            </a:r>
            <a:endParaRPr lang="es-ES" dirty="0">
              <a:latin typeface="Cambria"/>
              <a:ea typeface="ＭＳ 明朝"/>
              <a:cs typeface="Times New Roman"/>
            </a:endParaRPr>
          </a:p>
          <a:p>
            <a:pPr marL="342900" lvl="0" indent="-342900" algn="just">
              <a:lnSpc>
                <a:spcPct val="150000"/>
              </a:lnSpc>
              <a:spcAft>
                <a:spcPts val="0"/>
              </a:spcAft>
              <a:buFont typeface="Cambria"/>
              <a:buChar char="-"/>
            </a:pPr>
            <a:r>
              <a:rPr lang="en-GB" sz="2000" dirty="0" smtClean="0">
                <a:latin typeface="Cambria"/>
                <a:ea typeface="ＭＳ 明朝"/>
                <a:cs typeface="Times New Roman"/>
              </a:rPr>
              <a:t>Stories </a:t>
            </a:r>
            <a:r>
              <a:rPr lang="en-GB" sz="2000" dirty="0">
                <a:latin typeface="Cambria"/>
                <a:ea typeface="ＭＳ 明朝"/>
                <a:cs typeface="Times New Roman"/>
              </a:rPr>
              <a:t>and in-depth interviews from teacher students and novice teachers</a:t>
            </a:r>
            <a:endParaRPr lang="es-ES" sz="2000" dirty="0">
              <a:latin typeface="Cambria"/>
              <a:ea typeface="ＭＳ 明朝"/>
              <a:cs typeface="Times New Roman"/>
            </a:endParaRPr>
          </a:p>
          <a:p>
            <a:pPr marL="342900" lvl="0" indent="-342900" algn="just">
              <a:lnSpc>
                <a:spcPct val="150000"/>
              </a:lnSpc>
              <a:spcAft>
                <a:spcPts val="0"/>
              </a:spcAft>
              <a:buFont typeface="Cambria"/>
              <a:buChar char="-"/>
            </a:pPr>
            <a:r>
              <a:rPr lang="en-GB" sz="2400" dirty="0" smtClean="0">
                <a:solidFill>
                  <a:srgbClr val="FF0000"/>
                </a:solidFill>
                <a:latin typeface="Cambria"/>
                <a:ea typeface="ＭＳ 明朝"/>
                <a:cs typeface="Times New Roman"/>
              </a:rPr>
              <a:t>We </a:t>
            </a:r>
            <a:r>
              <a:rPr lang="en-GB" sz="2400" dirty="0">
                <a:solidFill>
                  <a:srgbClr val="FF0000"/>
                </a:solidFill>
                <a:latin typeface="Cambria"/>
                <a:ea typeface="ＭＳ 明朝"/>
                <a:cs typeface="Times New Roman"/>
              </a:rPr>
              <a:t>collect these stories in the context of a focal group (4 meetings)</a:t>
            </a:r>
            <a:endParaRPr lang="es-ES" sz="2400" dirty="0">
              <a:solidFill>
                <a:srgbClr val="FF0000"/>
              </a:solidFill>
              <a:latin typeface="Cambria"/>
              <a:ea typeface="ＭＳ 明朝"/>
              <a:cs typeface="Times New Roman"/>
            </a:endParaRPr>
          </a:p>
          <a:p>
            <a:pPr marL="342900" lvl="0" indent="-342900" algn="just">
              <a:lnSpc>
                <a:spcPct val="150000"/>
              </a:lnSpc>
              <a:spcAft>
                <a:spcPts val="0"/>
              </a:spcAft>
              <a:buFont typeface="Cambria"/>
              <a:buChar char="-"/>
            </a:pPr>
            <a:r>
              <a:rPr lang="en-GB" sz="2400" dirty="0">
                <a:solidFill>
                  <a:srgbClr val="FF0000"/>
                </a:solidFill>
                <a:latin typeface="Cambria"/>
                <a:ea typeface="ＭＳ 明朝"/>
                <a:cs typeface="Times New Roman"/>
              </a:rPr>
              <a:t>Interview to same of the involved teachers: Ana </a:t>
            </a:r>
            <a:r>
              <a:rPr lang="en-GB" sz="2400" dirty="0" err="1">
                <a:solidFill>
                  <a:srgbClr val="FF0000"/>
                </a:solidFill>
                <a:latin typeface="Cambria"/>
                <a:ea typeface="ＭＳ 明朝"/>
                <a:cs typeface="Times New Roman"/>
              </a:rPr>
              <a:t>Belén</a:t>
            </a:r>
            <a:endParaRPr lang="es-ES" sz="2400" dirty="0">
              <a:solidFill>
                <a:srgbClr val="FF0000"/>
              </a:solidFill>
              <a:effectLst/>
              <a:latin typeface="Cambria"/>
              <a:ea typeface="ＭＳ 明朝"/>
              <a:cs typeface="Times New Roman"/>
            </a:endParaRPr>
          </a:p>
        </p:txBody>
      </p:sp>
    </p:spTree>
    <p:extLst>
      <p:ext uri="{BB962C8B-B14F-4D97-AF65-F5344CB8AC3E}">
        <p14:creationId xmlns:p14="http://schemas.microsoft.com/office/powerpoint/2010/main" val="2930267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5041" y="248480"/>
            <a:ext cx="10018713" cy="1241112"/>
          </a:xfrm>
        </p:spPr>
        <p:txBody>
          <a:bodyPr/>
          <a:lstStyle/>
          <a:p>
            <a:r>
              <a:rPr lang="es-ES" smtClean="0"/>
              <a:t>Ana </a:t>
            </a:r>
            <a:r>
              <a:rPr lang="es-ES" smtClean="0"/>
              <a:t>Belén Case</a:t>
            </a:r>
            <a:endParaRPr lang="es-ES" dirty="0"/>
          </a:p>
        </p:txBody>
      </p:sp>
      <p:sp>
        <p:nvSpPr>
          <p:cNvPr id="3" name="CuadroTexto 2"/>
          <p:cNvSpPr txBox="1"/>
          <p:nvPr/>
        </p:nvSpPr>
        <p:spPr>
          <a:xfrm>
            <a:off x="1630565" y="1632646"/>
            <a:ext cx="10128316" cy="4278094"/>
          </a:xfrm>
          <a:prstGeom prst="rect">
            <a:avLst/>
          </a:prstGeom>
          <a:noFill/>
        </p:spPr>
        <p:txBody>
          <a:bodyPr wrap="square" rtlCol="0">
            <a:spAutoFit/>
          </a:bodyPr>
          <a:lstStyle/>
          <a:p>
            <a:pPr algn="ctr"/>
            <a:r>
              <a:rPr lang="en-GB" sz="2600" dirty="0" smtClean="0"/>
              <a:t>Nursery School Teacher / 3 years of experience as teacher /</a:t>
            </a:r>
          </a:p>
          <a:p>
            <a:pPr algn="ctr"/>
            <a:r>
              <a:rPr lang="en-GB" sz="2600" dirty="0" smtClean="0"/>
              <a:t>Working in a urban school</a:t>
            </a:r>
          </a:p>
          <a:p>
            <a:endParaRPr lang="en-GB" sz="2400" dirty="0"/>
          </a:p>
          <a:p>
            <a:r>
              <a:rPr lang="en-GB" sz="2800" dirty="0" smtClean="0"/>
              <a:t>Data: </a:t>
            </a:r>
          </a:p>
          <a:p>
            <a:pPr marL="342900" indent="-342900">
              <a:buFontTx/>
              <a:buChar char="-"/>
            </a:pPr>
            <a:r>
              <a:rPr lang="en-GB" sz="2800" dirty="0" smtClean="0"/>
              <a:t>Professional Account written by herself</a:t>
            </a:r>
          </a:p>
          <a:p>
            <a:pPr marL="342900" indent="-342900">
              <a:buFontTx/>
              <a:buChar char="-"/>
            </a:pPr>
            <a:r>
              <a:rPr lang="en-GB" sz="2800" dirty="0" smtClean="0"/>
              <a:t>In-depth interview</a:t>
            </a:r>
          </a:p>
          <a:p>
            <a:pPr marL="342900" indent="-342900">
              <a:buFontTx/>
              <a:buChar char="-"/>
            </a:pPr>
            <a:r>
              <a:rPr lang="en-GB" sz="2800" dirty="0" smtClean="0"/>
              <a:t>Focal Group recordings </a:t>
            </a:r>
          </a:p>
          <a:p>
            <a:pPr marL="800100" lvl="1" indent="-342900">
              <a:buFontTx/>
              <a:buChar char="-"/>
            </a:pPr>
            <a:r>
              <a:rPr lang="en-GB" sz="2000" dirty="0" smtClean="0"/>
              <a:t>Analysis axis: </a:t>
            </a:r>
            <a:r>
              <a:rPr lang="en-US" sz="2000" dirty="0" smtClean="0"/>
              <a:t>Educational models / Evaluation / Assessment / Teacher Idealization /</a:t>
            </a:r>
            <a:r>
              <a:rPr lang="en-GB" sz="2000" dirty="0" smtClean="0"/>
              <a:t> Authority / Discipline</a:t>
            </a:r>
          </a:p>
          <a:p>
            <a:pPr lvl="1"/>
            <a:endParaRPr lang="en-GB" sz="2000" dirty="0" smtClean="0"/>
          </a:p>
          <a:p>
            <a:r>
              <a:rPr lang="en-GB" sz="2600" dirty="0" smtClean="0"/>
              <a:t>Collaborative Analysis between Ana </a:t>
            </a:r>
            <a:r>
              <a:rPr lang="en-GB" sz="2600" dirty="0" err="1" smtClean="0"/>
              <a:t>Belén</a:t>
            </a:r>
            <a:r>
              <a:rPr lang="en-GB" sz="2600" dirty="0" smtClean="0"/>
              <a:t> - Researchers</a:t>
            </a:r>
            <a:endParaRPr lang="en-GB" sz="2600" dirty="0"/>
          </a:p>
        </p:txBody>
      </p:sp>
    </p:spTree>
    <p:extLst>
      <p:ext uri="{BB962C8B-B14F-4D97-AF65-F5344CB8AC3E}">
        <p14:creationId xmlns:p14="http://schemas.microsoft.com/office/powerpoint/2010/main" val="2337217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25128" y="1568565"/>
            <a:ext cx="10431701" cy="4231927"/>
          </a:xfrm>
          <a:prstGeom prst="rect">
            <a:avLst/>
          </a:prstGeom>
        </p:spPr>
        <p:txBody>
          <a:bodyPr wrap="square">
            <a:spAutoFit/>
          </a:bodyPr>
          <a:lstStyle/>
          <a:p>
            <a:pPr marL="285750" indent="-285750" algn="just">
              <a:spcAft>
                <a:spcPts val="1800"/>
              </a:spcAft>
              <a:buFont typeface="Arial" panose="020B0604020202020204" pitchFamily="34" charset="0"/>
              <a:buChar char="•"/>
            </a:pPr>
            <a:r>
              <a:rPr lang="en-GB" sz="3200" dirty="0" smtClean="0">
                <a:latin typeface="Arial" panose="020B0604020202020204" pitchFamily="34" charset="0"/>
                <a:ea typeface="Times New Roman" panose="02020603050405020304" pitchFamily="18" charset="0"/>
                <a:cs typeface="Times New Roman" panose="02020603050405020304" pitchFamily="18" charset="0"/>
              </a:rPr>
              <a:t>Value of higher education as familiar project</a:t>
            </a:r>
          </a:p>
          <a:p>
            <a:pPr marL="285750" indent="-285750" algn="just">
              <a:spcAft>
                <a:spcPts val="1800"/>
              </a:spcAft>
              <a:buFont typeface="Arial" panose="020B0604020202020204" pitchFamily="34" charset="0"/>
              <a:buChar char="•"/>
            </a:pPr>
            <a:r>
              <a:rPr lang="en-GB" sz="3200" dirty="0" smtClean="0">
                <a:latin typeface="Calibri" panose="020F0502020204030204" pitchFamily="34" charset="0"/>
                <a:ea typeface="Times New Roman" panose="02020603050405020304" pitchFamily="18" charset="0"/>
                <a:cs typeface="Times New Roman" panose="02020603050405020304" pitchFamily="18" charset="0"/>
              </a:rPr>
              <a:t>Memories of significant teachers along school experience</a:t>
            </a:r>
          </a:p>
          <a:p>
            <a:pPr marL="285750" indent="-285750" algn="just">
              <a:spcAft>
                <a:spcPts val="1800"/>
              </a:spcAft>
              <a:buFont typeface="Arial" panose="020B0604020202020204" pitchFamily="34" charset="0"/>
              <a:buChar char="•"/>
            </a:pPr>
            <a:r>
              <a:rPr lang="en-GB" sz="3200" dirty="0" smtClean="0">
                <a:latin typeface="Arial" panose="020B0604020202020204" pitchFamily="34" charset="0"/>
                <a:ea typeface="Times New Roman" panose="02020603050405020304" pitchFamily="18" charset="0"/>
                <a:cs typeface="Times New Roman" panose="02020603050405020304" pitchFamily="18" charset="0"/>
              </a:rPr>
              <a:t>Teacher education vs. Training for professional exams</a:t>
            </a:r>
            <a:endParaRPr lang="en-GB" sz="3200" dirty="0" smtClean="0">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spcAft>
                <a:spcPts val="1800"/>
              </a:spcAft>
              <a:buFont typeface="Arial" panose="020B0604020202020204" pitchFamily="34" charset="0"/>
              <a:buChar char="•"/>
            </a:pPr>
            <a:r>
              <a:rPr lang="en-GB" sz="3200" dirty="0" smtClean="0">
                <a:latin typeface="Arial" panose="020B0604020202020204" pitchFamily="34" charset="0"/>
                <a:ea typeface="Times New Roman" panose="02020603050405020304" pitchFamily="18" charset="0"/>
                <a:cs typeface="Times New Roman" panose="02020603050405020304" pitchFamily="18" charset="0"/>
              </a:rPr>
              <a:t>Professional </a:t>
            </a:r>
            <a:r>
              <a:rPr lang="en-GB" sz="3200" dirty="0" smtClean="0">
                <a:latin typeface="Arial" panose="020B0604020202020204" pitchFamily="34" charset="0"/>
                <a:ea typeface="Times New Roman" panose="02020603050405020304" pitchFamily="18" charset="0"/>
                <a:cs typeface="Times New Roman" panose="02020603050405020304" pitchFamily="18" charset="0"/>
              </a:rPr>
              <a:t>beginnings </a:t>
            </a:r>
            <a:r>
              <a:rPr lang="en-GB" sz="3200" dirty="0" smtClean="0">
                <a:latin typeface="Arial" panose="020B0604020202020204" pitchFamily="34" charset="0"/>
                <a:ea typeface="Times New Roman" panose="02020603050405020304" pitchFamily="18" charset="0"/>
                <a:cs typeface="Times New Roman" panose="02020603050405020304" pitchFamily="18" charset="0"/>
              </a:rPr>
              <a:t>in schools with educational project of change</a:t>
            </a:r>
            <a:endParaRPr lang="en-GB"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CuadroTexto 4"/>
          <p:cNvSpPr txBox="1"/>
          <p:nvPr/>
        </p:nvSpPr>
        <p:spPr>
          <a:xfrm>
            <a:off x="2226365" y="437322"/>
            <a:ext cx="8574157" cy="707886"/>
          </a:xfrm>
          <a:prstGeom prst="rect">
            <a:avLst/>
          </a:prstGeom>
          <a:noFill/>
        </p:spPr>
        <p:txBody>
          <a:bodyPr wrap="square" rtlCol="0">
            <a:spAutoFit/>
          </a:bodyPr>
          <a:lstStyle/>
          <a:p>
            <a:pPr algn="ctr"/>
            <a:r>
              <a:rPr lang="es-ES" sz="4000" b="1" dirty="0" err="1" smtClean="0"/>
              <a:t>Outcomes</a:t>
            </a:r>
            <a:endParaRPr lang="es-ES" sz="4000" b="1" dirty="0"/>
          </a:p>
        </p:txBody>
      </p:sp>
    </p:spTree>
    <p:extLst>
      <p:ext uri="{BB962C8B-B14F-4D97-AF65-F5344CB8AC3E}">
        <p14:creationId xmlns:p14="http://schemas.microsoft.com/office/powerpoint/2010/main" val="2412401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40314" y="1673535"/>
            <a:ext cx="9908817" cy="2811026"/>
          </a:xfrm>
          <a:prstGeom prst="rect">
            <a:avLst/>
          </a:prstGeom>
        </p:spPr>
        <p:txBody>
          <a:bodyPr wrap="square">
            <a:spAutoFit/>
          </a:bodyPr>
          <a:lstStyle/>
          <a:p>
            <a:pPr algn="just">
              <a:lnSpc>
                <a:spcPct val="150000"/>
              </a:lnSpc>
            </a:pPr>
            <a:r>
              <a:rPr lang="en-GB" sz="4000" dirty="0" smtClean="0"/>
              <a:t>... I cried a lot and soon I was frustrated, but instead of hating school I wanted to see me of the other side ....</a:t>
            </a:r>
            <a:endParaRPr lang="en-GB" sz="4000" dirty="0"/>
          </a:p>
        </p:txBody>
      </p:sp>
    </p:spTree>
    <p:extLst>
      <p:ext uri="{BB962C8B-B14F-4D97-AF65-F5344CB8AC3E}">
        <p14:creationId xmlns:p14="http://schemas.microsoft.com/office/powerpoint/2010/main" val="914291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36493" y="335845"/>
            <a:ext cx="10269423" cy="6370974"/>
          </a:xfrm>
          <a:prstGeom prst="rect">
            <a:avLst/>
          </a:prstGeom>
        </p:spPr>
        <p:txBody>
          <a:bodyPr wrap="square">
            <a:spAutoFit/>
          </a:bodyPr>
          <a:lstStyle/>
          <a:p>
            <a:pPr algn="just"/>
            <a:r>
              <a:rPr lang="en-GB" sz="2400" dirty="0" smtClean="0"/>
              <a:t>I had a lot of support from the early days, and with the confidence to ask questions when needed. It's true that I have rethought again my poor practical training for dealing with different issues of the classroom, but also my theoretical training in methodology of teaching. So thanks to the literature that every day are giving me my colleagues, I am drenching of "another way of doing" in which I feel much more motivated and I see that my students learn </a:t>
            </a:r>
            <a:r>
              <a:rPr lang="en-GB" sz="2400" dirty="0" smtClean="0"/>
              <a:t>enjoying</a:t>
            </a:r>
            <a:r>
              <a:rPr lang="en-GB" sz="2400" dirty="0" smtClean="0"/>
              <a:t>.</a:t>
            </a:r>
          </a:p>
          <a:p>
            <a:pPr algn="just"/>
            <a:r>
              <a:rPr lang="en-GB" sz="2400" dirty="0" smtClean="0"/>
              <a:t>I still have many doubts, but I know that will do I don't stop and I go on my training. I see that in my colleagues, they do not stop their education in order to improve with children every day.</a:t>
            </a:r>
          </a:p>
          <a:p>
            <a:pPr algn="just"/>
            <a:r>
              <a:rPr lang="en-GB" sz="2400" dirty="0" smtClean="0"/>
              <a:t>Previously I didn't know what I wanted; now I know I want to enjoy every day with my students, I want to talk them good, I want to be an example to follow. I feel fortunate to have found an answer so soon. I hope and wish to continue in the school to learn from everyone around me and to continue receiving advises that will help me throughout my personal and professional life.</a:t>
            </a:r>
            <a:endParaRPr lang="en-GB" sz="2400" dirty="0"/>
          </a:p>
        </p:txBody>
      </p:sp>
    </p:spTree>
    <p:extLst>
      <p:ext uri="{BB962C8B-B14F-4D97-AF65-F5344CB8AC3E}">
        <p14:creationId xmlns:p14="http://schemas.microsoft.com/office/powerpoint/2010/main" val="2399808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9989" y="434923"/>
            <a:ext cx="10018713" cy="1038990"/>
          </a:xfrm>
        </p:spPr>
        <p:txBody>
          <a:bodyPr/>
          <a:lstStyle/>
          <a:p>
            <a:r>
              <a:rPr lang="es-ES" dirty="0" err="1" smtClean="0"/>
              <a:t>Discussion</a:t>
            </a:r>
            <a:endParaRPr lang="es-ES" dirty="0"/>
          </a:p>
        </p:txBody>
      </p:sp>
      <p:sp>
        <p:nvSpPr>
          <p:cNvPr id="3" name="Marcador de contenido 2"/>
          <p:cNvSpPr>
            <a:spLocks noGrp="1"/>
          </p:cNvSpPr>
          <p:nvPr>
            <p:ph idx="1"/>
          </p:nvPr>
        </p:nvSpPr>
        <p:spPr>
          <a:xfrm>
            <a:off x="1484310" y="1756150"/>
            <a:ext cx="10018713" cy="4594213"/>
          </a:xfrm>
        </p:spPr>
        <p:txBody>
          <a:bodyPr>
            <a:normAutofit/>
          </a:bodyPr>
          <a:lstStyle/>
          <a:p>
            <a:r>
              <a:rPr lang="en-US" sz="2800" dirty="0"/>
              <a:t>These focus allow us think critically about settings in which teacher education occurs</a:t>
            </a:r>
            <a:r>
              <a:rPr lang="en-US" sz="2800" dirty="0" smtClean="0"/>
              <a:t>.</a:t>
            </a:r>
          </a:p>
          <a:p>
            <a:r>
              <a:rPr lang="en-US" sz="2800" dirty="0" smtClean="0"/>
              <a:t>Evidence of </a:t>
            </a:r>
            <a:r>
              <a:rPr lang="en-US" sz="2800" dirty="0"/>
              <a:t>continuous educative experience, from Nursery School until her job </a:t>
            </a:r>
            <a:r>
              <a:rPr lang="en-US" sz="2800" dirty="0" smtClean="0"/>
              <a:t>placement</a:t>
            </a:r>
          </a:p>
          <a:p>
            <a:r>
              <a:rPr lang="en-US" sz="2800" dirty="0" smtClean="0"/>
              <a:t>Persistence </a:t>
            </a:r>
            <a:r>
              <a:rPr lang="en-US" sz="2800" dirty="0"/>
              <a:t>of a strongly academic schooling </a:t>
            </a:r>
            <a:r>
              <a:rPr lang="en-US" sz="2800" dirty="0" smtClean="0"/>
              <a:t>model, centered </a:t>
            </a:r>
            <a:r>
              <a:rPr lang="en-US" sz="2800" dirty="0"/>
              <a:t>on curriculum content. </a:t>
            </a:r>
            <a:endParaRPr lang="en-US" sz="2800" dirty="0" smtClean="0"/>
          </a:p>
          <a:p>
            <a:r>
              <a:rPr lang="en-US" sz="2800" dirty="0" smtClean="0"/>
              <a:t>A </a:t>
            </a:r>
            <a:r>
              <a:rPr lang="en-US" sz="2800" dirty="0"/>
              <a:t>different teacher education system is necessary, </a:t>
            </a:r>
            <a:r>
              <a:rPr lang="en-US" sz="2800" dirty="0" smtClean="0"/>
              <a:t>with other relation </a:t>
            </a:r>
            <a:r>
              <a:rPr lang="en-US" sz="2800" dirty="0"/>
              <a:t>between academic and professional </a:t>
            </a:r>
            <a:r>
              <a:rPr lang="en-US" sz="2800" dirty="0" smtClean="0"/>
              <a:t>perspective</a:t>
            </a:r>
            <a:endParaRPr lang="es-ES" sz="2800" dirty="0"/>
          </a:p>
        </p:txBody>
      </p:sp>
    </p:spTree>
    <p:extLst>
      <p:ext uri="{BB962C8B-B14F-4D97-AF65-F5344CB8AC3E}">
        <p14:creationId xmlns:p14="http://schemas.microsoft.com/office/powerpoint/2010/main" val="27460882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8780</TotalTime>
  <Words>1292</Words>
  <Application>Microsoft Macintosh PowerPoint</Application>
  <PresentationFormat>Personalizado</PresentationFormat>
  <Paragraphs>77</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Parallax</vt:lpstr>
      <vt:lpstr>               Work, Professional Development And Teaching Commitment: Deconstructing Meanings </vt:lpstr>
      <vt:lpstr>Preliminary questions </vt:lpstr>
      <vt:lpstr>Research Theoretical Frameworks About professional identity construction</vt:lpstr>
      <vt:lpstr>Methodology</vt:lpstr>
      <vt:lpstr>Ana Belén Case</vt:lpstr>
      <vt:lpstr>Presentación de PowerPoint</vt:lpstr>
      <vt:lpstr>Presentación de PowerPoint</vt:lpstr>
      <vt:lpstr>Presentación de PowerPoint</vt:lpstr>
      <vt:lpstr>Discussion</vt:lpstr>
      <vt:lpstr>Conclusions</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Analia Leite</dc:creator>
  <cp:lastModifiedBy>José Ignacio  Rivas Flores</cp:lastModifiedBy>
  <cp:revision>38</cp:revision>
  <dcterms:created xsi:type="dcterms:W3CDTF">2016-08-07T18:40:13Z</dcterms:created>
  <dcterms:modified xsi:type="dcterms:W3CDTF">2016-08-23T21:45:46Z</dcterms:modified>
</cp:coreProperties>
</file>