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73" r:id="rId11"/>
    <p:sldId id="266" r:id="rId12"/>
    <p:sldId id="267" r:id="rId13"/>
    <p:sldId id="268" r:id="rId14"/>
    <p:sldId id="269" r:id="rId15"/>
    <p:sldId id="270" r:id="rId16"/>
    <p:sldId id="271"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a:xfrm>
            <a:off x="5332412" y="5883275"/>
            <a:ext cx="4324044" cy="365125"/>
          </a:xfrm>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2734681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3257E59-D243-4909-89E1-E556E9199E2E}" type="datetimeFigureOut">
              <a:rPr lang="es-ES" smtClean="0"/>
              <a:t>01/09/2020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1851758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364293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3615344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808152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1712456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1390659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3423872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1444942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10951856" y="5867131"/>
            <a:ext cx="551167" cy="365125"/>
          </a:xfrm>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2552124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257E59-D243-4909-89E1-E556E9199E2E}" type="datetimeFigureOut">
              <a:rPr lang="es-ES" smtClean="0"/>
              <a:t>01/09/2020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1867374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3257E59-D243-4909-89E1-E556E9199E2E}" type="datetimeFigureOut">
              <a:rPr lang="es-ES" smtClean="0"/>
              <a:t>01/09/2020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3561355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3257E59-D243-4909-89E1-E556E9199E2E}" type="datetimeFigureOut">
              <a:rPr lang="es-ES" smtClean="0"/>
              <a:t>01/09/2020</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951432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3257E59-D243-4909-89E1-E556E9199E2E}" type="datetimeFigureOut">
              <a:rPr lang="es-ES" smtClean="0"/>
              <a:t>01/09/2020</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3989742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257E59-D243-4909-89E1-E556E9199E2E}" type="datetimeFigureOut">
              <a:rPr lang="es-ES" smtClean="0"/>
              <a:t>01/09/2020</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2813471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3257E59-D243-4909-89E1-E556E9199E2E}" type="datetimeFigureOut">
              <a:rPr lang="es-ES" smtClean="0"/>
              <a:t>01/09/2020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3752596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3257E59-D243-4909-89E1-E556E9199E2E}" type="datetimeFigureOut">
              <a:rPr lang="es-ES" smtClean="0"/>
              <a:t>01/09/2020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E3453A7-7F63-4FA2-876E-F27160FA7DBA}" type="slidenum">
              <a:rPr lang="es-ES" smtClean="0"/>
              <a:t>‹Nº›</a:t>
            </a:fld>
            <a:endParaRPr lang="es-ES"/>
          </a:p>
        </p:txBody>
      </p:sp>
    </p:spTree>
    <p:extLst>
      <p:ext uri="{BB962C8B-B14F-4D97-AF65-F5344CB8AC3E}">
        <p14:creationId xmlns:p14="http://schemas.microsoft.com/office/powerpoint/2010/main" val="2510756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257E59-D243-4909-89E1-E556E9199E2E}" type="datetimeFigureOut">
              <a:rPr lang="es-ES" smtClean="0"/>
              <a:t>01/09/2020</a:t>
            </a:fld>
            <a:endParaRPr lang="es-E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E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E3453A7-7F63-4FA2-876E-F27160FA7DBA}" type="slidenum">
              <a:rPr lang="es-ES" smtClean="0"/>
              <a:t>‹Nº›</a:t>
            </a:fld>
            <a:endParaRPr lang="es-ES"/>
          </a:p>
        </p:txBody>
      </p:sp>
    </p:spTree>
    <p:extLst>
      <p:ext uri="{BB962C8B-B14F-4D97-AF65-F5344CB8AC3E}">
        <p14:creationId xmlns:p14="http://schemas.microsoft.com/office/powerpoint/2010/main" val="128344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04499" y="1021574"/>
            <a:ext cx="9144000" cy="1528444"/>
          </a:xfrm>
        </p:spPr>
        <p:txBody>
          <a:bodyPr>
            <a:normAutofit fontScale="90000"/>
          </a:bodyPr>
          <a:lstStyle/>
          <a:p>
            <a:r>
              <a:rPr lang="es-ES" b="1" i="1" spc="50" dirty="0">
                <a:ln w="0"/>
                <a:solidFill>
                  <a:schemeClr val="accent2">
                    <a:lumMod val="50000"/>
                  </a:schemeClr>
                </a:solidFill>
                <a:effectLst>
                  <a:innerShdw blurRad="63500" dist="50800" dir="13500000">
                    <a:srgbClr val="000000">
                      <a:alpha val="50000"/>
                    </a:srgbClr>
                  </a:innerShdw>
                </a:effectLst>
              </a:rPr>
              <a:t/>
            </a:r>
            <a:br>
              <a:rPr lang="es-ES" b="1" i="1" spc="50" dirty="0">
                <a:ln w="0"/>
                <a:solidFill>
                  <a:schemeClr val="accent2">
                    <a:lumMod val="50000"/>
                  </a:schemeClr>
                </a:solidFill>
                <a:effectLst>
                  <a:innerShdw blurRad="63500" dist="50800" dir="13500000">
                    <a:srgbClr val="000000">
                      <a:alpha val="50000"/>
                    </a:srgbClr>
                  </a:innerShdw>
                </a:effectLst>
              </a:rPr>
            </a:br>
            <a:endParaRPr lang="es-ES" dirty="0"/>
          </a:p>
        </p:txBody>
      </p:sp>
      <p:sp>
        <p:nvSpPr>
          <p:cNvPr id="3" name="Subtítulo 2"/>
          <p:cNvSpPr>
            <a:spLocks noGrp="1"/>
          </p:cNvSpPr>
          <p:nvPr>
            <p:ph type="subTitle" idx="1"/>
          </p:nvPr>
        </p:nvSpPr>
        <p:spPr>
          <a:xfrm>
            <a:off x="0" y="-124691"/>
            <a:ext cx="12357475" cy="7642707"/>
          </a:xfrm>
        </p:spPr>
        <p:txBody>
          <a:bodyPr>
            <a:normAutofit/>
          </a:bodyPr>
          <a:lstStyle/>
          <a:p>
            <a:pPr algn="l"/>
            <a:endParaRPr lang="es-ES" sz="3600" b="1" i="1" spc="50" dirty="0" smtClean="0">
              <a:ln w="0"/>
              <a:solidFill>
                <a:schemeClr val="accent2">
                  <a:lumMod val="50000"/>
                </a:schemeClr>
              </a:solidFill>
              <a:effectLst>
                <a:innerShdw blurRad="63500" dist="50800" dir="13500000">
                  <a:srgbClr val="000000">
                    <a:alpha val="50000"/>
                  </a:srgbClr>
                </a:innerShdw>
              </a:effectLst>
            </a:endParaRPr>
          </a:p>
          <a:p>
            <a:pPr algn="l"/>
            <a:r>
              <a:rPr lang="es-ES" sz="2000" b="1" i="1" spc="50" dirty="0" smtClean="0">
                <a:ln w="0"/>
                <a:solidFill>
                  <a:schemeClr val="accent2">
                    <a:lumMod val="50000"/>
                  </a:schemeClr>
                </a:solidFill>
                <a:effectLst>
                  <a:innerShdw blurRad="63500" dist="50800" dir="13500000">
                    <a:srgbClr val="000000">
                      <a:alpha val="50000"/>
                    </a:srgbClr>
                  </a:innerShdw>
                </a:effectLst>
              </a:rPr>
              <a:t>                        Antonio Nadal </a:t>
            </a:r>
            <a:r>
              <a:rPr lang="es-ES" sz="2000" b="1" i="1" spc="50" dirty="0" err="1" smtClean="0">
                <a:ln w="0"/>
                <a:solidFill>
                  <a:schemeClr val="accent2">
                    <a:lumMod val="50000"/>
                  </a:schemeClr>
                </a:solidFill>
                <a:effectLst>
                  <a:innerShdw blurRad="63500" dist="50800" dir="13500000">
                    <a:srgbClr val="000000">
                      <a:alpha val="50000"/>
                    </a:srgbClr>
                  </a:innerShdw>
                </a:effectLst>
              </a:rPr>
              <a:t>Masegosa</a:t>
            </a:r>
            <a:endParaRPr lang="es-ES" sz="2000" b="1" i="1" spc="50" dirty="0" smtClean="0">
              <a:ln w="0"/>
              <a:solidFill>
                <a:schemeClr val="accent2">
                  <a:lumMod val="50000"/>
                </a:schemeClr>
              </a:solidFill>
              <a:effectLst>
                <a:innerShdw blurRad="63500" dist="50800" dir="13500000">
                  <a:srgbClr val="000000">
                    <a:alpha val="50000"/>
                  </a:srgbClr>
                </a:innerShdw>
              </a:effectLst>
            </a:endParaRPr>
          </a:p>
          <a:p>
            <a:pPr algn="l"/>
            <a:r>
              <a:rPr lang="es-ES" sz="2000" b="1" i="1" spc="50" dirty="0" smtClean="0">
                <a:ln w="0"/>
                <a:solidFill>
                  <a:schemeClr val="accent2">
                    <a:lumMod val="50000"/>
                  </a:schemeClr>
                </a:solidFill>
                <a:effectLst>
                  <a:innerShdw blurRad="63500" dist="50800" dir="13500000">
                    <a:srgbClr val="000000">
                      <a:alpha val="50000"/>
                    </a:srgbClr>
                  </a:innerShdw>
                </a:effectLst>
              </a:rPr>
              <a:t>                     Departamento de Teoría e Historia de la Educación y M.I.D.E.</a:t>
            </a:r>
          </a:p>
          <a:p>
            <a:pPr algn="ctr"/>
            <a:r>
              <a:rPr lang="es-ES" sz="2000" b="1" i="1" spc="50" dirty="0">
                <a:ln w="0"/>
                <a:solidFill>
                  <a:schemeClr val="accent2">
                    <a:lumMod val="50000"/>
                  </a:schemeClr>
                </a:solidFill>
                <a:effectLst>
                  <a:innerShdw blurRad="63500" dist="50800" dir="13500000">
                    <a:srgbClr val="000000">
                      <a:alpha val="50000"/>
                    </a:srgbClr>
                  </a:innerShdw>
                </a:effectLst>
              </a:rPr>
              <a:t> </a:t>
            </a:r>
            <a:r>
              <a:rPr lang="es-ES" sz="2000" b="1" i="1" spc="50" dirty="0" smtClean="0">
                <a:ln w="0"/>
                <a:solidFill>
                  <a:schemeClr val="accent2">
                    <a:lumMod val="50000"/>
                  </a:schemeClr>
                </a:solidFill>
                <a:effectLst>
                  <a:innerShdw blurRad="63500" dist="50800" dir="13500000">
                    <a:srgbClr val="000000">
                      <a:alpha val="50000"/>
                    </a:srgbClr>
                  </a:innerShdw>
                </a:effectLst>
              </a:rPr>
              <a:t>            </a:t>
            </a:r>
            <a:r>
              <a:rPr lang="es-ES" sz="6600" b="1" i="1" spc="50" dirty="0" smtClean="0">
                <a:ln w="0"/>
                <a:solidFill>
                  <a:schemeClr val="accent2">
                    <a:lumMod val="50000"/>
                  </a:schemeClr>
                </a:solidFill>
                <a:effectLst>
                  <a:innerShdw blurRad="63500" dist="50800" dir="13500000">
                    <a:srgbClr val="000000">
                      <a:alpha val="50000"/>
                    </a:srgbClr>
                  </a:innerShdw>
                </a:effectLst>
              </a:rPr>
              <a:t>ENSEÑANZA</a:t>
            </a:r>
            <a:r>
              <a:rPr lang="es-ES" sz="6600" b="1" i="1" spc="50" dirty="0">
                <a:ln w="0"/>
                <a:solidFill>
                  <a:schemeClr val="accent2">
                    <a:lumMod val="50000"/>
                  </a:schemeClr>
                </a:solidFill>
                <a:effectLst>
                  <a:innerShdw blurRad="63500" dist="50800" dir="13500000">
                    <a:srgbClr val="000000">
                      <a:alpha val="50000"/>
                    </a:srgbClr>
                  </a:innerShdw>
                </a:effectLst>
              </a:rPr>
              <a:t>, DIAGNÓSTICO </a:t>
            </a:r>
            <a:r>
              <a:rPr lang="es-ES" sz="6600" b="1" i="1" spc="50" dirty="0" smtClean="0">
                <a:ln w="0"/>
                <a:solidFill>
                  <a:schemeClr val="accent2">
                    <a:lumMod val="50000"/>
                  </a:schemeClr>
                </a:solidFill>
                <a:effectLst>
                  <a:innerShdw blurRad="63500" dist="50800" dir="13500000">
                    <a:srgbClr val="000000">
                      <a:alpha val="50000"/>
                    </a:srgbClr>
                  </a:innerShdw>
                </a:effectLst>
              </a:rPr>
              <a:t>			  		VIRTUAL </a:t>
            </a:r>
            <a:r>
              <a:rPr lang="es-ES" sz="6600" b="1" i="1" spc="50" dirty="0">
                <a:ln w="0"/>
                <a:solidFill>
                  <a:schemeClr val="accent2">
                    <a:lumMod val="50000"/>
                  </a:schemeClr>
                </a:solidFill>
                <a:effectLst>
                  <a:innerShdw blurRad="63500" dist="50800" dir="13500000">
                    <a:srgbClr val="000000">
                      <a:alpha val="50000"/>
                    </a:srgbClr>
                  </a:innerShdw>
                </a:effectLst>
              </a:rPr>
              <a:t>CRÍTICO Y </a:t>
            </a:r>
            <a:r>
              <a:rPr lang="es-ES" sz="6600" b="1" i="1" spc="50" dirty="0" smtClean="0">
                <a:ln w="0"/>
                <a:solidFill>
                  <a:schemeClr val="accent2">
                    <a:lumMod val="50000"/>
                  </a:schemeClr>
                </a:solidFill>
                <a:effectLst>
                  <a:innerShdw blurRad="63500" dist="50800" dir="13500000">
                    <a:srgbClr val="000000">
                      <a:alpha val="50000"/>
                    </a:srgbClr>
                  </a:innerShdw>
                </a:effectLst>
              </a:rPr>
              <a:t>  						  	       DIDÁCTICA </a:t>
            </a:r>
            <a:r>
              <a:rPr lang="es-ES" sz="6600" b="1" i="1" spc="50" dirty="0">
                <a:ln w="0"/>
                <a:solidFill>
                  <a:schemeClr val="accent2">
                    <a:lumMod val="50000"/>
                  </a:schemeClr>
                </a:solidFill>
                <a:effectLst>
                  <a:innerShdw blurRad="63500" dist="50800" dir="13500000">
                    <a:srgbClr val="000000">
                      <a:alpha val="50000"/>
                    </a:srgbClr>
                  </a:innerShdw>
                </a:effectLst>
              </a:rPr>
              <a:t>DIGITAL EN EL CASO COVID-19.</a:t>
            </a:r>
            <a:endParaRPr lang="es-ES" sz="3600" b="1" i="1" spc="50" dirty="0">
              <a:ln w="0"/>
              <a:solidFill>
                <a:schemeClr val="accent2">
                  <a:lumMod val="50000"/>
                </a:schemeClr>
              </a:solidFill>
              <a:effectLst>
                <a:innerShdw blurRad="63500" dist="50800" dir="13500000">
                  <a:srgbClr val="000000">
                    <a:alpha val="50000"/>
                  </a:srgbClr>
                </a:innerShdw>
              </a:effectLst>
            </a:endParaRPr>
          </a:p>
          <a:p>
            <a:endParaRPr lang="es-ES" dirty="0">
              <a:solidFill>
                <a:schemeClr val="bg1"/>
              </a:solidFill>
            </a:endParaRPr>
          </a:p>
        </p:txBody>
      </p:sp>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l="10063" t="16207" r="6471" b="10107"/>
          <a:stretch/>
        </p:blipFill>
        <p:spPr>
          <a:xfrm>
            <a:off x="10337442" y="5597237"/>
            <a:ext cx="1854558" cy="1260763"/>
          </a:xfrm>
          <a:prstGeom prst="rect">
            <a:avLst/>
          </a:prstGeom>
        </p:spPr>
      </p:pic>
    </p:spTree>
    <p:extLst>
      <p:ext uri="{BB962C8B-B14F-4D97-AF65-F5344CB8AC3E}">
        <p14:creationId xmlns:p14="http://schemas.microsoft.com/office/powerpoint/2010/main" val="960121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6165273" cy="955964"/>
          </a:xfrm>
        </p:spPr>
        <p:txBody>
          <a:bodyPr>
            <a:normAutofit fontScale="90000"/>
          </a:bodyPr>
          <a:lstStyle/>
          <a:p>
            <a:r>
              <a:rPr lang="es-ES" sz="6900" dirty="0" smtClean="0">
                <a:latin typeface="Brush Script MT" panose="03060802040406070304" pitchFamily="66" charset="0"/>
              </a:rPr>
              <a:t>Resultados</a:t>
            </a:r>
            <a:endParaRPr lang="es-ES" sz="6900" dirty="0">
              <a:latin typeface="Brush Script MT" panose="03060802040406070304" pitchFamily="66" charset="0"/>
            </a:endParaRPr>
          </a:p>
        </p:txBody>
      </p:sp>
      <p:sp>
        <p:nvSpPr>
          <p:cNvPr id="3" name="Marcador de contenido 2"/>
          <p:cNvSpPr>
            <a:spLocks noGrp="1"/>
          </p:cNvSpPr>
          <p:nvPr>
            <p:ph idx="1"/>
          </p:nvPr>
        </p:nvSpPr>
        <p:spPr>
          <a:xfrm>
            <a:off x="0" y="796636"/>
            <a:ext cx="12192000" cy="6061364"/>
          </a:xfrm>
        </p:spPr>
        <p:txBody>
          <a:bodyPr>
            <a:normAutofit/>
          </a:bodyPr>
          <a:lstStyle/>
          <a:p>
            <a:pPr lvl="2"/>
            <a:r>
              <a:rPr lang="es-ES" sz="2200" dirty="0"/>
              <a:t>En noviembre de 2015, la </a:t>
            </a:r>
            <a:r>
              <a:rPr lang="es-ES" sz="2200" b="1" dirty="0"/>
              <a:t>Radiotelevisión Italiana </a:t>
            </a:r>
            <a:r>
              <a:rPr lang="es-ES" sz="2200" dirty="0" smtClean="0"/>
              <a:t>informaba</a:t>
            </a:r>
            <a:r>
              <a:rPr lang="es-ES" sz="2200" dirty="0"/>
              <a:t>: científicos chinos creaban un </a:t>
            </a:r>
            <a:r>
              <a:rPr lang="es-ES" sz="2200" dirty="0" err="1"/>
              <a:t>supervirus</a:t>
            </a:r>
            <a:r>
              <a:rPr lang="es-ES" sz="2200" dirty="0"/>
              <a:t> pulmonar que podría afectar a los seres humanos, preguntándose el periodista del programa TGR Leonardo si valía la pena crear una amenaza de tal calibre solo para poder examinarla: se estaban inyectando proteínas de coronavirus de murciélago a un virus del SARS (</a:t>
            </a:r>
            <a:r>
              <a:rPr lang="es-ES" sz="2200" dirty="0" err="1"/>
              <a:t>Severe</a:t>
            </a:r>
            <a:r>
              <a:rPr lang="es-ES" sz="2200" dirty="0"/>
              <a:t> </a:t>
            </a:r>
            <a:r>
              <a:rPr lang="es-ES" sz="2200" dirty="0" err="1"/>
              <a:t>Acute</a:t>
            </a:r>
            <a:r>
              <a:rPr lang="es-ES" sz="2200" dirty="0"/>
              <a:t> </a:t>
            </a:r>
            <a:r>
              <a:rPr lang="es-ES" sz="2200" dirty="0" err="1"/>
              <a:t>Respiratory</a:t>
            </a:r>
            <a:r>
              <a:rPr lang="es-ES" sz="2200" dirty="0"/>
              <a:t> </a:t>
            </a:r>
            <a:r>
              <a:rPr lang="es-ES" sz="2200" dirty="0" err="1"/>
              <a:t>Syndrome</a:t>
            </a:r>
            <a:r>
              <a:rPr lang="es-ES" sz="2200" dirty="0"/>
              <a:t>), que presuntamente provocaba la pulmonía aguda de ratones, pero no mortal. Se sospechaba que la proteína podría traspasarse al ser humano y el experimento lo confirmaba, no queda claro sin con cobayas humanas. La noticia informaba de que el gobierno norteamericano había suspendido la financiación de este experimento por considerarlo muy contagioso, no habiendo suspendido el experimento el laboratorio por tenerlo en fase avanzada y considerar que la probabilidad de que el virus creado en el laboratorio pasara al ser humano irrelevante frente a los beneficios; se mencionaba que expertos consideraban peligroso e imprudente poner en circulación organismos que se pueden liberar o escapar al control del laboratorio. En el video de la </a:t>
            </a:r>
            <a:r>
              <a:rPr lang="es-ES" sz="2200" dirty="0" err="1"/>
              <a:t>Rai</a:t>
            </a:r>
            <a:r>
              <a:rPr lang="es-ES" sz="2200" dirty="0"/>
              <a:t> podía verse personal de laboratorio con los mismos trajes con los que trataban a las personas enfermas de Covid-19 en China, y no se mencionaban nombres, universidades, o cualquier </a:t>
            </a:r>
            <a:r>
              <a:rPr lang="es-ES" sz="2200" dirty="0" smtClean="0"/>
              <a:t>   	dato </a:t>
            </a:r>
            <a:r>
              <a:rPr lang="es-ES" sz="2200" dirty="0"/>
              <a:t>que pudiera facilitar el origen, seguimiento o mayor pista de lo acontecido. </a:t>
            </a:r>
          </a:p>
        </p:txBody>
      </p:sp>
    </p:spTree>
    <p:extLst>
      <p:ext uri="{BB962C8B-B14F-4D97-AF65-F5344CB8AC3E}">
        <p14:creationId xmlns:p14="http://schemas.microsoft.com/office/powerpoint/2010/main" val="3514441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 y="0"/>
            <a:ext cx="6400800" cy="609600"/>
          </a:xfrm>
        </p:spPr>
        <p:txBody>
          <a:bodyPr>
            <a:normAutofit fontScale="90000"/>
          </a:bodyPr>
          <a:lstStyle/>
          <a:p>
            <a:r>
              <a:rPr lang="es-ES" sz="6600" b="1" i="1" spc="50" dirty="0" smtClean="0">
                <a:ln w="0"/>
                <a:solidFill>
                  <a:schemeClr val="accent2">
                    <a:lumMod val="50000"/>
                  </a:schemeClr>
                </a:solidFill>
                <a:effectLst>
                  <a:innerShdw blurRad="63500" dist="50800" dir="13500000">
                    <a:srgbClr val="000000">
                      <a:alpha val="50000"/>
                    </a:srgbClr>
                  </a:innerShdw>
                </a:effectLst>
                <a:latin typeface="Agency FB" panose="020B0503020202020204" pitchFamily="34" charset="0"/>
              </a:rPr>
              <a:t>RESULTADOS </a:t>
            </a:r>
            <a:endParaRPr lang="es-ES" sz="6600" dirty="0">
              <a:latin typeface="Agency FB" panose="020B0503020202020204" pitchFamily="34" charset="0"/>
            </a:endParaRPr>
          </a:p>
        </p:txBody>
      </p:sp>
      <p:sp>
        <p:nvSpPr>
          <p:cNvPr id="3" name="Marcador de contenido 2"/>
          <p:cNvSpPr>
            <a:spLocks noGrp="1"/>
          </p:cNvSpPr>
          <p:nvPr>
            <p:ph idx="1"/>
          </p:nvPr>
        </p:nvSpPr>
        <p:spPr>
          <a:xfrm>
            <a:off x="1" y="0"/>
            <a:ext cx="12191998" cy="7189533"/>
          </a:xfrm>
        </p:spPr>
        <p:txBody>
          <a:bodyPr>
            <a:normAutofit/>
          </a:bodyPr>
          <a:lstStyle/>
          <a:p>
            <a:pPr marL="0" indent="0">
              <a:buNone/>
            </a:pPr>
            <a:r>
              <a:rPr lang="es-ES" dirty="0" smtClean="0"/>
              <a:t>			</a:t>
            </a:r>
          </a:p>
          <a:p>
            <a:pPr marL="0" indent="0">
              <a:buNone/>
            </a:pPr>
            <a:endParaRPr lang="es-ES" dirty="0"/>
          </a:p>
          <a:p>
            <a:pPr marL="0" indent="0">
              <a:buNone/>
            </a:pPr>
            <a:r>
              <a:rPr lang="es-ES" dirty="0" smtClean="0"/>
              <a:t>			Plan </a:t>
            </a:r>
            <a:r>
              <a:rPr lang="es-ES" dirty="0"/>
              <a:t>3560 de la sección USNORTHCOM: </a:t>
            </a:r>
            <a:r>
              <a:rPr lang="es-ES" i="1" dirty="0"/>
              <a:t>Gripe pandémica y la respuesta a </a:t>
            </a:r>
            <a:r>
              <a:rPr lang="es-ES" i="1" dirty="0" smtClean="0"/>
              <a:t>					enfermedades </a:t>
            </a:r>
            <a:r>
              <a:rPr lang="es-ES" i="1" dirty="0"/>
              <a:t>infecciosas</a:t>
            </a:r>
            <a:r>
              <a:rPr lang="es-ES" dirty="0"/>
              <a:t>, del </a:t>
            </a:r>
            <a:r>
              <a:rPr lang="es-ES" u="sng" dirty="0"/>
              <a:t>Departamento de Defensa de los Estados Unidos</a:t>
            </a:r>
            <a:r>
              <a:rPr lang="es-ES" dirty="0"/>
              <a:t>, escrito </a:t>
            </a:r>
            <a:r>
              <a:rPr lang="es-ES" dirty="0" smtClean="0"/>
              <a:t>			en </a:t>
            </a:r>
            <a:r>
              <a:rPr lang="es-ES" dirty="0"/>
              <a:t>enero de 2017 y filtrado al periódico neoyorquino </a:t>
            </a:r>
            <a:r>
              <a:rPr lang="es-ES" dirty="0" err="1"/>
              <a:t>The</a:t>
            </a:r>
            <a:r>
              <a:rPr lang="es-ES" dirty="0"/>
              <a:t> </a:t>
            </a:r>
            <a:r>
              <a:rPr lang="es-ES" dirty="0" err="1"/>
              <a:t>Nation</a:t>
            </a:r>
            <a:r>
              <a:rPr lang="es-ES" dirty="0"/>
              <a:t> el 1 de abril de 2020. El </a:t>
            </a:r>
            <a:r>
              <a:rPr lang="es-ES" dirty="0" smtClean="0"/>
              <a:t>			plan </a:t>
            </a:r>
            <a:r>
              <a:rPr lang="es-ES" dirty="0"/>
              <a:t>de 2017 actualizaba otro plan previo de respuesta, incorporando información de </a:t>
            </a:r>
            <a:r>
              <a:rPr lang="es-ES" dirty="0" smtClean="0"/>
              <a:t>			varios </a:t>
            </a:r>
            <a:r>
              <a:rPr lang="es-ES" dirty="0"/>
              <a:t>brotes recientes, incluyendo el coronavirus del Síndrome Respiratorio del Medio </a:t>
            </a:r>
            <a:r>
              <a:rPr lang="es-ES" dirty="0" smtClean="0"/>
              <a:t>			Oriente </a:t>
            </a:r>
            <a:r>
              <a:rPr lang="es-ES" dirty="0"/>
              <a:t>de 2012. Además de anticipar la pandemia de coronavirus, el plan militar predijo </a:t>
            </a:r>
            <a:r>
              <a:rPr lang="es-ES" dirty="0" smtClean="0"/>
              <a:t>		muchas </a:t>
            </a:r>
            <a:r>
              <a:rPr lang="es-ES" dirty="0"/>
              <a:t>de las escaseces de suministros </a:t>
            </a:r>
            <a:r>
              <a:rPr lang="es-ES" dirty="0" smtClean="0"/>
              <a:t>médicos, </a:t>
            </a:r>
            <a:r>
              <a:rPr lang="es-ES" dirty="0"/>
              <a:t>tal como lo hacía Bill Gates</a:t>
            </a:r>
            <a:r>
              <a:rPr lang="es-ES" dirty="0" smtClean="0"/>
              <a:t>…</a:t>
            </a:r>
          </a:p>
          <a:p>
            <a:pPr marL="0" indent="0">
              <a:buNone/>
            </a:pPr>
            <a:endParaRPr lang="es-ES" dirty="0"/>
          </a:p>
          <a:p>
            <a:pPr marL="0" indent="0">
              <a:buNone/>
            </a:pPr>
            <a:r>
              <a:rPr lang="es-ES" dirty="0" smtClean="0"/>
              <a:t>	Bill </a:t>
            </a:r>
            <a:r>
              <a:rPr lang="es-ES" dirty="0"/>
              <a:t>Gates, en junio de 2018, reconoce que financió un grupo de estudio dedicado a </a:t>
            </a:r>
            <a:r>
              <a:rPr lang="es-ES" dirty="0" smtClean="0"/>
              <a:t>	desarrollar </a:t>
            </a:r>
            <a:r>
              <a:rPr lang="es-ES" dirty="0"/>
              <a:t>modelos sobre posibles pandemias usando simulación, con grandes resultados </a:t>
            </a:r>
            <a:r>
              <a:rPr lang="es-ES" dirty="0" smtClean="0"/>
              <a:t>			en </a:t>
            </a:r>
            <a:r>
              <a:rPr lang="es-ES" dirty="0"/>
              <a:t>ayudar a contener focos de </a:t>
            </a:r>
            <a:r>
              <a:rPr lang="es-ES" dirty="0" err="1" smtClean="0"/>
              <a:t>poliomelitis</a:t>
            </a:r>
            <a:r>
              <a:rPr lang="es-ES" dirty="0"/>
              <a:t> </a:t>
            </a:r>
            <a:r>
              <a:rPr lang="es-ES" dirty="0" smtClean="0"/>
              <a:t>(Disponible </a:t>
            </a:r>
            <a:r>
              <a:rPr lang="es-ES" dirty="0"/>
              <a:t>en: </a:t>
            </a:r>
            <a:r>
              <a:rPr lang="es-ES" dirty="0" smtClean="0"/>
              <a:t>										        https</a:t>
            </a:r>
            <a:r>
              <a:rPr lang="es-ES" dirty="0"/>
              <a:t>://www.youtube.com/watch?v=6YP7kYdn7dU [Consulta: 10 de abril de 2020</a:t>
            </a:r>
            <a:r>
              <a:rPr lang="es-ES" dirty="0" smtClean="0"/>
              <a:t>]). </a:t>
            </a:r>
            <a:endParaRPr lang="es-ES" dirty="0"/>
          </a:p>
          <a:p>
            <a:pPr marL="0" indent="0" algn="just">
              <a:buNone/>
            </a:pPr>
            <a:r>
              <a:rPr lang="es-ES" sz="3700" dirty="0">
                <a:latin typeface="Bauhaus 93" panose="04030905020B02020C02" pitchFamily="82" charset="0"/>
              </a:rPr>
              <a:t>	</a:t>
            </a:r>
            <a:endParaRPr lang="es-ES" sz="4000" dirty="0" smtClean="0">
              <a:latin typeface="Bauhaus 93" panose="04030905020B02020C02" pitchFamily="82" charset="0"/>
            </a:endParaRPr>
          </a:p>
        </p:txBody>
      </p:sp>
    </p:spTree>
    <p:extLst>
      <p:ext uri="{BB962C8B-B14F-4D97-AF65-F5344CB8AC3E}">
        <p14:creationId xmlns:p14="http://schemas.microsoft.com/office/powerpoint/2010/main" val="1990735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 y="0"/>
            <a:ext cx="8229600" cy="838668"/>
          </a:xfrm>
        </p:spPr>
        <p:txBody>
          <a:bodyPr>
            <a:noAutofit/>
          </a:bodyPr>
          <a:lstStyle/>
          <a:p>
            <a:r>
              <a:rPr lang="es-ES" sz="6000" dirty="0" smtClean="0">
                <a:solidFill>
                  <a:srgbClr val="00B050"/>
                </a:solidFill>
                <a:latin typeface="Ravie" panose="04040805050809020602" pitchFamily="82" charset="0"/>
              </a:rPr>
              <a:t>Resultados</a:t>
            </a:r>
            <a:endParaRPr lang="es-ES" sz="6000" dirty="0">
              <a:solidFill>
                <a:srgbClr val="00B050"/>
              </a:solidFill>
              <a:latin typeface="Ravie" panose="04040805050809020602" pitchFamily="82" charset="0"/>
            </a:endParaRPr>
          </a:p>
        </p:txBody>
      </p:sp>
      <p:sp>
        <p:nvSpPr>
          <p:cNvPr id="3" name="Marcador de contenido 2"/>
          <p:cNvSpPr>
            <a:spLocks noGrp="1"/>
          </p:cNvSpPr>
          <p:nvPr>
            <p:ph idx="1"/>
          </p:nvPr>
        </p:nvSpPr>
        <p:spPr>
          <a:xfrm>
            <a:off x="1" y="0"/>
            <a:ext cx="12191999" cy="6858000"/>
          </a:xfrm>
        </p:spPr>
        <p:txBody>
          <a:bodyPr>
            <a:normAutofit lnSpcReduction="10000"/>
          </a:bodyPr>
          <a:lstStyle/>
          <a:p>
            <a:pPr marL="0" indent="0">
              <a:buNone/>
            </a:pPr>
            <a:endParaRPr lang="es-ES" sz="2800" dirty="0" smtClean="0">
              <a:latin typeface="Informal Roman" panose="030604020304060B0204" pitchFamily="66" charset="0"/>
            </a:endParaRPr>
          </a:p>
          <a:p>
            <a:pPr marL="0" indent="0">
              <a:buNone/>
            </a:pPr>
            <a:r>
              <a:rPr lang="es-ES" sz="2800" b="1" dirty="0" smtClean="0">
                <a:latin typeface="Informal Roman" panose="030604020304060B0204" pitchFamily="66" charset="0"/>
              </a:rPr>
              <a:t>			</a:t>
            </a:r>
          </a:p>
          <a:p>
            <a:pPr marL="0" indent="0">
              <a:buNone/>
            </a:pPr>
            <a:r>
              <a:rPr lang="es-ES" sz="2800" b="1" dirty="0">
                <a:latin typeface="Informal Roman" panose="030604020304060B0204" pitchFamily="66" charset="0"/>
              </a:rPr>
              <a:t>	</a:t>
            </a:r>
            <a:r>
              <a:rPr lang="es-ES" sz="2800" b="1" dirty="0" smtClean="0">
                <a:latin typeface="Informal Roman" panose="030604020304060B0204" pitchFamily="66" charset="0"/>
              </a:rPr>
              <a:t>	5 </a:t>
            </a:r>
            <a:r>
              <a:rPr lang="es-ES" sz="2800" b="1" dirty="0">
                <a:latin typeface="Informal Roman" panose="030604020304060B0204" pitchFamily="66" charset="0"/>
              </a:rPr>
              <a:t>de febrero de </a:t>
            </a:r>
            <a:r>
              <a:rPr lang="es-ES" sz="2800" b="1" dirty="0" smtClean="0">
                <a:latin typeface="Informal Roman" panose="030604020304060B0204" pitchFamily="66" charset="0"/>
              </a:rPr>
              <a:t>2020, Seúl, Corea del Sur: </a:t>
            </a:r>
            <a:r>
              <a:rPr lang="es-ES" sz="2800" b="1" dirty="0">
                <a:latin typeface="Informal Roman" panose="030604020304060B0204" pitchFamily="66" charset="0"/>
              </a:rPr>
              <a:t>LG </a:t>
            </a:r>
            <a:r>
              <a:rPr lang="es-ES" sz="2800" b="1" dirty="0" err="1">
                <a:latin typeface="Informal Roman" panose="030604020304060B0204" pitchFamily="66" charset="0"/>
              </a:rPr>
              <a:t>Electronics</a:t>
            </a:r>
            <a:r>
              <a:rPr lang="es-ES" sz="2800" b="1" dirty="0">
                <a:latin typeface="Informal Roman" panose="030604020304060B0204" pitchFamily="66" charset="0"/>
              </a:rPr>
              <a:t> está monitoreando de </a:t>
            </a:r>
            <a:r>
              <a:rPr lang="es-ES" sz="2800" b="1" dirty="0" smtClean="0">
                <a:latin typeface="Informal Roman" panose="030604020304060B0204" pitchFamily="66" charset="0"/>
              </a:rPr>
              <a:t>				cerca </a:t>
            </a:r>
            <a:r>
              <a:rPr lang="es-ES" sz="2800" b="1" dirty="0">
                <a:latin typeface="Informal Roman" panose="030604020304060B0204" pitchFamily="66" charset="0"/>
              </a:rPr>
              <a:t>la situación relacionada con el nuevo brote de coronavirus, que recientemente </a:t>
            </a:r>
            <a:r>
              <a:rPr lang="es-ES" sz="2800" b="1" dirty="0" smtClean="0">
                <a:latin typeface="Informal Roman" panose="030604020304060B0204" pitchFamily="66" charset="0"/>
              </a:rPr>
              <a:t>			fue </a:t>
            </a:r>
            <a:r>
              <a:rPr lang="es-ES" sz="2800" b="1" dirty="0">
                <a:latin typeface="Informal Roman" panose="030604020304060B0204" pitchFamily="66" charset="0"/>
              </a:rPr>
              <a:t>declarado una emergencia global por la Organización Mundial de la Salud a </a:t>
            </a:r>
            <a:r>
              <a:rPr lang="es-ES" sz="2800" b="1" dirty="0" smtClean="0">
                <a:latin typeface="Informal Roman" panose="030604020304060B0204" pitchFamily="66" charset="0"/>
              </a:rPr>
              <a:t>				medida </a:t>
            </a:r>
            <a:r>
              <a:rPr lang="es-ES" sz="2800" b="1" dirty="0">
                <a:latin typeface="Informal Roman" panose="030604020304060B0204" pitchFamily="66" charset="0"/>
              </a:rPr>
              <a:t>que el virus continúa propagándose fuera de China. Teniendo en cuenta la </a:t>
            </a:r>
            <a:r>
              <a:rPr lang="es-ES" sz="2800" b="1" dirty="0" smtClean="0">
                <a:latin typeface="Informal Roman" panose="030604020304060B0204" pitchFamily="66" charset="0"/>
              </a:rPr>
              <a:t>			seguridad </a:t>
            </a:r>
            <a:r>
              <a:rPr lang="es-ES" sz="2800" b="1" dirty="0">
                <a:latin typeface="Informal Roman" panose="030604020304060B0204" pitchFamily="66" charset="0"/>
              </a:rPr>
              <a:t>de sus empleados, socios y clientes, LG ha decidido retirarse de exhibir y </a:t>
            </a:r>
            <a:r>
              <a:rPr lang="es-ES" sz="2800" b="1" dirty="0" smtClean="0">
                <a:latin typeface="Informal Roman" panose="030604020304060B0204" pitchFamily="66" charset="0"/>
              </a:rPr>
              <a:t>			participar </a:t>
            </a:r>
            <a:r>
              <a:rPr lang="es-ES" sz="2800" b="1" dirty="0">
                <a:latin typeface="Informal Roman" panose="030604020304060B0204" pitchFamily="66" charset="0"/>
              </a:rPr>
              <a:t>en el Mobile </a:t>
            </a:r>
            <a:r>
              <a:rPr lang="es-ES" sz="2800" b="1" dirty="0" err="1">
                <a:latin typeface="Informal Roman" panose="030604020304060B0204" pitchFamily="66" charset="0"/>
              </a:rPr>
              <a:t>World</a:t>
            </a:r>
            <a:r>
              <a:rPr lang="es-ES" sz="2800" b="1" dirty="0">
                <a:latin typeface="Informal Roman" panose="030604020304060B0204" pitchFamily="66" charset="0"/>
              </a:rPr>
              <a:t> </a:t>
            </a:r>
            <a:r>
              <a:rPr lang="es-ES" sz="2800" b="1" dirty="0" err="1">
                <a:latin typeface="Informal Roman" panose="030604020304060B0204" pitchFamily="66" charset="0"/>
              </a:rPr>
              <a:t>Congress</a:t>
            </a:r>
            <a:r>
              <a:rPr lang="es-ES" sz="2800" b="1" dirty="0">
                <a:latin typeface="Informal Roman" panose="030604020304060B0204" pitchFamily="66" charset="0"/>
              </a:rPr>
              <a:t> </a:t>
            </a:r>
            <a:r>
              <a:rPr lang="es-ES" sz="2800" b="1" dirty="0" smtClean="0">
                <a:latin typeface="Informal Roman" panose="030604020304060B0204" pitchFamily="66" charset="0"/>
              </a:rPr>
              <a:t>2020 </a:t>
            </a:r>
            <a:r>
              <a:rPr lang="es-ES" sz="2800" b="1" dirty="0">
                <a:latin typeface="Informal Roman" panose="030604020304060B0204" pitchFamily="66" charset="0"/>
              </a:rPr>
              <a:t>a finales de este mes en Barcelona. Esta </a:t>
            </a:r>
            <a:r>
              <a:rPr lang="es-ES" sz="2800" b="1" dirty="0" smtClean="0">
                <a:latin typeface="Informal Roman" panose="030604020304060B0204" pitchFamily="66" charset="0"/>
              </a:rPr>
              <a:t>		decisión </a:t>
            </a:r>
            <a:r>
              <a:rPr lang="es-ES" sz="2800" b="1" dirty="0">
                <a:latin typeface="Informal Roman" panose="030604020304060B0204" pitchFamily="66" charset="0"/>
              </a:rPr>
              <a:t>elimina el riesgo de exponer a cientos de empleados de LG a viajes </a:t>
            </a:r>
            <a:r>
              <a:rPr lang="es-ES" sz="2800" b="1" dirty="0" smtClean="0">
                <a:latin typeface="Informal Roman" panose="030604020304060B0204" pitchFamily="66" charset="0"/>
              </a:rPr>
              <a:t>				 internacionales </a:t>
            </a:r>
            <a:r>
              <a:rPr lang="es-ES" sz="2800" b="1" dirty="0">
                <a:latin typeface="Informal Roman" panose="030604020304060B0204" pitchFamily="66" charset="0"/>
              </a:rPr>
              <a:t>que ya se han vuelto más restrictivos a medida que el virus continúa </a:t>
            </a:r>
            <a:r>
              <a:rPr lang="es-ES" sz="2800" b="1" dirty="0" smtClean="0">
                <a:latin typeface="Informal Roman" panose="030604020304060B0204" pitchFamily="66" charset="0"/>
              </a:rPr>
              <a:t>	propagándose </a:t>
            </a:r>
            <a:r>
              <a:rPr lang="es-ES" sz="2800" b="1" dirty="0">
                <a:latin typeface="Informal Roman" panose="030604020304060B0204" pitchFamily="66" charset="0"/>
              </a:rPr>
              <a:t>a través de las </a:t>
            </a:r>
            <a:r>
              <a:rPr lang="es-ES" sz="2800" b="1" dirty="0" smtClean="0">
                <a:latin typeface="Informal Roman" panose="030604020304060B0204" pitchFamily="66" charset="0"/>
              </a:rPr>
              <a:t>fronteras.</a:t>
            </a:r>
            <a:endParaRPr lang="es-ES" sz="2800" b="1" dirty="0">
              <a:latin typeface="Informal Roman" panose="030604020304060B0204" pitchFamily="66" charset="0"/>
            </a:endParaRPr>
          </a:p>
          <a:p>
            <a:pPr marL="0" indent="0">
              <a:buNone/>
            </a:pPr>
            <a:r>
              <a:rPr lang="es-ES" sz="2800" b="1" dirty="0" smtClean="0">
                <a:latin typeface="Informal Roman" panose="030604020304060B0204" pitchFamily="66" charset="0"/>
              </a:rPr>
              <a:t>	La </a:t>
            </a:r>
            <a:r>
              <a:rPr lang="es-ES" sz="2800" b="1" dirty="0">
                <a:latin typeface="Informal Roman" panose="030604020304060B0204" pitchFamily="66" charset="0"/>
              </a:rPr>
              <a:t>declaración anterior, en cierto modo, contradecía a la mencionada anteriormente de la </a:t>
            </a:r>
            <a:r>
              <a:rPr lang="es-ES" sz="2800" b="1" dirty="0" smtClean="0">
                <a:latin typeface="Informal Roman" panose="030604020304060B0204" pitchFamily="66" charset="0"/>
              </a:rPr>
              <a:t>	doctora </a:t>
            </a:r>
            <a:r>
              <a:rPr lang="es-ES" sz="2800" b="1" dirty="0">
                <a:latin typeface="Informal Roman" panose="030604020304060B0204" pitchFamily="66" charset="0"/>
              </a:rPr>
              <a:t>Neira, cuya afirmación quedaba en ridículo cuando Vodafone, Deutsche Telekom, </a:t>
            </a:r>
            <a:r>
              <a:rPr lang="es-ES" sz="2800" b="1" dirty="0" smtClean="0">
                <a:latin typeface="Informal Roman" panose="030604020304060B0204" pitchFamily="66" charset="0"/>
              </a:rPr>
              <a:t>			BT</a:t>
            </a:r>
            <a:r>
              <a:rPr lang="es-ES" sz="2800" b="1" dirty="0">
                <a:latin typeface="Informal Roman" panose="030604020304060B0204" pitchFamily="66" charset="0"/>
              </a:rPr>
              <a:t>, Orange, Nokia y la estadounidense AT&amp;T, la compañía de telecomunicaciones más </a:t>
            </a:r>
            <a:r>
              <a:rPr lang="es-ES" sz="2800" b="1" dirty="0" smtClean="0">
                <a:latin typeface="Informal Roman" panose="030604020304060B0204" pitchFamily="66" charset="0"/>
              </a:rPr>
              <a:t>			grande </a:t>
            </a:r>
            <a:r>
              <a:rPr lang="es-ES" sz="2800" b="1" dirty="0">
                <a:latin typeface="Informal Roman" panose="030604020304060B0204" pitchFamily="66" charset="0"/>
              </a:rPr>
              <a:t>del mundo, cancelaban su asistencia al MBC por el </a:t>
            </a:r>
            <a:r>
              <a:rPr lang="es-ES" sz="2800" b="1" dirty="0" smtClean="0">
                <a:latin typeface="Informal Roman" panose="030604020304060B0204" pitchFamily="66" charset="0"/>
              </a:rPr>
              <a:t>coronavirus. </a:t>
            </a:r>
            <a:endParaRPr lang="es-ES" sz="2800" b="1" dirty="0">
              <a:latin typeface="Informal Roman" panose="030604020304060B0204" pitchFamily="66" charset="0"/>
            </a:endParaRPr>
          </a:p>
          <a:p>
            <a:pPr marL="0" indent="0">
              <a:buNone/>
            </a:pPr>
            <a:endParaRPr lang="es-ES" dirty="0" smtClean="0"/>
          </a:p>
        </p:txBody>
      </p:sp>
    </p:spTree>
    <p:extLst>
      <p:ext uri="{BB962C8B-B14F-4D97-AF65-F5344CB8AC3E}">
        <p14:creationId xmlns:p14="http://schemas.microsoft.com/office/powerpoint/2010/main" val="1510974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5860473" cy="651164"/>
          </a:xfrm>
        </p:spPr>
        <p:txBody>
          <a:bodyPr>
            <a:normAutofit/>
          </a:bodyPr>
          <a:lstStyle/>
          <a:p>
            <a:r>
              <a:rPr lang="es-ES" sz="2800" dirty="0" smtClean="0">
                <a:solidFill>
                  <a:schemeClr val="accent6">
                    <a:lumMod val="50000"/>
                  </a:schemeClr>
                </a:solidFill>
                <a:latin typeface="Wide Latin" panose="020A0A07050505020404" pitchFamily="18" charset="0"/>
              </a:rPr>
              <a:t>Resultados</a:t>
            </a:r>
            <a:endParaRPr lang="es-ES" sz="2800" dirty="0">
              <a:solidFill>
                <a:schemeClr val="accent6">
                  <a:lumMod val="50000"/>
                </a:schemeClr>
              </a:solidFill>
              <a:latin typeface="Wide Latin" panose="020A0A07050505020404" pitchFamily="18" charset="0"/>
            </a:endParaRPr>
          </a:p>
        </p:txBody>
      </p:sp>
      <p:sp>
        <p:nvSpPr>
          <p:cNvPr id="3" name="Marcador de contenido 2"/>
          <p:cNvSpPr>
            <a:spLocks noGrp="1"/>
          </p:cNvSpPr>
          <p:nvPr>
            <p:ph idx="1"/>
          </p:nvPr>
        </p:nvSpPr>
        <p:spPr>
          <a:xfrm>
            <a:off x="0" y="1"/>
            <a:ext cx="12191999" cy="6857999"/>
          </a:xfrm>
        </p:spPr>
        <p:txBody>
          <a:bodyPr>
            <a:noAutofit/>
          </a:bodyPr>
          <a:lstStyle/>
          <a:p>
            <a:pPr marL="0" indent="0">
              <a:buNone/>
            </a:pPr>
            <a:endParaRPr lang="es-ES" sz="2000" dirty="0" smtClean="0">
              <a:latin typeface="Bodoni MT Black" panose="02070A03080606020203" pitchFamily="18" charset="0"/>
            </a:endParaRPr>
          </a:p>
          <a:p>
            <a:pPr marL="0" indent="0">
              <a:buNone/>
            </a:pPr>
            <a:r>
              <a:rPr lang="es-ES" sz="2000" dirty="0">
                <a:latin typeface="Bodoni MT Black" panose="02070A03080606020203" pitchFamily="18" charset="0"/>
              </a:rPr>
              <a:t>	</a:t>
            </a:r>
            <a:r>
              <a:rPr lang="es-ES" sz="2000" dirty="0" smtClean="0">
                <a:latin typeface="Bodoni MT Black" panose="02070A03080606020203" pitchFamily="18" charset="0"/>
              </a:rPr>
              <a:t>		</a:t>
            </a:r>
          </a:p>
          <a:p>
            <a:pPr marL="0" indent="0">
              <a:buNone/>
            </a:pPr>
            <a:endParaRPr lang="es-ES" sz="2000" dirty="0">
              <a:latin typeface="Bodoni MT Black" panose="02070A03080606020203" pitchFamily="18" charset="0"/>
            </a:endParaRPr>
          </a:p>
          <a:p>
            <a:pPr marL="0" indent="0">
              <a:buNone/>
            </a:pPr>
            <a:endParaRPr lang="es-ES" sz="2000" dirty="0" smtClean="0">
              <a:latin typeface="Bodoni MT Black" panose="02070A03080606020203" pitchFamily="18" charset="0"/>
            </a:endParaRPr>
          </a:p>
          <a:p>
            <a:pPr marL="0" indent="0">
              <a:buNone/>
            </a:pPr>
            <a:endParaRPr lang="es-ES" sz="2000" dirty="0">
              <a:latin typeface="Bodoni MT Black" panose="02070A03080606020203" pitchFamily="18" charset="0"/>
            </a:endParaRPr>
          </a:p>
          <a:p>
            <a:pPr marL="0" indent="0">
              <a:buNone/>
            </a:pPr>
            <a:r>
              <a:rPr lang="es-ES" sz="2000" dirty="0" smtClean="0">
                <a:latin typeface="Bodoni MT Black" panose="02070A03080606020203" pitchFamily="18" charset="0"/>
              </a:rPr>
              <a:t>			El </a:t>
            </a:r>
            <a:r>
              <a:rPr lang="es-ES" sz="2000" dirty="0">
                <a:latin typeface="Bodoni MT Black" panose="02070A03080606020203" pitchFamily="18" charset="0"/>
              </a:rPr>
              <a:t>Director General de la OMS, pese a la consideración de pandemia internacional </a:t>
            </a:r>
            <a:r>
              <a:rPr lang="es-ES" sz="2000" dirty="0" smtClean="0">
                <a:latin typeface="Bodoni MT Black" panose="02070A03080606020203" pitchFamily="18" charset="0"/>
              </a:rPr>
              <a:t>			el </a:t>
            </a:r>
            <a:r>
              <a:rPr lang="es-ES" sz="2000" dirty="0">
                <a:latin typeface="Bodoni MT Black" panose="02070A03080606020203" pitchFamily="18" charset="0"/>
              </a:rPr>
              <a:t>11 de marzo de 2020, declaraba solo algo más de dos semanas antes, el 24 de </a:t>
            </a:r>
            <a:r>
              <a:rPr lang="es-ES" sz="2000" dirty="0" smtClean="0">
                <a:latin typeface="Bodoni MT Black" panose="02070A03080606020203" pitchFamily="18" charset="0"/>
              </a:rPr>
              <a:t>			febrero</a:t>
            </a:r>
            <a:r>
              <a:rPr lang="es-ES" sz="2000" dirty="0">
                <a:latin typeface="Bodoni MT Black" panose="02070A03080606020203" pitchFamily="18" charset="0"/>
              </a:rPr>
              <a:t>, lo siguiente: </a:t>
            </a:r>
            <a:r>
              <a:rPr lang="es-ES" sz="2000" dirty="0" smtClean="0">
                <a:latin typeface="Bodoni MT Black" panose="02070A03080606020203" pitchFamily="18" charset="0"/>
              </a:rPr>
              <a:t>“Por </a:t>
            </a:r>
            <a:r>
              <a:rPr lang="es-ES" sz="2000" dirty="0">
                <a:latin typeface="Bodoni MT Black" panose="02070A03080606020203" pitchFamily="18" charset="0"/>
              </a:rPr>
              <a:t>el momento, no estamos presenciando la propagación </a:t>
            </a:r>
            <a:r>
              <a:rPr lang="es-ES" sz="2000" dirty="0" smtClean="0">
                <a:latin typeface="Bodoni MT Black" panose="02070A03080606020203" pitchFamily="18" charset="0"/>
              </a:rPr>
              <a:t>				global </a:t>
            </a:r>
            <a:r>
              <a:rPr lang="es-ES" sz="2000" dirty="0">
                <a:latin typeface="Bodoni MT Black" panose="02070A03080606020203" pitchFamily="18" charset="0"/>
              </a:rPr>
              <a:t>incontenible de este virus, y no estamos presenciando enfermedades graves o la </a:t>
            </a:r>
            <a:r>
              <a:rPr lang="es-ES" sz="2000" dirty="0" smtClean="0">
                <a:latin typeface="Bodoni MT Black" panose="02070A03080606020203" pitchFamily="18" charset="0"/>
              </a:rPr>
              <a:t>		muerte </a:t>
            </a:r>
            <a:r>
              <a:rPr lang="es-ES" sz="2000" dirty="0">
                <a:latin typeface="Bodoni MT Black" panose="02070A03080606020203" pitchFamily="18" charset="0"/>
              </a:rPr>
              <a:t>a gran escala, ¿Estamos en escenario de pandemia? Según nuestras </a:t>
            </a:r>
            <a:r>
              <a:rPr lang="es-ES" sz="2000" dirty="0" smtClean="0">
                <a:latin typeface="Bodoni MT Black" panose="02070A03080606020203" pitchFamily="18" charset="0"/>
              </a:rPr>
              <a:t>					evaluaciones</a:t>
            </a:r>
            <a:r>
              <a:rPr lang="es-ES" sz="2000" dirty="0">
                <a:latin typeface="Bodoni MT Black" panose="02070A03080606020203" pitchFamily="18" charset="0"/>
              </a:rPr>
              <a:t>, aún no. Usar la palabra pandemia ahora no se ajusta a los hechos. Este </a:t>
            </a:r>
            <a:r>
              <a:rPr lang="es-ES" sz="2000" dirty="0" smtClean="0">
                <a:latin typeface="Bodoni MT Black" panose="02070A03080606020203" pitchFamily="18" charset="0"/>
              </a:rPr>
              <a:t>		virus </a:t>
            </a:r>
            <a:r>
              <a:rPr lang="es-ES" sz="2000" dirty="0">
                <a:latin typeface="Bodoni MT Black" panose="02070A03080606020203" pitchFamily="18" charset="0"/>
              </a:rPr>
              <a:t>puede ser contenido. De hecho, hay muchos países que han hecho exactamente </a:t>
            </a:r>
            <a:r>
              <a:rPr lang="es-ES" sz="2000" dirty="0" smtClean="0">
                <a:latin typeface="Bodoni MT Black" panose="02070A03080606020203" pitchFamily="18" charset="0"/>
              </a:rPr>
              <a:t>			eso” </a:t>
            </a:r>
            <a:r>
              <a:rPr lang="es-ES" sz="2000" dirty="0">
                <a:latin typeface="Bodoni MT Black" panose="02070A03080606020203" pitchFamily="18" charset="0"/>
              </a:rPr>
              <a:t>(El País, 2020</a:t>
            </a:r>
            <a:r>
              <a:rPr lang="es-ES" sz="2000" dirty="0" smtClean="0">
                <a:latin typeface="Bodoni MT Black" panose="02070A03080606020203" pitchFamily="18" charset="0"/>
              </a:rPr>
              <a:t>).</a:t>
            </a:r>
          </a:p>
          <a:p>
            <a:pPr marL="0" indent="0">
              <a:buNone/>
            </a:pPr>
            <a:endParaRPr lang="es-ES" sz="2000" dirty="0">
              <a:latin typeface="Bodoni MT Black" panose="02070A03080606020203" pitchFamily="18" charset="0"/>
            </a:endParaRPr>
          </a:p>
          <a:p>
            <a:pPr marL="0" indent="0">
              <a:buNone/>
            </a:pPr>
            <a:r>
              <a:rPr lang="es-ES" sz="2000" dirty="0" smtClean="0">
                <a:latin typeface="Bodoni MT Black" panose="02070A03080606020203" pitchFamily="18" charset="0"/>
              </a:rPr>
              <a:t>		Doce </a:t>
            </a:r>
            <a:r>
              <a:rPr lang="es-ES" sz="2000" dirty="0">
                <a:latin typeface="Bodoni MT Black" panose="02070A03080606020203" pitchFamily="18" charset="0"/>
              </a:rPr>
              <a:t>días antes de lo declarado por el mandamás de la OMS, era la organización en </a:t>
            </a:r>
            <a:r>
              <a:rPr lang="es-ES" sz="2000" dirty="0" smtClean="0">
                <a:latin typeface="Bodoni MT Black" panose="02070A03080606020203" pitchFamily="18" charset="0"/>
              </a:rPr>
              <a:t>	sí </a:t>
            </a:r>
            <a:r>
              <a:rPr lang="es-ES" sz="2000" dirty="0">
                <a:latin typeface="Bodoni MT Black" panose="02070A03080606020203" pitchFamily="18" charset="0"/>
              </a:rPr>
              <a:t>del MWC, GSMA, que representa los intereses de los operadores móviles en todo el </a:t>
            </a:r>
            <a:r>
              <a:rPr lang="es-ES" sz="2000" dirty="0" smtClean="0">
                <a:latin typeface="Bodoni MT Black" panose="02070A03080606020203" pitchFamily="18" charset="0"/>
              </a:rPr>
              <a:t>	mundo</a:t>
            </a:r>
            <a:r>
              <a:rPr lang="es-ES" sz="2000" dirty="0">
                <a:latin typeface="Bodoni MT Black" panose="02070A03080606020203" pitchFamily="18" charset="0"/>
              </a:rPr>
              <a:t>, uniendo a más de 750 operadores con casi 400 compañías, la que declaraba </a:t>
            </a:r>
            <a:r>
              <a:rPr lang="es-ES" sz="2000" dirty="0" smtClean="0">
                <a:latin typeface="Bodoni MT Black" panose="02070A03080606020203" pitchFamily="18" charset="0"/>
              </a:rPr>
              <a:t>			   cancelar </a:t>
            </a:r>
            <a:r>
              <a:rPr lang="es-ES" sz="2000" dirty="0">
                <a:latin typeface="Bodoni MT Black" panose="02070A03080606020203" pitchFamily="18" charset="0"/>
              </a:rPr>
              <a:t>el evento por la preocupación global con respecto al brote de coronavirus, la </a:t>
            </a:r>
            <a:r>
              <a:rPr lang="es-ES" sz="2000" dirty="0" smtClean="0">
                <a:latin typeface="Bodoni MT Black" panose="02070A03080606020203" pitchFamily="18" charset="0"/>
              </a:rPr>
              <a:t>	      			preocupación </a:t>
            </a:r>
            <a:r>
              <a:rPr lang="es-ES" sz="2000" dirty="0">
                <a:latin typeface="Bodoni MT Black" panose="02070A03080606020203" pitchFamily="18" charset="0"/>
              </a:rPr>
              <a:t>por los viajes y otras circunstancias, declarando su compasión con </a:t>
            </a:r>
            <a:r>
              <a:rPr lang="es-ES" sz="2000" dirty="0" smtClean="0">
                <a:latin typeface="Bodoni MT Black" panose="02070A03080606020203" pitchFamily="18" charset="0"/>
              </a:rPr>
              <a:t>				las 	personas </a:t>
            </a:r>
            <a:r>
              <a:rPr lang="es-ES" sz="2000" dirty="0">
                <a:latin typeface="Bodoni MT Black" panose="02070A03080606020203" pitchFamily="18" charset="0"/>
              </a:rPr>
              <a:t>afectadas por el virus en China y en todo el </a:t>
            </a:r>
            <a:r>
              <a:rPr lang="es-ES" sz="2000" dirty="0" smtClean="0">
                <a:latin typeface="Bodoni MT Black" panose="02070A03080606020203" pitchFamily="18" charset="0"/>
              </a:rPr>
              <a:t>mundo.</a:t>
            </a:r>
            <a:r>
              <a:rPr lang="es-ES" dirty="0" smtClean="0">
                <a:latin typeface="Bodoni MT Black" panose="02070A03080606020203" pitchFamily="18" charset="0"/>
              </a:rPr>
              <a:t> </a:t>
            </a:r>
          </a:p>
          <a:p>
            <a:pPr marL="0" indent="0">
              <a:buNone/>
            </a:pPr>
            <a:endParaRPr lang="es-ES" dirty="0">
              <a:latin typeface="Bodoni MT Black" panose="02070A03080606020203" pitchFamily="18" charset="0"/>
            </a:endParaRPr>
          </a:p>
          <a:p>
            <a:pPr marL="0" indent="0">
              <a:buNone/>
            </a:pPr>
            <a:r>
              <a:rPr lang="es-ES" dirty="0" smtClean="0">
                <a:latin typeface="Bodoni MT Black" panose="02070A03080606020203" pitchFamily="18" charset="0"/>
              </a:rPr>
              <a:t> </a:t>
            </a:r>
            <a:endParaRPr lang="es-ES" dirty="0">
              <a:latin typeface="Bodoni MT Black" panose="02070A03080606020203" pitchFamily="18" charset="0"/>
            </a:endParaRPr>
          </a:p>
        </p:txBody>
      </p:sp>
    </p:spTree>
    <p:extLst>
      <p:ext uri="{BB962C8B-B14F-4D97-AF65-F5344CB8AC3E}">
        <p14:creationId xmlns:p14="http://schemas.microsoft.com/office/powerpoint/2010/main" val="2286137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878291" cy="678873"/>
          </a:xfrm>
        </p:spPr>
        <p:txBody>
          <a:bodyPr>
            <a:noAutofit/>
          </a:bodyPr>
          <a:lstStyle/>
          <a:p>
            <a:r>
              <a:rPr lang="es-ES" sz="3000" dirty="0" err="1" smtClean="0">
                <a:solidFill>
                  <a:srgbClr val="7030A0"/>
                </a:solidFill>
                <a:latin typeface="Goudy Stout" panose="0202090407030B020401" pitchFamily="18" charset="0"/>
              </a:rPr>
              <a:t>Spain</a:t>
            </a:r>
            <a:r>
              <a:rPr lang="es-ES" sz="3000" dirty="0" smtClean="0">
                <a:solidFill>
                  <a:srgbClr val="7030A0"/>
                </a:solidFill>
                <a:latin typeface="Goudy Stout" panose="0202090407030B020401" pitchFamily="18" charset="0"/>
              </a:rPr>
              <a:t> </a:t>
            </a:r>
            <a:r>
              <a:rPr lang="es-ES" sz="3000" dirty="0" err="1" smtClean="0">
                <a:solidFill>
                  <a:srgbClr val="7030A0"/>
                </a:solidFill>
                <a:latin typeface="Goudy Stout" panose="0202090407030B020401" pitchFamily="18" charset="0"/>
              </a:rPr>
              <a:t>is</a:t>
            </a:r>
            <a:r>
              <a:rPr lang="es-ES" sz="3000" dirty="0" smtClean="0">
                <a:solidFill>
                  <a:srgbClr val="7030A0"/>
                </a:solidFill>
                <a:latin typeface="Goudy Stout" panose="0202090407030B020401" pitchFamily="18" charset="0"/>
              </a:rPr>
              <a:t> </a:t>
            </a:r>
            <a:r>
              <a:rPr lang="es-ES" sz="3000" dirty="0" err="1" smtClean="0">
                <a:solidFill>
                  <a:srgbClr val="7030A0"/>
                </a:solidFill>
                <a:latin typeface="Goudy Stout" panose="0202090407030B020401" pitchFamily="18" charset="0"/>
              </a:rPr>
              <a:t>different</a:t>
            </a:r>
            <a:endParaRPr lang="es-ES" sz="3000" dirty="0">
              <a:solidFill>
                <a:srgbClr val="7030A0"/>
              </a:solidFill>
              <a:latin typeface="Goudy Stout" panose="0202090407030B020401" pitchFamily="18" charset="0"/>
            </a:endParaRPr>
          </a:p>
        </p:txBody>
      </p:sp>
      <p:sp>
        <p:nvSpPr>
          <p:cNvPr id="3" name="Marcador de contenido 2"/>
          <p:cNvSpPr>
            <a:spLocks noGrp="1"/>
          </p:cNvSpPr>
          <p:nvPr>
            <p:ph idx="1"/>
          </p:nvPr>
        </p:nvSpPr>
        <p:spPr>
          <a:xfrm>
            <a:off x="0" y="0"/>
            <a:ext cx="12192000" cy="6858001"/>
          </a:xfrm>
        </p:spPr>
        <p:txBody>
          <a:bodyPr>
            <a:normAutofit fontScale="47500" lnSpcReduction="20000"/>
          </a:bodyPr>
          <a:lstStyle/>
          <a:p>
            <a:pPr marL="0" indent="0">
              <a:buNone/>
            </a:pPr>
            <a:endParaRPr lang="es-ES" sz="5000" dirty="0" smtClean="0">
              <a:ln w="3175" cmpd="sng">
                <a:noFill/>
              </a:ln>
              <a:latin typeface="Gill Sans Ultra Bold" panose="020B0A02020104020203" pitchFamily="34" charset="0"/>
              <a:ea typeface="+mj-ea"/>
              <a:cs typeface="+mj-cs"/>
            </a:endParaRPr>
          </a:p>
          <a:p>
            <a:pPr marL="0" indent="0">
              <a:buNone/>
            </a:pPr>
            <a:endParaRPr lang="es-ES" sz="5000" dirty="0">
              <a:ln w="3175" cmpd="sng">
                <a:noFill/>
              </a:ln>
              <a:latin typeface="Gill Sans Ultra Bold" panose="020B0A02020104020203" pitchFamily="34" charset="0"/>
              <a:ea typeface="+mj-ea"/>
              <a:cs typeface="+mj-cs"/>
            </a:endParaRPr>
          </a:p>
          <a:p>
            <a:pPr marL="0" indent="0">
              <a:buNone/>
            </a:pPr>
            <a:r>
              <a:rPr lang="es-ES" sz="5000" dirty="0" smtClean="0">
                <a:ln w="3175" cmpd="sng">
                  <a:noFill/>
                </a:ln>
                <a:latin typeface="Gill Sans Ultra Bold" panose="020B0A02020104020203" pitchFamily="34" charset="0"/>
                <a:ea typeface="+mj-ea"/>
                <a:cs typeface="+mj-cs"/>
              </a:rPr>
              <a:t>			Pese </a:t>
            </a:r>
            <a:r>
              <a:rPr lang="es-ES" sz="5000" dirty="0">
                <a:ln w="3175" cmpd="sng">
                  <a:noFill/>
                </a:ln>
                <a:latin typeface="Gill Sans Ultra Bold" panose="020B0A02020104020203" pitchFamily="34" charset="0"/>
                <a:ea typeface="+mj-ea"/>
                <a:cs typeface="+mj-cs"/>
              </a:rPr>
              <a:t>al mensaje claro de las multinacionales, el </a:t>
            </a:r>
            <a:r>
              <a:rPr lang="es-ES" sz="5000" dirty="0" smtClean="0">
                <a:ln w="3175" cmpd="sng">
                  <a:noFill/>
                </a:ln>
                <a:latin typeface="Gill Sans Ultra Bold" panose="020B0A02020104020203" pitchFamily="34" charset="0"/>
                <a:ea typeface="+mj-ea"/>
                <a:cs typeface="+mj-cs"/>
              </a:rPr>
              <a:t>					    Estado </a:t>
            </a:r>
            <a:r>
              <a:rPr lang="es-ES" sz="5000" dirty="0">
                <a:ln w="3175" cmpd="sng">
                  <a:noFill/>
                </a:ln>
                <a:latin typeface="Gill Sans Ultra Bold" panose="020B0A02020104020203" pitchFamily="34" charset="0"/>
                <a:ea typeface="+mj-ea"/>
                <a:cs typeface="+mj-cs"/>
              </a:rPr>
              <a:t>español siguió otro camino, y el </a:t>
            </a:r>
            <a:r>
              <a:rPr lang="es-ES" sz="5000" dirty="0" smtClean="0">
                <a:ln w="3175" cmpd="sng">
                  <a:noFill/>
                </a:ln>
                <a:latin typeface="Gill Sans Ultra Bold" panose="020B0A02020104020203" pitchFamily="34" charset="0"/>
                <a:ea typeface="+mj-ea"/>
                <a:cs typeface="+mj-cs"/>
              </a:rPr>
              <a:t>Director del </a:t>
            </a:r>
            <a:r>
              <a:rPr lang="es-ES" sz="5000" dirty="0">
                <a:ln w="3175" cmpd="sng">
                  <a:noFill/>
                </a:ln>
                <a:latin typeface="Gill Sans Ultra Bold" panose="020B0A02020104020203" pitchFamily="34" charset="0"/>
                <a:ea typeface="+mj-ea"/>
                <a:cs typeface="+mj-cs"/>
              </a:rPr>
              <a:t>Centro </a:t>
            </a:r>
            <a:r>
              <a:rPr lang="es-ES" sz="5000" dirty="0" smtClean="0">
                <a:ln w="3175" cmpd="sng">
                  <a:noFill/>
                </a:ln>
                <a:latin typeface="Gill Sans Ultra Bold" panose="020B0A02020104020203" pitchFamily="34" charset="0"/>
                <a:ea typeface="+mj-ea"/>
                <a:cs typeface="+mj-cs"/>
              </a:rPr>
              <a:t>		de </a:t>
            </a:r>
            <a:r>
              <a:rPr lang="es-ES" sz="5000" dirty="0">
                <a:ln w="3175" cmpd="sng">
                  <a:noFill/>
                </a:ln>
                <a:latin typeface="Gill Sans Ultra Bold" panose="020B0A02020104020203" pitchFamily="34" charset="0"/>
                <a:ea typeface="+mj-ea"/>
                <a:cs typeface="+mj-cs"/>
              </a:rPr>
              <a:t>Coordinación de Alertas y </a:t>
            </a:r>
            <a:r>
              <a:rPr lang="es-ES" sz="5000" dirty="0" smtClean="0">
                <a:ln w="3175" cmpd="sng">
                  <a:noFill/>
                </a:ln>
                <a:latin typeface="Gill Sans Ultra Bold" panose="020B0A02020104020203" pitchFamily="34" charset="0"/>
                <a:ea typeface="+mj-ea"/>
                <a:cs typeface="+mj-cs"/>
              </a:rPr>
              <a:t>Emergencias </a:t>
            </a:r>
            <a:r>
              <a:rPr lang="es-ES" sz="5000" dirty="0">
                <a:ln w="3175" cmpd="sng">
                  <a:noFill/>
                </a:ln>
                <a:latin typeface="Gill Sans Ultra Bold" panose="020B0A02020104020203" pitchFamily="34" charset="0"/>
                <a:ea typeface="+mj-ea"/>
                <a:cs typeface="+mj-cs"/>
              </a:rPr>
              <a:t>Sanitarias del </a:t>
            </a:r>
            <a:r>
              <a:rPr lang="es-ES" sz="5000" dirty="0" smtClean="0">
                <a:ln w="3175" cmpd="sng">
                  <a:noFill/>
                </a:ln>
                <a:latin typeface="Gill Sans Ultra Bold" panose="020B0A02020104020203" pitchFamily="34" charset="0"/>
                <a:ea typeface="+mj-ea"/>
                <a:cs typeface="+mj-cs"/>
              </a:rPr>
              <a:t>			Ministerio </a:t>
            </a:r>
            <a:r>
              <a:rPr lang="es-ES" sz="5000" dirty="0">
                <a:ln w="3175" cmpd="sng">
                  <a:noFill/>
                </a:ln>
                <a:latin typeface="Gill Sans Ultra Bold" panose="020B0A02020104020203" pitchFamily="34" charset="0"/>
                <a:ea typeface="+mj-ea"/>
                <a:cs typeface="+mj-cs"/>
              </a:rPr>
              <a:t>de Sanidad </a:t>
            </a:r>
            <a:r>
              <a:rPr lang="es-ES" sz="5000" dirty="0" smtClean="0">
                <a:ln w="3175" cmpd="sng">
                  <a:noFill/>
                </a:ln>
                <a:latin typeface="Gill Sans Ultra Bold" panose="020B0A02020104020203" pitchFamily="34" charset="0"/>
                <a:ea typeface="+mj-ea"/>
                <a:cs typeface="+mj-cs"/>
              </a:rPr>
              <a:t>realizaba </a:t>
            </a:r>
            <a:r>
              <a:rPr lang="es-ES" sz="5000" dirty="0">
                <a:ln w="3175" cmpd="sng">
                  <a:noFill/>
                </a:ln>
                <a:latin typeface="Gill Sans Ultra Bold" panose="020B0A02020104020203" pitchFamily="34" charset="0"/>
                <a:ea typeface="+mj-ea"/>
                <a:cs typeface="+mj-cs"/>
              </a:rPr>
              <a:t>todo tipo de declaraciones </a:t>
            </a:r>
            <a:r>
              <a:rPr lang="es-ES" sz="5000" dirty="0" smtClean="0">
                <a:ln w="3175" cmpd="sng">
                  <a:noFill/>
                </a:ln>
                <a:latin typeface="Gill Sans Ultra Bold" panose="020B0A02020104020203" pitchFamily="34" charset="0"/>
                <a:ea typeface="+mj-ea"/>
                <a:cs typeface="+mj-cs"/>
              </a:rPr>
              <a:t>		ignorando </a:t>
            </a:r>
            <a:r>
              <a:rPr lang="es-ES" sz="5000" dirty="0">
                <a:ln w="3175" cmpd="sng">
                  <a:noFill/>
                </a:ln>
                <a:latin typeface="Gill Sans Ultra Bold" panose="020B0A02020104020203" pitchFamily="34" charset="0"/>
                <a:ea typeface="+mj-ea"/>
                <a:cs typeface="+mj-cs"/>
              </a:rPr>
              <a:t>la </a:t>
            </a:r>
            <a:r>
              <a:rPr lang="es-ES" sz="5000" dirty="0" smtClean="0">
                <a:ln w="3175" cmpd="sng">
                  <a:noFill/>
                </a:ln>
                <a:latin typeface="Gill Sans Ultra Bold" panose="020B0A02020104020203" pitchFamily="34" charset="0"/>
                <a:ea typeface="+mj-ea"/>
                <a:cs typeface="+mj-cs"/>
              </a:rPr>
              <a:t>emergencia </a:t>
            </a:r>
            <a:r>
              <a:rPr lang="es-ES" sz="5000" dirty="0">
                <a:ln w="3175" cmpd="sng">
                  <a:noFill/>
                </a:ln>
                <a:latin typeface="Gill Sans Ultra Bold" panose="020B0A02020104020203" pitchFamily="34" charset="0"/>
                <a:ea typeface="+mj-ea"/>
                <a:cs typeface="+mj-cs"/>
              </a:rPr>
              <a:t>de salud pública de importancia </a:t>
            </a:r>
            <a:r>
              <a:rPr lang="es-ES" sz="5000" dirty="0" smtClean="0">
                <a:ln w="3175" cmpd="sng">
                  <a:noFill/>
                </a:ln>
                <a:latin typeface="Gill Sans Ultra Bold" panose="020B0A02020104020203" pitchFamily="34" charset="0"/>
                <a:ea typeface="+mj-ea"/>
                <a:cs typeface="+mj-cs"/>
              </a:rPr>
              <a:t>	  internacional </a:t>
            </a:r>
            <a:r>
              <a:rPr lang="es-ES" sz="5000" dirty="0">
                <a:ln w="3175" cmpd="sng">
                  <a:noFill/>
                </a:ln>
                <a:latin typeface="Gill Sans Ultra Bold" panose="020B0A02020104020203" pitchFamily="34" charset="0"/>
                <a:ea typeface="+mj-ea"/>
                <a:cs typeface="+mj-cs"/>
              </a:rPr>
              <a:t>considerada por la OMS, afirmando que era </a:t>
            </a:r>
            <a:r>
              <a:rPr lang="es-ES" sz="5000" dirty="0" smtClean="0">
                <a:ln w="3175" cmpd="sng">
                  <a:noFill/>
                </a:ln>
                <a:latin typeface="Gill Sans Ultra Bold" panose="020B0A02020104020203" pitchFamily="34" charset="0"/>
                <a:ea typeface="+mj-ea"/>
                <a:cs typeface="+mj-cs"/>
              </a:rPr>
              <a:t>  			posible </a:t>
            </a:r>
            <a:r>
              <a:rPr lang="es-ES" sz="5000" dirty="0">
                <a:ln w="3175" cmpd="sng">
                  <a:noFill/>
                </a:ln>
                <a:latin typeface="Gill Sans Ultra Bold" panose="020B0A02020104020203" pitchFamily="34" charset="0"/>
                <a:ea typeface="+mj-ea"/>
                <a:cs typeface="+mj-cs"/>
              </a:rPr>
              <a:t>que </a:t>
            </a:r>
            <a:r>
              <a:rPr lang="es-ES" sz="5000" dirty="0" smtClean="0">
                <a:ln w="3175" cmpd="sng">
                  <a:noFill/>
                </a:ln>
                <a:latin typeface="Gill Sans Ultra Bold" panose="020B0A02020104020203" pitchFamily="34" charset="0"/>
                <a:ea typeface="+mj-ea"/>
                <a:cs typeface="+mj-cs"/>
              </a:rPr>
              <a:t>“algún </a:t>
            </a:r>
            <a:r>
              <a:rPr lang="es-ES" sz="5000" dirty="0">
                <a:ln w="3175" cmpd="sng">
                  <a:noFill/>
                </a:ln>
                <a:latin typeface="Gill Sans Ultra Bold" panose="020B0A02020104020203" pitchFamily="34" charset="0"/>
                <a:ea typeface="+mj-ea"/>
                <a:cs typeface="+mj-cs"/>
              </a:rPr>
              <a:t>caso afectado por coronavirus </a:t>
            </a:r>
            <a:r>
              <a:rPr lang="es-ES" sz="5000" dirty="0" smtClean="0">
                <a:ln w="3175" cmpd="sng">
                  <a:noFill/>
                </a:ln>
                <a:latin typeface="Gill Sans Ultra Bold" panose="020B0A02020104020203" pitchFamily="34" charset="0"/>
                <a:ea typeface="+mj-ea"/>
                <a:cs typeface="+mj-cs"/>
              </a:rPr>
              <a:t> 				  		falleciera” (27 </a:t>
            </a:r>
            <a:r>
              <a:rPr lang="es-ES" sz="5000" dirty="0">
                <a:ln w="3175" cmpd="sng">
                  <a:noFill/>
                </a:ln>
                <a:latin typeface="Gill Sans Ultra Bold" panose="020B0A02020104020203" pitchFamily="34" charset="0"/>
                <a:ea typeface="+mj-ea"/>
                <a:cs typeface="+mj-cs"/>
              </a:rPr>
              <a:t>de febrero de 2020), no considerando </a:t>
            </a:r>
            <a:r>
              <a:rPr lang="es-ES" sz="5000" dirty="0" smtClean="0">
                <a:ln w="3175" cmpd="sng">
                  <a:noFill/>
                </a:ln>
                <a:latin typeface="Gill Sans Ultra Bold" panose="020B0A02020104020203" pitchFamily="34" charset="0"/>
                <a:ea typeface="+mj-ea"/>
                <a:cs typeface="+mj-cs"/>
              </a:rPr>
              <a:t> 	 		 elevar </a:t>
            </a:r>
            <a:r>
              <a:rPr lang="es-ES" sz="5000" dirty="0">
                <a:ln w="3175" cmpd="sng">
                  <a:noFill/>
                </a:ln>
                <a:latin typeface="Gill Sans Ultra Bold" panose="020B0A02020104020203" pitchFamily="34" charset="0"/>
                <a:ea typeface="+mj-ea"/>
                <a:cs typeface="+mj-cs"/>
              </a:rPr>
              <a:t>el nivel </a:t>
            </a:r>
            <a:r>
              <a:rPr lang="es-ES" sz="5000" dirty="0" smtClean="0">
                <a:ln w="3175" cmpd="sng">
                  <a:noFill/>
                </a:ln>
                <a:latin typeface="Gill Sans Ultra Bold" panose="020B0A02020104020203" pitchFamily="34" charset="0"/>
                <a:ea typeface="+mj-ea"/>
                <a:cs typeface="+mj-cs"/>
              </a:rPr>
              <a:t> de </a:t>
            </a:r>
            <a:r>
              <a:rPr lang="es-ES" sz="5000" dirty="0">
                <a:ln w="3175" cmpd="sng">
                  <a:noFill/>
                </a:ln>
                <a:latin typeface="Gill Sans Ultra Bold" panose="020B0A02020104020203" pitchFamily="34" charset="0"/>
                <a:ea typeface="+mj-ea"/>
                <a:cs typeface="+mj-cs"/>
              </a:rPr>
              <a:t>alerta el 1 de marzo de 2020 (El Mundo, </a:t>
            </a:r>
            <a:r>
              <a:rPr lang="es-ES" sz="5000" dirty="0" smtClean="0">
                <a:ln w="3175" cmpd="sng">
                  <a:noFill/>
                </a:ln>
                <a:latin typeface="Gill Sans Ultra Bold" panose="020B0A02020104020203" pitchFamily="34" charset="0"/>
                <a:ea typeface="+mj-ea"/>
                <a:cs typeface="+mj-cs"/>
              </a:rPr>
              <a:t>	2020</a:t>
            </a:r>
            <a:r>
              <a:rPr lang="es-ES" sz="5000" dirty="0">
                <a:ln w="3175" cmpd="sng">
                  <a:noFill/>
                </a:ln>
                <a:latin typeface="Gill Sans Ultra Bold" panose="020B0A02020104020203" pitchFamily="34" charset="0"/>
                <a:ea typeface="+mj-ea"/>
                <a:cs typeface="+mj-cs"/>
              </a:rPr>
              <a:t>), mientras </a:t>
            </a:r>
            <a:r>
              <a:rPr lang="es-ES" sz="5000" dirty="0" smtClean="0">
                <a:ln w="3175" cmpd="sng">
                  <a:noFill/>
                </a:ln>
                <a:latin typeface="Gill Sans Ultra Bold" panose="020B0A02020104020203" pitchFamily="34" charset="0"/>
                <a:ea typeface="+mj-ea"/>
                <a:cs typeface="+mj-cs"/>
              </a:rPr>
              <a:t> que </a:t>
            </a:r>
            <a:r>
              <a:rPr lang="es-ES" sz="5000" dirty="0">
                <a:ln w="3175" cmpd="sng">
                  <a:noFill/>
                </a:ln>
                <a:latin typeface="Gill Sans Ultra Bold" panose="020B0A02020104020203" pitchFamily="34" charset="0"/>
                <a:ea typeface="+mj-ea"/>
                <a:cs typeface="+mj-cs"/>
              </a:rPr>
              <a:t>el Departamento de Seguridad </a:t>
            </a:r>
            <a:r>
              <a:rPr lang="es-ES" sz="5000" dirty="0" smtClean="0">
                <a:ln w="3175" cmpd="sng">
                  <a:noFill/>
                </a:ln>
                <a:latin typeface="Gill Sans Ultra Bold" panose="020B0A02020104020203" pitchFamily="34" charset="0"/>
                <a:ea typeface="+mj-ea"/>
                <a:cs typeface="+mj-cs"/>
              </a:rPr>
              <a:t> 		Nacional </a:t>
            </a:r>
            <a:r>
              <a:rPr lang="es-ES" sz="5000" dirty="0">
                <a:ln w="3175" cmpd="sng">
                  <a:noFill/>
                </a:ln>
                <a:latin typeface="Gill Sans Ultra Bold" panose="020B0A02020104020203" pitchFamily="34" charset="0"/>
                <a:ea typeface="+mj-ea"/>
                <a:cs typeface="+mj-cs"/>
              </a:rPr>
              <a:t>publicaba: </a:t>
            </a:r>
            <a:r>
              <a:rPr lang="es-ES" sz="5000" dirty="0" smtClean="0">
                <a:ln w="3175" cmpd="sng">
                  <a:noFill/>
                </a:ln>
                <a:latin typeface="Gill Sans Ultra Bold" panose="020B0A02020104020203" pitchFamily="34" charset="0"/>
                <a:ea typeface="+mj-ea"/>
                <a:cs typeface="+mj-cs"/>
              </a:rPr>
              <a:t>“El ministerio </a:t>
            </a:r>
            <a:r>
              <a:rPr lang="es-ES" sz="5000" dirty="0">
                <a:ln w="3175" cmpd="sng">
                  <a:noFill/>
                </a:ln>
                <a:latin typeface="Gill Sans Ultra Bold" panose="020B0A02020104020203" pitchFamily="34" charset="0"/>
                <a:ea typeface="+mj-ea"/>
                <a:cs typeface="+mj-cs"/>
              </a:rPr>
              <a:t>[sic] de Sanidad mantiene </a:t>
            </a:r>
            <a:r>
              <a:rPr lang="es-ES" sz="5000" dirty="0" smtClean="0">
                <a:ln w="3175" cmpd="sng">
                  <a:noFill/>
                </a:ln>
                <a:latin typeface="Gill Sans Ultra Bold" panose="020B0A02020104020203" pitchFamily="34" charset="0"/>
                <a:ea typeface="+mj-ea"/>
                <a:cs typeface="+mj-cs"/>
              </a:rPr>
              <a:t>	el </a:t>
            </a:r>
            <a:r>
              <a:rPr lang="es-ES" sz="5000" dirty="0">
                <a:ln w="3175" cmpd="sng">
                  <a:noFill/>
                </a:ln>
                <a:latin typeface="Gill Sans Ultra Bold" panose="020B0A02020104020203" pitchFamily="34" charset="0"/>
                <a:ea typeface="+mj-ea"/>
                <a:cs typeface="+mj-cs"/>
              </a:rPr>
              <a:t>escenario de </a:t>
            </a:r>
            <a:r>
              <a:rPr lang="es-ES" sz="5000" dirty="0" smtClean="0">
                <a:ln w="3175" cmpd="sng">
                  <a:noFill/>
                </a:ln>
                <a:latin typeface="Gill Sans Ultra Bold" panose="020B0A02020104020203" pitchFamily="34" charset="0"/>
                <a:ea typeface="+mj-ea"/>
                <a:cs typeface="+mj-cs"/>
              </a:rPr>
              <a:t>contención </a:t>
            </a:r>
            <a:r>
              <a:rPr lang="es-ES" sz="5000" dirty="0">
                <a:ln w="3175" cmpd="sng">
                  <a:noFill/>
                </a:ln>
                <a:latin typeface="Gill Sans Ultra Bold" panose="020B0A02020104020203" pitchFamily="34" charset="0"/>
                <a:ea typeface="+mj-ea"/>
                <a:cs typeface="+mj-cs"/>
              </a:rPr>
              <a:t>(nivel 1) ya que, por el </a:t>
            </a:r>
            <a:r>
              <a:rPr lang="es-ES" sz="5000" dirty="0" smtClean="0">
                <a:ln w="3175" cmpd="sng">
                  <a:noFill/>
                </a:ln>
                <a:latin typeface="Gill Sans Ultra Bold" panose="020B0A02020104020203" pitchFamily="34" charset="0"/>
                <a:ea typeface="+mj-ea"/>
                <a:cs typeface="+mj-cs"/>
              </a:rPr>
              <a:t>	momento</a:t>
            </a:r>
            <a:r>
              <a:rPr lang="es-ES" sz="5000" dirty="0">
                <a:ln w="3175" cmpd="sng">
                  <a:noFill/>
                </a:ln>
                <a:latin typeface="Gill Sans Ultra Bold" panose="020B0A02020104020203" pitchFamily="34" charset="0"/>
                <a:ea typeface="+mj-ea"/>
                <a:cs typeface="+mj-cs"/>
              </a:rPr>
              <a:t>, </a:t>
            </a:r>
            <a:r>
              <a:rPr lang="es-ES" sz="5000" dirty="0" smtClean="0">
                <a:ln w="3175" cmpd="sng">
                  <a:noFill/>
                </a:ln>
                <a:latin typeface="Gill Sans Ultra Bold" panose="020B0A02020104020203" pitchFamily="34" charset="0"/>
                <a:ea typeface="+mj-ea"/>
                <a:cs typeface="+mj-cs"/>
              </a:rPr>
              <a:t>	nada </a:t>
            </a:r>
            <a:r>
              <a:rPr lang="es-ES" sz="5000" dirty="0">
                <a:ln w="3175" cmpd="sng">
                  <a:noFill/>
                </a:ln>
                <a:latin typeface="Gill Sans Ultra Bold" panose="020B0A02020104020203" pitchFamily="34" charset="0"/>
                <a:ea typeface="+mj-ea"/>
                <a:cs typeface="+mj-cs"/>
              </a:rPr>
              <a:t>indica que </a:t>
            </a:r>
            <a:r>
              <a:rPr lang="es-ES" sz="5000" dirty="0" smtClean="0">
                <a:ln w="3175" cmpd="sng">
                  <a:noFill/>
                </a:ln>
                <a:latin typeface="Gill Sans Ultra Bold" panose="020B0A02020104020203" pitchFamily="34" charset="0"/>
                <a:ea typeface="+mj-ea"/>
                <a:cs typeface="+mj-cs"/>
              </a:rPr>
              <a:t>haya </a:t>
            </a:r>
            <a:r>
              <a:rPr lang="es-ES" sz="5000" dirty="0">
                <a:ln w="3175" cmpd="sng">
                  <a:noFill/>
                </a:ln>
                <a:latin typeface="Gill Sans Ultra Bold" panose="020B0A02020104020203" pitchFamily="34" charset="0"/>
                <a:ea typeface="+mj-ea"/>
                <a:cs typeface="+mj-cs"/>
              </a:rPr>
              <a:t>una transmisión comunitaria </a:t>
            </a:r>
            <a:r>
              <a:rPr lang="es-ES" sz="5000" dirty="0" smtClean="0">
                <a:ln w="3175" cmpd="sng">
                  <a:noFill/>
                </a:ln>
                <a:latin typeface="Gill Sans Ultra Bold" panose="020B0A02020104020203" pitchFamily="34" charset="0"/>
                <a:ea typeface="+mj-ea"/>
                <a:cs typeface="+mj-cs"/>
              </a:rPr>
              <a:t>	 	descontrolada </a:t>
            </a:r>
            <a:r>
              <a:rPr lang="es-ES" sz="5000" dirty="0">
                <a:ln w="3175" cmpd="sng">
                  <a:noFill/>
                </a:ln>
                <a:latin typeface="Gill Sans Ultra Bold" panose="020B0A02020104020203" pitchFamily="34" charset="0"/>
                <a:ea typeface="+mj-ea"/>
                <a:cs typeface="+mj-cs"/>
              </a:rPr>
              <a:t>y una </a:t>
            </a:r>
            <a:r>
              <a:rPr lang="es-ES" sz="5000" dirty="0" smtClean="0">
                <a:ln w="3175" cmpd="sng">
                  <a:noFill/>
                </a:ln>
                <a:latin typeface="Gill Sans Ultra Bold" panose="020B0A02020104020203" pitchFamily="34" charset="0"/>
                <a:ea typeface="+mj-ea"/>
                <a:cs typeface="+mj-cs"/>
              </a:rPr>
              <a:t>entrada </a:t>
            </a:r>
            <a:r>
              <a:rPr lang="es-ES" sz="5000" dirty="0">
                <a:ln w="3175" cmpd="sng">
                  <a:noFill/>
                </a:ln>
                <a:latin typeface="Gill Sans Ultra Bold" panose="020B0A02020104020203" pitchFamily="34" charset="0"/>
                <a:ea typeface="+mj-ea"/>
                <a:cs typeface="+mj-cs"/>
              </a:rPr>
              <a:t>masiva de casos </a:t>
            </a:r>
            <a:r>
              <a:rPr lang="es-ES" sz="5000" dirty="0" smtClean="0">
                <a:ln w="3175" cmpd="sng">
                  <a:noFill/>
                </a:ln>
                <a:latin typeface="Gill Sans Ultra Bold" panose="020B0A02020104020203" pitchFamily="34" charset="0"/>
                <a:ea typeface="+mj-ea"/>
                <a:cs typeface="+mj-cs"/>
              </a:rPr>
              <a:t>importados”  			(</a:t>
            </a:r>
            <a:r>
              <a:rPr lang="es-ES" sz="5000" dirty="0">
                <a:ln w="3175" cmpd="sng">
                  <a:noFill/>
                </a:ln>
                <a:latin typeface="Gill Sans Ultra Bold" panose="020B0A02020104020203" pitchFamily="34" charset="0"/>
                <a:ea typeface="+mj-ea"/>
                <a:cs typeface="+mj-cs"/>
              </a:rPr>
              <a:t>2020). </a:t>
            </a:r>
            <a:endParaRPr lang="es-ES" sz="2000" dirty="0" smtClean="0">
              <a:ln w="3175" cmpd="sng">
                <a:noFill/>
              </a:ln>
              <a:latin typeface="Goudy Stout" panose="0202090407030B020401" pitchFamily="18" charset="0"/>
              <a:ea typeface="+mj-ea"/>
              <a:cs typeface="+mj-cs"/>
            </a:endParaRPr>
          </a:p>
          <a:p>
            <a:pPr marL="0" indent="0">
              <a:buNone/>
            </a:pPr>
            <a:endParaRPr lang="es-ES" dirty="0"/>
          </a:p>
        </p:txBody>
      </p:sp>
    </p:spTree>
    <p:extLst>
      <p:ext uri="{BB962C8B-B14F-4D97-AF65-F5344CB8AC3E}">
        <p14:creationId xmlns:p14="http://schemas.microsoft.com/office/powerpoint/2010/main" val="2966129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9091" y="0"/>
            <a:ext cx="8979622" cy="666482"/>
          </a:xfrm>
        </p:spPr>
        <p:txBody>
          <a:bodyPr>
            <a:noAutofit/>
          </a:bodyPr>
          <a:lstStyle/>
          <a:p>
            <a:r>
              <a:rPr lang="es-ES" sz="2500" dirty="0" smtClean="0">
                <a:solidFill>
                  <a:srgbClr val="7030A0"/>
                </a:solidFill>
                <a:latin typeface="Goudy Stout" panose="0202090407030B020401" pitchFamily="18" charset="0"/>
              </a:rPr>
              <a:t>El virus de los “expertos”</a:t>
            </a:r>
            <a:endParaRPr lang="es-ES" sz="2500" dirty="0"/>
          </a:p>
        </p:txBody>
      </p:sp>
      <p:sp>
        <p:nvSpPr>
          <p:cNvPr id="3" name="Marcador de contenido 2"/>
          <p:cNvSpPr>
            <a:spLocks noGrp="1"/>
          </p:cNvSpPr>
          <p:nvPr>
            <p:ph idx="1"/>
          </p:nvPr>
        </p:nvSpPr>
        <p:spPr>
          <a:xfrm>
            <a:off x="0" y="1593273"/>
            <a:ext cx="12082574" cy="5251850"/>
          </a:xfrm>
        </p:spPr>
        <p:txBody>
          <a:bodyPr>
            <a:normAutofit/>
          </a:bodyPr>
          <a:lstStyle/>
          <a:p>
            <a:pPr marL="0" indent="0">
              <a:buNone/>
            </a:pPr>
            <a:r>
              <a:rPr lang="es-ES" sz="2800" dirty="0" smtClean="0">
                <a:latin typeface="Gill Sans Ultra Bold Condensed" panose="020B0A06020104020203" pitchFamily="34" charset="0"/>
              </a:rPr>
              <a:t>		Antoni </a:t>
            </a:r>
            <a:r>
              <a:rPr lang="es-ES" sz="2800" dirty="0">
                <a:latin typeface="Gill Sans Ultra Bold Condensed" panose="020B0A06020104020203" pitchFamily="34" charset="0"/>
              </a:rPr>
              <a:t>Trilla, jefe del servicio de Medicina Preventiva y Epidemiología </a:t>
            </a:r>
            <a:r>
              <a:rPr lang="es-ES" sz="2800" dirty="0" smtClean="0">
                <a:latin typeface="Gill Sans Ultra Bold Condensed" panose="020B0A06020104020203" pitchFamily="34" charset="0"/>
              </a:rPr>
              <a:t>			del </a:t>
            </a:r>
            <a:r>
              <a:rPr lang="es-ES" sz="2800" dirty="0">
                <a:latin typeface="Gill Sans Ultra Bold Condensed" panose="020B0A06020104020203" pitchFamily="34" charset="0"/>
              </a:rPr>
              <a:t>Hospital </a:t>
            </a:r>
            <a:r>
              <a:rPr lang="es-ES" sz="2800" dirty="0" err="1">
                <a:latin typeface="Gill Sans Ultra Bold Condensed" panose="020B0A06020104020203" pitchFamily="34" charset="0"/>
              </a:rPr>
              <a:t>Clínic</a:t>
            </a:r>
            <a:r>
              <a:rPr lang="es-ES" sz="2800" dirty="0">
                <a:latin typeface="Gill Sans Ultra Bold Condensed" panose="020B0A06020104020203" pitchFamily="34" charset="0"/>
              </a:rPr>
              <a:t> de Barcelona, profesor investigador del </a:t>
            </a:r>
            <a:r>
              <a:rPr lang="es-ES" sz="2800" dirty="0" err="1">
                <a:latin typeface="Gill Sans Ultra Bold Condensed" panose="020B0A06020104020203" pitchFamily="34" charset="0"/>
              </a:rPr>
              <a:t>ISGlobal</a:t>
            </a:r>
            <a:r>
              <a:rPr lang="es-ES" sz="2800" dirty="0">
                <a:latin typeface="Gill Sans Ultra Bold Condensed" panose="020B0A06020104020203" pitchFamily="34" charset="0"/>
              </a:rPr>
              <a:t>, </a:t>
            </a:r>
            <a:r>
              <a:rPr lang="es-ES" sz="2800" dirty="0" smtClean="0">
                <a:latin typeface="Gill Sans Ultra Bold Condensed" panose="020B0A06020104020203" pitchFamily="34" charset="0"/>
              </a:rPr>
              <a:t>			catedrático </a:t>
            </a:r>
            <a:r>
              <a:rPr lang="es-ES" sz="2800" dirty="0">
                <a:latin typeface="Gill Sans Ultra Bold Condensed" panose="020B0A06020104020203" pitchFamily="34" charset="0"/>
              </a:rPr>
              <a:t>de Medicina Preventiva y Salud Pública y Decano de la </a:t>
            </a:r>
            <a:r>
              <a:rPr lang="es-ES" sz="2800" dirty="0" smtClean="0">
                <a:latin typeface="Gill Sans Ultra Bold Condensed" panose="020B0A06020104020203" pitchFamily="34" charset="0"/>
              </a:rPr>
              <a:t>				Facultad </a:t>
            </a:r>
            <a:r>
              <a:rPr lang="es-ES" sz="2800" dirty="0">
                <a:latin typeface="Gill Sans Ultra Bold Condensed" panose="020B0A06020104020203" pitchFamily="34" charset="0"/>
              </a:rPr>
              <a:t>de Medicina y Ciencias de la Salud de la Universidad de </a:t>
            </a:r>
            <a:r>
              <a:rPr lang="es-ES" sz="2800" dirty="0" smtClean="0">
                <a:latin typeface="Gill Sans Ultra Bold Condensed" panose="020B0A06020104020203" pitchFamily="34" charset="0"/>
              </a:rPr>
              <a:t>				Barcelona</a:t>
            </a:r>
            <a:r>
              <a:rPr lang="es-ES" sz="2800" dirty="0">
                <a:latin typeface="Gill Sans Ultra Bold Condensed" panose="020B0A06020104020203" pitchFamily="34" charset="0"/>
              </a:rPr>
              <a:t>, y miembro de la junta de gobierno del Colegio de Médicos </a:t>
            </a:r>
            <a:r>
              <a:rPr lang="es-ES" sz="2800" dirty="0" smtClean="0">
                <a:latin typeface="Gill Sans Ultra Bold Condensed" panose="020B0A06020104020203" pitchFamily="34" charset="0"/>
              </a:rPr>
              <a:t>			de </a:t>
            </a:r>
            <a:r>
              <a:rPr lang="es-ES" sz="2800" dirty="0" smtClean="0">
                <a:latin typeface="Gill Sans Ultra Bold Condensed" panose="020B0A06020104020203" pitchFamily="34" charset="0"/>
              </a:rPr>
              <a:t>Barcelona, declaraba 		(</a:t>
            </a:r>
            <a:r>
              <a:rPr lang="es-ES" sz="2800" dirty="0" smtClean="0">
                <a:latin typeface="Gill Sans Ultra Bold Condensed" panose="020B0A06020104020203" pitchFamily="34" charset="0"/>
              </a:rPr>
              <a:t>https</a:t>
            </a:r>
            <a:r>
              <a:rPr lang="es-ES" sz="2800" dirty="0">
                <a:latin typeface="Gill Sans Ultra Bold Condensed" panose="020B0A06020104020203" pitchFamily="34" charset="0"/>
              </a:rPr>
              <a:t>://</a:t>
            </a:r>
            <a:r>
              <a:rPr lang="es-ES" sz="2800" dirty="0" smtClean="0">
                <a:latin typeface="Gill Sans Ultra Bold Condensed" panose="020B0A06020104020203" pitchFamily="34" charset="0"/>
              </a:rPr>
              <a:t>www.lavozdegalicia.es/noticia/sociedad/2020/02/14/antoni-trilla-	coronavirus-ciencia-perdido-batalla-frente-	miedo/00031581701632494207128.htm)</a:t>
            </a:r>
            <a:r>
              <a:rPr lang="es-ES" sz="2800" dirty="0" smtClean="0">
                <a:latin typeface="Gill Sans Ultra Bold Condensed" panose="020B0A06020104020203" pitchFamily="34" charset="0"/>
              </a:rPr>
              <a:t>: </a:t>
            </a:r>
            <a:endParaRPr lang="es-ES" sz="2800" dirty="0" smtClean="0">
              <a:latin typeface="Gill Sans Ultra Bold Condensed" panose="020B0A06020104020203" pitchFamily="34" charset="0"/>
            </a:endParaRPr>
          </a:p>
          <a:p>
            <a:pPr marL="0" indent="0">
              <a:buNone/>
            </a:pPr>
            <a:endParaRPr lang="es-ES" sz="2000" dirty="0">
              <a:latin typeface="Gill Sans Ultra Bold Condensed" panose="020B0A06020104020203" pitchFamily="34" charset="0"/>
            </a:endParaRPr>
          </a:p>
          <a:p>
            <a:pPr marL="0" indent="0">
              <a:buNone/>
            </a:pPr>
            <a:endParaRPr lang="es-ES" sz="2000" dirty="0" smtClean="0">
              <a:latin typeface="Gill Sans Ultra Bold Condensed" panose="020B0A06020104020203" pitchFamily="34" charset="0"/>
            </a:endParaRPr>
          </a:p>
        </p:txBody>
      </p:sp>
    </p:spTree>
    <p:extLst>
      <p:ext uri="{BB962C8B-B14F-4D97-AF65-F5344CB8AC3E}">
        <p14:creationId xmlns:p14="http://schemas.microsoft.com/office/powerpoint/2010/main" val="147411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7636" y="-103909"/>
            <a:ext cx="9462656" cy="672737"/>
          </a:xfrm>
        </p:spPr>
        <p:txBody>
          <a:bodyPr>
            <a:normAutofit fontScale="90000"/>
          </a:bodyPr>
          <a:lstStyle/>
          <a:p>
            <a:r>
              <a:rPr lang="es-ES" sz="3000" dirty="0">
                <a:solidFill>
                  <a:srgbClr val="7030A0"/>
                </a:solidFill>
                <a:latin typeface="Goudy Stout" panose="0202090407030B020401" pitchFamily="18" charset="0"/>
              </a:rPr>
              <a:t>El virus de los “expertos”</a:t>
            </a:r>
            <a:endParaRPr lang="es-ES" dirty="0">
              <a:latin typeface="Copperplate Gothic Bold" panose="020E0705020206020404" pitchFamily="34" charset="0"/>
            </a:endParaRPr>
          </a:p>
        </p:txBody>
      </p:sp>
      <p:sp>
        <p:nvSpPr>
          <p:cNvPr id="3" name="Marcador de contenido 2"/>
          <p:cNvSpPr>
            <a:spLocks noGrp="1"/>
          </p:cNvSpPr>
          <p:nvPr>
            <p:ph idx="1"/>
          </p:nvPr>
        </p:nvSpPr>
        <p:spPr>
          <a:xfrm>
            <a:off x="1" y="0"/>
            <a:ext cx="12192000" cy="6858000"/>
          </a:xfrm>
        </p:spPr>
        <p:txBody>
          <a:bodyPr>
            <a:normAutofit fontScale="32500" lnSpcReduction="20000"/>
          </a:bodyPr>
          <a:lstStyle/>
          <a:p>
            <a:pPr marL="0" indent="0">
              <a:buNone/>
            </a:pPr>
            <a:r>
              <a:rPr lang="es-ES" sz="4800" dirty="0" smtClean="0">
                <a:latin typeface="Times New Roman" panose="02020603050405020304" pitchFamily="18" charset="0"/>
                <a:cs typeface="Times New Roman" panose="02020603050405020304" pitchFamily="18" charset="0"/>
              </a:rPr>
              <a:t>			</a:t>
            </a:r>
          </a:p>
          <a:p>
            <a:pPr marL="0" indent="0">
              <a:buNone/>
            </a:pPr>
            <a:r>
              <a:rPr lang="es-ES" sz="4800" dirty="0" smtClean="0">
                <a:latin typeface="Times New Roman" panose="02020603050405020304" pitchFamily="18" charset="0"/>
                <a:cs typeface="Times New Roman" panose="02020603050405020304" pitchFamily="18" charset="0"/>
              </a:rPr>
              <a:t>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Mira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que si se descubre que el percebe es el huésped del coronavirus, la que se iba a liar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en Galicia.</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Trilla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inicia la conversación con una broma. Humor para desengrasar la histeria sin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justificación que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 está generando a nivel mundial con el coronavirus. Solo es una epidemia en China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y</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aunque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 descarta que pueda haber brotes puntuales en otros países, lo que tenemos que hacer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los demás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 estar vigilantes y, si se produce algún caso, identificarlo y aislarlo. Nada más. Es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una 			locura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 que está pasando y, además, todo el mundo se acoge a informaciones no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especialmente 				contrastadas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 aunque los especialistas las desmentimos, se organizan unas bolas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espectaculares</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Yo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diría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que hay que poner pausa y calma y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leer</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como quien dice, el Boletín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Oficial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del Estado. Y ahora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como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 gente cuelga estudios que no han seguido un proceso de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revisión</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que son una información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pseudocientífica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interesada, pues se genera más lío. ¿Esto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quien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 dice? Un científico chino de la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universidad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 no sé donde... Pues coño, ya la hemos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cagado</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Las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revistas más prestigiosas del mundo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también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 han apuntado al carro de a ver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quién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publica primero y en tres días mandas un artículo al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New </a:t>
            </a:r>
            <a:r>
              <a:rPr lang="es-ES" sz="62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England</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s-ES" sz="62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Journal</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of Medicine y te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publican. Ya más parece que hablemos de exclusivas que de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ciencia</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Fue la Pasión de Cristo del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Mobile</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Desde el punto de vista de salud pública es una decisión que no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tiene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ninguna base, ni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epidemiológica</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ni clínica, ni de seguimiento de las recomendaciones oficiales de la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OMS</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Hay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muchas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probabilidades de que el coronavirus no se extienda más allá de algunos focos 	concretos en China. En el peor de todos los escenarios posibles a lo que se apunta es a que quizás 	acabemos con este virus dando vueltas por el mundo cada año formando parte de otros como los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gripe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los resfriados. Es muy difícil que esto ocurra, pero tampoco es descartable. Lo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que desde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luego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no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 a pasar es una epidemia de proporciones bíblicas y de gran mortalidad. Insisto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que en el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peor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 los casos se incorporará al grupo de virus que cada año nos tocan las narices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desde 				    diciembre </a:t>
            </a:r>
            <a:r>
              <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hasta </a:t>
            </a:r>
            <a:r>
              <a:rPr lang="es-ES" sz="6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marzo.</a:t>
            </a:r>
            <a:endParaRPr lang="es-ES" sz="6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3304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3474" y="0"/>
            <a:ext cx="10018713" cy="699655"/>
          </a:xfrm>
        </p:spPr>
        <p:txBody>
          <a:bodyPr>
            <a:normAutofit/>
          </a:bodyPr>
          <a:lstStyle/>
          <a:p>
            <a:r>
              <a:rPr lang="es-ES" sz="3000" dirty="0" smtClean="0">
                <a:solidFill>
                  <a:srgbClr val="7030A0"/>
                </a:solidFill>
                <a:latin typeface="Goudy Stout" panose="0202090407030B020401" pitchFamily="18" charset="0"/>
              </a:rPr>
              <a:t>¿actuación con retraso?</a:t>
            </a:r>
            <a:endParaRPr lang="es-ES" dirty="0"/>
          </a:p>
        </p:txBody>
      </p:sp>
      <p:sp>
        <p:nvSpPr>
          <p:cNvPr id="3" name="Marcador de contenido 2"/>
          <p:cNvSpPr>
            <a:spLocks noGrp="1"/>
          </p:cNvSpPr>
          <p:nvPr>
            <p:ph idx="1"/>
          </p:nvPr>
        </p:nvSpPr>
        <p:spPr>
          <a:xfrm>
            <a:off x="0" y="0"/>
            <a:ext cx="11655423" cy="6858000"/>
          </a:xfrm>
        </p:spPr>
        <p:txBody>
          <a:bodyPr>
            <a:normAutofit/>
          </a:bodyPr>
          <a:lstStyle/>
          <a:p>
            <a:pPr marL="0" indent="0">
              <a:buNone/>
            </a:pPr>
            <a:r>
              <a:rPr lang="es-ES" sz="4000" dirty="0" smtClean="0">
                <a:latin typeface="MS UI Gothic" panose="020B0600070205080204" pitchFamily="34" charset="-128"/>
                <a:ea typeface="MS UI Gothic" panose="020B0600070205080204" pitchFamily="34" charset="-128"/>
              </a:rPr>
              <a:t>		23/1/2020. Wuhan queda paralizada.</a:t>
            </a:r>
          </a:p>
          <a:p>
            <a:pPr marL="0" indent="0">
              <a:buNone/>
            </a:pPr>
            <a:r>
              <a:rPr lang="es-ES" sz="4000" dirty="0" smtClean="0">
                <a:latin typeface="MS UI Gothic" panose="020B0600070205080204" pitchFamily="34" charset="-128"/>
                <a:ea typeface="MS UI Gothic" panose="020B0600070205080204" pitchFamily="34" charset="-128"/>
              </a:rPr>
              <a:t>		3/3/2020</a:t>
            </a:r>
            <a:r>
              <a:rPr lang="es-ES" sz="4000" dirty="0">
                <a:latin typeface="MS UI Gothic" panose="020B0600070205080204" pitchFamily="34" charset="-128"/>
                <a:ea typeface="MS UI Gothic" panose="020B0600070205080204" pitchFamily="34" charset="-128"/>
              </a:rPr>
              <a:t>. </a:t>
            </a:r>
            <a:r>
              <a:rPr lang="es-ES" sz="4000" dirty="0" smtClean="0">
                <a:latin typeface="MS UI Gothic" panose="020B0600070205080204" pitchFamily="34" charset="-128"/>
                <a:ea typeface="MS UI Gothic" panose="020B0600070205080204" pitchFamily="34" charset="-128"/>
              </a:rPr>
              <a:t>¿Primera víctima oficial en España? 				Twitter </a:t>
            </a:r>
            <a:r>
              <a:rPr lang="es-ES" sz="4000" dirty="0">
                <a:latin typeface="MS UI Gothic" panose="020B0600070205080204" pitchFamily="34" charset="-128"/>
                <a:ea typeface="MS UI Gothic" panose="020B0600070205080204" pitchFamily="34" charset="-128"/>
              </a:rPr>
              <a:t>oficial de la </a:t>
            </a:r>
            <a:r>
              <a:rPr lang="es-ES" sz="4000" dirty="0" err="1">
                <a:latin typeface="MS UI Gothic" panose="020B0600070205080204" pitchFamily="34" charset="-128"/>
                <a:ea typeface="MS UI Gothic" panose="020B0600070205080204" pitchFamily="34" charset="-128"/>
              </a:rPr>
              <a:t>Conselleria</a:t>
            </a:r>
            <a:r>
              <a:rPr lang="es-ES" sz="4000" dirty="0">
                <a:latin typeface="MS UI Gothic" panose="020B0600070205080204" pitchFamily="34" charset="-128"/>
                <a:ea typeface="MS UI Gothic" panose="020B0600070205080204" pitchFamily="34" charset="-128"/>
              </a:rPr>
              <a:t> de </a:t>
            </a:r>
            <a:r>
              <a:rPr lang="es-ES" sz="4000" dirty="0" err="1">
                <a:latin typeface="MS UI Gothic" panose="020B0600070205080204" pitchFamily="34" charset="-128"/>
                <a:ea typeface="MS UI Gothic" panose="020B0600070205080204" pitchFamily="34" charset="-128"/>
              </a:rPr>
              <a:t>Sanitat</a:t>
            </a:r>
            <a:r>
              <a:rPr lang="es-ES" sz="4000" dirty="0">
                <a:latin typeface="MS UI Gothic" panose="020B0600070205080204" pitchFamily="34" charset="-128"/>
                <a:ea typeface="MS UI Gothic" panose="020B0600070205080204" pitchFamily="34" charset="-128"/>
              </a:rPr>
              <a:t> </a:t>
            </a:r>
            <a:r>
              <a:rPr lang="es-ES" sz="4000" dirty="0" smtClean="0">
                <a:latin typeface="MS UI Gothic" panose="020B0600070205080204" pitchFamily="34" charset="-128"/>
                <a:ea typeface="MS UI Gothic" panose="020B0600070205080204" pitchFamily="34" charset="-128"/>
              </a:rPr>
              <a:t>					 Universal </a:t>
            </a:r>
            <a:r>
              <a:rPr lang="es-ES" sz="4000" dirty="0">
                <a:latin typeface="MS UI Gothic" panose="020B0600070205080204" pitchFamily="34" charset="-128"/>
                <a:ea typeface="MS UI Gothic" panose="020B0600070205080204" pitchFamily="34" charset="-128"/>
              </a:rPr>
              <a:t>i </a:t>
            </a:r>
            <a:r>
              <a:rPr lang="es-ES" sz="4000" dirty="0" err="1">
                <a:latin typeface="MS UI Gothic" panose="020B0600070205080204" pitchFamily="34" charset="-128"/>
                <a:ea typeface="MS UI Gothic" panose="020B0600070205080204" pitchFamily="34" charset="-128"/>
              </a:rPr>
              <a:t>Salut</a:t>
            </a:r>
            <a:r>
              <a:rPr lang="es-ES" sz="4000" dirty="0">
                <a:latin typeface="MS UI Gothic" panose="020B0600070205080204" pitchFamily="34" charset="-128"/>
                <a:ea typeface="MS UI Gothic" panose="020B0600070205080204" pitchFamily="34" charset="-128"/>
              </a:rPr>
              <a:t> Pública de la Generalitat </a:t>
            </a:r>
            <a:r>
              <a:rPr lang="es-ES" sz="4000" dirty="0" smtClean="0">
                <a:latin typeface="MS UI Gothic" panose="020B0600070205080204" pitchFamily="34" charset="-128"/>
                <a:ea typeface="MS UI Gothic" panose="020B0600070205080204" pitchFamily="34" charset="-128"/>
              </a:rPr>
              <a:t>		Valenciana</a:t>
            </a:r>
            <a:r>
              <a:rPr lang="es-ES" sz="4000" dirty="0">
                <a:latin typeface="MS UI Gothic" panose="020B0600070205080204" pitchFamily="34" charset="-128"/>
                <a:ea typeface="MS UI Gothic" panose="020B0600070205080204" pitchFamily="34" charset="-128"/>
              </a:rPr>
              <a:t>: </a:t>
            </a:r>
            <a:r>
              <a:rPr lang="es-ES" sz="4000" dirty="0" smtClean="0">
                <a:latin typeface="MS UI Gothic" panose="020B0600070205080204" pitchFamily="34" charset="-128"/>
                <a:ea typeface="MS UI Gothic" panose="020B0600070205080204" pitchFamily="34" charset="-128"/>
              </a:rPr>
              <a:t>“1 </a:t>
            </a:r>
            <a:r>
              <a:rPr lang="es-ES" sz="4000" dirty="0">
                <a:latin typeface="MS UI Gothic" panose="020B0600070205080204" pitchFamily="34" charset="-128"/>
                <a:ea typeface="MS UI Gothic" panose="020B0600070205080204" pitchFamily="34" charset="-128"/>
              </a:rPr>
              <a:t>hombre en @</a:t>
            </a:r>
            <a:r>
              <a:rPr lang="es-ES" sz="4000" dirty="0" err="1">
                <a:latin typeface="MS UI Gothic" panose="020B0600070205080204" pitchFamily="34" charset="-128"/>
                <a:ea typeface="MS UI Gothic" panose="020B0600070205080204" pitchFamily="34" charset="-128"/>
              </a:rPr>
              <a:t>GVAdsarnau</a:t>
            </a:r>
            <a:r>
              <a:rPr lang="es-ES" sz="4000" dirty="0">
                <a:latin typeface="MS UI Gothic" panose="020B0600070205080204" pitchFamily="34" charset="-128"/>
                <a:ea typeface="MS UI Gothic" panose="020B0600070205080204" pitchFamily="34" charset="-128"/>
              </a:rPr>
              <a:t>, detectado </a:t>
            </a:r>
            <a:r>
              <a:rPr lang="es-ES" sz="4000" dirty="0" smtClean="0">
                <a:latin typeface="MS UI Gothic" panose="020B0600070205080204" pitchFamily="34" charset="-128"/>
                <a:ea typeface="MS UI Gothic" panose="020B0600070205080204" pitchFamily="34" charset="-128"/>
              </a:rPr>
              <a:t>	tras </a:t>
            </a:r>
            <a:r>
              <a:rPr lang="es-ES" sz="4000" dirty="0">
                <a:latin typeface="MS UI Gothic" panose="020B0600070205080204" pitchFamily="34" charset="-128"/>
                <a:ea typeface="MS UI Gothic" panose="020B0600070205080204" pitchFamily="34" charset="-128"/>
              </a:rPr>
              <a:t>investigación retrospectiva. El paciente falleció </a:t>
            </a:r>
            <a:r>
              <a:rPr lang="es-ES" sz="4000" dirty="0" smtClean="0">
                <a:latin typeface="MS UI Gothic" panose="020B0600070205080204" pitchFamily="34" charset="-128"/>
                <a:ea typeface="MS UI Gothic" panose="020B0600070205080204" pitchFamily="34" charset="-128"/>
              </a:rPr>
              <a:t>	 el </a:t>
            </a:r>
            <a:r>
              <a:rPr lang="es-ES" sz="4000" dirty="0">
                <a:latin typeface="MS UI Gothic" panose="020B0600070205080204" pitchFamily="34" charset="-128"/>
                <a:ea typeface="MS UI Gothic" panose="020B0600070205080204" pitchFamily="34" charset="-128"/>
              </a:rPr>
              <a:t>13 de </a:t>
            </a:r>
            <a:r>
              <a:rPr lang="es-ES" sz="4000" dirty="0" smtClean="0">
                <a:latin typeface="MS UI Gothic" panose="020B0600070205080204" pitchFamily="34" charset="-128"/>
                <a:ea typeface="MS UI Gothic" panose="020B0600070205080204" pitchFamily="34" charset="-128"/>
              </a:rPr>
              <a:t>febrero”. </a:t>
            </a:r>
            <a:endParaRPr lang="es-ES" sz="4000" dirty="0">
              <a:latin typeface="MS UI Gothic" panose="020B0600070205080204" pitchFamily="34" charset="-128"/>
              <a:ea typeface="MS UI Gothic" panose="020B0600070205080204" pitchFamily="34" charset="-128"/>
            </a:endParaRPr>
          </a:p>
        </p:txBody>
      </p:sp>
    </p:spTree>
    <p:extLst>
      <p:ext uri="{BB962C8B-B14F-4D97-AF65-F5344CB8AC3E}">
        <p14:creationId xmlns:p14="http://schemas.microsoft.com/office/powerpoint/2010/main" val="3851439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173183"/>
            <a:ext cx="10018713" cy="990600"/>
          </a:xfrm>
        </p:spPr>
        <p:txBody>
          <a:bodyPr>
            <a:normAutofit/>
          </a:bodyPr>
          <a:lstStyle/>
          <a:p>
            <a:r>
              <a:rPr lang="es-ES" dirty="0" smtClean="0">
                <a:latin typeface="Rockwell Extra Bold" panose="02060903040505020403" pitchFamily="18" charset="0"/>
              </a:rPr>
              <a:t>3/3/2020</a:t>
            </a:r>
            <a:endParaRPr lang="es-ES" dirty="0">
              <a:latin typeface="Rockwell Extra Bold" panose="02060903040505020403" pitchFamily="18" charset="0"/>
            </a:endParaRPr>
          </a:p>
        </p:txBody>
      </p:sp>
      <p:sp>
        <p:nvSpPr>
          <p:cNvPr id="3" name="Marcador de contenido 2"/>
          <p:cNvSpPr>
            <a:spLocks noGrp="1"/>
          </p:cNvSpPr>
          <p:nvPr>
            <p:ph idx="1"/>
          </p:nvPr>
        </p:nvSpPr>
        <p:spPr>
          <a:xfrm>
            <a:off x="1484310" y="983673"/>
            <a:ext cx="10018713" cy="5708072"/>
          </a:xfrm>
        </p:spPr>
        <p:txBody>
          <a:bodyPr/>
          <a:lstStyle/>
          <a:p>
            <a:pPr marL="0" indent="0">
              <a:buNone/>
            </a:pPr>
            <a:r>
              <a:rPr lang="es-ES" dirty="0" smtClean="0">
                <a:latin typeface="Arial Black" panose="020B0A04020102020204" pitchFamily="34" charset="0"/>
              </a:rPr>
              <a:t>El Ministro </a:t>
            </a:r>
            <a:r>
              <a:rPr lang="es-ES" dirty="0">
                <a:latin typeface="Arial Black" panose="020B0A04020102020204" pitchFamily="34" charset="0"/>
              </a:rPr>
              <a:t>de Sanidad y Bienestar Social, Salvador </a:t>
            </a:r>
            <a:r>
              <a:rPr lang="es-ES" dirty="0" smtClean="0">
                <a:latin typeface="Arial Black" panose="020B0A04020102020204" pitchFamily="34" charset="0"/>
              </a:rPr>
              <a:t>Illa, declara: “Suspender </a:t>
            </a:r>
            <a:r>
              <a:rPr lang="es-ES" dirty="0">
                <a:latin typeface="Arial Black" panose="020B0A04020102020204" pitchFamily="34" charset="0"/>
              </a:rPr>
              <a:t>y cancelar todos aquellos congresos, jornadas, seminarios o cursos que </a:t>
            </a:r>
            <a:r>
              <a:rPr lang="es-ES" dirty="0" smtClean="0">
                <a:latin typeface="Arial Black" panose="020B0A04020102020204" pitchFamily="34" charset="0"/>
              </a:rPr>
              <a:t>impliquen </a:t>
            </a:r>
            <a:r>
              <a:rPr lang="es-ES" dirty="0">
                <a:latin typeface="Arial Black" panose="020B0A04020102020204" pitchFamily="34" charset="0"/>
              </a:rPr>
              <a:t>a profesionales sanitarios, en la línea de lo que han recomendado la Organización </a:t>
            </a:r>
            <a:r>
              <a:rPr lang="es-ES" dirty="0" smtClean="0">
                <a:latin typeface="Arial Black" panose="020B0A04020102020204" pitchFamily="34" charset="0"/>
              </a:rPr>
              <a:t>Médica </a:t>
            </a:r>
            <a:r>
              <a:rPr lang="es-ES" dirty="0">
                <a:latin typeface="Arial Black" panose="020B0A04020102020204" pitchFamily="34" charset="0"/>
              </a:rPr>
              <a:t>Colegial y el Consejo General de Enfermería, a los cuales agradezco también esta sensatez </a:t>
            </a:r>
            <a:r>
              <a:rPr lang="es-ES" dirty="0" smtClean="0">
                <a:latin typeface="Arial Black" panose="020B0A04020102020204" pitchFamily="34" charset="0"/>
              </a:rPr>
              <a:t>a </a:t>
            </a:r>
            <a:r>
              <a:rPr lang="es-ES" dirty="0">
                <a:latin typeface="Arial Black" panose="020B0A04020102020204" pitchFamily="34" charset="0"/>
              </a:rPr>
              <a:t>la hora de recomendar esta medida. Necesitamos que los profesionales sanitarios estén en </a:t>
            </a:r>
            <a:r>
              <a:rPr lang="es-ES" dirty="0" smtClean="0">
                <a:latin typeface="Arial Black" panose="020B0A04020102020204" pitchFamily="34" charset="0"/>
              </a:rPr>
              <a:t>perfectas </a:t>
            </a:r>
            <a:r>
              <a:rPr lang="es-ES" dirty="0">
                <a:latin typeface="Arial Black" panose="020B0A04020102020204" pitchFamily="34" charset="0"/>
              </a:rPr>
              <a:t>condiciones y máximamente disponibles en los próximos días y </a:t>
            </a:r>
            <a:r>
              <a:rPr lang="es-ES" dirty="0" smtClean="0">
                <a:latin typeface="Arial Black" panose="020B0A04020102020204" pitchFamily="34" charset="0"/>
              </a:rPr>
              <a:t>semanas” </a:t>
            </a:r>
            <a:r>
              <a:rPr lang="es-ES" dirty="0">
                <a:latin typeface="Arial Black" panose="020B0A04020102020204" pitchFamily="34" charset="0"/>
              </a:rPr>
              <a:t>(El Mundo, 	</a:t>
            </a:r>
            <a:r>
              <a:rPr lang="es-ES" dirty="0" smtClean="0">
                <a:latin typeface="Arial Black" panose="020B0A04020102020204" pitchFamily="34" charset="0"/>
              </a:rPr>
              <a:t>2020). Pero decía aún más…</a:t>
            </a:r>
            <a:endParaRPr lang="es-ES" dirty="0">
              <a:latin typeface="Arial Black" panose="020B0A04020102020204" pitchFamily="34" charset="0"/>
            </a:endParaRPr>
          </a:p>
          <a:p>
            <a:pPr marL="0" indent="0">
              <a:buNone/>
            </a:pPr>
            <a:endParaRPr lang="es-ES" dirty="0"/>
          </a:p>
        </p:txBody>
      </p:sp>
    </p:spTree>
    <p:extLst>
      <p:ext uri="{BB962C8B-B14F-4D97-AF65-F5344CB8AC3E}">
        <p14:creationId xmlns:p14="http://schemas.microsoft.com/office/powerpoint/2010/main" val="194674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2" y="117763"/>
            <a:ext cx="10018711" cy="990600"/>
          </a:xfrm>
        </p:spPr>
        <p:txBody>
          <a:bodyPr>
            <a:normAutofit/>
          </a:bodyPr>
          <a:lstStyle/>
          <a:p>
            <a:r>
              <a:rPr lang="es-ES" sz="5000" dirty="0" smtClean="0">
                <a:latin typeface="Showcard Gothic" panose="04020904020102020604" pitchFamily="82" charset="0"/>
              </a:rPr>
              <a:t>O3/3/2020</a:t>
            </a:r>
            <a:endParaRPr lang="es-ES" sz="5000" dirty="0">
              <a:latin typeface="Showcard Gothic" panose="04020904020102020604" pitchFamily="82" charset="0"/>
            </a:endParaRPr>
          </a:p>
        </p:txBody>
      </p:sp>
      <p:sp>
        <p:nvSpPr>
          <p:cNvPr id="3" name="Marcador de texto 2"/>
          <p:cNvSpPr>
            <a:spLocks noGrp="1"/>
          </p:cNvSpPr>
          <p:nvPr>
            <p:ph type="body" idx="1"/>
          </p:nvPr>
        </p:nvSpPr>
        <p:spPr>
          <a:xfrm>
            <a:off x="1484312" y="1108363"/>
            <a:ext cx="10018713" cy="5541819"/>
          </a:xfrm>
        </p:spPr>
        <p:txBody>
          <a:bodyPr>
            <a:normAutofit/>
          </a:bodyPr>
          <a:lstStyle/>
          <a:p>
            <a:r>
              <a:rPr lang="es-ES" sz="2500" dirty="0" smtClean="0">
                <a:latin typeface="Bahnschrift SemiBold" panose="020B0502040204020203" pitchFamily="34" charset="0"/>
              </a:rPr>
              <a:t>… “La </a:t>
            </a:r>
            <a:r>
              <a:rPr lang="es-ES" sz="2500" dirty="0">
                <a:latin typeface="Bahnschrift SemiBold" panose="020B0502040204020203" pitchFamily="34" charset="0"/>
              </a:rPr>
              <a:t>situación general en España es la misma. Insisto: fase de contención. Pensamos y estamos </a:t>
            </a:r>
            <a:r>
              <a:rPr lang="es-ES" sz="2500" dirty="0" smtClean="0">
                <a:latin typeface="Bahnschrift SemiBold" panose="020B0502040204020203" pitchFamily="34" charset="0"/>
              </a:rPr>
              <a:t>seguros </a:t>
            </a:r>
            <a:r>
              <a:rPr lang="es-ES" sz="2500" dirty="0">
                <a:latin typeface="Bahnschrift SemiBold" panose="020B0502040204020203" pitchFamily="34" charset="0"/>
              </a:rPr>
              <a:t>que si se siguen las recomendaciones que hemos ido dando se puede contener el 	coronavirus en España. Es muy importante la colaboración de toda la ciudadanía siguiendo las </a:t>
            </a:r>
            <a:r>
              <a:rPr lang="es-ES" sz="2500" dirty="0" smtClean="0">
                <a:latin typeface="Bahnschrift SemiBold" panose="020B0502040204020203" pitchFamily="34" charset="0"/>
              </a:rPr>
              <a:t>recomendaciones </a:t>
            </a:r>
            <a:r>
              <a:rPr lang="es-ES" sz="2500" dirty="0">
                <a:latin typeface="Bahnschrift SemiBold" panose="020B0502040204020203" pitchFamily="34" charset="0"/>
              </a:rPr>
              <a:t>de las autoridades sanitarias, sobre todo en cuanto a higiene personal. </a:t>
            </a:r>
            <a:r>
              <a:rPr lang="es-ES" sz="2500" dirty="0" smtClean="0">
                <a:latin typeface="Bahnschrift SemiBold" panose="020B0502040204020203" pitchFamily="34" charset="0"/>
              </a:rPr>
              <a:t>Puede parecer </a:t>
            </a:r>
            <a:r>
              <a:rPr lang="es-ES" sz="2500" dirty="0">
                <a:latin typeface="Bahnschrift SemiBold" panose="020B0502040204020203" pitchFamily="34" charset="0"/>
              </a:rPr>
              <a:t>una banalidad, no lo es, créanme. Es importante seguir estas medidas. Y estas dos </a:t>
            </a:r>
            <a:r>
              <a:rPr lang="es-ES" sz="2500" dirty="0" smtClean="0">
                <a:latin typeface="Bahnschrift SemiBold" panose="020B0502040204020203" pitchFamily="34" charset="0"/>
              </a:rPr>
              <a:t>decisiones </a:t>
            </a:r>
            <a:r>
              <a:rPr lang="es-ES" sz="2500" dirty="0">
                <a:latin typeface="Bahnschrift SemiBold" panose="020B0502040204020203" pitchFamily="34" charset="0"/>
              </a:rPr>
              <a:t>que hemos tomado son un paso más en la línea de evitar que contingentes importantes </a:t>
            </a:r>
            <a:r>
              <a:rPr lang="es-ES" sz="2500" dirty="0" smtClean="0">
                <a:latin typeface="Bahnschrift SemiBold" panose="020B0502040204020203" pitchFamily="34" charset="0"/>
              </a:rPr>
              <a:t>de </a:t>
            </a:r>
            <a:r>
              <a:rPr lang="es-ES" sz="2500" dirty="0">
                <a:latin typeface="Bahnschrift SemiBold" panose="020B0502040204020203" pitchFamily="34" charset="0"/>
              </a:rPr>
              <a:t>personas que provengan de las zonas de riesgo puedan aumentar o puedan venir a nuestro país </a:t>
            </a:r>
            <a:r>
              <a:rPr lang="es-ES" sz="2500" dirty="0" smtClean="0">
                <a:latin typeface="Bahnschrift SemiBold" panose="020B0502040204020203" pitchFamily="34" charset="0"/>
              </a:rPr>
              <a:t>y </a:t>
            </a:r>
            <a:r>
              <a:rPr lang="es-ES" sz="2500" dirty="0">
                <a:latin typeface="Bahnschrift SemiBold" panose="020B0502040204020203" pitchFamily="34" charset="0"/>
              </a:rPr>
              <a:t>contribuir a que se expanda más el coronavirus (El Mundo, 	</a:t>
            </a:r>
            <a:r>
              <a:rPr lang="es-ES" sz="2500" dirty="0" smtClean="0">
                <a:latin typeface="Bahnschrift SemiBold" panose="020B0502040204020203" pitchFamily="34" charset="0"/>
              </a:rPr>
              <a:t>2020).</a:t>
            </a:r>
            <a:endParaRPr lang="es-ES" sz="2500" dirty="0">
              <a:latin typeface="Bahnschrift SemiBold" panose="020B0502040204020203" pitchFamily="34" charset="0"/>
            </a:endParaRPr>
          </a:p>
        </p:txBody>
      </p:sp>
    </p:spTree>
    <p:extLst>
      <p:ext uri="{BB962C8B-B14F-4D97-AF65-F5344CB8AC3E}">
        <p14:creationId xmlns:p14="http://schemas.microsoft.com/office/powerpoint/2010/main" val="712913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222069" y="483326"/>
            <a:ext cx="11609713" cy="954107"/>
          </a:xfrm>
          <a:prstGeom prst="rect">
            <a:avLst/>
          </a:prstGeom>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s-ES" sz="3200" b="1" i="0" u="none" strike="noStrike" kern="1200" cap="none" spc="0" normalizeH="0" baseline="0" noProof="0" dirty="0" smtClean="0">
                <a:ln>
                  <a:noFill/>
                </a:ln>
                <a:solidFill>
                  <a:srgbClr val="000000"/>
                </a:solidFill>
                <a:effectLst/>
                <a:uLnTx/>
                <a:uFillTx/>
                <a:latin typeface="Corbel" panose="020B050302020402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2400" b="0" i="0" u="none" strike="noStrike" kern="1200" cap="none" spc="0" normalizeH="0" baseline="0" noProof="0" dirty="0" smtClean="0">
              <a:ln>
                <a:noFill/>
              </a:ln>
              <a:solidFill>
                <a:prstClr val="black"/>
              </a:solidFill>
              <a:effectLst/>
              <a:uLnTx/>
              <a:uFillTx/>
              <a:latin typeface="Corbel" panose="020B0503020204020204"/>
              <a:ea typeface="+mn-ea"/>
              <a:cs typeface="+mn-cs"/>
            </a:endParaRPr>
          </a:p>
        </p:txBody>
      </p:sp>
      <p:sp>
        <p:nvSpPr>
          <p:cNvPr id="2" name="Rectángulo 1"/>
          <p:cNvSpPr/>
          <p:nvPr/>
        </p:nvSpPr>
        <p:spPr>
          <a:xfrm>
            <a:off x="0" y="0"/>
            <a:ext cx="12192000" cy="6401753"/>
          </a:xfrm>
          <a:prstGeom prst="rect">
            <a:avLst/>
          </a:prstGeom>
        </p:spPr>
        <p:txBody>
          <a:bodyPr wrap="square">
            <a:spAutoFit/>
          </a:bodyPr>
          <a:lstStyle/>
          <a:p>
            <a:pPr algn="r"/>
            <a:r>
              <a:rPr lang="es-ES" sz="2800" dirty="0"/>
              <a:t> </a:t>
            </a:r>
            <a:r>
              <a:rPr lang="es-ES" sz="2800" dirty="0" smtClean="0"/>
              <a:t>            </a:t>
            </a:r>
          </a:p>
          <a:p>
            <a:pPr algn="r"/>
            <a:r>
              <a:rPr lang="es-ES" sz="2800" b="1" u="sng" dirty="0" smtClean="0">
                <a:latin typeface="Times New Roman" panose="02020603050405020304" pitchFamily="18" charset="0"/>
                <a:cs typeface="Times New Roman" panose="02020603050405020304" pitchFamily="18" charset="0"/>
              </a:rPr>
              <a:t>Diagnosticar</a:t>
            </a:r>
            <a:r>
              <a:rPr lang="es-ES" sz="2800" dirty="0" smtClean="0">
                <a:latin typeface="Times New Roman" panose="02020603050405020304" pitchFamily="18" charset="0"/>
                <a:cs typeface="Times New Roman" panose="02020603050405020304" pitchFamily="18" charset="0"/>
              </a:rPr>
              <a:t> es simplemente recoger </a:t>
            </a:r>
            <a:r>
              <a:rPr lang="es-ES" sz="2800" dirty="0">
                <a:latin typeface="Times New Roman" panose="02020603050405020304" pitchFamily="18" charset="0"/>
                <a:cs typeface="Times New Roman" panose="02020603050405020304" pitchFamily="18" charset="0"/>
              </a:rPr>
              <a:t>y </a:t>
            </a:r>
            <a:r>
              <a:rPr lang="es-ES" sz="2800" b="1" u="sng" dirty="0">
                <a:latin typeface="Times New Roman" panose="02020603050405020304" pitchFamily="18" charset="0"/>
                <a:cs typeface="Times New Roman" panose="02020603050405020304" pitchFamily="18" charset="0"/>
              </a:rPr>
              <a:t>analizar</a:t>
            </a:r>
            <a:r>
              <a:rPr lang="es-ES" sz="2800" dirty="0">
                <a:latin typeface="Times New Roman" panose="02020603050405020304" pitchFamily="18" charset="0"/>
                <a:cs typeface="Times New Roman" panose="02020603050405020304" pitchFamily="18" charset="0"/>
              </a:rPr>
              <a:t> datos para evaluar </a:t>
            </a:r>
            <a:r>
              <a:rPr lang="es-ES" sz="2800" dirty="0" smtClean="0">
                <a:latin typeface="Times New Roman" panose="02020603050405020304" pitchFamily="18" charset="0"/>
                <a:cs typeface="Times New Roman" panose="02020603050405020304" pitchFamily="18" charset="0"/>
              </a:rPr>
              <a:t>           	problemas </a:t>
            </a:r>
            <a:r>
              <a:rPr lang="es-ES" sz="2800" dirty="0">
                <a:latin typeface="Times New Roman" panose="02020603050405020304" pitchFamily="18" charset="0"/>
                <a:cs typeface="Times New Roman" panose="02020603050405020304" pitchFamily="18" charset="0"/>
              </a:rPr>
              <a:t>de diversa </a:t>
            </a:r>
            <a:r>
              <a:rPr lang="es-ES" sz="2800" dirty="0" smtClean="0">
                <a:latin typeface="Times New Roman" panose="02020603050405020304" pitchFamily="18" charset="0"/>
                <a:cs typeface="Times New Roman" panose="02020603050405020304" pitchFamily="18" charset="0"/>
              </a:rPr>
              <a:t>naturaleza, siendo </a:t>
            </a:r>
            <a:r>
              <a:rPr lang="es-ES" sz="2800" b="1" u="sng" dirty="0">
                <a:latin typeface="Times New Roman" panose="02020603050405020304" pitchFamily="18" charset="0"/>
                <a:cs typeface="Times New Roman" panose="02020603050405020304" pitchFamily="18" charset="0"/>
              </a:rPr>
              <a:t>virtual</a:t>
            </a:r>
            <a:r>
              <a:rPr lang="es-ES" sz="2800" dirty="0">
                <a:latin typeface="Times New Roman" panose="02020603050405020304" pitchFamily="18" charset="0"/>
                <a:cs typeface="Times New Roman" panose="02020603050405020304" pitchFamily="18" charset="0"/>
              </a:rPr>
              <a:t> </a:t>
            </a:r>
            <a:r>
              <a:rPr lang="es-ES" sz="2800" dirty="0" smtClean="0">
                <a:latin typeface="Times New Roman" panose="02020603050405020304" pitchFamily="18" charset="0"/>
                <a:cs typeface="Times New Roman" panose="02020603050405020304" pitchFamily="18" charset="0"/>
              </a:rPr>
              <a:t>cuando dichos datos son producidos por </a:t>
            </a:r>
            <a:r>
              <a:rPr lang="es-ES" sz="2800" dirty="0">
                <a:latin typeface="Times New Roman" panose="02020603050405020304" pitchFamily="18" charset="0"/>
                <a:cs typeface="Times New Roman" panose="02020603050405020304" pitchFamily="18" charset="0"/>
              </a:rPr>
              <a:t>un </a:t>
            </a:r>
            <a:r>
              <a:rPr lang="es-ES" sz="2800" b="1" u="sng" dirty="0">
                <a:latin typeface="Times New Roman" panose="02020603050405020304" pitchFamily="18" charset="0"/>
                <a:cs typeface="Times New Roman" panose="02020603050405020304" pitchFamily="18" charset="0"/>
              </a:rPr>
              <a:t>sistema </a:t>
            </a:r>
            <a:r>
              <a:rPr lang="es-ES" sz="2800" b="1" u="sng" dirty="0" smtClean="0">
                <a:latin typeface="Times New Roman" panose="02020603050405020304" pitchFamily="18" charset="0"/>
                <a:cs typeface="Times New Roman" panose="02020603050405020304" pitchFamily="18" charset="0"/>
              </a:rPr>
              <a:t>informático</a:t>
            </a:r>
            <a:r>
              <a:rPr lang="es-ES" sz="2800" dirty="0" smtClean="0">
                <a:latin typeface="Times New Roman" panose="02020603050405020304" pitchFamily="18" charset="0"/>
                <a:cs typeface="Times New Roman" panose="02020603050405020304" pitchFamily="18" charset="0"/>
              </a:rPr>
              <a:t>.</a:t>
            </a:r>
          </a:p>
          <a:p>
            <a:pPr algn="r"/>
            <a:endParaRPr lang="es-ES" sz="2800" dirty="0" smtClean="0">
              <a:latin typeface="Times New Roman" panose="02020603050405020304" pitchFamily="18" charset="0"/>
              <a:cs typeface="Times New Roman" panose="02020603050405020304" pitchFamily="18" charset="0"/>
            </a:endParaRPr>
          </a:p>
          <a:p>
            <a:pPr algn="r"/>
            <a:r>
              <a:rPr lang="es-ES" sz="2800" dirty="0" smtClean="0">
                <a:latin typeface="Times New Roman" panose="02020603050405020304" pitchFamily="18" charset="0"/>
                <a:ea typeface="Segoe UI Black" panose="020B0A02040204020203" pitchFamily="34" charset="0"/>
                <a:cs typeface="Times New Roman" panose="02020603050405020304" pitchFamily="18" charset="0"/>
              </a:rPr>
              <a:t>     La </a:t>
            </a:r>
            <a:r>
              <a:rPr lang="es-ES" sz="2800" b="1" u="sng" dirty="0">
                <a:latin typeface="Times New Roman" panose="02020603050405020304" pitchFamily="18" charset="0"/>
                <a:ea typeface="Segoe UI Black" panose="020B0A02040204020203" pitchFamily="34" charset="0"/>
                <a:cs typeface="Times New Roman" panose="02020603050405020304" pitchFamily="18" charset="0"/>
              </a:rPr>
              <a:t>didáctica</a:t>
            </a:r>
            <a:r>
              <a:rPr lang="es-ES" sz="2800" dirty="0">
                <a:latin typeface="Times New Roman" panose="02020603050405020304" pitchFamily="18" charset="0"/>
                <a:ea typeface="Segoe UI Black" panose="020B0A02040204020203" pitchFamily="34" charset="0"/>
                <a:cs typeface="Times New Roman" panose="02020603050405020304" pitchFamily="18" charset="0"/>
              </a:rPr>
              <a:t> es </a:t>
            </a:r>
            <a:r>
              <a:rPr lang="es-ES" sz="2800" dirty="0" smtClean="0">
                <a:latin typeface="Times New Roman" panose="02020603050405020304" pitchFamily="18" charset="0"/>
                <a:ea typeface="Segoe UI Black" panose="020B0A02040204020203" pitchFamily="34" charset="0"/>
                <a:cs typeface="Times New Roman" panose="02020603050405020304" pitchFamily="18" charset="0"/>
              </a:rPr>
              <a:t>aquello que </a:t>
            </a:r>
            <a:r>
              <a:rPr lang="es-ES" sz="2800" dirty="0">
                <a:latin typeface="Times New Roman" panose="02020603050405020304" pitchFamily="18" charset="0"/>
                <a:ea typeface="Segoe UI Black" panose="020B0A02040204020203" pitchFamily="34" charset="0"/>
                <a:cs typeface="Times New Roman" panose="02020603050405020304" pitchFamily="18" charset="0"/>
              </a:rPr>
              <a:t>tiene como finalidad fundamental enseñar o </a:t>
            </a:r>
            <a:r>
              <a:rPr lang="es-ES" sz="2800" b="1" u="sng" dirty="0" smtClean="0">
                <a:latin typeface="Times New Roman" panose="02020603050405020304" pitchFamily="18" charset="0"/>
                <a:ea typeface="Segoe UI Black" panose="020B0A02040204020203" pitchFamily="34" charset="0"/>
                <a:cs typeface="Times New Roman" panose="02020603050405020304" pitchFamily="18" charset="0"/>
              </a:rPr>
              <a:t>instruir</a:t>
            </a:r>
            <a:r>
              <a:rPr lang="es-ES" sz="2800" dirty="0">
                <a:latin typeface="Times New Roman" panose="02020603050405020304" pitchFamily="18" charset="0"/>
                <a:ea typeface="Segoe UI Black" panose="020B0A02040204020203" pitchFamily="34" charset="0"/>
                <a:cs typeface="Times New Roman" panose="02020603050405020304" pitchFamily="18" charset="0"/>
              </a:rPr>
              <a:t>, y cuando este proceso es </a:t>
            </a:r>
            <a:r>
              <a:rPr lang="es-ES" sz="2800" b="1" u="sng" dirty="0">
                <a:latin typeface="Times New Roman" panose="02020603050405020304" pitchFamily="18" charset="0"/>
                <a:ea typeface="Segoe UI Black" panose="020B0A02040204020203" pitchFamily="34" charset="0"/>
                <a:cs typeface="Times New Roman" panose="02020603050405020304" pitchFamily="18" charset="0"/>
              </a:rPr>
              <a:t>digital</a:t>
            </a:r>
            <a:r>
              <a:rPr lang="es-ES" sz="2800" dirty="0">
                <a:latin typeface="Times New Roman" panose="02020603050405020304" pitchFamily="18" charset="0"/>
                <a:ea typeface="Segoe UI Black" panose="020B0A02040204020203" pitchFamily="34" charset="0"/>
                <a:cs typeface="Times New Roman" panose="02020603050405020304" pitchFamily="18" charset="0"/>
              </a:rPr>
              <a:t>, se refiere a dicha acción cuando la información se emite mediante la combinación de bits</a:t>
            </a:r>
            <a:r>
              <a:rPr lang="es-ES" sz="2800" dirty="0" smtClean="0">
                <a:latin typeface="Times New Roman" panose="02020603050405020304" pitchFamily="18" charset="0"/>
                <a:ea typeface="Segoe UI Black" panose="020B0A02040204020203" pitchFamily="34" charset="0"/>
                <a:cs typeface="Times New Roman" panose="02020603050405020304" pitchFamily="18" charset="0"/>
              </a:rPr>
              <a:t>.</a:t>
            </a:r>
          </a:p>
          <a:p>
            <a:endParaRPr lang="es-ES" sz="2800" dirty="0">
              <a:latin typeface="Times New Roman" panose="02020603050405020304" pitchFamily="18" charset="0"/>
              <a:cs typeface="Times New Roman" panose="02020603050405020304" pitchFamily="18" charset="0"/>
            </a:endParaRPr>
          </a:p>
          <a:p>
            <a:pPr algn="r"/>
            <a:r>
              <a:rPr lang="es-ES" sz="2800" dirty="0" smtClean="0">
                <a:latin typeface="Times New Roman" panose="02020603050405020304" pitchFamily="18" charset="0"/>
                <a:cs typeface="Times New Roman" panose="02020603050405020304" pitchFamily="18" charset="0"/>
              </a:rPr>
              <a:t> La </a:t>
            </a:r>
            <a:r>
              <a:rPr lang="es-ES" sz="2800" b="1" u="sng" dirty="0" smtClean="0">
                <a:latin typeface="Times New Roman" panose="02020603050405020304" pitchFamily="18" charset="0"/>
                <a:cs typeface="Times New Roman" panose="02020603050405020304" pitchFamily="18" charset="0"/>
              </a:rPr>
              <a:t>enseñanza</a:t>
            </a:r>
            <a:r>
              <a:rPr lang="es-ES" sz="2800" dirty="0" smtClean="0">
                <a:latin typeface="Times New Roman" panose="02020603050405020304" pitchFamily="18" charset="0"/>
                <a:cs typeface="Times New Roman" panose="02020603050405020304" pitchFamily="18" charset="0"/>
              </a:rPr>
              <a:t> que hoy ignora el poder de los medios virtuales y digitales, o  </a:t>
            </a:r>
          </a:p>
          <a:p>
            <a:pPr algn="r"/>
            <a:r>
              <a:rPr lang="es-ES" sz="2800" dirty="0" smtClean="0">
                <a:latin typeface="Times New Roman" panose="02020603050405020304" pitchFamily="18" charset="0"/>
                <a:cs typeface="Times New Roman" panose="02020603050405020304" pitchFamily="18" charset="0"/>
              </a:rPr>
              <a:t> fomenta su uso acrítico, se configura en una potente herramienta más de </a:t>
            </a:r>
            <a:r>
              <a:rPr lang="es-ES" sz="2800" b="1" u="sng" dirty="0" smtClean="0">
                <a:latin typeface="Times New Roman" panose="02020603050405020304" pitchFamily="18" charset="0"/>
                <a:cs typeface="Times New Roman" panose="02020603050405020304" pitchFamily="18" charset="0"/>
              </a:rPr>
              <a:t>alienación</a:t>
            </a:r>
            <a:r>
              <a:rPr lang="es-ES" sz="2800" dirty="0" smtClean="0">
                <a:latin typeface="Times New Roman" panose="02020603050405020304" pitchFamily="18" charset="0"/>
                <a:cs typeface="Times New Roman" panose="02020603050405020304" pitchFamily="18" charset="0"/>
              </a:rPr>
              <a:t>. </a:t>
            </a:r>
            <a:r>
              <a:rPr lang="es-ES" sz="2800" dirty="0">
                <a:latin typeface="Times New Roman" panose="02020603050405020304" pitchFamily="18" charset="0"/>
                <a:cs typeface="Times New Roman" panose="02020603050405020304" pitchFamily="18" charset="0"/>
              </a:rPr>
              <a:t>Alienación es </a:t>
            </a:r>
            <a:r>
              <a:rPr lang="es-ES" sz="2800" dirty="0" smtClean="0">
                <a:latin typeface="Times New Roman" panose="02020603050405020304" pitchFamily="18" charset="0"/>
                <a:cs typeface="Times New Roman" panose="02020603050405020304" pitchFamily="18" charset="0"/>
              </a:rPr>
              <a:t>la limitación </a:t>
            </a:r>
            <a:r>
              <a:rPr lang="es-ES" sz="2800" dirty="0">
                <a:latin typeface="Times New Roman" panose="02020603050405020304" pitchFamily="18" charset="0"/>
                <a:cs typeface="Times New Roman" panose="02020603050405020304" pitchFamily="18" charset="0"/>
              </a:rPr>
              <a:t>o condicionamiento de la personalidad, impuestos al individuo o a la colectividad por factores externos sociales, económicos o </a:t>
            </a:r>
            <a:r>
              <a:rPr lang="es-ES" sz="2800" dirty="0" smtClean="0">
                <a:latin typeface="Times New Roman" panose="02020603050405020304" pitchFamily="18" charset="0"/>
                <a:cs typeface="Times New Roman" panose="02020603050405020304" pitchFamily="18" charset="0"/>
              </a:rPr>
              <a:t>culturales… así como un </a:t>
            </a:r>
            <a:r>
              <a:rPr lang="es-ES" sz="2800" b="1" u="sng" dirty="0" smtClean="0">
                <a:latin typeface="Times New Roman" panose="02020603050405020304" pitchFamily="18" charset="0"/>
                <a:cs typeface="Times New Roman" panose="02020603050405020304" pitchFamily="18" charset="0"/>
              </a:rPr>
              <a:t>trastorno</a:t>
            </a:r>
            <a:r>
              <a:rPr lang="es-ES" sz="2800" dirty="0" smtClean="0">
                <a:latin typeface="Times New Roman" panose="02020603050405020304" pitchFamily="18" charset="0"/>
                <a:cs typeface="Times New Roman" panose="02020603050405020304" pitchFamily="18" charset="0"/>
              </a:rPr>
              <a:t> intelectual y psiquiátrico.</a:t>
            </a:r>
            <a:endParaRPr lang="es-ES" sz="2800" dirty="0">
              <a:latin typeface="Times New Roman" panose="02020603050405020304" pitchFamily="18" charset="0"/>
              <a:cs typeface="Times New Roman" panose="02020603050405020304" pitchFamily="18" charset="0"/>
            </a:endParaRPr>
          </a:p>
          <a:p>
            <a:endParaRPr lang="es-ES" dirty="0"/>
          </a:p>
        </p:txBody>
      </p:sp>
    </p:spTree>
    <p:extLst>
      <p:ext uri="{BB962C8B-B14F-4D97-AF65-F5344CB8AC3E}">
        <p14:creationId xmlns:p14="http://schemas.microsoft.com/office/powerpoint/2010/main" val="3538169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2" y="214745"/>
            <a:ext cx="10018711" cy="1073727"/>
          </a:xfrm>
        </p:spPr>
        <p:txBody>
          <a:bodyPr>
            <a:normAutofit fontScale="90000"/>
          </a:bodyPr>
          <a:lstStyle/>
          <a:p>
            <a:r>
              <a:rPr lang="es-ES" sz="5000" dirty="0" smtClean="0">
                <a:solidFill>
                  <a:prstClr val="black"/>
                </a:solidFill>
                <a:latin typeface="Showcard Gothic" panose="04020904020102020604" pitchFamily="82" charset="0"/>
              </a:rPr>
              <a:t>Uno de los primeros artículos…</a:t>
            </a:r>
            <a:endParaRPr lang="es-ES" dirty="0"/>
          </a:p>
        </p:txBody>
      </p:sp>
      <p:sp>
        <p:nvSpPr>
          <p:cNvPr id="3" name="Marcador de texto 2"/>
          <p:cNvSpPr>
            <a:spLocks noGrp="1"/>
          </p:cNvSpPr>
          <p:nvPr>
            <p:ph type="body" idx="1"/>
          </p:nvPr>
        </p:nvSpPr>
        <p:spPr>
          <a:xfrm>
            <a:off x="1484312" y="1288473"/>
            <a:ext cx="10018713" cy="5375564"/>
          </a:xfrm>
        </p:spPr>
        <p:txBody>
          <a:bodyPr>
            <a:normAutofit/>
          </a:bodyPr>
          <a:lstStyle/>
          <a:p>
            <a:r>
              <a:rPr lang="es-ES" sz="2500" dirty="0" err="1">
                <a:latin typeface="Bahnschrift SemiBold" panose="020B0502040204020203" pitchFamily="34" charset="0"/>
              </a:rPr>
              <a:t>Huang</a:t>
            </a:r>
            <a:r>
              <a:rPr lang="es-ES" sz="2500" dirty="0">
                <a:latin typeface="Bahnschrift SemiBold" panose="020B0502040204020203" pitchFamily="34" charset="0"/>
              </a:rPr>
              <a:t>, C.; Wang, Y.; Li, X.; </a:t>
            </a:r>
            <a:r>
              <a:rPr lang="es-ES" sz="2500" dirty="0" err="1">
                <a:latin typeface="Bahnschrift SemiBold" panose="020B0502040204020203" pitchFamily="34" charset="0"/>
              </a:rPr>
              <a:t>Ren</a:t>
            </a:r>
            <a:r>
              <a:rPr lang="es-ES" sz="2500" dirty="0">
                <a:latin typeface="Bahnschrift SemiBold" panose="020B0502040204020203" pitchFamily="34" charset="0"/>
              </a:rPr>
              <a:t>, L.; </a:t>
            </a:r>
            <a:r>
              <a:rPr lang="es-ES" sz="2500" dirty="0" err="1">
                <a:latin typeface="Bahnschrift SemiBold" panose="020B0502040204020203" pitchFamily="34" charset="0"/>
              </a:rPr>
              <a:t>Zhao</a:t>
            </a:r>
            <a:r>
              <a:rPr lang="es-ES" sz="2500" dirty="0">
                <a:latin typeface="Bahnschrift SemiBold" panose="020B0502040204020203" pitchFamily="34" charset="0"/>
              </a:rPr>
              <a:t>, J.; </a:t>
            </a:r>
            <a:r>
              <a:rPr lang="es-ES" sz="2500" dirty="0" err="1">
                <a:latin typeface="Bahnschrift SemiBold" panose="020B0502040204020203" pitchFamily="34" charset="0"/>
              </a:rPr>
              <a:t>Hu</a:t>
            </a:r>
            <a:r>
              <a:rPr lang="es-ES" sz="2500" dirty="0">
                <a:latin typeface="Bahnschrift SemiBold" panose="020B0502040204020203" pitchFamily="34" charset="0"/>
              </a:rPr>
              <a:t>, Y., et al. (2020), </a:t>
            </a:r>
            <a:r>
              <a:rPr lang="es-ES" sz="2500" dirty="0" err="1">
                <a:latin typeface="Bahnschrift SemiBold" panose="020B0502040204020203" pitchFamily="34" charset="0"/>
              </a:rPr>
              <a:t>Clinical</a:t>
            </a:r>
            <a:r>
              <a:rPr lang="es-ES" sz="2500" dirty="0">
                <a:latin typeface="Bahnschrift SemiBold" panose="020B0502040204020203" pitchFamily="34" charset="0"/>
              </a:rPr>
              <a:t> </a:t>
            </a:r>
            <a:r>
              <a:rPr lang="es-ES" sz="2500" dirty="0" err="1">
                <a:latin typeface="Bahnschrift SemiBold" panose="020B0502040204020203" pitchFamily="34" charset="0"/>
              </a:rPr>
              <a:t>features</a:t>
            </a:r>
            <a:r>
              <a:rPr lang="es-ES" sz="2500" dirty="0">
                <a:latin typeface="Bahnschrift SemiBold" panose="020B0502040204020203" pitchFamily="34" charset="0"/>
              </a:rPr>
              <a:t> of </a:t>
            </a:r>
            <a:r>
              <a:rPr lang="es-ES" sz="2500" dirty="0" err="1">
                <a:latin typeface="Bahnschrift SemiBold" panose="020B0502040204020203" pitchFamily="34" charset="0"/>
              </a:rPr>
              <a:t>patients</a:t>
            </a:r>
            <a:r>
              <a:rPr lang="es-ES" sz="2500" dirty="0">
                <a:latin typeface="Bahnschrift SemiBold" panose="020B0502040204020203" pitchFamily="34" charset="0"/>
              </a:rPr>
              <a:t> </a:t>
            </a:r>
            <a:r>
              <a:rPr lang="es-ES" sz="2500" dirty="0" err="1">
                <a:latin typeface="Bahnschrift SemiBold" panose="020B0502040204020203" pitchFamily="34" charset="0"/>
              </a:rPr>
              <a:t>infected</a:t>
            </a:r>
            <a:r>
              <a:rPr lang="es-ES" sz="2500" dirty="0">
                <a:latin typeface="Bahnschrift SemiBold" panose="020B0502040204020203" pitchFamily="34" charset="0"/>
              </a:rPr>
              <a:t> </a:t>
            </a:r>
            <a:r>
              <a:rPr lang="es-ES" sz="2500" dirty="0" err="1">
                <a:latin typeface="Bahnschrift SemiBold" panose="020B0502040204020203" pitchFamily="34" charset="0"/>
              </a:rPr>
              <a:t>with</a:t>
            </a:r>
            <a:r>
              <a:rPr lang="es-ES" sz="2500" dirty="0">
                <a:latin typeface="Bahnschrift SemiBold" panose="020B0502040204020203" pitchFamily="34" charset="0"/>
              </a:rPr>
              <a:t> 2019 novel coronavirus in Wuhan, China, </a:t>
            </a:r>
            <a:r>
              <a:rPr lang="es-ES" sz="2500" dirty="0" err="1">
                <a:latin typeface="Bahnschrift SemiBold" panose="020B0502040204020203" pitchFamily="34" charset="0"/>
              </a:rPr>
              <a:t>The</a:t>
            </a:r>
            <a:r>
              <a:rPr lang="es-ES" sz="2500" dirty="0">
                <a:latin typeface="Bahnschrift SemiBold" panose="020B0502040204020203" pitchFamily="34" charset="0"/>
              </a:rPr>
              <a:t> </a:t>
            </a:r>
            <a:r>
              <a:rPr lang="es-ES" sz="2500" dirty="0" err="1">
                <a:latin typeface="Bahnschrift SemiBold" panose="020B0502040204020203" pitchFamily="34" charset="0"/>
              </a:rPr>
              <a:t>Lancet</a:t>
            </a:r>
            <a:r>
              <a:rPr lang="es-ES" sz="2500" dirty="0">
                <a:latin typeface="Bahnschrift SemiBold" panose="020B0502040204020203" pitchFamily="34" charset="0"/>
              </a:rPr>
              <a:t>, vol. 395, núm. 10223, pp. 497-506. Disponible en: https://www.thelancet.com/journals/lancet/article/PIIS0140-6736(20)30183-5/fulltext [publicado el 24 de </a:t>
            </a:r>
            <a:r>
              <a:rPr lang="es-ES" sz="2500" dirty="0" smtClean="0">
                <a:latin typeface="Bahnschrift SemiBold" panose="020B0502040204020203" pitchFamily="34" charset="0"/>
              </a:rPr>
              <a:t>enero de 2020. Consulta</a:t>
            </a:r>
            <a:r>
              <a:rPr lang="es-ES" sz="2500" dirty="0">
                <a:latin typeface="Bahnschrift SemiBold" panose="020B0502040204020203" pitchFamily="34" charset="0"/>
              </a:rPr>
              <a:t>: 10 de abril de 2020</a:t>
            </a:r>
            <a:r>
              <a:rPr lang="es-ES" sz="2500" dirty="0" smtClean="0">
                <a:latin typeface="Bahnschrift SemiBold" panose="020B0502040204020203" pitchFamily="34" charset="0"/>
              </a:rPr>
              <a:t>]. Desmiente un alto número de las cuestiones expresadas por “expertos/as españoles”.</a:t>
            </a:r>
            <a:endParaRPr lang="es-ES" dirty="0"/>
          </a:p>
        </p:txBody>
      </p:sp>
    </p:spTree>
    <p:extLst>
      <p:ext uri="{BB962C8B-B14F-4D97-AF65-F5344CB8AC3E}">
        <p14:creationId xmlns:p14="http://schemas.microsoft.com/office/powerpoint/2010/main" val="18038744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2" y="117763"/>
            <a:ext cx="10018711" cy="1184564"/>
          </a:xfrm>
        </p:spPr>
        <p:txBody>
          <a:bodyPr/>
          <a:lstStyle/>
          <a:p>
            <a:r>
              <a:rPr lang="es-ES" sz="5000" dirty="0" smtClean="0">
                <a:solidFill>
                  <a:prstClr val="black"/>
                </a:solidFill>
                <a:latin typeface="Showcard Gothic" panose="04020904020102020604" pitchFamily="82" charset="0"/>
              </a:rPr>
              <a:t>discusión</a:t>
            </a:r>
            <a:endParaRPr lang="es-ES" dirty="0"/>
          </a:p>
        </p:txBody>
      </p:sp>
      <p:sp>
        <p:nvSpPr>
          <p:cNvPr id="3" name="Marcador de texto 2"/>
          <p:cNvSpPr>
            <a:spLocks noGrp="1"/>
          </p:cNvSpPr>
          <p:nvPr>
            <p:ph type="body" idx="1"/>
          </p:nvPr>
        </p:nvSpPr>
        <p:spPr>
          <a:xfrm>
            <a:off x="1484312" y="1205345"/>
            <a:ext cx="10018713" cy="5417128"/>
          </a:xfrm>
        </p:spPr>
        <p:txBody>
          <a:bodyPr>
            <a:normAutofit/>
          </a:bodyPr>
          <a:lstStyle/>
          <a:p>
            <a:r>
              <a:rPr lang="es-ES" sz="5000" b="1" dirty="0">
                <a:latin typeface="Arial Black" panose="020B0A04020102020204" pitchFamily="34" charset="0"/>
              </a:rPr>
              <a:t>El Gobierno se enfrenta a 45 querellas y denuncias en el Tribunal </a:t>
            </a:r>
            <a:r>
              <a:rPr lang="es-ES" sz="5000" b="1" dirty="0" smtClean="0">
                <a:latin typeface="Arial Black" panose="020B0A04020102020204" pitchFamily="34" charset="0"/>
              </a:rPr>
              <a:t>Supremo (1 de junio de 2020).</a:t>
            </a:r>
            <a:endParaRPr lang="es-ES" sz="5000" b="1" dirty="0">
              <a:latin typeface="Arial Black" panose="020B0A04020102020204" pitchFamily="34" charset="0"/>
            </a:endParaRPr>
          </a:p>
          <a:p>
            <a:endParaRPr lang="es-ES" dirty="0"/>
          </a:p>
        </p:txBody>
      </p:sp>
    </p:spTree>
    <p:extLst>
      <p:ext uri="{BB962C8B-B14F-4D97-AF65-F5344CB8AC3E}">
        <p14:creationId xmlns:p14="http://schemas.microsoft.com/office/powerpoint/2010/main" val="42708745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2" y="166255"/>
            <a:ext cx="10018711" cy="1108363"/>
          </a:xfrm>
        </p:spPr>
        <p:txBody>
          <a:bodyPr>
            <a:normAutofit/>
          </a:bodyPr>
          <a:lstStyle/>
          <a:p>
            <a:r>
              <a:rPr lang="es-ES" sz="6600" dirty="0" err="1" smtClean="0">
                <a:latin typeface="Showcard Gothic" panose="04020904020102020604" pitchFamily="82" charset="0"/>
              </a:rPr>
              <a:t>DiScusión</a:t>
            </a:r>
            <a:endParaRPr lang="es-ES" sz="6600" dirty="0">
              <a:latin typeface="Showcard Gothic" panose="04020904020102020604" pitchFamily="82" charset="0"/>
            </a:endParaRPr>
          </a:p>
        </p:txBody>
      </p:sp>
      <p:sp>
        <p:nvSpPr>
          <p:cNvPr id="3" name="Marcador de texto 2"/>
          <p:cNvSpPr>
            <a:spLocks noGrp="1"/>
          </p:cNvSpPr>
          <p:nvPr>
            <p:ph type="body" idx="1"/>
          </p:nvPr>
        </p:nvSpPr>
        <p:spPr>
          <a:xfrm>
            <a:off x="1484312" y="1274618"/>
            <a:ext cx="10018713" cy="5084618"/>
          </a:xfrm>
        </p:spPr>
        <p:txBody>
          <a:bodyPr>
            <a:normAutofit/>
          </a:bodyPr>
          <a:lstStyle/>
          <a:p>
            <a:r>
              <a:rPr lang="es-ES" sz="4000" dirty="0" smtClean="0">
                <a:latin typeface="Gill Sans Ultra Bold" panose="020B0A02020104020203" pitchFamily="34" charset="0"/>
              </a:rPr>
              <a:t>Con </a:t>
            </a:r>
            <a:r>
              <a:rPr lang="es-ES" sz="4000" dirty="0">
                <a:latin typeface="Gill Sans Ultra Bold" panose="020B0A02020104020203" pitchFamily="34" charset="0"/>
              </a:rPr>
              <a:t>la BBC, podríamos coincidir en que nos encontramos en un fuego cruzado mientras acontece la mayor guerra comercial en la </a:t>
            </a:r>
            <a:r>
              <a:rPr lang="es-ES" sz="4000" dirty="0" smtClean="0">
                <a:latin typeface="Gill Sans Ultra Bold" panose="020B0A02020104020203" pitchFamily="34" charset="0"/>
              </a:rPr>
              <a:t>historia. </a:t>
            </a:r>
            <a:endParaRPr lang="es-ES" sz="4000" dirty="0">
              <a:latin typeface="Gill Sans Ultra Bold" panose="020B0A02020104020203" pitchFamily="34" charset="0"/>
            </a:endParaRPr>
          </a:p>
        </p:txBody>
      </p:sp>
    </p:spTree>
    <p:extLst>
      <p:ext uri="{BB962C8B-B14F-4D97-AF65-F5344CB8AC3E}">
        <p14:creationId xmlns:p14="http://schemas.microsoft.com/office/powerpoint/2010/main" val="29787743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7330" y="0"/>
            <a:ext cx="10018711" cy="824345"/>
          </a:xfrm>
        </p:spPr>
        <p:txBody>
          <a:bodyPr>
            <a:normAutofit fontScale="90000"/>
          </a:bodyPr>
          <a:lstStyle/>
          <a:p>
            <a:r>
              <a:rPr lang="es-ES" sz="6600" dirty="0" err="1" smtClean="0">
                <a:solidFill>
                  <a:prstClr val="black"/>
                </a:solidFill>
                <a:latin typeface="Showcard Gothic" panose="04020904020102020604" pitchFamily="82" charset="0"/>
              </a:rPr>
              <a:t>DiScusión</a:t>
            </a:r>
            <a:endParaRPr lang="es-ES" dirty="0"/>
          </a:p>
        </p:txBody>
      </p:sp>
      <p:sp>
        <p:nvSpPr>
          <p:cNvPr id="3" name="Marcador de texto 2"/>
          <p:cNvSpPr>
            <a:spLocks noGrp="1"/>
          </p:cNvSpPr>
          <p:nvPr>
            <p:ph type="body" idx="1"/>
          </p:nvPr>
        </p:nvSpPr>
        <p:spPr>
          <a:xfrm>
            <a:off x="1484312" y="824345"/>
            <a:ext cx="10018713" cy="5756564"/>
          </a:xfrm>
        </p:spPr>
        <p:txBody>
          <a:bodyPr>
            <a:normAutofit/>
          </a:bodyPr>
          <a:lstStyle/>
          <a:p>
            <a:r>
              <a:rPr lang="es-ES" sz="2400" dirty="0">
                <a:latin typeface="Gill Sans Ultra Bold" panose="020B0A02020104020203" pitchFamily="34" charset="0"/>
              </a:rPr>
              <a:t>La relación entre dinero, comercio y salud </a:t>
            </a:r>
            <a:r>
              <a:rPr lang="es-ES" sz="2400" dirty="0" smtClean="0">
                <a:latin typeface="Gill Sans Ultra Bold" panose="020B0A02020104020203" pitchFamily="34" charset="0"/>
              </a:rPr>
              <a:t>es</a:t>
            </a:r>
            <a:r>
              <a:rPr lang="es-ES" sz="2400" dirty="0" smtClean="0">
                <a:latin typeface="Gill Sans Ultra Bold" panose="020B0A02020104020203" pitchFamily="34" charset="0"/>
              </a:rPr>
              <a:t> </a:t>
            </a:r>
            <a:r>
              <a:rPr lang="es-ES" sz="2400" dirty="0">
                <a:latin typeface="Gill Sans Ultra Bold" panose="020B0A02020104020203" pitchFamily="34" charset="0"/>
              </a:rPr>
              <a:t>un hecho, y es por ello que en nuestros resultados no es casual el papel preponderante de Bill Gates, y como uno de los seres más ricos del mundo anticipaba lo que hoy sucedería, sin nombrar culpables, sin criticar la merma en recursos sanitarios estatales, o la peligrosa experimentación de armas biológicas, de lo cual apenas podemos registrar, tras nuestro diagnóstico, solo un mínimo vídeo, sin datos con los cuales profundizar, emitido en Italia.</a:t>
            </a:r>
          </a:p>
        </p:txBody>
      </p:sp>
    </p:spTree>
    <p:extLst>
      <p:ext uri="{BB962C8B-B14F-4D97-AF65-F5344CB8AC3E}">
        <p14:creationId xmlns:p14="http://schemas.microsoft.com/office/powerpoint/2010/main" val="41251145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59621" y="27710"/>
            <a:ext cx="10018711" cy="921327"/>
          </a:xfrm>
        </p:spPr>
        <p:txBody>
          <a:bodyPr>
            <a:normAutofit fontScale="90000"/>
          </a:bodyPr>
          <a:lstStyle/>
          <a:p>
            <a:r>
              <a:rPr lang="es-ES" sz="5900" dirty="0" err="1" smtClean="0">
                <a:solidFill>
                  <a:prstClr val="black"/>
                </a:solidFill>
                <a:latin typeface="Showcard Gothic" panose="04020904020102020604" pitchFamily="82" charset="0"/>
              </a:rPr>
              <a:t>DiScusión</a:t>
            </a:r>
            <a:endParaRPr lang="es-ES" dirty="0"/>
          </a:p>
        </p:txBody>
      </p:sp>
      <p:sp>
        <p:nvSpPr>
          <p:cNvPr id="3" name="Marcador de texto 2"/>
          <p:cNvSpPr>
            <a:spLocks noGrp="1"/>
          </p:cNvSpPr>
          <p:nvPr>
            <p:ph type="body" idx="1"/>
          </p:nvPr>
        </p:nvSpPr>
        <p:spPr>
          <a:xfrm>
            <a:off x="1124094" y="949037"/>
            <a:ext cx="10018713" cy="5687290"/>
          </a:xfrm>
        </p:spPr>
        <p:txBody>
          <a:bodyPr>
            <a:normAutofit/>
          </a:bodyPr>
          <a:lstStyle/>
          <a:p>
            <a:r>
              <a:rPr lang="es-ES" sz="2400" dirty="0">
                <a:latin typeface="Gill Sans Ultra Bold" panose="020B0A02020104020203" pitchFamily="34" charset="0"/>
              </a:rPr>
              <a:t>Ardua tarea sería profundizar en el conocimiento de los servicios de inteligencia norteamericanos, pero es un hecho que las multinacionales tecnológicas de la comunicación, ya desde el 5 de febrero de 2020, se negaron a asistir a Barcelona cuando, teóricamente, ni una sola persona había fallecido en el Estado español víctima de coronavirus. ¿Queda claro quienes poseen la información y la relevancia que ello tiene, no solo económicamente, sino en vidas humanas? En este sentido, es posible comprobar, en base a los resultados obtenidos, el rol que han tenido OMS, presuntos expertos y medios de comunicación de masas. </a:t>
            </a:r>
          </a:p>
        </p:txBody>
      </p:sp>
    </p:spTree>
    <p:extLst>
      <p:ext uri="{BB962C8B-B14F-4D97-AF65-F5344CB8AC3E}">
        <p14:creationId xmlns:p14="http://schemas.microsoft.com/office/powerpoint/2010/main" val="2382153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5657" y="-166254"/>
            <a:ext cx="10018711" cy="1004455"/>
          </a:xfrm>
        </p:spPr>
        <p:txBody>
          <a:bodyPr/>
          <a:lstStyle/>
          <a:p>
            <a:r>
              <a:rPr lang="es-ES" sz="5300" dirty="0" err="1" smtClean="0">
                <a:solidFill>
                  <a:prstClr val="black"/>
                </a:solidFill>
                <a:latin typeface="Showcard Gothic" panose="04020904020102020604" pitchFamily="82" charset="0"/>
              </a:rPr>
              <a:t>conclusioneS</a:t>
            </a:r>
            <a:endParaRPr lang="es-ES" dirty="0"/>
          </a:p>
        </p:txBody>
      </p:sp>
      <p:sp>
        <p:nvSpPr>
          <p:cNvPr id="3" name="Marcador de texto 2"/>
          <p:cNvSpPr>
            <a:spLocks noGrp="1"/>
          </p:cNvSpPr>
          <p:nvPr>
            <p:ph type="body" idx="1"/>
          </p:nvPr>
        </p:nvSpPr>
        <p:spPr>
          <a:xfrm>
            <a:off x="1484312" y="1004455"/>
            <a:ext cx="10018713" cy="5659581"/>
          </a:xfrm>
        </p:spPr>
        <p:txBody>
          <a:bodyPr>
            <a:normAutofit/>
          </a:bodyPr>
          <a:lstStyle/>
          <a:p>
            <a:r>
              <a:rPr lang="es-ES" dirty="0">
                <a:latin typeface="Gill Sans Ultra Bold" panose="020B0A02020104020203" pitchFamily="34" charset="0"/>
              </a:rPr>
              <a:t>Parece obvio que Bill Gates, </a:t>
            </a:r>
            <a:r>
              <a:rPr lang="es-ES" dirty="0" smtClean="0">
                <a:latin typeface="Gill Sans Ultra Bold" panose="020B0A02020104020203" pitchFamily="34" charset="0"/>
              </a:rPr>
              <a:t>Fundación Rockefeller </a:t>
            </a:r>
            <a:r>
              <a:rPr lang="es-ES" dirty="0">
                <a:latin typeface="Gill Sans Ultra Bold" panose="020B0A02020104020203" pitchFamily="34" charset="0"/>
              </a:rPr>
              <a:t>y los gigantes de la biogenética saben algo, o mucho, que el resto de la población </a:t>
            </a:r>
            <a:r>
              <a:rPr lang="es-ES" dirty="0" smtClean="0">
                <a:latin typeface="Gill Sans Ultra Bold" panose="020B0A02020104020203" pitchFamily="34" charset="0"/>
              </a:rPr>
              <a:t>desconoce. </a:t>
            </a:r>
            <a:r>
              <a:rPr lang="es-ES" dirty="0">
                <a:latin typeface="Gill Sans Ultra Bold" panose="020B0A02020104020203" pitchFamily="34" charset="0"/>
              </a:rPr>
              <a:t>Los medios de comunicación de masas no informarán o no profundizarán sobre la investigación de gérmenes letales en los laboratorios del </a:t>
            </a:r>
            <a:r>
              <a:rPr lang="es-ES" dirty="0" smtClean="0">
                <a:latin typeface="Gill Sans Ultra Bold" panose="020B0A02020104020203" pitchFamily="34" charset="0"/>
              </a:rPr>
              <a:t>ejército; </a:t>
            </a:r>
            <a:r>
              <a:rPr lang="es-ES" dirty="0">
                <a:latin typeface="Gill Sans Ultra Bold" panose="020B0A02020104020203" pitchFamily="34" charset="0"/>
              </a:rPr>
              <a:t>algunos autores los consideran traficantes de la </a:t>
            </a:r>
            <a:r>
              <a:rPr lang="es-ES" dirty="0" smtClean="0">
                <a:latin typeface="Gill Sans Ultra Bold" panose="020B0A02020104020203" pitchFamily="34" charset="0"/>
              </a:rPr>
              <a:t>información, </a:t>
            </a:r>
            <a:r>
              <a:rPr lang="es-ES" dirty="0">
                <a:latin typeface="Gill Sans Ultra Bold" panose="020B0A02020104020203" pitchFamily="34" charset="0"/>
              </a:rPr>
              <a:t>profesionales de la desinformación que ocultan el mundo </a:t>
            </a:r>
            <a:r>
              <a:rPr lang="es-ES" dirty="0" smtClean="0">
                <a:latin typeface="Gill Sans Ultra Bold" panose="020B0A02020104020203" pitchFamily="34" charset="0"/>
              </a:rPr>
              <a:t>real.</a:t>
            </a:r>
          </a:p>
          <a:p>
            <a:r>
              <a:rPr lang="es-ES" dirty="0" smtClean="0">
                <a:latin typeface="Gill Sans Ultra Bold" panose="020B0A02020104020203" pitchFamily="34" charset="0"/>
              </a:rPr>
              <a:t>Hoy</a:t>
            </a:r>
            <a:r>
              <a:rPr lang="es-ES" dirty="0">
                <a:latin typeface="Gill Sans Ultra Bold" panose="020B0A02020104020203" pitchFamily="34" charset="0"/>
              </a:rPr>
              <a:t>, la población desconoce quién posee los medios de comunicación, qué conexiones con el Estado tienen los miembros de los consejos de administración de los grandes grupos mediáticos, los contratos firmados con las administraciones públicas y dónde se encuentran el resto de sus intereses </a:t>
            </a:r>
            <a:r>
              <a:rPr lang="es-ES" dirty="0" smtClean="0">
                <a:latin typeface="Gill Sans Ultra Bold" panose="020B0A02020104020203" pitchFamily="34" charset="0"/>
              </a:rPr>
              <a:t>económicos. Lo </a:t>
            </a:r>
            <a:r>
              <a:rPr lang="es-ES" dirty="0">
                <a:latin typeface="Gill Sans Ultra Bold" panose="020B0A02020104020203" pitchFamily="34" charset="0"/>
              </a:rPr>
              <a:t>mismo sucede con la </a:t>
            </a:r>
            <a:r>
              <a:rPr lang="es-ES" dirty="0" smtClean="0">
                <a:latin typeface="Gill Sans Ultra Bold" panose="020B0A02020104020203" pitchFamily="34" charset="0"/>
              </a:rPr>
              <a:t>OMS de forma general.</a:t>
            </a:r>
            <a:endParaRPr lang="es-ES" dirty="0">
              <a:latin typeface="Gill Sans Ultra Bold" panose="020B0A02020104020203" pitchFamily="34" charset="0"/>
            </a:endParaRPr>
          </a:p>
        </p:txBody>
      </p:sp>
    </p:spTree>
    <p:extLst>
      <p:ext uri="{BB962C8B-B14F-4D97-AF65-F5344CB8AC3E}">
        <p14:creationId xmlns:p14="http://schemas.microsoft.com/office/powerpoint/2010/main" val="109745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3474" y="145474"/>
            <a:ext cx="10018713" cy="893618"/>
          </a:xfrm>
        </p:spPr>
        <p:txBody>
          <a:bodyPr>
            <a:normAutofit fontScale="90000"/>
          </a:bodyPr>
          <a:lstStyle/>
          <a:p>
            <a:r>
              <a:rPr lang="es-ES" sz="5300" dirty="0" smtClean="0">
                <a:solidFill>
                  <a:prstClr val="black"/>
                </a:solidFill>
                <a:latin typeface="Showcard Gothic" panose="04020904020102020604" pitchFamily="82" charset="0"/>
              </a:rPr>
              <a:t>conclusiones</a:t>
            </a:r>
            <a:endParaRPr lang="es-ES" dirty="0"/>
          </a:p>
        </p:txBody>
      </p:sp>
      <p:sp>
        <p:nvSpPr>
          <p:cNvPr id="3" name="Marcador de contenido 2"/>
          <p:cNvSpPr>
            <a:spLocks noGrp="1"/>
          </p:cNvSpPr>
          <p:nvPr>
            <p:ph idx="1"/>
          </p:nvPr>
        </p:nvSpPr>
        <p:spPr>
          <a:xfrm>
            <a:off x="1482437" y="1039092"/>
            <a:ext cx="10709563" cy="5721926"/>
          </a:xfrm>
        </p:spPr>
        <p:txBody>
          <a:bodyPr>
            <a:normAutofit fontScale="92500" lnSpcReduction="10000"/>
          </a:bodyPr>
          <a:lstStyle/>
          <a:p>
            <a:pPr marL="0" indent="0">
              <a:buNone/>
            </a:pPr>
            <a:r>
              <a:rPr lang="es-ES" sz="3300" dirty="0">
                <a:latin typeface="Matura MT Script Capitals" panose="03020802060602070202" pitchFamily="66" charset="0"/>
              </a:rPr>
              <a:t>El nuevo contexto económico y social internacional tendrá probablemente un efecto importante sobre el acceso equitativo de las poblaciones a la salud y a los medicamentos, particularmente en los países en </a:t>
            </a:r>
            <a:r>
              <a:rPr lang="es-ES" sz="3300" dirty="0" smtClean="0">
                <a:latin typeface="Matura MT Script Capitals" panose="03020802060602070202" pitchFamily="66" charset="0"/>
              </a:rPr>
              <a:t>desarrollo. </a:t>
            </a:r>
            <a:r>
              <a:rPr lang="es-ES" sz="3300" dirty="0">
                <a:latin typeface="Matura MT Script Capitals" panose="03020802060602070202" pitchFamily="66" charset="0"/>
              </a:rPr>
              <a:t>Este tipo de </a:t>
            </a:r>
            <a:r>
              <a:rPr lang="es-ES" sz="3300" dirty="0" smtClean="0">
                <a:latin typeface="Matura MT Script Capitals" panose="03020802060602070202" pitchFamily="66" charset="0"/>
              </a:rPr>
              <a:t>conclusiones, fruto </a:t>
            </a:r>
            <a:r>
              <a:rPr lang="es-ES" sz="3300" dirty="0">
                <a:latin typeface="Matura MT Script Capitals" panose="03020802060602070202" pitchFamily="66" charset="0"/>
              </a:rPr>
              <a:t>del Departamento de Medicamentos Esenciales y Política Farmacéutica de la OMS, enfureció a la industria farmacéutica y también a algunos países, como Estados Unidos, y la ONU tuvo que proteger al doctor Germán Velásquez (que fue Director del Secretariado de la OMS para la Salud Pública, la Innovación y la Propiedad Intelectual) tras sufrir varias agresiones y amenazas de </a:t>
            </a:r>
            <a:r>
              <a:rPr lang="es-ES" sz="3300" dirty="0" smtClean="0">
                <a:latin typeface="Matura MT Script Capitals" panose="03020802060602070202" pitchFamily="66" charset="0"/>
              </a:rPr>
              <a:t>muerte.</a:t>
            </a:r>
            <a:endParaRPr lang="es-ES" sz="3300" dirty="0">
              <a:latin typeface="Matura MT Script Capitals" panose="03020802060602070202" pitchFamily="66" charset="0"/>
            </a:endParaRPr>
          </a:p>
        </p:txBody>
      </p:sp>
    </p:spTree>
    <p:extLst>
      <p:ext uri="{BB962C8B-B14F-4D97-AF65-F5344CB8AC3E}">
        <p14:creationId xmlns:p14="http://schemas.microsoft.com/office/powerpoint/2010/main" val="23034716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982" y="0"/>
            <a:ext cx="10018713" cy="1184564"/>
          </a:xfrm>
        </p:spPr>
        <p:txBody>
          <a:bodyPr/>
          <a:lstStyle/>
          <a:p>
            <a:r>
              <a:rPr lang="es-ES" sz="4800" dirty="0">
                <a:solidFill>
                  <a:prstClr val="black"/>
                </a:solidFill>
                <a:latin typeface="Showcard Gothic" panose="04020904020102020604" pitchFamily="82" charset="0"/>
              </a:rPr>
              <a:t>conclusiones</a:t>
            </a:r>
            <a:endParaRPr lang="es-ES" dirty="0"/>
          </a:p>
        </p:txBody>
      </p:sp>
      <p:sp>
        <p:nvSpPr>
          <p:cNvPr id="3" name="Marcador de contenido 2"/>
          <p:cNvSpPr>
            <a:spLocks noGrp="1"/>
          </p:cNvSpPr>
          <p:nvPr>
            <p:ph idx="1"/>
          </p:nvPr>
        </p:nvSpPr>
        <p:spPr>
          <a:xfrm>
            <a:off x="1484310" y="1316185"/>
            <a:ext cx="10707690" cy="5721924"/>
          </a:xfrm>
        </p:spPr>
        <p:txBody>
          <a:bodyPr>
            <a:normAutofit fontScale="85000" lnSpcReduction="10000"/>
          </a:bodyPr>
          <a:lstStyle/>
          <a:p>
            <a:pPr marL="0" indent="0">
              <a:buNone/>
            </a:pPr>
            <a:r>
              <a:rPr lang="es-ES" sz="3300" dirty="0" smtClean="0">
                <a:latin typeface="Matura MT Script Capitals" panose="03020802060602070202" pitchFamily="66" charset="0"/>
              </a:rPr>
              <a:t>Nadie </a:t>
            </a:r>
            <a:r>
              <a:rPr lang="es-ES" sz="3300" dirty="0">
                <a:latin typeface="Matura MT Script Capitals" panose="03020802060602070202" pitchFamily="66" charset="0"/>
              </a:rPr>
              <a:t>parece haber asumido responsabilidades por lo acontecido, a nivel local, internacional, mediático, científico, político… salvo Mauro Ferrari, director del Consejo Europeo de Investigación, en su carta de </a:t>
            </a:r>
            <a:r>
              <a:rPr lang="es-ES" sz="3300" dirty="0" smtClean="0">
                <a:latin typeface="Matura MT Script Capitals" panose="03020802060602070202" pitchFamily="66" charset="0"/>
              </a:rPr>
              <a:t>dimisión, cuyas líneas empleo a modo </a:t>
            </a:r>
            <a:r>
              <a:rPr lang="es-ES" sz="3300" dirty="0">
                <a:latin typeface="Matura MT Script Capitals" panose="03020802060602070202" pitchFamily="66" charset="0"/>
              </a:rPr>
              <a:t>de conclusión: </a:t>
            </a:r>
            <a:endParaRPr lang="es-ES" sz="3300" dirty="0" smtClean="0">
              <a:latin typeface="Matura MT Script Capitals" panose="03020802060602070202" pitchFamily="66" charset="0"/>
            </a:endParaRPr>
          </a:p>
          <a:p>
            <a:pPr marL="0" indent="0">
              <a:buNone/>
            </a:pPr>
            <a:r>
              <a:rPr lang="es-ES" sz="3300" dirty="0" smtClean="0">
                <a:latin typeface="Matura MT Script Capitals" panose="03020802060602070202" pitchFamily="66" charset="0"/>
              </a:rPr>
              <a:t>“Me </a:t>
            </a:r>
            <a:r>
              <a:rPr lang="es-ES" sz="3300" dirty="0">
                <a:latin typeface="Matura MT Script Capitals" panose="03020802060602070202" pitchFamily="66" charset="0"/>
              </a:rPr>
              <a:t>ha decepcionado mucho la respuesta europea a Covid-19, por lo que se refiere a la ausencia </a:t>
            </a:r>
            <a:r>
              <a:rPr lang="es-ES" sz="3300" dirty="0" smtClean="0">
                <a:latin typeface="Matura MT Script Capitals" panose="03020802060602070202" pitchFamily="66" charset="0"/>
              </a:rPr>
              <a:t>total </a:t>
            </a:r>
            <a:r>
              <a:rPr lang="es-ES" sz="3300" dirty="0">
                <a:latin typeface="Matura MT Script Capitals" panose="03020802060602070202" pitchFamily="66" charset="0"/>
              </a:rPr>
              <a:t>de coordinación de las políticas de atención médica entre los estados miembros, la oposición 	recurrente a iniciativas de apoyo financiero cohesivo, los cierres fronterizos unilaterales 	generalizados y la escala marginal de iniciativas científicas sinérgicas.</a:t>
            </a:r>
          </a:p>
          <a:p>
            <a:pPr marL="0" indent="0">
              <a:buNone/>
            </a:pPr>
            <a:r>
              <a:rPr lang="es-ES" sz="3300" dirty="0">
                <a:latin typeface="Matura MT Script Capitals" panose="03020802060602070202" pitchFamily="66" charset="0"/>
              </a:rPr>
              <a:t>	Me temo que he visto suficiente tanto de la gobernanza de la ciencia como de las operaciones 	políticas en la Unión </a:t>
            </a:r>
            <a:r>
              <a:rPr lang="es-ES" sz="3300" dirty="0" smtClean="0">
                <a:latin typeface="Matura MT Script Capitals" panose="03020802060602070202" pitchFamily="66" charset="0"/>
              </a:rPr>
              <a:t>Europea.” </a:t>
            </a:r>
            <a:endParaRPr lang="es-ES" sz="3300" dirty="0">
              <a:latin typeface="Matura MT Script Capitals" panose="03020802060602070202" pitchFamily="66" charset="0"/>
            </a:endParaRPr>
          </a:p>
          <a:p>
            <a:pPr marL="0" indent="0">
              <a:buNone/>
            </a:pPr>
            <a:endParaRPr lang="es-ES" sz="3300" dirty="0">
              <a:latin typeface="Matura MT Script Capitals" panose="03020802060602070202" pitchFamily="66" charset="0"/>
            </a:endParaRPr>
          </a:p>
        </p:txBody>
      </p:sp>
    </p:spTree>
    <p:extLst>
      <p:ext uri="{BB962C8B-B14F-4D97-AF65-F5344CB8AC3E}">
        <p14:creationId xmlns:p14="http://schemas.microsoft.com/office/powerpoint/2010/main" val="40554274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09" y="1"/>
            <a:ext cx="10018713" cy="817418"/>
          </a:xfrm>
        </p:spPr>
        <p:txBody>
          <a:bodyPr>
            <a:normAutofit fontScale="90000"/>
          </a:bodyPr>
          <a:lstStyle/>
          <a:p>
            <a:r>
              <a:rPr lang="es-ES" sz="4800" dirty="0" smtClean="0">
                <a:solidFill>
                  <a:prstClr val="black"/>
                </a:solidFill>
                <a:latin typeface="Showcard Gothic" panose="04020904020102020604" pitchFamily="82" charset="0"/>
              </a:rPr>
              <a:t>Bibliografía </a:t>
            </a:r>
            <a:endParaRPr lang="es-ES" dirty="0"/>
          </a:p>
        </p:txBody>
      </p:sp>
      <p:sp>
        <p:nvSpPr>
          <p:cNvPr id="3" name="Marcador de contenido 2"/>
          <p:cNvSpPr>
            <a:spLocks noGrp="1"/>
          </p:cNvSpPr>
          <p:nvPr>
            <p:ph idx="1"/>
          </p:nvPr>
        </p:nvSpPr>
        <p:spPr>
          <a:xfrm>
            <a:off x="1484308" y="1385456"/>
            <a:ext cx="10018713" cy="5140036"/>
          </a:xfrm>
        </p:spPr>
        <p:txBody>
          <a:bodyPr>
            <a:normAutofit fontScale="92500" lnSpcReduction="20000"/>
          </a:bodyPr>
          <a:lstStyle/>
          <a:p>
            <a:pPr marL="0" indent="0">
              <a:buNone/>
            </a:pPr>
            <a:r>
              <a:rPr lang="es-ES" dirty="0">
                <a:latin typeface="Times New Roman" panose="02020603050405020304" pitchFamily="18" charset="0"/>
                <a:cs typeface="Times New Roman" panose="02020603050405020304" pitchFamily="18" charset="0"/>
              </a:rPr>
              <a:t>Bañuelos, J. (2016), “Han privatizado la OMS, la financiación privada condiciona sus decisiones”, </a:t>
            </a:r>
            <a:r>
              <a:rPr lang="es-ES" i="1" dirty="0">
                <a:latin typeface="Times New Roman" panose="02020603050405020304" pitchFamily="18" charset="0"/>
                <a:cs typeface="Times New Roman" panose="02020603050405020304" pitchFamily="18" charset="0"/>
              </a:rPr>
              <a:t>cadenaser.com</a:t>
            </a:r>
            <a:r>
              <a:rPr lang="es-ES" dirty="0">
                <a:latin typeface="Times New Roman" panose="02020603050405020304" pitchFamily="18" charset="0"/>
                <a:cs typeface="Times New Roman" panose="02020603050405020304" pitchFamily="18" charset="0"/>
              </a:rPr>
              <a:t>. Disponible en: https://cadenaser.com/ser/2016/06/16/sociedad/1466079742_072124.html [Consulta: 9 de abril de 2020</a:t>
            </a:r>
            <a:r>
              <a:rPr lang="es-ES" dirty="0" smtClean="0">
                <a:latin typeface="Times New Roman" panose="02020603050405020304" pitchFamily="18" charset="0"/>
                <a:cs typeface="Times New Roman" panose="02020603050405020304" pitchFamily="18" charset="0"/>
              </a:rPr>
              <a:t>].</a:t>
            </a:r>
          </a:p>
          <a:p>
            <a:pPr marL="0" indent="0">
              <a:buNone/>
            </a:pPr>
            <a:r>
              <a:rPr lang="en-US" dirty="0" err="1">
                <a:latin typeface="Times New Roman" panose="02020603050405020304" pitchFamily="18" charset="0"/>
                <a:cs typeface="Times New Roman" panose="02020603050405020304" pitchFamily="18" charset="0"/>
              </a:rPr>
              <a:t>Klippenstein</a:t>
            </a:r>
            <a:r>
              <a:rPr lang="en-US" dirty="0">
                <a:latin typeface="Times New Roman" panose="02020603050405020304" pitchFamily="18" charset="0"/>
                <a:cs typeface="Times New Roman" panose="02020603050405020304" pitchFamily="18" charset="0"/>
              </a:rPr>
              <a:t>, K. (2020), Exclusive: The Military Knew Years Ago That a Coronavirus Was Coming, </a:t>
            </a:r>
            <a:r>
              <a:rPr lang="en-US" i="1" dirty="0">
                <a:latin typeface="Times New Roman" panose="02020603050405020304" pitchFamily="18" charset="0"/>
                <a:cs typeface="Times New Roman" panose="02020603050405020304" pitchFamily="18" charset="0"/>
              </a:rPr>
              <a:t>thenation.com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Disponible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en</a:t>
            </a:r>
            <a:r>
              <a:rPr lang="en-US" dirty="0">
                <a:latin typeface="Times New Roman" panose="02020603050405020304" pitchFamily="18" charset="0"/>
                <a:cs typeface="Times New Roman" panose="02020603050405020304" pitchFamily="18" charset="0"/>
              </a:rPr>
              <a:t>: https://www.thenation.com/article/politics/covid-military-shortage-pandemic/ [</a:t>
            </a:r>
            <a:r>
              <a:rPr lang="en-US" dirty="0" err="1">
                <a:latin typeface="Times New Roman" panose="02020603050405020304" pitchFamily="18" charset="0"/>
                <a:cs typeface="Times New Roman" panose="02020603050405020304" pitchFamily="18" charset="0"/>
              </a:rPr>
              <a:t>Consulta</a:t>
            </a:r>
            <a:r>
              <a:rPr lang="en-US" dirty="0">
                <a:latin typeface="Times New Roman" panose="02020603050405020304" pitchFamily="18" charset="0"/>
                <a:cs typeface="Times New Roman" panose="02020603050405020304" pitchFamily="18" charset="0"/>
              </a:rPr>
              <a:t>: 10 de </a:t>
            </a:r>
            <a:r>
              <a:rPr lang="en-US" dirty="0" err="1">
                <a:latin typeface="Times New Roman" panose="02020603050405020304" pitchFamily="18" charset="0"/>
                <a:cs typeface="Times New Roman" panose="02020603050405020304" pitchFamily="18" charset="0"/>
              </a:rPr>
              <a:t>abril</a:t>
            </a:r>
            <a:r>
              <a:rPr lang="en-US" dirty="0">
                <a:latin typeface="Times New Roman" panose="02020603050405020304" pitchFamily="18" charset="0"/>
                <a:cs typeface="Times New Roman" panose="02020603050405020304" pitchFamily="18" charset="0"/>
              </a:rPr>
              <a:t> de 2020</a:t>
            </a:r>
            <a:r>
              <a:rPr lang="en-US" dirty="0" smtClean="0">
                <a:latin typeface="Times New Roman" panose="02020603050405020304" pitchFamily="18" charset="0"/>
                <a:cs typeface="Times New Roman" panose="02020603050405020304" pitchFamily="18" charset="0"/>
              </a:rPr>
              <a:t>].</a:t>
            </a:r>
          </a:p>
          <a:p>
            <a:pPr marL="0" indent="0">
              <a:buNone/>
            </a:pPr>
            <a:r>
              <a:rPr lang="es-ES" dirty="0" err="1">
                <a:latin typeface="Times New Roman" panose="02020603050405020304" pitchFamily="18" charset="0"/>
                <a:cs typeface="Times New Roman" panose="02020603050405020304" pitchFamily="18" charset="0"/>
              </a:rPr>
              <a:t>Lehmann</a:t>
            </a:r>
            <a:r>
              <a:rPr lang="es-ES" dirty="0">
                <a:latin typeface="Times New Roman" panose="02020603050405020304" pitchFamily="18" charset="0"/>
                <a:cs typeface="Times New Roman" panose="02020603050405020304" pitchFamily="18" charset="0"/>
              </a:rPr>
              <a:t>, C. (2018), </a:t>
            </a:r>
            <a:r>
              <a:rPr lang="es-ES" dirty="0" err="1">
                <a:latin typeface="Times New Roman" panose="02020603050405020304" pitchFamily="18" charset="0"/>
                <a:cs typeface="Times New Roman" panose="02020603050405020304" pitchFamily="18" charset="0"/>
              </a:rPr>
              <a:t>These</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Citadels</a:t>
            </a:r>
            <a:r>
              <a:rPr lang="es-ES" dirty="0">
                <a:latin typeface="Times New Roman" panose="02020603050405020304" pitchFamily="18" charset="0"/>
                <a:cs typeface="Times New Roman" panose="02020603050405020304" pitchFamily="18" charset="0"/>
              </a:rPr>
              <a:t> of </a:t>
            </a:r>
            <a:r>
              <a:rPr lang="es-ES" dirty="0" err="1">
                <a:latin typeface="Times New Roman" panose="02020603050405020304" pitchFamily="18" charset="0"/>
                <a:cs typeface="Times New Roman" panose="02020603050405020304" pitchFamily="18" charset="0"/>
              </a:rPr>
              <a:t>Power</a:t>
            </a:r>
            <a:r>
              <a:rPr lang="es-ES" dirty="0">
                <a:latin typeface="Times New Roman" panose="02020603050405020304" pitchFamily="18" charset="0"/>
                <a:cs typeface="Times New Roman" panose="02020603050405020304" pitchFamily="18" charset="0"/>
              </a:rPr>
              <a:t>., </a:t>
            </a:r>
            <a:r>
              <a:rPr lang="es-ES" i="1" dirty="0" err="1">
                <a:latin typeface="Times New Roman" panose="02020603050405020304" pitchFamily="18" charset="0"/>
                <a:cs typeface="Times New Roman" panose="02020603050405020304" pitchFamily="18" charset="0"/>
              </a:rPr>
              <a:t>The</a:t>
            </a:r>
            <a:r>
              <a:rPr lang="es-ES" i="1" dirty="0">
                <a:latin typeface="Times New Roman" panose="02020603050405020304" pitchFamily="18" charset="0"/>
                <a:cs typeface="Times New Roman" panose="02020603050405020304" pitchFamily="18" charset="0"/>
              </a:rPr>
              <a:t> </a:t>
            </a:r>
            <a:r>
              <a:rPr lang="es-ES" i="1" dirty="0" err="1">
                <a:latin typeface="Times New Roman" panose="02020603050405020304" pitchFamily="18" charset="0"/>
                <a:cs typeface="Times New Roman" panose="02020603050405020304" pitchFamily="18" charset="0"/>
              </a:rPr>
              <a:t>Baffler</a:t>
            </a:r>
            <a:r>
              <a:rPr lang="es-ES" dirty="0">
                <a:latin typeface="Times New Roman" panose="02020603050405020304" pitchFamily="18" charset="0"/>
                <a:cs typeface="Times New Roman" panose="02020603050405020304" pitchFamily="18" charset="0"/>
              </a:rPr>
              <a:t>. Disponible en: https://thebaffler.com/blessed-and-brightest/these-citadels-of-power [Consulta: 10 de abril de 2020</a:t>
            </a:r>
            <a:r>
              <a:rPr lang="es-ES" dirty="0" smtClean="0">
                <a:latin typeface="Times New Roman" panose="02020603050405020304" pitchFamily="18" charset="0"/>
                <a:cs typeface="Times New Roman" panose="02020603050405020304" pitchFamily="18" charset="0"/>
              </a:rPr>
              <a:t>].</a:t>
            </a:r>
          </a:p>
          <a:p>
            <a:pPr marL="0" indent="0">
              <a:buNone/>
            </a:pPr>
            <a:r>
              <a:rPr lang="es-ES" dirty="0">
                <a:latin typeface="Times New Roman" panose="02020603050405020304" pitchFamily="18" charset="0"/>
                <a:cs typeface="Times New Roman" panose="02020603050405020304" pitchFamily="18" charset="0"/>
              </a:rPr>
              <a:t>Marca (2020), Científicos chinos identifican al pangolín como el 'culpable' del coronavirus de Wuhan, </a:t>
            </a:r>
            <a:r>
              <a:rPr lang="es-ES" i="1" dirty="0">
                <a:latin typeface="Times New Roman" panose="02020603050405020304" pitchFamily="18" charset="0"/>
                <a:cs typeface="Times New Roman" panose="02020603050405020304" pitchFamily="18" charset="0"/>
              </a:rPr>
              <a:t>marca.com</a:t>
            </a:r>
            <a:r>
              <a:rPr lang="es-ES" dirty="0">
                <a:latin typeface="Times New Roman" panose="02020603050405020304" pitchFamily="18" charset="0"/>
                <a:cs typeface="Times New Roman" panose="02020603050405020304" pitchFamily="18" charset="0"/>
              </a:rPr>
              <a:t>. Disponible en:  https://us.marca.com/claro/mas-trending/2020/02/07/5e3dba0146163f01518b45ba.html [Consulta: 15 de abril de 2020</a:t>
            </a:r>
            <a:r>
              <a:rPr lang="es-ES" dirty="0" smtClean="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World Health Organization (2017), </a:t>
            </a:r>
            <a:r>
              <a:rPr lang="en-US" i="1" dirty="0" err="1">
                <a:latin typeface="Times New Roman" panose="02020603050405020304" pitchFamily="18" charset="0"/>
                <a:cs typeface="Times New Roman" panose="02020603050405020304" pitchFamily="18" charset="0"/>
              </a:rPr>
              <a:t>Programme</a:t>
            </a:r>
            <a:r>
              <a:rPr lang="en-US" i="1" dirty="0">
                <a:latin typeface="Times New Roman" panose="02020603050405020304" pitchFamily="18" charset="0"/>
                <a:cs typeface="Times New Roman" panose="02020603050405020304" pitchFamily="18" charset="0"/>
              </a:rPr>
              <a:t> budget 2018-2019</a:t>
            </a:r>
            <a:r>
              <a:rPr lang="en-US" dirty="0">
                <a:latin typeface="Times New Roman" panose="02020603050405020304" pitchFamily="18" charset="0"/>
                <a:cs typeface="Times New Roman" panose="02020603050405020304" pitchFamily="18" charset="0"/>
              </a:rPr>
              <a:t>. France, World Health Organization. </a:t>
            </a:r>
            <a:endParaRPr lang="es-ES" dirty="0" smtClean="0">
              <a:latin typeface="Times New Roman" panose="02020603050405020304" pitchFamily="18" charset="0"/>
              <a:cs typeface="Times New Roman" panose="02020603050405020304" pitchFamily="18" charset="0"/>
            </a:endParaRPr>
          </a:p>
          <a:p>
            <a:pPr marL="0" indent="0">
              <a:buNone/>
            </a:pPr>
            <a:endParaRPr lang="es-E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6623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0068" y="763073"/>
            <a:ext cx="10018713" cy="1361941"/>
          </a:xfrm>
        </p:spPr>
        <p:txBody>
          <a:bodyPr>
            <a:noAutofit/>
          </a:bodyPr>
          <a:lstStyle/>
          <a:p>
            <a:r>
              <a:rPr lang="es-ES" b="1" i="1" spc="50" dirty="0">
                <a:ln w="0"/>
                <a:solidFill>
                  <a:schemeClr val="accent2">
                    <a:lumMod val="50000"/>
                  </a:schemeClr>
                </a:solidFill>
                <a:effectLst>
                  <a:innerShdw blurRad="63500" dist="50800" dir="13500000">
                    <a:srgbClr val="000000">
                      <a:alpha val="50000"/>
                    </a:srgbClr>
                  </a:innerShdw>
                </a:effectLst>
              </a:rPr>
              <a:t/>
            </a:r>
            <a:br>
              <a:rPr lang="es-ES" b="1" i="1" spc="50" dirty="0">
                <a:ln w="0"/>
                <a:solidFill>
                  <a:schemeClr val="accent2">
                    <a:lumMod val="50000"/>
                  </a:schemeClr>
                </a:solidFill>
                <a:effectLst>
                  <a:innerShdw blurRad="63500" dist="50800" dir="13500000">
                    <a:srgbClr val="000000">
                      <a:alpha val="50000"/>
                    </a:srgbClr>
                  </a:innerShdw>
                </a:effectLst>
              </a:rPr>
            </a:br>
            <a:r>
              <a:rPr lang="es-ES" b="1" i="1" spc="50" dirty="0">
                <a:ln w="0"/>
                <a:solidFill>
                  <a:schemeClr val="accent2">
                    <a:lumMod val="50000"/>
                  </a:schemeClr>
                </a:solidFill>
                <a:effectLst>
                  <a:innerShdw blurRad="63500" dist="50800" dir="13500000">
                    <a:srgbClr val="000000">
                      <a:alpha val="50000"/>
                    </a:srgbClr>
                  </a:innerShdw>
                </a:effectLst>
              </a:rPr>
              <a:t> </a:t>
            </a:r>
            <a:endParaRPr lang="es-ES" dirty="0"/>
          </a:p>
        </p:txBody>
      </p:sp>
      <p:sp>
        <p:nvSpPr>
          <p:cNvPr id="3" name="Marcador de contenido 2"/>
          <p:cNvSpPr>
            <a:spLocks noGrp="1"/>
          </p:cNvSpPr>
          <p:nvPr>
            <p:ph idx="1"/>
          </p:nvPr>
        </p:nvSpPr>
        <p:spPr>
          <a:xfrm>
            <a:off x="0" y="0"/>
            <a:ext cx="12191999" cy="6858000"/>
          </a:xfrm>
        </p:spPr>
        <p:txBody>
          <a:bodyPr>
            <a:noAutofit/>
          </a:bodyPr>
          <a:lstStyle/>
          <a:p>
            <a:pPr marL="0" indent="0" algn="r">
              <a:buNone/>
            </a:pPr>
            <a:endParaRPr lang="es-ES" sz="2000" b="1" dirty="0" smtClean="0">
              <a:latin typeface="Copperplate Gothic Bold" panose="020E0705020206020404" pitchFamily="34" charset="0"/>
              <a:cs typeface="Times New Roman" panose="02020603050405020304" pitchFamily="18" charset="0"/>
            </a:endParaRPr>
          </a:p>
          <a:p>
            <a:pPr marL="0" indent="0" algn="r">
              <a:buNone/>
            </a:pPr>
            <a:r>
              <a:rPr lang="es-ES" sz="2000" b="1" dirty="0" smtClean="0">
                <a:latin typeface="Copperplate Gothic Bold" panose="020E0705020206020404" pitchFamily="34" charset="0"/>
                <a:cs typeface="Times New Roman" panose="02020603050405020304" pitchFamily="18" charset="0"/>
              </a:rPr>
              <a:t> </a:t>
            </a:r>
          </a:p>
          <a:p>
            <a:pPr marL="0" indent="0" algn="r">
              <a:buNone/>
            </a:pPr>
            <a:endParaRPr lang="es-ES" sz="2000" b="1" dirty="0">
              <a:latin typeface="Copperplate Gothic Bold" panose="020E0705020206020404" pitchFamily="34" charset="0"/>
              <a:cs typeface="Times New Roman" panose="02020603050405020304" pitchFamily="18" charset="0"/>
            </a:endParaRPr>
          </a:p>
          <a:p>
            <a:pPr marL="0" indent="0" algn="r">
              <a:buNone/>
            </a:pPr>
            <a:endParaRPr lang="es-ES" sz="2000" b="1" dirty="0" smtClean="0">
              <a:latin typeface="Copperplate Gothic Bold" panose="020E0705020206020404" pitchFamily="34" charset="0"/>
              <a:cs typeface="Times New Roman" panose="02020603050405020304" pitchFamily="18" charset="0"/>
            </a:endParaRPr>
          </a:p>
          <a:p>
            <a:pPr marL="0" indent="0" algn="r">
              <a:buNone/>
            </a:pPr>
            <a:r>
              <a:rPr lang="es-ES" sz="2000" b="1" dirty="0">
                <a:latin typeface="Copperplate Gothic Bold" panose="020E0705020206020404" pitchFamily="34" charset="0"/>
                <a:cs typeface="Times New Roman" panose="02020603050405020304" pitchFamily="18" charset="0"/>
              </a:rPr>
              <a:t>	</a:t>
            </a:r>
            <a:r>
              <a:rPr lang="es-ES" b="1" dirty="0" smtClean="0">
                <a:latin typeface="Times New Roman" panose="02020603050405020304" pitchFamily="18" charset="0"/>
                <a:cs typeface="Times New Roman" panose="02020603050405020304" pitchFamily="18" charset="0"/>
              </a:rPr>
              <a:t>Declaración </a:t>
            </a:r>
            <a:r>
              <a:rPr lang="es-ES" b="1" dirty="0">
                <a:latin typeface="Times New Roman" panose="02020603050405020304" pitchFamily="18" charset="0"/>
                <a:cs typeface="Times New Roman" panose="02020603050405020304" pitchFamily="18" charset="0"/>
              </a:rPr>
              <a:t>sobre la segunda reunión del Comité de Emergencias del Reglamento Sanitario ‎Internacional (2005) acerca del brote del nuevo coronavirus (2019-nCoV</a:t>
            </a:r>
            <a:r>
              <a:rPr lang="es-ES" b="1" dirty="0" smtClean="0">
                <a:latin typeface="Times New Roman" panose="02020603050405020304" pitchFamily="18" charset="0"/>
                <a:cs typeface="Times New Roman" panose="02020603050405020304" pitchFamily="18" charset="0"/>
              </a:rPr>
              <a:t>) 30/1/2020</a:t>
            </a:r>
          </a:p>
          <a:p>
            <a:pPr marL="0" indent="0" algn="r">
              <a:buNone/>
            </a:pPr>
            <a:endParaRPr lang="es-ES" b="1" dirty="0" smtClean="0">
              <a:latin typeface="Times New Roman" panose="02020603050405020304" pitchFamily="18" charset="0"/>
              <a:cs typeface="Times New Roman" panose="02020603050405020304" pitchFamily="18" charset="0"/>
            </a:endParaRPr>
          </a:p>
          <a:p>
            <a:pPr marL="0" indent="0" algn="ctr">
              <a:buNone/>
            </a:pPr>
            <a:r>
              <a:rPr lang="es-ES" sz="1700" b="1" dirty="0" smtClean="0">
                <a:latin typeface="Times New Roman" panose="02020603050405020304" pitchFamily="18" charset="0"/>
                <a:cs typeface="Times New Roman" panose="02020603050405020304" pitchFamily="18" charset="0"/>
              </a:rPr>
              <a:t>            </a:t>
            </a:r>
            <a:r>
              <a:rPr lang="es-ES" sz="1600" b="1" dirty="0" smtClean="0">
                <a:latin typeface="Times New Roman" panose="02020603050405020304" pitchFamily="18" charset="0"/>
                <a:cs typeface="Times New Roman" panose="02020603050405020304" pitchFamily="18" charset="0"/>
              </a:rPr>
              <a:t>El </a:t>
            </a:r>
            <a:r>
              <a:rPr lang="es-ES" sz="1600" b="1" dirty="0">
                <a:latin typeface="Times New Roman" panose="02020603050405020304" pitchFamily="18" charset="0"/>
                <a:cs typeface="Times New Roman" panose="02020603050405020304" pitchFamily="18" charset="0"/>
              </a:rPr>
              <a:t>Comité convino en que ahora el brote cumple los criterios para declarar una </a:t>
            </a:r>
            <a:r>
              <a:rPr lang="es-ES" sz="1600" b="1" u="sng" dirty="0">
                <a:solidFill>
                  <a:srgbClr val="FF0000"/>
                </a:solidFill>
                <a:latin typeface="Times New Roman" panose="02020603050405020304" pitchFamily="18" charset="0"/>
                <a:cs typeface="Times New Roman" panose="02020603050405020304" pitchFamily="18" charset="0"/>
              </a:rPr>
              <a:t>emergencia de salud pública de</a:t>
            </a:r>
            <a:r>
              <a:rPr lang="es-ES" sz="1600" b="1" dirty="0">
                <a:solidFill>
                  <a:srgbClr val="FF0000"/>
                </a:solidFill>
                <a:latin typeface="Times New Roman" panose="02020603050405020304" pitchFamily="18" charset="0"/>
                <a:cs typeface="Times New Roman" panose="02020603050405020304" pitchFamily="18" charset="0"/>
              </a:rPr>
              <a:t> </a:t>
            </a:r>
            <a:r>
              <a:rPr lang="es-ES" sz="1600" b="1" dirty="0" smtClean="0">
                <a:solidFill>
                  <a:srgbClr val="FF0000"/>
                </a:solidFill>
                <a:latin typeface="Times New Roman" panose="02020603050405020304" pitchFamily="18" charset="0"/>
                <a:cs typeface="Times New Roman" panose="02020603050405020304" pitchFamily="18" charset="0"/>
              </a:rPr>
              <a:t>        		        </a:t>
            </a:r>
            <a:r>
              <a:rPr lang="es-ES" sz="1600" b="1" u="sng" dirty="0" smtClean="0">
                <a:solidFill>
                  <a:srgbClr val="FF0000"/>
                </a:solidFill>
                <a:latin typeface="Times New Roman" panose="02020603050405020304" pitchFamily="18" charset="0"/>
                <a:cs typeface="Times New Roman" panose="02020603050405020304" pitchFamily="18" charset="0"/>
              </a:rPr>
              <a:t>importancia internacional</a:t>
            </a:r>
            <a:endParaRPr lang="es-ES" sz="1600" b="1" dirty="0" smtClean="0">
              <a:latin typeface="Times New Roman" panose="02020603050405020304" pitchFamily="18" charset="0"/>
              <a:cs typeface="Times New Roman" panose="02020603050405020304" pitchFamily="18" charset="0"/>
            </a:endParaRPr>
          </a:p>
          <a:p>
            <a:pPr algn="ctr"/>
            <a:endParaRPr lang="es-ES" sz="1600" b="1" dirty="0" smtClean="0">
              <a:latin typeface="Times New Roman" panose="02020603050405020304" pitchFamily="18" charset="0"/>
              <a:cs typeface="Times New Roman" panose="02020603050405020304" pitchFamily="18" charset="0"/>
            </a:endParaRPr>
          </a:p>
          <a:p>
            <a:pPr algn="ctr"/>
            <a:endParaRPr lang="es-ES" sz="1600" b="1" dirty="0">
              <a:latin typeface="Times New Roman" panose="02020603050405020304" pitchFamily="18" charset="0"/>
              <a:cs typeface="Times New Roman" panose="02020603050405020304" pitchFamily="18" charset="0"/>
            </a:endParaRPr>
          </a:p>
          <a:p>
            <a:pPr marL="0" indent="0" algn="ctr">
              <a:buNone/>
            </a:pPr>
            <a:r>
              <a:rPr lang="es-ES" sz="1600" b="1" dirty="0" smtClean="0">
                <a:latin typeface="Times New Roman" panose="02020603050405020304" pitchFamily="18" charset="0"/>
                <a:cs typeface="Times New Roman" panose="02020603050405020304" pitchFamily="18" charset="0"/>
              </a:rPr>
              <a:t>         Habida </a:t>
            </a:r>
            <a:r>
              <a:rPr lang="es-ES" sz="1600" b="1" dirty="0">
                <a:latin typeface="Times New Roman" panose="02020603050405020304" pitchFamily="18" charset="0"/>
                <a:cs typeface="Times New Roman" panose="02020603050405020304" pitchFamily="18" charset="0"/>
              </a:rPr>
              <a:t>cuenta de la información disponible actualmente, el </a:t>
            </a:r>
            <a:r>
              <a:rPr lang="es-ES" sz="1600" b="1" dirty="0" smtClean="0">
                <a:latin typeface="Times New Roman" panose="02020603050405020304" pitchFamily="18" charset="0"/>
                <a:cs typeface="Times New Roman" panose="02020603050405020304" pitchFamily="18" charset="0"/>
              </a:rPr>
              <a:t>Comité </a:t>
            </a:r>
            <a:r>
              <a:rPr lang="es-ES" sz="1600" b="1" u="sng" dirty="0" smtClean="0">
                <a:solidFill>
                  <a:srgbClr val="FF0000"/>
                </a:solidFill>
                <a:latin typeface="Times New Roman" panose="02020603050405020304" pitchFamily="18" charset="0"/>
                <a:cs typeface="Times New Roman" panose="02020603050405020304" pitchFamily="18" charset="0"/>
              </a:rPr>
              <a:t>no </a:t>
            </a:r>
            <a:r>
              <a:rPr lang="es-ES" sz="1600" b="1" u="sng" dirty="0">
                <a:solidFill>
                  <a:srgbClr val="FF0000"/>
                </a:solidFill>
                <a:latin typeface="Times New Roman" panose="02020603050405020304" pitchFamily="18" charset="0"/>
                <a:cs typeface="Times New Roman" panose="02020603050405020304" pitchFamily="18" charset="0"/>
              </a:rPr>
              <a:t>recomienda imponer ninguna restricción a </a:t>
            </a:r>
            <a:r>
              <a:rPr lang="es-ES" sz="1600" b="1" u="sng" dirty="0" smtClean="0">
                <a:solidFill>
                  <a:srgbClr val="FF0000"/>
                </a:solidFill>
                <a:latin typeface="Times New Roman" panose="02020603050405020304" pitchFamily="18" charset="0"/>
                <a:cs typeface="Times New Roman" panose="02020603050405020304" pitchFamily="18" charset="0"/>
              </a:rPr>
              <a:t>los</a:t>
            </a:r>
            <a:r>
              <a:rPr lang="es-ES" sz="1600" b="1" u="sng" dirty="0">
                <a:solidFill>
                  <a:srgbClr val="FF0000"/>
                </a:solidFill>
                <a:latin typeface="Times New Roman" panose="02020603050405020304" pitchFamily="18" charset="0"/>
                <a:cs typeface="Times New Roman" panose="02020603050405020304" pitchFamily="18" charset="0"/>
              </a:rPr>
              <a:t> </a:t>
            </a:r>
            <a:r>
              <a:rPr lang="es-ES" sz="1600" b="1" u="sng" dirty="0" smtClean="0">
                <a:solidFill>
                  <a:srgbClr val="FF0000"/>
                </a:solidFill>
                <a:latin typeface="Times New Roman" panose="02020603050405020304" pitchFamily="18" charset="0"/>
                <a:cs typeface="Times New Roman" panose="02020603050405020304" pitchFamily="18" charset="0"/>
              </a:rPr>
              <a:t>viajes </a:t>
            </a:r>
            <a:r>
              <a:rPr lang="es-ES" sz="1600" b="1" u="sng" dirty="0">
                <a:solidFill>
                  <a:srgbClr val="FF0000"/>
                </a:solidFill>
                <a:latin typeface="Times New Roman" panose="02020603050405020304" pitchFamily="18" charset="0"/>
                <a:cs typeface="Times New Roman" panose="02020603050405020304" pitchFamily="18" charset="0"/>
              </a:rPr>
              <a:t>o el comercio</a:t>
            </a:r>
            <a:r>
              <a:rPr lang="es-ES" sz="1600" b="1" u="sng" dirty="0">
                <a:latin typeface="Times New Roman" panose="02020603050405020304" pitchFamily="18" charset="0"/>
                <a:cs typeface="Times New Roman" panose="02020603050405020304" pitchFamily="18" charset="0"/>
              </a:rPr>
              <a:t>.</a:t>
            </a:r>
            <a:endParaRPr lang="es-ES" sz="1600" b="1" u="sng" dirty="0" smtClean="0">
              <a:latin typeface="Times New Roman" panose="02020603050405020304" pitchFamily="18" charset="0"/>
              <a:cs typeface="Times New Roman" panose="02020603050405020304" pitchFamily="18" charset="0"/>
            </a:endParaRPr>
          </a:p>
          <a:p>
            <a:pPr algn="ctr"/>
            <a:endParaRPr lang="es-ES" sz="1600" b="1" dirty="0">
              <a:latin typeface="Times New Roman" panose="02020603050405020304" pitchFamily="18" charset="0"/>
              <a:cs typeface="Times New Roman" panose="02020603050405020304" pitchFamily="18" charset="0"/>
            </a:endParaRPr>
          </a:p>
          <a:p>
            <a:pPr marL="0" indent="0" algn="ctr">
              <a:buNone/>
            </a:pPr>
            <a:r>
              <a:rPr lang="es-ES" sz="1600" b="1" dirty="0" smtClean="0">
                <a:latin typeface="Times New Roman" panose="02020603050405020304" pitchFamily="18" charset="0"/>
                <a:cs typeface="Times New Roman" panose="02020603050405020304" pitchFamily="18" charset="0"/>
              </a:rPr>
              <a:t>      En </a:t>
            </a:r>
            <a:r>
              <a:rPr lang="es-ES" sz="1600" b="1" dirty="0">
                <a:latin typeface="Times New Roman" panose="02020603050405020304" pitchFamily="18" charset="0"/>
                <a:cs typeface="Times New Roman" panose="02020603050405020304" pitchFamily="18" charset="0"/>
              </a:rPr>
              <a:t>virtud del artículo 43 del RSI, los Estados Partes que apliquen medidas sanitarias adicionales que conlleven trabas </a:t>
            </a:r>
            <a:r>
              <a:rPr lang="es-ES" sz="1600" b="1" dirty="0" smtClean="0">
                <a:latin typeface="Times New Roman" panose="02020603050405020304" pitchFamily="18" charset="0"/>
                <a:cs typeface="Times New Roman" panose="02020603050405020304" pitchFamily="18" charset="0"/>
              </a:rPr>
              <a:t>      		  significativas </a:t>
            </a:r>
            <a:r>
              <a:rPr lang="es-ES" sz="1600" b="1" dirty="0">
                <a:latin typeface="Times New Roman" panose="02020603050405020304" pitchFamily="18" charset="0"/>
                <a:cs typeface="Times New Roman" panose="02020603050405020304" pitchFamily="18" charset="0"/>
              </a:rPr>
              <a:t>para el tráfico internacional (que se impida la entrada o la salida de viajeros internacionales, equipajes, </a:t>
            </a:r>
            <a:r>
              <a:rPr lang="es-ES" sz="1600" b="1" dirty="0" smtClean="0">
                <a:latin typeface="Times New Roman" panose="02020603050405020304" pitchFamily="18" charset="0"/>
                <a:cs typeface="Times New Roman" panose="02020603050405020304" pitchFamily="18" charset="0"/>
              </a:rPr>
              <a:t>  			cargas</a:t>
            </a:r>
            <a:r>
              <a:rPr lang="es-ES" sz="1600" b="1" dirty="0">
                <a:latin typeface="Times New Roman" panose="02020603050405020304" pitchFamily="18" charset="0"/>
                <a:cs typeface="Times New Roman" panose="02020603050405020304" pitchFamily="18" charset="0"/>
              </a:rPr>
              <a:t>, contenedores, medios de transporte, mercancías, etc., o retrasarlos por más de 24 horas) están obligados a enviar </a:t>
            </a:r>
            <a:r>
              <a:rPr lang="es-ES" sz="1600" b="1" dirty="0" smtClean="0">
                <a:latin typeface="Times New Roman" panose="02020603050405020304" pitchFamily="18" charset="0"/>
                <a:cs typeface="Times New Roman" panose="02020603050405020304" pitchFamily="18" charset="0"/>
              </a:rPr>
              <a:t>a </a:t>
            </a:r>
            <a:r>
              <a:rPr lang="es-ES" sz="1600" b="1" dirty="0">
                <a:latin typeface="Times New Roman" panose="02020603050405020304" pitchFamily="18" charset="0"/>
                <a:cs typeface="Times New Roman" panose="02020603050405020304" pitchFamily="18" charset="0"/>
              </a:rPr>
              <a:t>la </a:t>
            </a:r>
            <a:r>
              <a:rPr lang="es-ES" sz="1600" b="1" dirty="0" smtClean="0">
                <a:latin typeface="Times New Roman" panose="02020603050405020304" pitchFamily="18" charset="0"/>
                <a:cs typeface="Times New Roman" panose="02020603050405020304" pitchFamily="18" charset="0"/>
              </a:rPr>
              <a:t>OMS  			las </a:t>
            </a:r>
            <a:r>
              <a:rPr lang="es-ES" sz="1600" b="1" dirty="0">
                <a:latin typeface="Times New Roman" panose="02020603050405020304" pitchFamily="18" charset="0"/>
                <a:cs typeface="Times New Roman" panose="02020603050405020304" pitchFamily="18" charset="0"/>
              </a:rPr>
              <a:t>razones de salud pública y justificación de las medidas, dentro de las 48 horas siguientes a su aplicación. </a:t>
            </a:r>
            <a:r>
              <a:rPr lang="es-ES" sz="1600" b="1" dirty="0" smtClean="0">
                <a:latin typeface="Times New Roman" panose="02020603050405020304" pitchFamily="18" charset="0"/>
                <a:cs typeface="Times New Roman" panose="02020603050405020304" pitchFamily="18" charset="0"/>
              </a:rPr>
              <a:t>						La </a:t>
            </a:r>
            <a:r>
              <a:rPr lang="es-ES" sz="1600" b="1" dirty="0">
                <a:latin typeface="Times New Roman" panose="02020603050405020304" pitchFamily="18" charset="0"/>
                <a:cs typeface="Times New Roman" panose="02020603050405020304" pitchFamily="18" charset="0"/>
              </a:rPr>
              <a:t>OMS </a:t>
            </a:r>
            <a:r>
              <a:rPr lang="es-ES" sz="1600" b="1" dirty="0" smtClean="0">
                <a:latin typeface="Times New Roman" panose="02020603050405020304" pitchFamily="18" charset="0"/>
                <a:cs typeface="Times New Roman" panose="02020603050405020304" pitchFamily="18" charset="0"/>
              </a:rPr>
              <a:t>examinará </a:t>
            </a:r>
            <a:r>
              <a:rPr lang="es-ES" sz="1600" b="1" dirty="0">
                <a:latin typeface="Times New Roman" panose="02020603050405020304" pitchFamily="18" charset="0"/>
                <a:cs typeface="Times New Roman" panose="02020603050405020304" pitchFamily="18" charset="0"/>
              </a:rPr>
              <a:t>la justificación y puede pedir a los países que reconsideren las medidas. La OMS está obligada </a:t>
            </a:r>
            <a:r>
              <a:rPr lang="es-ES" sz="1600" b="1" dirty="0" smtClean="0">
                <a:latin typeface="Times New Roman" panose="02020603050405020304" pitchFamily="18" charset="0"/>
                <a:cs typeface="Times New Roman" panose="02020603050405020304" pitchFamily="18" charset="0"/>
              </a:rPr>
              <a:t>a </a:t>
            </a:r>
            <a:r>
              <a:rPr lang="es-ES" sz="1600" b="1" dirty="0">
                <a:latin typeface="Times New Roman" panose="02020603050405020304" pitchFamily="18" charset="0"/>
                <a:cs typeface="Times New Roman" panose="02020603050405020304" pitchFamily="18" charset="0"/>
              </a:rPr>
              <a:t>transmitir a otros </a:t>
            </a:r>
            <a:r>
              <a:rPr lang="es-ES" sz="1600" b="1" dirty="0" smtClean="0">
                <a:latin typeface="Times New Roman" panose="02020603050405020304" pitchFamily="18" charset="0"/>
                <a:cs typeface="Times New Roman" panose="02020603050405020304" pitchFamily="18" charset="0"/>
              </a:rPr>
              <a:t>Estados </a:t>
            </a:r>
            <a:r>
              <a:rPr lang="es-ES" sz="1600" b="1" dirty="0">
                <a:latin typeface="Times New Roman" panose="02020603050405020304" pitchFamily="18" charset="0"/>
                <a:cs typeface="Times New Roman" panose="02020603050405020304" pitchFamily="18" charset="0"/>
              </a:rPr>
              <a:t>Partes la información recibida sobre las medidas aplicadas y su justificación. </a:t>
            </a:r>
            <a:endParaRPr lang="es-ES" sz="1600" b="1" dirty="0" smtClean="0">
              <a:latin typeface="Times New Roman" panose="02020603050405020304" pitchFamily="18" charset="0"/>
              <a:cs typeface="Times New Roman" panose="02020603050405020304" pitchFamily="18" charset="0"/>
            </a:endParaRPr>
          </a:p>
          <a:p>
            <a:endParaRPr lang="es-ES" sz="2100" b="1" dirty="0">
              <a:latin typeface="Times New Roman" panose="02020603050405020304" pitchFamily="18" charset="0"/>
              <a:cs typeface="Times New Roman" panose="02020603050405020304" pitchFamily="18" charset="0"/>
            </a:endParaRPr>
          </a:p>
          <a:p>
            <a:endParaRPr lang="es-ES" sz="2100" b="1" dirty="0" smtClean="0">
              <a:latin typeface="Times New Roman" panose="02020603050405020304" pitchFamily="18" charset="0"/>
              <a:cs typeface="Times New Roman" panose="02020603050405020304" pitchFamily="18" charset="0"/>
            </a:endParaRPr>
          </a:p>
          <a:p>
            <a:endParaRPr lang="es-ES" sz="2100" b="1" dirty="0">
              <a:latin typeface="Times New Roman" panose="02020603050405020304" pitchFamily="18" charset="0"/>
              <a:cs typeface="Times New Roman" panose="02020603050405020304" pitchFamily="18" charset="0"/>
            </a:endParaRPr>
          </a:p>
          <a:p>
            <a:pPr marL="0" indent="0">
              <a:buNone/>
            </a:pPr>
            <a:r>
              <a:rPr lang="es-ES" sz="2100" b="1"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837921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1111" y="221344"/>
            <a:ext cx="10018713" cy="939800"/>
          </a:xfrm>
        </p:spPr>
        <p:txBody>
          <a:bodyPr>
            <a:normAutofit/>
          </a:bodyPr>
          <a:lstStyle/>
          <a:p>
            <a:r>
              <a:rPr lang="es-ES" sz="5400" b="1" i="1" spc="50" dirty="0" smtClean="0">
                <a:ln w="0"/>
                <a:solidFill>
                  <a:schemeClr val="accent2">
                    <a:lumMod val="50000"/>
                  </a:schemeClr>
                </a:solidFill>
                <a:effectLst>
                  <a:innerShdw blurRad="63500" dist="50800" dir="13500000">
                    <a:srgbClr val="000000">
                      <a:alpha val="50000"/>
                    </a:srgbClr>
                  </a:innerShdw>
                </a:effectLst>
              </a:rPr>
              <a:t>En base a esa “declaración”…</a:t>
            </a:r>
            <a:endParaRPr lang="es-ES" sz="5400" dirty="0"/>
          </a:p>
        </p:txBody>
      </p:sp>
      <p:sp>
        <p:nvSpPr>
          <p:cNvPr id="3" name="Marcador de contenido 2"/>
          <p:cNvSpPr>
            <a:spLocks noGrp="1"/>
          </p:cNvSpPr>
          <p:nvPr>
            <p:ph idx="1"/>
          </p:nvPr>
        </p:nvSpPr>
        <p:spPr>
          <a:xfrm>
            <a:off x="0" y="110836"/>
            <a:ext cx="11836853" cy="6373090"/>
          </a:xfrm>
        </p:spPr>
        <p:txBody>
          <a:bodyPr>
            <a:noAutofit/>
          </a:bodyPr>
          <a:lstStyle/>
          <a:p>
            <a:pPr marL="0" indent="0" algn="r">
              <a:buNone/>
            </a:pPr>
            <a:r>
              <a:rPr lang="es-ES" sz="2800" b="1" dirty="0"/>
              <a:t>  </a:t>
            </a:r>
            <a:r>
              <a:rPr lang="es-ES" sz="2800" b="1" dirty="0" smtClean="0"/>
              <a:t>		</a:t>
            </a:r>
          </a:p>
          <a:p>
            <a:pPr marL="0" indent="0" algn="r">
              <a:buNone/>
            </a:pPr>
            <a:endParaRPr lang="es-ES" sz="2800" b="1" dirty="0"/>
          </a:p>
          <a:p>
            <a:pPr marL="0" indent="0" algn="r">
              <a:buNone/>
            </a:pPr>
            <a:r>
              <a:rPr lang="es-ES" sz="3600" b="1" dirty="0" smtClean="0"/>
              <a:t>	  Los </a:t>
            </a:r>
            <a:r>
              <a:rPr lang="es-ES" sz="3600" b="1" dirty="0"/>
              <a:t>representantes del Ministerio de Salud de la </a:t>
            </a:r>
            <a:r>
              <a:rPr lang="es-ES" sz="3600" b="1" dirty="0" smtClean="0"/>
              <a:t>	  			 República </a:t>
            </a:r>
            <a:r>
              <a:rPr lang="es-ES" sz="3600" b="1" dirty="0"/>
              <a:t>Popular China informaron sobre la </a:t>
            </a:r>
            <a:r>
              <a:rPr lang="es-ES" sz="3600" b="1" dirty="0" smtClean="0"/>
              <a:t>situación </a:t>
            </a:r>
            <a:r>
              <a:rPr lang="es-ES" sz="3600" b="1" dirty="0"/>
              <a:t>y </a:t>
            </a:r>
            <a:r>
              <a:rPr lang="es-ES" sz="3600" b="1" dirty="0" smtClean="0"/>
              <a:t>  	las </a:t>
            </a:r>
            <a:r>
              <a:rPr lang="es-ES" sz="3600" b="1" dirty="0"/>
              <a:t>medidas de salud </a:t>
            </a:r>
            <a:r>
              <a:rPr lang="es-ES" sz="3600" b="1" dirty="0" smtClean="0"/>
              <a:t>pública adoptadas. El 30 de enero  	ya había 7711 </a:t>
            </a:r>
            <a:r>
              <a:rPr lang="es-ES" sz="3600" b="1" dirty="0"/>
              <a:t>casos </a:t>
            </a:r>
            <a:r>
              <a:rPr lang="es-ES" sz="3600" b="1" dirty="0" smtClean="0"/>
              <a:t>confirmados, 12167 </a:t>
            </a:r>
            <a:r>
              <a:rPr lang="es-ES" sz="3600" b="1" dirty="0"/>
              <a:t>casos sospechosos en todo el país, 170 muertes, 83 casos en 18 países. De esos casos, solo 7 no habían viajado a China. </a:t>
            </a:r>
            <a:r>
              <a:rPr lang="es-ES" sz="3600" b="1" dirty="0" smtClean="0"/>
              <a:t>	Hubo </a:t>
            </a:r>
            <a:r>
              <a:rPr lang="es-ES" sz="3600" b="1" dirty="0"/>
              <a:t>transmisión interpersonal en tres países fuera de China. Uno de estos casos </a:t>
            </a:r>
            <a:r>
              <a:rPr lang="es-ES" sz="3600" b="1" dirty="0" smtClean="0"/>
              <a:t>era grave. No hubo víctimas.</a:t>
            </a:r>
            <a:r>
              <a:rPr lang="es-ES" sz="2800" b="1" dirty="0" smtClean="0"/>
              <a:t>  </a:t>
            </a:r>
          </a:p>
        </p:txBody>
      </p:sp>
    </p:spTree>
    <p:extLst>
      <p:ext uri="{BB962C8B-B14F-4D97-AF65-F5344CB8AC3E}">
        <p14:creationId xmlns:p14="http://schemas.microsoft.com/office/powerpoint/2010/main" val="16080326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5568" y="148772"/>
            <a:ext cx="10018713" cy="1172029"/>
          </a:xfrm>
        </p:spPr>
        <p:txBody>
          <a:bodyPr>
            <a:noAutofit/>
          </a:bodyPr>
          <a:lstStyle/>
          <a:p>
            <a:r>
              <a:rPr lang="es-ES" sz="5500" b="1" i="1" spc="50" dirty="0" smtClean="0">
                <a:ln w="0"/>
                <a:solidFill>
                  <a:schemeClr val="accent2">
                    <a:lumMod val="50000"/>
                  </a:schemeClr>
                </a:solidFill>
                <a:effectLst>
                  <a:innerShdw blurRad="63500" dist="50800" dir="13500000">
                    <a:srgbClr val="000000">
                      <a:alpha val="50000"/>
                    </a:srgbClr>
                  </a:innerShdw>
                </a:effectLst>
              </a:rPr>
              <a:t>Todo cambia en solo 41 días…</a:t>
            </a:r>
            <a:endParaRPr lang="es-ES" sz="5500" dirty="0"/>
          </a:p>
        </p:txBody>
      </p:sp>
      <p:sp>
        <p:nvSpPr>
          <p:cNvPr id="3" name="Marcador de contenido 2"/>
          <p:cNvSpPr>
            <a:spLocks noGrp="1"/>
          </p:cNvSpPr>
          <p:nvPr>
            <p:ph idx="1"/>
          </p:nvPr>
        </p:nvSpPr>
        <p:spPr>
          <a:xfrm>
            <a:off x="0" y="1856509"/>
            <a:ext cx="12192000" cy="5001492"/>
          </a:xfrm>
        </p:spPr>
        <p:txBody>
          <a:bodyPr>
            <a:noAutofit/>
          </a:bodyPr>
          <a:lstStyle/>
          <a:p>
            <a:pPr marL="0" indent="0">
              <a:buNone/>
            </a:pPr>
            <a:r>
              <a:rPr lang="es-ES" sz="1900" b="1" dirty="0" smtClean="0"/>
              <a:t>		</a:t>
            </a:r>
            <a:r>
              <a:rPr lang="es-ES" sz="1900" b="1" dirty="0"/>
              <a:t>	</a:t>
            </a:r>
          </a:p>
        </p:txBody>
      </p:sp>
      <p:sp>
        <p:nvSpPr>
          <p:cNvPr id="5" name="Rectángulo 4"/>
          <p:cNvSpPr/>
          <p:nvPr/>
        </p:nvSpPr>
        <p:spPr>
          <a:xfrm>
            <a:off x="0" y="1166199"/>
            <a:ext cx="12192000" cy="4801314"/>
          </a:xfrm>
          <a:prstGeom prst="rect">
            <a:avLst/>
          </a:prstGeom>
        </p:spPr>
        <p:txBody>
          <a:bodyPr wrap="square">
            <a:spAutoFit/>
          </a:bodyPr>
          <a:lstStyle/>
          <a:p>
            <a:pPr algn="r"/>
            <a:endParaRPr lang="es-ES" dirty="0" smtClean="0">
              <a:latin typeface="Arial Black" panose="020B0A04020102020204" pitchFamily="34" charset="0"/>
            </a:endParaRPr>
          </a:p>
          <a:p>
            <a:pPr algn="r"/>
            <a:endParaRPr lang="es-ES" dirty="0">
              <a:latin typeface="Arial Black" panose="020B0A04020102020204" pitchFamily="34" charset="0"/>
            </a:endParaRPr>
          </a:p>
          <a:p>
            <a:pPr algn="r"/>
            <a:r>
              <a:rPr lang="es-ES" dirty="0" smtClean="0">
                <a:latin typeface="Arial Black" panose="020B0A04020102020204" pitchFamily="34" charset="0"/>
              </a:rPr>
              <a:t>… cuando gracias a la OMS, pasábamos de “emergencia </a:t>
            </a:r>
            <a:r>
              <a:rPr lang="es-ES" dirty="0">
                <a:latin typeface="Arial Black" panose="020B0A04020102020204" pitchFamily="34" charset="0"/>
              </a:rPr>
              <a:t>de salud pública </a:t>
            </a:r>
            <a:r>
              <a:rPr lang="es-ES" dirty="0" smtClean="0">
                <a:latin typeface="Arial Black" panose="020B0A04020102020204" pitchFamily="34" charset="0"/>
              </a:rPr>
              <a:t>de importancia  	internacional” a  “pandemia </a:t>
            </a:r>
            <a:r>
              <a:rPr lang="es-ES" dirty="0">
                <a:latin typeface="Arial Black" panose="020B0A04020102020204" pitchFamily="34" charset="0"/>
              </a:rPr>
              <a:t>internacional”, </a:t>
            </a:r>
            <a:r>
              <a:rPr lang="es-ES" dirty="0" smtClean="0">
                <a:latin typeface="Arial Black" panose="020B0A04020102020204" pitchFamily="34" charset="0"/>
              </a:rPr>
              <a:t>tras rueda de prensa del Director </a:t>
            </a:r>
            <a:r>
              <a:rPr lang="es-ES" dirty="0">
                <a:latin typeface="Arial Black" panose="020B0A04020102020204" pitchFamily="34" charset="0"/>
              </a:rPr>
              <a:t>General </a:t>
            </a:r>
            <a:r>
              <a:rPr lang="es-ES" dirty="0" smtClean="0">
                <a:latin typeface="Arial Black" panose="020B0A04020102020204" pitchFamily="34" charset="0"/>
              </a:rPr>
              <a:t>	de </a:t>
            </a:r>
            <a:r>
              <a:rPr lang="es-ES" dirty="0">
                <a:latin typeface="Arial Black" panose="020B0A04020102020204" pitchFamily="34" charset="0"/>
              </a:rPr>
              <a:t>la Organización Mundial de la Salud, el político nacido en Eritrea en 1965, y ex </a:t>
            </a:r>
            <a:r>
              <a:rPr lang="es-ES" dirty="0" smtClean="0">
                <a:latin typeface="Arial Black" panose="020B0A04020102020204" pitchFamily="34" charset="0"/>
              </a:rPr>
              <a:t>	Ministro </a:t>
            </a:r>
            <a:r>
              <a:rPr lang="es-ES" dirty="0">
                <a:latin typeface="Arial Black" panose="020B0A04020102020204" pitchFamily="34" charset="0"/>
              </a:rPr>
              <a:t>de Relaciones Exteriores de Etiopía, </a:t>
            </a:r>
            <a:r>
              <a:rPr lang="es-ES" dirty="0" err="1">
                <a:latin typeface="Arial Black" panose="020B0A04020102020204" pitchFamily="34" charset="0"/>
              </a:rPr>
              <a:t>Tedros</a:t>
            </a:r>
            <a:r>
              <a:rPr lang="es-ES" dirty="0">
                <a:latin typeface="Arial Black" panose="020B0A04020102020204" pitchFamily="34" charset="0"/>
              </a:rPr>
              <a:t> </a:t>
            </a:r>
            <a:r>
              <a:rPr lang="es-ES" dirty="0" err="1">
                <a:latin typeface="Arial Black" panose="020B0A04020102020204" pitchFamily="34" charset="0"/>
              </a:rPr>
              <a:t>Adhanom</a:t>
            </a:r>
            <a:r>
              <a:rPr lang="es-ES" dirty="0">
                <a:latin typeface="Arial Black" panose="020B0A04020102020204" pitchFamily="34" charset="0"/>
              </a:rPr>
              <a:t> </a:t>
            </a:r>
            <a:r>
              <a:rPr lang="es-ES" dirty="0" err="1">
                <a:latin typeface="Arial Black" panose="020B0A04020102020204" pitchFamily="34" charset="0"/>
              </a:rPr>
              <a:t>Ghebreyesus</a:t>
            </a:r>
            <a:r>
              <a:rPr lang="es-ES" dirty="0">
                <a:latin typeface="Arial Black" panose="020B0A04020102020204" pitchFamily="34" charset="0"/>
              </a:rPr>
              <a:t>, el pasado 11 de </a:t>
            </a:r>
            <a:r>
              <a:rPr lang="es-ES" dirty="0" smtClean="0">
                <a:latin typeface="Arial Black" panose="020B0A04020102020204" pitchFamily="34" charset="0"/>
              </a:rPr>
              <a:t>marzo. </a:t>
            </a:r>
          </a:p>
          <a:p>
            <a:endParaRPr lang="es-ES" dirty="0" smtClean="0">
              <a:latin typeface="Arial Black" panose="020B0A04020102020204" pitchFamily="34" charset="0"/>
            </a:endParaRPr>
          </a:p>
          <a:p>
            <a:endParaRPr lang="es-ES" dirty="0">
              <a:latin typeface="Arial Black" panose="020B0A04020102020204" pitchFamily="34" charset="0"/>
            </a:endParaRPr>
          </a:p>
          <a:p>
            <a:r>
              <a:rPr lang="es-ES" dirty="0" smtClean="0">
                <a:latin typeface="Arial Black" panose="020B0A04020102020204" pitchFamily="34" charset="0"/>
              </a:rPr>
              <a:t>	</a:t>
            </a:r>
          </a:p>
          <a:p>
            <a:r>
              <a:rPr lang="es-ES" dirty="0" smtClean="0">
                <a:latin typeface="Arial Black" panose="020B0A04020102020204" pitchFamily="34" charset="0"/>
              </a:rPr>
              <a:t>	El 30 de enero, la declaración no concordaba con la anterior: “El </a:t>
            </a:r>
            <a:r>
              <a:rPr lang="es-ES" dirty="0">
                <a:latin typeface="Arial Black" panose="020B0A04020102020204" pitchFamily="34" charset="0"/>
              </a:rPr>
              <a:t>Comité está </a:t>
            </a:r>
            <a:r>
              <a:rPr lang="es-ES" dirty="0" smtClean="0">
                <a:latin typeface="Arial Black" panose="020B0A04020102020204" pitchFamily="34" charset="0"/>
              </a:rPr>
              <a:t> 	convencido de </a:t>
            </a:r>
            <a:r>
              <a:rPr lang="es-ES" dirty="0">
                <a:latin typeface="Arial Black" panose="020B0A04020102020204" pitchFamily="34" charset="0"/>
              </a:rPr>
              <a:t>que todavía es posible interrumpir la propagación del virus, si los </a:t>
            </a:r>
            <a:r>
              <a:rPr lang="es-ES" dirty="0" smtClean="0">
                <a:latin typeface="Arial Black" panose="020B0A04020102020204" pitchFamily="34" charset="0"/>
              </a:rPr>
              <a:t>países 	aplican medidas </a:t>
            </a:r>
            <a:r>
              <a:rPr lang="es-ES" dirty="0">
                <a:latin typeface="Arial Black" panose="020B0A04020102020204" pitchFamily="34" charset="0"/>
              </a:rPr>
              <a:t>sólidas para detectar pronto la enfermedad, aislar y tratar los </a:t>
            </a:r>
            <a:r>
              <a:rPr lang="es-ES" dirty="0" smtClean="0">
                <a:latin typeface="Arial Black" panose="020B0A04020102020204" pitchFamily="34" charset="0"/>
              </a:rPr>
              <a:t>casos</a:t>
            </a:r>
            <a:r>
              <a:rPr lang="es-ES" dirty="0">
                <a:latin typeface="Arial Black" panose="020B0A04020102020204" pitchFamily="34" charset="0"/>
              </a:rPr>
              <a:t>, </a:t>
            </a:r>
            <a:r>
              <a:rPr lang="es-ES" dirty="0" smtClean="0">
                <a:latin typeface="Arial Black" panose="020B0A04020102020204" pitchFamily="34" charset="0"/>
              </a:rPr>
              <a:t>	hacer seguimiento </a:t>
            </a:r>
            <a:r>
              <a:rPr lang="es-ES" dirty="0">
                <a:latin typeface="Arial Black" panose="020B0A04020102020204" pitchFamily="34" charset="0"/>
              </a:rPr>
              <a:t>de los contactos y promover medidas de distanciamiento </a:t>
            </a:r>
            <a:r>
              <a:rPr lang="es-ES" dirty="0" smtClean="0">
                <a:latin typeface="Arial Black" panose="020B0A04020102020204" pitchFamily="34" charset="0"/>
              </a:rPr>
              <a:t>físico </a:t>
            </a:r>
            <a:r>
              <a:rPr lang="es-ES" dirty="0">
                <a:latin typeface="Arial Black" panose="020B0A04020102020204" pitchFamily="34" charset="0"/>
              </a:rPr>
              <a:t>en </a:t>
            </a:r>
            <a:r>
              <a:rPr lang="es-ES" dirty="0" smtClean="0">
                <a:latin typeface="Arial Black" panose="020B0A04020102020204" pitchFamily="34" charset="0"/>
              </a:rPr>
              <a:t>  	las relaciones sociales </a:t>
            </a:r>
            <a:r>
              <a:rPr lang="es-ES" dirty="0">
                <a:latin typeface="Arial Black" panose="020B0A04020102020204" pitchFamily="34" charset="0"/>
              </a:rPr>
              <a:t>que estén en consonancia con el riesgo. Es </a:t>
            </a:r>
            <a:r>
              <a:rPr lang="es-ES" dirty="0" smtClean="0">
                <a:latin typeface="Arial Black" panose="020B0A04020102020204" pitchFamily="34" charset="0"/>
              </a:rPr>
              <a:t>importante </a:t>
            </a:r>
            <a:r>
              <a:rPr lang="es-ES" dirty="0">
                <a:latin typeface="Arial Black" panose="020B0A04020102020204" pitchFamily="34" charset="0"/>
              </a:rPr>
              <a:t>señalar </a:t>
            </a:r>
            <a:r>
              <a:rPr lang="es-ES" dirty="0" smtClean="0">
                <a:latin typeface="Arial Black" panose="020B0A04020102020204" pitchFamily="34" charset="0"/>
              </a:rPr>
              <a:t>	que mientras </a:t>
            </a:r>
            <a:r>
              <a:rPr lang="es-ES" dirty="0">
                <a:latin typeface="Arial Black" panose="020B0A04020102020204" pitchFamily="34" charset="0"/>
              </a:rPr>
              <a:t>la situación </a:t>
            </a:r>
            <a:r>
              <a:rPr lang="es-ES" dirty="0" smtClean="0">
                <a:latin typeface="Arial Black" panose="020B0A04020102020204" pitchFamily="34" charset="0"/>
              </a:rPr>
              <a:t>siga </a:t>
            </a:r>
            <a:r>
              <a:rPr lang="es-ES" dirty="0">
                <a:latin typeface="Arial Black" panose="020B0A04020102020204" pitchFamily="34" charset="0"/>
              </a:rPr>
              <a:t>evolucionando, también lo harán </a:t>
            </a:r>
            <a:r>
              <a:rPr lang="es-ES" dirty="0" smtClean="0">
                <a:latin typeface="Arial Black" panose="020B0A04020102020204" pitchFamily="34" charset="0"/>
              </a:rPr>
              <a:t>los </a:t>
            </a:r>
            <a:r>
              <a:rPr lang="es-ES" dirty="0">
                <a:latin typeface="Arial Black" panose="020B0A04020102020204" pitchFamily="34" charset="0"/>
              </a:rPr>
              <a:t>objetivos </a:t>
            </a:r>
            <a:r>
              <a:rPr lang="es-ES" dirty="0" smtClean="0">
                <a:latin typeface="Arial Black" panose="020B0A04020102020204" pitchFamily="34" charset="0"/>
              </a:rPr>
              <a:t>	estratégicos </a:t>
            </a:r>
            <a:r>
              <a:rPr lang="es-ES" dirty="0">
                <a:latin typeface="Arial Black" panose="020B0A04020102020204" pitchFamily="34" charset="0"/>
              </a:rPr>
              <a:t>y </a:t>
            </a:r>
            <a:r>
              <a:rPr lang="es-ES" dirty="0" smtClean="0">
                <a:latin typeface="Arial Black" panose="020B0A04020102020204" pitchFamily="34" charset="0"/>
              </a:rPr>
              <a:t>las </a:t>
            </a:r>
            <a:r>
              <a:rPr lang="es-ES" dirty="0">
                <a:latin typeface="Arial Black" panose="020B0A04020102020204" pitchFamily="34" charset="0"/>
              </a:rPr>
              <a:t>medidas para prevenir y </a:t>
            </a:r>
            <a:r>
              <a:rPr lang="es-ES" dirty="0" smtClean="0">
                <a:latin typeface="Arial Black" panose="020B0A04020102020204" pitchFamily="34" charset="0"/>
              </a:rPr>
              <a:t>reducir la </a:t>
            </a:r>
            <a:r>
              <a:rPr lang="es-ES" dirty="0">
                <a:latin typeface="Arial Black" panose="020B0A04020102020204" pitchFamily="34" charset="0"/>
              </a:rPr>
              <a:t>propagación de la </a:t>
            </a:r>
            <a:r>
              <a:rPr lang="es-ES" dirty="0" smtClean="0">
                <a:latin typeface="Arial Black" panose="020B0A04020102020204" pitchFamily="34" charset="0"/>
              </a:rPr>
              <a:t>infección.” </a:t>
            </a:r>
            <a:endParaRPr lang="es-ES" dirty="0">
              <a:latin typeface="Arial Black" panose="020B0A04020102020204" pitchFamily="34" charset="0"/>
            </a:endParaRPr>
          </a:p>
        </p:txBody>
      </p:sp>
    </p:spTree>
    <p:extLst>
      <p:ext uri="{BB962C8B-B14F-4D97-AF65-F5344CB8AC3E}">
        <p14:creationId xmlns:p14="http://schemas.microsoft.com/office/powerpoint/2010/main" val="3520912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7840" y="103909"/>
            <a:ext cx="10018711" cy="1116874"/>
          </a:xfrm>
        </p:spPr>
        <p:txBody>
          <a:bodyPr>
            <a:normAutofit/>
          </a:bodyPr>
          <a:lstStyle/>
          <a:p>
            <a:r>
              <a:rPr lang="es-ES" sz="5900" b="1" i="1" spc="50" dirty="0" smtClean="0">
                <a:ln w="0"/>
                <a:solidFill>
                  <a:srgbClr val="80C34F">
                    <a:lumMod val="50000"/>
                  </a:srgbClr>
                </a:solidFill>
                <a:effectLst>
                  <a:innerShdw blurRad="63500" dist="50800" dir="13500000">
                    <a:srgbClr val="000000">
                      <a:alpha val="50000"/>
                    </a:srgbClr>
                  </a:innerShdw>
                </a:effectLst>
              </a:rPr>
              <a:t>Una vez tardaron tres días… </a:t>
            </a:r>
            <a:endParaRPr lang="es-ES" dirty="0"/>
          </a:p>
        </p:txBody>
      </p:sp>
      <p:sp>
        <p:nvSpPr>
          <p:cNvPr id="3" name="Marcador de texto 2"/>
          <p:cNvSpPr>
            <a:spLocks noGrp="1"/>
          </p:cNvSpPr>
          <p:nvPr>
            <p:ph type="body" idx="1"/>
          </p:nvPr>
        </p:nvSpPr>
        <p:spPr>
          <a:xfrm>
            <a:off x="1454728" y="1052945"/>
            <a:ext cx="10048298" cy="5805055"/>
          </a:xfrm>
        </p:spPr>
        <p:txBody>
          <a:bodyPr>
            <a:normAutofit/>
          </a:bodyPr>
          <a:lstStyle/>
          <a:p>
            <a:r>
              <a:rPr lang="es-ES" sz="2800" b="1" dirty="0">
                <a:latin typeface="Wide Latin" panose="020A0A07050505020404" pitchFamily="18" charset="0"/>
              </a:rPr>
              <a:t>La OMS </a:t>
            </a:r>
            <a:r>
              <a:rPr lang="es-ES" sz="2800" b="1" dirty="0" smtClean="0">
                <a:latin typeface="Wide Latin" panose="020A0A07050505020404" pitchFamily="18" charset="0"/>
              </a:rPr>
              <a:t>nombraba </a:t>
            </a:r>
            <a:r>
              <a:rPr lang="es-ES" sz="2800" b="1" dirty="0">
                <a:latin typeface="Wide Latin" panose="020A0A07050505020404" pitchFamily="18" charset="0"/>
              </a:rPr>
              <a:t>al dictador </a:t>
            </a:r>
            <a:r>
              <a:rPr lang="es-ES" sz="2800" b="1" dirty="0" err="1">
                <a:latin typeface="Wide Latin" panose="020A0A07050505020404" pitchFamily="18" charset="0"/>
              </a:rPr>
              <a:t>Mugabe</a:t>
            </a:r>
            <a:r>
              <a:rPr lang="es-ES" sz="2800" b="1" dirty="0">
                <a:latin typeface="Wide Latin" panose="020A0A07050505020404" pitchFamily="18" charset="0"/>
              </a:rPr>
              <a:t> embajador en África y lo </a:t>
            </a:r>
            <a:r>
              <a:rPr lang="es-ES" sz="2800" b="1" dirty="0" smtClean="0">
                <a:latin typeface="Wide Latin" panose="020A0A07050505020404" pitchFamily="18" charset="0"/>
              </a:rPr>
              <a:t>cesaba </a:t>
            </a:r>
            <a:r>
              <a:rPr lang="es-ES" sz="2800" b="1" dirty="0">
                <a:latin typeface="Wide Latin" panose="020A0A07050505020404" pitchFamily="18" charset="0"/>
              </a:rPr>
              <a:t>a los 3 días </a:t>
            </a:r>
            <a:r>
              <a:rPr lang="es-ES" sz="2800" b="1" dirty="0" smtClean="0">
                <a:latin typeface="Wide Latin" panose="020A0A07050505020404" pitchFamily="18" charset="0"/>
              </a:rPr>
              <a:t>(23/10/2017).</a:t>
            </a:r>
          </a:p>
          <a:p>
            <a:endParaRPr lang="es-ES" sz="2800" b="1" dirty="0">
              <a:latin typeface="Wide Latin" panose="020A0A07050505020404" pitchFamily="18" charset="0"/>
            </a:endParaRPr>
          </a:p>
          <a:p>
            <a:r>
              <a:rPr lang="es-ES" sz="2800" b="1" dirty="0">
                <a:latin typeface="Wide Latin" panose="020A0A07050505020404" pitchFamily="18" charset="0"/>
              </a:rPr>
              <a:t>La organización </a:t>
            </a:r>
            <a:r>
              <a:rPr lang="es-ES" sz="2800" b="1" dirty="0" smtClean="0">
                <a:latin typeface="Wide Latin" panose="020A0A07050505020404" pitchFamily="18" charset="0"/>
              </a:rPr>
              <a:t>reculaba </a:t>
            </a:r>
            <a:r>
              <a:rPr lang="es-ES" sz="2800" b="1" dirty="0">
                <a:latin typeface="Wide Latin" panose="020A0A07050505020404" pitchFamily="18" charset="0"/>
              </a:rPr>
              <a:t>tras las </a:t>
            </a:r>
            <a:r>
              <a:rPr lang="es-ES" sz="2800" b="1" dirty="0" smtClean="0">
                <a:latin typeface="Wide Latin" panose="020A0A07050505020404" pitchFamily="18" charset="0"/>
              </a:rPr>
              <a:t>críticas </a:t>
            </a:r>
            <a:r>
              <a:rPr lang="es-ES" sz="2800" b="1" dirty="0">
                <a:latin typeface="Wide Latin" panose="020A0A07050505020404" pitchFamily="18" charset="0"/>
              </a:rPr>
              <a:t>al presidente de Zimbabue, que ni siquiera </a:t>
            </a:r>
            <a:r>
              <a:rPr lang="es-ES" sz="2800" b="1" dirty="0" smtClean="0">
                <a:latin typeface="Wide Latin" panose="020A0A07050505020404" pitchFamily="18" charset="0"/>
              </a:rPr>
              <a:t>utilizaba </a:t>
            </a:r>
            <a:r>
              <a:rPr lang="es-ES" sz="2800" b="1" dirty="0">
                <a:latin typeface="Wide Latin" panose="020A0A07050505020404" pitchFamily="18" charset="0"/>
              </a:rPr>
              <a:t>el sistema sanitario del </a:t>
            </a:r>
            <a:r>
              <a:rPr lang="es-ES" sz="2800" b="1" dirty="0" smtClean="0">
                <a:latin typeface="Wide Latin" panose="020A0A07050505020404" pitchFamily="18" charset="0"/>
              </a:rPr>
              <a:t>país. </a:t>
            </a:r>
            <a:endParaRPr lang="es-ES" sz="2800" b="1" dirty="0">
              <a:latin typeface="Wide Latin" panose="020A0A07050505020404" pitchFamily="18" charset="0"/>
            </a:endParaRPr>
          </a:p>
          <a:p>
            <a:pPr marL="285750" lvl="0" indent="-285750" algn="just">
              <a:buClr>
                <a:srgbClr val="30ACEC">
                  <a:lumMod val="75000"/>
                </a:srgbClr>
              </a:buClr>
              <a:buFont typeface="Arial"/>
              <a:buChar char="•"/>
            </a:pPr>
            <a:endParaRPr lang="es-ES" sz="2600" b="1" dirty="0">
              <a:solidFill>
                <a:prstClr val="black"/>
              </a:solidFill>
            </a:endParaRPr>
          </a:p>
        </p:txBody>
      </p:sp>
    </p:spTree>
    <p:extLst>
      <p:ext uri="{BB962C8B-B14F-4D97-AF65-F5344CB8AC3E}">
        <p14:creationId xmlns:p14="http://schemas.microsoft.com/office/powerpoint/2010/main" val="2727242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0373" y="106252"/>
            <a:ext cx="10018713" cy="821028"/>
          </a:xfrm>
        </p:spPr>
        <p:txBody>
          <a:bodyPr>
            <a:noAutofit/>
          </a:bodyPr>
          <a:lstStyle/>
          <a:p>
            <a:pPr algn="l"/>
            <a:r>
              <a:rPr lang="es-ES" sz="3600" b="1" i="1" spc="50" dirty="0" smtClean="0">
                <a:ln w="0"/>
                <a:solidFill>
                  <a:schemeClr val="accent2">
                    <a:lumMod val="50000"/>
                  </a:schemeClr>
                </a:solidFill>
                <a:effectLst>
                  <a:innerShdw blurRad="63500" dist="50800" dir="13500000">
                    <a:srgbClr val="000000">
                      <a:alpha val="50000"/>
                    </a:srgbClr>
                  </a:innerShdw>
                </a:effectLst>
              </a:rPr>
              <a:t>Una mínima cronología inicial…</a:t>
            </a:r>
            <a:endParaRPr lang="es-ES" sz="3600" dirty="0"/>
          </a:p>
        </p:txBody>
      </p:sp>
      <p:sp>
        <p:nvSpPr>
          <p:cNvPr id="3" name="Marcador de contenido 2"/>
          <p:cNvSpPr>
            <a:spLocks noGrp="1"/>
          </p:cNvSpPr>
          <p:nvPr>
            <p:ph idx="1"/>
          </p:nvPr>
        </p:nvSpPr>
        <p:spPr>
          <a:xfrm>
            <a:off x="0" y="927280"/>
            <a:ext cx="12192000" cy="5930721"/>
          </a:xfrm>
        </p:spPr>
        <p:txBody>
          <a:bodyPr>
            <a:normAutofit lnSpcReduction="10000"/>
          </a:bodyPr>
          <a:lstStyle/>
          <a:p>
            <a:pPr marL="0" indent="0" algn="just">
              <a:buNone/>
            </a:pPr>
            <a:endParaRPr lang="es-ES" sz="2200" dirty="0" smtClean="0">
              <a:latin typeface="Bahnschrift SemiBold" panose="020B0502040204020203" pitchFamily="34" charset="0"/>
            </a:endParaRPr>
          </a:p>
          <a:p>
            <a:pPr marL="0" indent="0" algn="just">
              <a:buNone/>
            </a:pPr>
            <a:r>
              <a:rPr lang="es-ES" sz="2200" dirty="0">
                <a:latin typeface="Bahnschrift SemiBold" panose="020B0502040204020203" pitchFamily="34" charset="0"/>
              </a:rPr>
              <a:t>	</a:t>
            </a:r>
            <a:r>
              <a:rPr lang="es-ES" sz="2200" dirty="0" smtClean="0">
                <a:latin typeface="Bahnschrift SemiBold" panose="020B0502040204020203" pitchFamily="34" charset="0"/>
              </a:rPr>
              <a:t>	30/1/2020. Emergencia </a:t>
            </a:r>
            <a:r>
              <a:rPr lang="es-ES" sz="2200" dirty="0">
                <a:latin typeface="Bahnschrift SemiBold" panose="020B0502040204020203" pitchFamily="34" charset="0"/>
              </a:rPr>
              <a:t>de salud pública de importancia </a:t>
            </a:r>
            <a:r>
              <a:rPr lang="es-ES" sz="2200" dirty="0" smtClean="0">
                <a:latin typeface="Bahnschrift SemiBold" panose="020B0502040204020203" pitchFamily="34" charset="0"/>
              </a:rPr>
              <a:t>internacional (OMS).</a:t>
            </a:r>
          </a:p>
          <a:p>
            <a:pPr marL="0" indent="0" algn="r">
              <a:buNone/>
            </a:pPr>
            <a:r>
              <a:rPr lang="es-ES" sz="2200" dirty="0" smtClean="0">
                <a:latin typeface="Bahnschrift SemiBold" panose="020B0502040204020203" pitchFamily="34" charset="0"/>
              </a:rPr>
              <a:t>  	      12/2/2020 </a:t>
            </a:r>
            <a:r>
              <a:rPr lang="es-ES" sz="2200" dirty="0">
                <a:latin typeface="Bahnschrift SemiBold" panose="020B0502040204020203" pitchFamily="34" charset="0"/>
              </a:rPr>
              <a:t>Telediario 15.00 horas. María Purificación Neira González, médica asturiana, </a:t>
            </a:r>
            <a:r>
              <a:rPr lang="es-ES" sz="2200" dirty="0" smtClean="0">
                <a:latin typeface="Bahnschrift SemiBold" panose="020B0502040204020203" pitchFamily="34" charset="0"/>
              </a:rPr>
              <a:t>			 		</a:t>
            </a:r>
            <a:r>
              <a:rPr lang="es-ES" sz="2200" b="1" dirty="0" smtClean="0">
                <a:solidFill>
                  <a:srgbClr val="FF0000"/>
                </a:solidFill>
                <a:latin typeface="Bahnschrift SemiBold" panose="020B0502040204020203" pitchFamily="34" charset="0"/>
              </a:rPr>
              <a:t>directora </a:t>
            </a:r>
            <a:r>
              <a:rPr lang="es-ES" sz="2200" b="1" dirty="0">
                <a:solidFill>
                  <a:srgbClr val="FF0000"/>
                </a:solidFill>
                <a:latin typeface="Bahnschrift SemiBold" panose="020B0502040204020203" pitchFamily="34" charset="0"/>
              </a:rPr>
              <a:t>del Departamento de Salud Pública y Medio Ambiente de la Organización </a:t>
            </a:r>
            <a:r>
              <a:rPr lang="es-ES" sz="2200" b="1" dirty="0" smtClean="0">
                <a:solidFill>
                  <a:srgbClr val="FF0000"/>
                </a:solidFill>
                <a:latin typeface="Bahnschrift SemiBold" panose="020B0502040204020203" pitchFamily="34" charset="0"/>
              </a:rPr>
              <a:t>  			Mundial </a:t>
            </a:r>
            <a:r>
              <a:rPr lang="es-ES" sz="2200" b="1" dirty="0">
                <a:solidFill>
                  <a:srgbClr val="FF0000"/>
                </a:solidFill>
                <a:latin typeface="Bahnschrift SemiBold" panose="020B0502040204020203" pitchFamily="34" charset="0"/>
              </a:rPr>
              <a:t>de la Salud</a:t>
            </a:r>
            <a:r>
              <a:rPr lang="es-ES" sz="2200" dirty="0">
                <a:latin typeface="Bahnschrift SemiBold" panose="020B0502040204020203" pitchFamily="34" charset="0"/>
              </a:rPr>
              <a:t>, </a:t>
            </a:r>
            <a:r>
              <a:rPr lang="es-ES" sz="2200" dirty="0" smtClean="0">
                <a:latin typeface="Bahnschrift SemiBold" panose="020B0502040204020203" pitchFamily="34" charset="0"/>
              </a:rPr>
              <a:t>efectuaba las </a:t>
            </a:r>
            <a:r>
              <a:rPr lang="es-ES" sz="2200" dirty="0">
                <a:latin typeface="Bahnschrift SemiBold" panose="020B0502040204020203" pitchFamily="34" charset="0"/>
              </a:rPr>
              <a:t>siguientes declaraciones públicas, en torno a la </a:t>
            </a:r>
            <a:r>
              <a:rPr lang="es-ES" sz="2200" dirty="0" smtClean="0">
                <a:latin typeface="Bahnschrift SemiBold" panose="020B0502040204020203" pitchFamily="34" charset="0"/>
              </a:rPr>
              <a:t>	 		 		suspensión </a:t>
            </a:r>
            <a:r>
              <a:rPr lang="es-ES" sz="2200" dirty="0">
                <a:latin typeface="Bahnschrift SemiBold" panose="020B0502040204020203" pitchFamily="34" charset="0"/>
              </a:rPr>
              <a:t>del Mobile </a:t>
            </a:r>
            <a:r>
              <a:rPr lang="es-ES" sz="2200" dirty="0" err="1">
                <a:latin typeface="Bahnschrift SemiBold" panose="020B0502040204020203" pitchFamily="34" charset="0"/>
              </a:rPr>
              <a:t>World</a:t>
            </a:r>
            <a:r>
              <a:rPr lang="es-ES" sz="2200" dirty="0">
                <a:latin typeface="Bahnschrift SemiBold" panose="020B0502040204020203" pitchFamily="34" charset="0"/>
              </a:rPr>
              <a:t> </a:t>
            </a:r>
            <a:r>
              <a:rPr lang="es-ES" sz="2200" dirty="0" err="1">
                <a:latin typeface="Bahnschrift SemiBold" panose="020B0502040204020203" pitchFamily="34" charset="0"/>
              </a:rPr>
              <a:t>Congress</a:t>
            </a:r>
            <a:r>
              <a:rPr lang="es-ES" sz="2200" dirty="0">
                <a:latin typeface="Bahnschrift SemiBold" panose="020B0502040204020203" pitchFamily="34" charset="0"/>
              </a:rPr>
              <a:t> de Barcelona: </a:t>
            </a:r>
            <a:r>
              <a:rPr lang="es-ES" sz="2200" dirty="0" smtClean="0">
                <a:latin typeface="Bahnschrift SemiBold" panose="020B0502040204020203" pitchFamily="34" charset="0"/>
              </a:rPr>
              <a:t>“No </a:t>
            </a:r>
            <a:r>
              <a:rPr lang="es-ES" sz="2200" dirty="0">
                <a:latin typeface="Bahnschrift SemiBold" panose="020B0502040204020203" pitchFamily="34" charset="0"/>
              </a:rPr>
              <a:t>hay justificación para </a:t>
            </a:r>
            <a:r>
              <a:rPr lang="es-ES" sz="2200" dirty="0" smtClean="0">
                <a:latin typeface="Bahnschrift SemiBold" panose="020B0502040204020203" pitchFamily="34" charset="0"/>
              </a:rPr>
              <a:t> 		   			restricciones ni </a:t>
            </a:r>
            <a:r>
              <a:rPr lang="es-ES" sz="2200" dirty="0">
                <a:latin typeface="Bahnschrift SemiBold" panose="020B0502040204020203" pitchFamily="34" charset="0"/>
              </a:rPr>
              <a:t>de viajes ni de comercio porque precisamente las consecuencias y los efectos secundarios a nivel económico y social podrían ser </a:t>
            </a:r>
            <a:r>
              <a:rPr lang="es-ES" sz="2200" dirty="0" smtClean="0">
                <a:latin typeface="Bahnschrift SemiBold" panose="020B0502040204020203" pitchFamily="34" charset="0"/>
              </a:rPr>
              <a:t>dramáticos”.</a:t>
            </a:r>
          </a:p>
          <a:p>
            <a:pPr marL="0" indent="0" algn="just">
              <a:buNone/>
            </a:pPr>
            <a:r>
              <a:rPr lang="es-ES" sz="2200" dirty="0" smtClean="0">
                <a:latin typeface="Bahnschrift SemiBold" panose="020B0502040204020203" pitchFamily="34" charset="0"/>
              </a:rPr>
              <a:t>            Se </a:t>
            </a:r>
            <a:r>
              <a:rPr lang="es-ES" sz="2200" dirty="0">
                <a:latin typeface="Bahnschrift SemiBold" panose="020B0502040204020203" pitchFamily="34" charset="0"/>
              </a:rPr>
              <a:t>informaba y veía como en convocatorias de </a:t>
            </a:r>
            <a:r>
              <a:rPr lang="es-ES" sz="2200" dirty="0" err="1">
                <a:latin typeface="Bahnschrift SemiBold" panose="020B0502040204020203" pitchFamily="34" charset="0"/>
              </a:rPr>
              <a:t>Amsterdam</a:t>
            </a:r>
            <a:r>
              <a:rPr lang="es-ES" sz="2200" dirty="0">
                <a:latin typeface="Bahnschrift SemiBold" panose="020B0502040204020203" pitchFamily="34" charset="0"/>
              </a:rPr>
              <a:t> y San Francisco eran evidentes las </a:t>
            </a:r>
            <a:r>
              <a:rPr lang="es-ES" sz="2200" dirty="0" smtClean="0">
                <a:latin typeface="Bahnschrift SemiBold" panose="020B0502040204020203" pitchFamily="34" charset="0"/>
              </a:rPr>
              <a:t>	medidas </a:t>
            </a:r>
            <a:r>
              <a:rPr lang="es-ES" sz="2200" dirty="0">
                <a:latin typeface="Bahnschrift SemiBold" panose="020B0502040204020203" pitchFamily="34" charset="0"/>
              </a:rPr>
              <a:t>de seguridad, con mascarillas para las personas asistentes, así como que ya eran, </a:t>
            </a:r>
            <a:r>
              <a:rPr lang="es-ES" sz="2200" dirty="0" smtClean="0">
                <a:latin typeface="Bahnschrift SemiBold" panose="020B0502040204020203" pitchFamily="34" charset="0"/>
              </a:rPr>
              <a:t>	oficialmente</a:t>
            </a:r>
            <a:r>
              <a:rPr lang="es-ES" sz="2200" dirty="0">
                <a:latin typeface="Bahnschrift SemiBold" panose="020B0502040204020203" pitchFamily="34" charset="0"/>
              </a:rPr>
              <a:t>, más de 1100 las personas fallecidas por el coronavirus en China, y aunque el </a:t>
            </a:r>
            <a:r>
              <a:rPr lang="es-ES" sz="2200" dirty="0" smtClean="0">
                <a:latin typeface="Bahnschrift SemiBold" panose="020B0502040204020203" pitchFamily="34" charset="0"/>
              </a:rPr>
              <a:t>	número </a:t>
            </a:r>
            <a:r>
              <a:rPr lang="es-ES" sz="2200" dirty="0">
                <a:latin typeface="Bahnschrift SemiBold" panose="020B0502040204020203" pitchFamily="34" charset="0"/>
              </a:rPr>
              <a:t>de contagios superaba los 44500, la periodista Ana Blanco, sin citar fuente alguna, </a:t>
            </a:r>
            <a:r>
              <a:rPr lang="es-ES" sz="2200" dirty="0" smtClean="0">
                <a:latin typeface="Bahnschrift SemiBold" panose="020B0502040204020203" pitchFamily="34" charset="0"/>
              </a:rPr>
              <a:t>	mencionaba </a:t>
            </a:r>
            <a:r>
              <a:rPr lang="es-ES" sz="2200" dirty="0">
                <a:latin typeface="Bahnschrift SemiBold" panose="020B0502040204020203" pitchFamily="34" charset="0"/>
              </a:rPr>
              <a:t>literalmente: </a:t>
            </a:r>
            <a:r>
              <a:rPr lang="es-ES" sz="2200" dirty="0" smtClean="0">
                <a:latin typeface="Bahnschrift SemiBold" panose="020B0502040204020203" pitchFamily="34" charset="0"/>
              </a:rPr>
              <a:t>“parece </a:t>
            </a:r>
            <a:r>
              <a:rPr lang="es-ES" sz="2200" dirty="0">
                <a:latin typeface="Bahnschrift SemiBold" panose="020B0502040204020203" pitchFamily="34" charset="0"/>
              </a:rPr>
              <a:t>que se ha frenado el avance de la enfermedad. Desde la </a:t>
            </a:r>
            <a:r>
              <a:rPr lang="es-ES" sz="2200" dirty="0" smtClean="0">
                <a:latin typeface="Bahnschrift SemiBold" panose="020B0502040204020203" pitchFamily="34" charset="0"/>
              </a:rPr>
              <a:t>	Organización </a:t>
            </a:r>
            <a:r>
              <a:rPr lang="es-ES" sz="2200" dirty="0">
                <a:latin typeface="Bahnschrift SemiBold" panose="020B0502040204020203" pitchFamily="34" charset="0"/>
              </a:rPr>
              <a:t>Mundial de la Salud destacan esa sensación, una cierta tranquilidad en </a:t>
            </a:r>
            <a:r>
              <a:rPr lang="es-ES" sz="2200" dirty="0" smtClean="0">
                <a:latin typeface="Bahnschrift SemiBold" panose="020B0502040204020203" pitchFamily="34" charset="0"/>
              </a:rPr>
              <a:t>China” 			(</a:t>
            </a:r>
            <a:r>
              <a:rPr lang="es-ES" sz="2200" dirty="0">
                <a:latin typeface="Bahnschrift SemiBold" panose="020B0502040204020203" pitchFamily="34" charset="0"/>
              </a:rPr>
              <a:t>ibídem), todo ello, con imágenes de personal sanitario en China con trajes un tanto </a:t>
            </a:r>
            <a:r>
              <a:rPr lang="es-ES" sz="2200" dirty="0" smtClean="0">
                <a:latin typeface="Bahnschrift SemiBold" panose="020B0502040204020203" pitchFamily="34" charset="0"/>
              </a:rPr>
              <a:t>					similares </a:t>
            </a:r>
            <a:r>
              <a:rPr lang="es-ES" sz="2200" dirty="0">
                <a:latin typeface="Bahnschrift SemiBold" panose="020B0502040204020203" pitchFamily="34" charset="0"/>
              </a:rPr>
              <a:t>a quienes trabajan con material radioactivo. </a:t>
            </a:r>
            <a:endParaRPr lang="es-ES" sz="2200" dirty="0" smtClean="0">
              <a:latin typeface="Bahnschrift SemiBold" panose="020B0502040204020203" pitchFamily="34" charset="0"/>
            </a:endParaRPr>
          </a:p>
          <a:p>
            <a:pPr algn="just"/>
            <a:endParaRPr lang="es-ES" sz="4400" dirty="0"/>
          </a:p>
        </p:txBody>
      </p:sp>
    </p:spTree>
    <p:extLst>
      <p:ext uri="{BB962C8B-B14F-4D97-AF65-F5344CB8AC3E}">
        <p14:creationId xmlns:p14="http://schemas.microsoft.com/office/powerpoint/2010/main" val="1562221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5548" y="117764"/>
            <a:ext cx="10018713" cy="741218"/>
          </a:xfrm>
        </p:spPr>
        <p:txBody>
          <a:bodyPr>
            <a:normAutofit fontScale="90000"/>
          </a:bodyPr>
          <a:lstStyle/>
          <a:p>
            <a:r>
              <a:rPr lang="es-ES" sz="5300" b="1" i="1" spc="50" dirty="0" smtClean="0">
                <a:ln w="0"/>
                <a:solidFill>
                  <a:srgbClr val="80C34F">
                    <a:lumMod val="50000"/>
                  </a:srgbClr>
                </a:solidFill>
                <a:effectLst>
                  <a:innerShdw blurRad="63500" dist="50800" dir="13500000">
                    <a:srgbClr val="000000">
                      <a:alpha val="50000"/>
                    </a:srgbClr>
                  </a:innerShdw>
                </a:effectLst>
              </a:rPr>
              <a:t>METODOLOGÍA</a:t>
            </a:r>
            <a:endParaRPr lang="es-ES" dirty="0"/>
          </a:p>
        </p:txBody>
      </p:sp>
      <p:sp>
        <p:nvSpPr>
          <p:cNvPr id="3" name="Marcador de contenido 2"/>
          <p:cNvSpPr>
            <a:spLocks noGrp="1"/>
          </p:cNvSpPr>
          <p:nvPr>
            <p:ph idx="1"/>
          </p:nvPr>
        </p:nvSpPr>
        <p:spPr>
          <a:xfrm>
            <a:off x="0" y="0"/>
            <a:ext cx="12192000" cy="6857999"/>
          </a:xfrm>
        </p:spPr>
        <p:txBody>
          <a:bodyPr>
            <a:normAutofit lnSpcReduction="10000"/>
          </a:bodyPr>
          <a:lstStyle/>
          <a:p>
            <a:pPr marL="0" indent="0">
              <a:buNone/>
            </a:pPr>
            <a:r>
              <a:rPr lang="es-ES" sz="3200" dirty="0" smtClean="0">
                <a:latin typeface="Book Antiqua" panose="02040602050305030304" pitchFamily="18" charset="0"/>
              </a:rPr>
              <a:t>		</a:t>
            </a:r>
          </a:p>
          <a:p>
            <a:pPr marL="0" indent="0">
              <a:buNone/>
            </a:pPr>
            <a:endParaRPr lang="es-ES" sz="3200" dirty="0">
              <a:latin typeface="Book Antiqua" panose="02040602050305030304" pitchFamily="18" charset="0"/>
            </a:endParaRPr>
          </a:p>
          <a:p>
            <a:pPr marL="0" indent="0">
              <a:buNone/>
            </a:pPr>
            <a:endParaRPr lang="es-ES" sz="3200" dirty="0" smtClean="0">
              <a:latin typeface="Book Antiqua" panose="02040602050305030304" pitchFamily="18" charset="0"/>
            </a:endParaRPr>
          </a:p>
          <a:p>
            <a:pPr marL="0" indent="0">
              <a:buNone/>
            </a:pPr>
            <a:r>
              <a:rPr lang="es-ES" sz="3200" dirty="0">
                <a:latin typeface="Book Antiqua" panose="02040602050305030304" pitchFamily="18" charset="0"/>
              </a:rPr>
              <a:t>	</a:t>
            </a:r>
            <a:r>
              <a:rPr lang="es-ES" sz="3200" dirty="0" smtClean="0">
                <a:latin typeface="Book Antiqua" panose="02040602050305030304" pitchFamily="18" charset="0"/>
              </a:rPr>
              <a:t>	ETNOGRAFÍA VIRTUAL. </a:t>
            </a:r>
            <a:r>
              <a:rPr lang="es-ES" sz="3200" dirty="0" err="1">
                <a:latin typeface="Book Antiqua" panose="02040602050305030304" pitchFamily="18" charset="0"/>
              </a:rPr>
              <a:t>Hine</a:t>
            </a:r>
            <a:r>
              <a:rPr lang="es-ES" sz="3200" dirty="0">
                <a:latin typeface="Book Antiqua" panose="02040602050305030304" pitchFamily="18" charset="0"/>
              </a:rPr>
              <a:t>, C. (2004). </a:t>
            </a:r>
            <a:r>
              <a:rPr lang="es-ES" sz="3200" i="1" dirty="0">
                <a:latin typeface="Book Antiqua" panose="02040602050305030304" pitchFamily="18" charset="0"/>
              </a:rPr>
              <a:t>Etnografía virtual. </a:t>
            </a:r>
            <a:r>
              <a:rPr lang="es-ES" sz="3200" dirty="0" smtClean="0">
                <a:latin typeface="Book Antiqua" panose="02040602050305030304" pitchFamily="18" charset="0"/>
              </a:rPr>
              <a:t>			Barcelona</a:t>
            </a:r>
            <a:r>
              <a:rPr lang="es-ES" sz="3200" dirty="0">
                <a:latin typeface="Book Antiqua" panose="02040602050305030304" pitchFamily="18" charset="0"/>
              </a:rPr>
              <a:t>, Editorial UOC. </a:t>
            </a:r>
            <a:endParaRPr lang="es-ES" sz="3200" dirty="0" smtClean="0">
              <a:latin typeface="Book Antiqua" panose="02040602050305030304" pitchFamily="18" charset="0"/>
            </a:endParaRPr>
          </a:p>
          <a:p>
            <a:pPr marL="0" indent="0">
              <a:buNone/>
            </a:pPr>
            <a:r>
              <a:rPr lang="es-ES" sz="3200" dirty="0" smtClean="0">
                <a:latin typeface="Book Antiqua" panose="02040602050305030304" pitchFamily="18" charset="0"/>
              </a:rPr>
              <a:t>		</a:t>
            </a:r>
          </a:p>
          <a:p>
            <a:pPr marL="0" indent="0">
              <a:buNone/>
            </a:pPr>
            <a:r>
              <a:rPr lang="es-ES" sz="3200" dirty="0">
                <a:latin typeface="Book Antiqua" panose="02040602050305030304" pitchFamily="18" charset="0"/>
              </a:rPr>
              <a:t>	</a:t>
            </a:r>
            <a:r>
              <a:rPr lang="es-ES" sz="3200" dirty="0" smtClean="0">
                <a:latin typeface="Book Antiqua" panose="02040602050305030304" pitchFamily="18" charset="0"/>
              </a:rPr>
              <a:t>	FUENTES PRIMARIAS</a:t>
            </a:r>
          </a:p>
          <a:p>
            <a:pPr marL="0" indent="0">
              <a:buNone/>
            </a:pPr>
            <a:endParaRPr lang="es-ES" sz="3200" dirty="0">
              <a:latin typeface="Book Antiqua" panose="02040602050305030304" pitchFamily="18" charset="0"/>
            </a:endParaRPr>
          </a:p>
          <a:p>
            <a:pPr marL="0" indent="0">
              <a:buNone/>
            </a:pPr>
            <a:r>
              <a:rPr lang="es-ES" sz="2600" dirty="0" smtClean="0"/>
              <a:t>	 Internet </a:t>
            </a:r>
            <a:r>
              <a:rPr lang="es-ES" sz="2600" dirty="0"/>
              <a:t>ha modificado trascendentalmente el ecosistema comunicacional, </a:t>
            </a:r>
            <a:r>
              <a:rPr lang="es-ES" sz="2600" dirty="0" smtClean="0"/>
              <a:t>					informacional </a:t>
            </a:r>
            <a:r>
              <a:rPr lang="es-ES" sz="2600" dirty="0"/>
              <a:t>y de medios en diversas dimensiones por lo que su estudio es </a:t>
            </a:r>
            <a:r>
              <a:rPr lang="es-ES" sz="2600" dirty="0" smtClean="0"/>
              <a:t>				indispensable</a:t>
            </a:r>
            <a:r>
              <a:rPr lang="es-ES" sz="2600" dirty="0"/>
              <a:t>, y lo social es fundamental de comprender más allá de sus </a:t>
            </a:r>
            <a:r>
              <a:rPr lang="es-ES" sz="2600" dirty="0" smtClean="0"/>
              <a:t>			 		   determinaciones </a:t>
            </a:r>
            <a:r>
              <a:rPr lang="es-ES" sz="2600" dirty="0"/>
              <a:t>y posibilidades técnicas. </a:t>
            </a:r>
            <a:r>
              <a:rPr lang="es-ES" sz="1800" dirty="0"/>
              <a:t>Corona, J. M. (2013), “Etnografía de lo virtual: </a:t>
            </a:r>
            <a:r>
              <a:rPr lang="es-ES" sz="1800" dirty="0" smtClean="0"/>
              <a:t>					Experiencias </a:t>
            </a:r>
            <a:r>
              <a:rPr lang="es-ES" sz="1800" dirty="0"/>
              <a:t>y </a:t>
            </a:r>
            <a:r>
              <a:rPr lang="es-ES" sz="1800" dirty="0" smtClean="0"/>
              <a:t>aprendizajes </a:t>
            </a:r>
            <a:r>
              <a:rPr lang="es-ES" sz="1800" dirty="0"/>
              <a:t>de una propuesta metodológica para investigar internet”, </a:t>
            </a:r>
            <a:r>
              <a:rPr lang="es-ES" sz="1800" i="1" dirty="0"/>
              <a:t>Razón y Palabra, </a:t>
            </a:r>
            <a:r>
              <a:rPr lang="es-ES" sz="1800" i="1" dirty="0" smtClean="0"/>
              <a:t>83</a:t>
            </a:r>
            <a:r>
              <a:rPr lang="es-ES" sz="1800" dirty="0" smtClean="0"/>
              <a:t>, 1-17.</a:t>
            </a:r>
            <a:endParaRPr lang="es-ES" sz="1800" dirty="0"/>
          </a:p>
        </p:txBody>
      </p:sp>
    </p:spTree>
    <p:extLst>
      <p:ext uri="{BB962C8B-B14F-4D97-AF65-F5344CB8AC3E}">
        <p14:creationId xmlns:p14="http://schemas.microsoft.com/office/powerpoint/2010/main" val="37921214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0346" y="0"/>
            <a:ext cx="10018713" cy="936938"/>
          </a:xfrm>
        </p:spPr>
        <p:txBody>
          <a:bodyPr>
            <a:noAutofit/>
          </a:bodyPr>
          <a:lstStyle/>
          <a:p>
            <a:r>
              <a:rPr lang="es-ES" sz="5400" b="1" i="1" spc="50" dirty="0" smtClean="0">
                <a:ln w="0"/>
                <a:solidFill>
                  <a:schemeClr val="accent2">
                    <a:lumMod val="50000"/>
                  </a:schemeClr>
                </a:solidFill>
                <a:effectLst>
                  <a:innerShdw blurRad="63500" dist="50800" dir="13500000">
                    <a:srgbClr val="000000">
                      <a:alpha val="50000"/>
                    </a:srgbClr>
                  </a:innerShdw>
                </a:effectLst>
                <a:latin typeface="Arial Narrow" panose="020B0606020202030204" pitchFamily="34" charset="0"/>
              </a:rPr>
              <a:t>Resultados</a:t>
            </a:r>
            <a:endParaRPr lang="es-ES" sz="5400" b="1" dirty="0">
              <a:latin typeface="Arial Narrow" panose="020B0606020202030204" pitchFamily="34" charset="0"/>
            </a:endParaRPr>
          </a:p>
        </p:txBody>
      </p:sp>
      <p:sp>
        <p:nvSpPr>
          <p:cNvPr id="3" name="Marcador de contenido 2"/>
          <p:cNvSpPr>
            <a:spLocks noGrp="1"/>
          </p:cNvSpPr>
          <p:nvPr>
            <p:ph idx="1"/>
          </p:nvPr>
        </p:nvSpPr>
        <p:spPr>
          <a:xfrm>
            <a:off x="0" y="0"/>
            <a:ext cx="12192000" cy="6858001"/>
          </a:xfrm>
        </p:spPr>
        <p:txBody>
          <a:bodyPr>
            <a:noAutofit/>
          </a:bodyPr>
          <a:lstStyle/>
          <a:p>
            <a:pPr marL="0" indent="0" algn="just">
              <a:buNone/>
            </a:pPr>
            <a:r>
              <a:rPr lang="es-ES" sz="1800" b="1" dirty="0" smtClean="0">
                <a:latin typeface="Arial Black" panose="020B0A04020102020204" pitchFamily="34" charset="0"/>
              </a:rPr>
              <a:t>			</a:t>
            </a:r>
            <a:r>
              <a:rPr lang="es-ES" sz="1800" b="1" dirty="0" smtClean="0">
                <a:latin typeface="Arial Black" panose="020B0A04020102020204" pitchFamily="34" charset="0"/>
              </a:rPr>
              <a:t>3 de abril de 2015</a:t>
            </a:r>
            <a:r>
              <a:rPr lang="es-ES" sz="1800" b="1" dirty="0">
                <a:latin typeface="Arial Black" panose="020B0A04020102020204" pitchFamily="34" charset="0"/>
              </a:rPr>
              <a:t>. TED subía a YouTube un </a:t>
            </a:r>
            <a:r>
              <a:rPr lang="es-ES" sz="1800" b="1" dirty="0" smtClean="0">
                <a:latin typeface="Arial Black" panose="020B0A04020102020204" pitchFamily="34" charset="0"/>
              </a:rPr>
              <a:t>video: “¿</a:t>
            </a:r>
            <a:r>
              <a:rPr lang="es-ES" sz="1800" b="1" dirty="0">
                <a:latin typeface="Arial Black" panose="020B0A04020102020204" pitchFamily="34" charset="0"/>
              </a:rPr>
              <a:t>La próxima epidemia? No </a:t>
            </a:r>
            <a:r>
              <a:rPr lang="es-ES" sz="1800" b="1" dirty="0" smtClean="0">
                <a:latin typeface="Arial Black" panose="020B0A04020102020204" pitchFamily="34" charset="0"/>
              </a:rPr>
              <a:t>				estamos </a:t>
            </a:r>
            <a:r>
              <a:rPr lang="es-ES" sz="1800" b="1" dirty="0" smtClean="0">
                <a:latin typeface="Arial Black" panose="020B0A04020102020204" pitchFamily="34" charset="0"/>
              </a:rPr>
              <a:t>listos.” </a:t>
            </a:r>
            <a:r>
              <a:rPr lang="es-ES" sz="1800" b="1" dirty="0" smtClean="0">
                <a:latin typeface="Arial Black" panose="020B0A04020102020204" pitchFamily="34" charset="0"/>
              </a:rPr>
              <a:t>TED </a:t>
            </a:r>
            <a:r>
              <a:rPr lang="es-ES" sz="1800" b="1" dirty="0">
                <a:latin typeface="Arial Black" panose="020B0A04020102020204" pitchFamily="34" charset="0"/>
              </a:rPr>
              <a:t>se nos presenta como una organización presuntamente sin ánimo </a:t>
            </a:r>
            <a:r>
              <a:rPr lang="es-ES" sz="1800" b="1" dirty="0" smtClean="0">
                <a:latin typeface="Arial Black" panose="020B0A04020102020204" pitchFamily="34" charset="0"/>
              </a:rPr>
              <a:t>		de </a:t>
            </a:r>
            <a:r>
              <a:rPr lang="es-ES" sz="1800" b="1" dirty="0">
                <a:latin typeface="Arial Black" panose="020B0A04020102020204" pitchFamily="34" charset="0"/>
              </a:rPr>
              <a:t>lucro, cuando en 1984 en una conferencia convergieron tecnología, entretenimiento </a:t>
            </a:r>
            <a:r>
              <a:rPr lang="es-ES" sz="1800" b="1" dirty="0" smtClean="0">
                <a:latin typeface="Arial Black" panose="020B0A04020102020204" pitchFamily="34" charset="0"/>
              </a:rPr>
              <a:t>		y </a:t>
            </a:r>
            <a:r>
              <a:rPr lang="es-ES" sz="1800" b="1" dirty="0">
                <a:latin typeface="Arial Black" panose="020B0A04020102020204" pitchFamily="34" charset="0"/>
              </a:rPr>
              <a:t>diseño, hasta hoy cubrir casi todas las temáticas </a:t>
            </a:r>
            <a:r>
              <a:rPr lang="es-ES" sz="1800" b="1" dirty="0" smtClean="0">
                <a:latin typeface="Arial Black" panose="020B0A04020102020204" pitchFamily="34" charset="0"/>
              </a:rPr>
              <a:t>en </a:t>
            </a:r>
            <a:r>
              <a:rPr lang="es-ES" sz="1800" b="1" dirty="0">
                <a:latin typeface="Arial Black" panose="020B0A04020102020204" pitchFamily="34" charset="0"/>
              </a:rPr>
              <a:t>más de 100 idiomas, con un </a:t>
            </a:r>
            <a:r>
              <a:rPr lang="es-ES" sz="1800" b="1" dirty="0" smtClean="0">
                <a:latin typeface="Arial Black" panose="020B0A04020102020204" pitchFamily="34" charset="0"/>
              </a:rPr>
              <a:t>				objetivo </a:t>
            </a:r>
            <a:r>
              <a:rPr lang="es-ES" sz="1800" b="1" dirty="0">
                <a:latin typeface="Arial Black" panose="020B0A04020102020204" pitchFamily="34" charset="0"/>
              </a:rPr>
              <a:t>de divulgar ideas; sobre su transparencia, exactitud y rigor, esta organización </a:t>
            </a:r>
            <a:r>
              <a:rPr lang="es-ES" sz="1800" b="1" dirty="0" smtClean="0">
                <a:latin typeface="Arial Black" panose="020B0A04020102020204" pitchFamily="34" charset="0"/>
              </a:rPr>
              <a:t>			afirma </a:t>
            </a:r>
            <a:r>
              <a:rPr lang="es-ES" sz="1800" b="1" dirty="0">
                <a:latin typeface="Arial Black" panose="020B0A04020102020204" pitchFamily="34" charset="0"/>
              </a:rPr>
              <a:t>esforzarse por presentar la información de manera convincente y 100% creíble, y </a:t>
            </a:r>
            <a:r>
              <a:rPr lang="es-ES" sz="1800" b="1" dirty="0" smtClean="0">
                <a:latin typeface="Arial Black" panose="020B0A04020102020204" pitchFamily="34" charset="0"/>
              </a:rPr>
              <a:t>		las </a:t>
            </a:r>
            <a:r>
              <a:rPr lang="es-ES" sz="1800" b="1" dirty="0">
                <a:latin typeface="Arial Black" panose="020B0A04020102020204" pitchFamily="34" charset="0"/>
              </a:rPr>
              <a:t>afirmaciones de sus charlas deben ser fieles a la mejor comprensión basándose en </a:t>
            </a:r>
            <a:r>
              <a:rPr lang="es-ES" sz="1800" b="1" dirty="0" smtClean="0">
                <a:latin typeface="Arial Black" panose="020B0A04020102020204" pitchFamily="34" charset="0"/>
              </a:rPr>
              <a:t>			información </a:t>
            </a:r>
            <a:r>
              <a:rPr lang="es-ES" sz="1800" b="1" dirty="0">
                <a:latin typeface="Arial Black" panose="020B0A04020102020204" pitchFamily="34" charset="0"/>
              </a:rPr>
              <a:t>que haya sobrevivido al escrutinio de expertos en el </a:t>
            </a:r>
            <a:r>
              <a:rPr lang="es-ES" sz="1800" b="1" dirty="0" smtClean="0">
                <a:latin typeface="Arial Black" panose="020B0A04020102020204" pitchFamily="34" charset="0"/>
              </a:rPr>
              <a:t>campo. 						Diagnosticando </a:t>
            </a:r>
            <a:r>
              <a:rPr lang="es-ES" sz="1800" b="1" dirty="0">
                <a:latin typeface="Arial Black" panose="020B0A04020102020204" pitchFamily="34" charset="0"/>
              </a:rPr>
              <a:t>la supuesta no lucrativa organización, encontramos su relación con </a:t>
            </a:r>
            <a:r>
              <a:rPr lang="es-ES" sz="1800" b="1" dirty="0" smtClean="0">
                <a:latin typeface="Arial Black" panose="020B0A04020102020204" pitchFamily="34" charset="0"/>
              </a:rPr>
              <a:t>			multinacionales </a:t>
            </a:r>
            <a:r>
              <a:rPr lang="es-ES" sz="1800" b="1" dirty="0">
                <a:latin typeface="Arial Black" panose="020B0A04020102020204" pitchFamily="34" charset="0"/>
              </a:rPr>
              <a:t>de gran poder a las que hacen </a:t>
            </a:r>
            <a:r>
              <a:rPr lang="es-ES" sz="1800" b="1" dirty="0" smtClean="0">
                <a:latin typeface="Arial Black" panose="020B0A04020102020204" pitchFamily="34" charset="0"/>
              </a:rPr>
              <a:t>publicidad: </a:t>
            </a:r>
            <a:r>
              <a:rPr lang="es-ES" sz="1800" b="1" dirty="0" err="1">
                <a:latin typeface="Arial Black" panose="020B0A04020102020204" pitchFamily="34" charset="0"/>
              </a:rPr>
              <a:t>The</a:t>
            </a:r>
            <a:r>
              <a:rPr lang="es-ES" sz="1800" b="1" dirty="0">
                <a:latin typeface="Arial Black" panose="020B0A04020102020204" pitchFamily="34" charset="0"/>
              </a:rPr>
              <a:t> Boston </a:t>
            </a:r>
            <a:r>
              <a:rPr lang="es-ES" sz="1800" b="1" dirty="0" err="1">
                <a:latin typeface="Arial Black" panose="020B0A04020102020204" pitchFamily="34" charset="0"/>
              </a:rPr>
              <a:t>Consulting</a:t>
            </a:r>
            <a:r>
              <a:rPr lang="es-ES" sz="1800" b="1" dirty="0">
                <a:latin typeface="Arial Black" panose="020B0A04020102020204" pitchFamily="34" charset="0"/>
              </a:rPr>
              <a:t> </a:t>
            </a:r>
            <a:r>
              <a:rPr lang="es-ES" sz="1800" b="1" dirty="0" err="1">
                <a:latin typeface="Arial Black" panose="020B0A04020102020204" pitchFamily="34" charset="0"/>
              </a:rPr>
              <a:t>Group</a:t>
            </a:r>
            <a:r>
              <a:rPr lang="es-ES" sz="1800" b="1" dirty="0">
                <a:latin typeface="Arial Black" panose="020B0A04020102020204" pitchFamily="34" charset="0"/>
              </a:rPr>
              <a:t> </a:t>
            </a:r>
            <a:r>
              <a:rPr lang="es-ES" sz="1800" b="1" dirty="0" smtClean="0">
                <a:latin typeface="Arial Black" panose="020B0A04020102020204" pitchFamily="34" charset="0"/>
              </a:rPr>
              <a:t>		-con </a:t>
            </a:r>
            <a:r>
              <a:rPr lang="es-ES" sz="1800" b="1" dirty="0">
                <a:latin typeface="Arial Black" panose="020B0A04020102020204" pitchFamily="34" charset="0"/>
              </a:rPr>
              <a:t>8,5 billones de dólares de beneficios </a:t>
            </a:r>
            <a:r>
              <a:rPr lang="es-ES" sz="1800" b="1" dirty="0" smtClean="0">
                <a:latin typeface="Arial Black" panose="020B0A04020102020204" pitchFamily="34" charset="0"/>
              </a:rPr>
              <a:t>anuales-, </a:t>
            </a:r>
            <a:r>
              <a:rPr lang="es-ES" sz="1800" b="1" dirty="0">
                <a:latin typeface="Arial Black" panose="020B0A04020102020204" pitchFamily="34" charset="0"/>
              </a:rPr>
              <a:t>BMW, Cartier, </a:t>
            </a:r>
            <a:r>
              <a:rPr lang="es-ES" sz="1800" b="1" dirty="0" smtClean="0">
                <a:latin typeface="Arial Black" panose="020B0A04020102020204" pitchFamily="34" charset="0"/>
              </a:rPr>
              <a:t>Samsung</a:t>
            </a:r>
            <a:r>
              <a:rPr lang="es-ES" sz="1800" b="1" dirty="0">
                <a:latin typeface="Arial Black" panose="020B0A04020102020204" pitchFamily="34" charset="0"/>
              </a:rPr>
              <a:t>, Tommy </a:t>
            </a:r>
            <a:r>
              <a:rPr lang="es-ES" sz="1800" b="1" dirty="0" smtClean="0">
                <a:latin typeface="Arial Black" panose="020B0A04020102020204" pitchFamily="34" charset="0"/>
              </a:rPr>
              <a:t>				</a:t>
            </a:r>
            <a:r>
              <a:rPr lang="es-ES" sz="1800" b="1" dirty="0" err="1" smtClean="0">
                <a:latin typeface="Arial Black" panose="020B0A04020102020204" pitchFamily="34" charset="0"/>
              </a:rPr>
              <a:t>Hilfiger</a:t>
            </a:r>
            <a:r>
              <a:rPr lang="es-ES" sz="1800" b="1" dirty="0" smtClean="0">
                <a:latin typeface="Arial Black" panose="020B0A04020102020204" pitchFamily="34" charset="0"/>
              </a:rPr>
              <a:t>… analizando </a:t>
            </a:r>
            <a:r>
              <a:rPr lang="es-ES" sz="1800" b="1" dirty="0">
                <a:latin typeface="Arial Black" panose="020B0A04020102020204" pitchFamily="34" charset="0"/>
              </a:rPr>
              <a:t>el currículum de Bill Gates, comprobaremos que ni obtuvo grado </a:t>
            </a:r>
            <a:r>
              <a:rPr lang="es-ES" sz="1800" b="1" dirty="0" smtClean="0">
                <a:latin typeface="Arial Black" panose="020B0A04020102020204" pitchFamily="34" charset="0"/>
              </a:rPr>
              <a:t>	universitario </a:t>
            </a:r>
            <a:r>
              <a:rPr lang="es-ES" sz="1800" b="1" dirty="0">
                <a:latin typeface="Arial Black" panose="020B0A04020102020204" pitchFamily="34" charset="0"/>
              </a:rPr>
              <a:t>alguno, ni tiene formación reglada alguna sobre </a:t>
            </a:r>
            <a:r>
              <a:rPr lang="es-ES" sz="1800" b="1" dirty="0" smtClean="0">
                <a:latin typeface="Arial Black" panose="020B0A04020102020204" pitchFamily="34" charset="0"/>
              </a:rPr>
              <a:t>epidemiología</a:t>
            </a:r>
            <a:r>
              <a:rPr lang="es-ES" sz="1800" b="1" dirty="0" smtClean="0">
                <a:latin typeface="Arial Black" panose="020B0A04020102020204" pitchFamily="34" charset="0"/>
              </a:rPr>
              <a:t>. El protagonizó 	el citado vídeo del 3/4/2015.</a:t>
            </a:r>
            <a:endParaRPr lang="es-ES" sz="1800" b="1" dirty="0" smtClean="0">
              <a:latin typeface="Arial Black" panose="020B0A04020102020204" pitchFamily="34" charset="0"/>
            </a:endParaRPr>
          </a:p>
          <a:p>
            <a:pPr marL="0" indent="0" algn="just">
              <a:buNone/>
            </a:pPr>
            <a:r>
              <a:rPr lang="es-ES" sz="1800" b="1" dirty="0" smtClean="0">
                <a:latin typeface="Arial Black" panose="020B0A04020102020204" pitchFamily="34" charset="0"/>
              </a:rPr>
              <a:t>	Resultaría </a:t>
            </a:r>
            <a:r>
              <a:rPr lang="es-ES" sz="1800" b="1" dirty="0">
                <a:latin typeface="Arial Black" panose="020B0A04020102020204" pitchFamily="34" charset="0"/>
              </a:rPr>
              <a:t>un tanto cínico que las élites de personalidades multimillonarias se presentaran </a:t>
            </a:r>
            <a:r>
              <a:rPr lang="es-ES" sz="1800" b="1" dirty="0" smtClean="0">
                <a:latin typeface="Arial Black" panose="020B0A04020102020204" pitchFamily="34" charset="0"/>
              </a:rPr>
              <a:t>	como </a:t>
            </a:r>
            <a:r>
              <a:rPr lang="es-ES" sz="1800" b="1" dirty="0">
                <a:latin typeface="Arial Black" panose="020B0A04020102020204" pitchFamily="34" charset="0"/>
              </a:rPr>
              <a:t>salvadoras del mundo que rigen y que han llevado a la criminal situación en la que </a:t>
            </a:r>
            <a:r>
              <a:rPr lang="es-ES" sz="1800" b="1" dirty="0" smtClean="0">
                <a:latin typeface="Arial Black" panose="020B0A04020102020204" pitchFamily="34" charset="0"/>
              </a:rPr>
              <a:t>	nos encontramos; </a:t>
            </a:r>
            <a:r>
              <a:rPr lang="es-ES" sz="1800" b="1" dirty="0">
                <a:latin typeface="Arial Black" panose="020B0A04020102020204" pitchFamily="34" charset="0"/>
              </a:rPr>
              <a:t>más bien hablamos de fabricar engaños en que con palabrería se insuflan </a:t>
            </a:r>
            <a:r>
              <a:rPr lang="es-ES" sz="1800" b="1" dirty="0" smtClean="0">
                <a:latin typeface="Arial Black" panose="020B0A04020102020204" pitchFamily="34" charset="0"/>
              </a:rPr>
              <a:t>		esperanzas </a:t>
            </a:r>
            <a:r>
              <a:rPr lang="es-ES" sz="1800" b="1" dirty="0">
                <a:latin typeface="Arial Black" panose="020B0A04020102020204" pitchFamily="34" charset="0"/>
              </a:rPr>
              <a:t>que conducen directamente al abismo de la </a:t>
            </a:r>
            <a:r>
              <a:rPr lang="es-ES" sz="1800" b="1" dirty="0" smtClean="0">
                <a:latin typeface="Arial Black" panose="020B0A04020102020204" pitchFamily="34" charset="0"/>
              </a:rPr>
              <a:t>demagogia… pero esto iba a ser 		más grave.  </a:t>
            </a:r>
            <a:endParaRPr lang="es-ES" sz="1800" b="1" dirty="0">
              <a:latin typeface="Arial Black" panose="020B0A04020102020204" pitchFamily="34" charset="0"/>
            </a:endParaRPr>
          </a:p>
        </p:txBody>
      </p:sp>
    </p:spTree>
    <p:extLst>
      <p:ext uri="{BB962C8B-B14F-4D97-AF65-F5344CB8AC3E}">
        <p14:creationId xmlns:p14="http://schemas.microsoft.com/office/powerpoint/2010/main" val="31395393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otalTime>605</TotalTime>
  <Words>1319</Words>
  <Application>Microsoft Office PowerPoint</Application>
  <PresentationFormat>Panorámica</PresentationFormat>
  <Paragraphs>130</Paragraphs>
  <Slides>28</Slides>
  <Notes>0</Notes>
  <HiddenSlides>0</HiddenSlides>
  <MMClips>0</MMClips>
  <ScaleCrop>false</ScaleCrop>
  <HeadingPairs>
    <vt:vector size="6" baseType="variant">
      <vt:variant>
        <vt:lpstr>Fuentes usadas</vt:lpstr>
      </vt:variant>
      <vt:variant>
        <vt:i4>23</vt:i4>
      </vt:variant>
      <vt:variant>
        <vt:lpstr>Tema</vt:lpstr>
      </vt:variant>
      <vt:variant>
        <vt:i4>1</vt:i4>
      </vt:variant>
      <vt:variant>
        <vt:lpstr>Títulos de diapositiva</vt:lpstr>
      </vt:variant>
      <vt:variant>
        <vt:i4>28</vt:i4>
      </vt:variant>
    </vt:vector>
  </HeadingPairs>
  <TitlesOfParts>
    <vt:vector size="52" baseType="lpstr">
      <vt:lpstr>MS UI Gothic</vt:lpstr>
      <vt:lpstr>Agency FB</vt:lpstr>
      <vt:lpstr>Arial</vt:lpstr>
      <vt:lpstr>Arial Black</vt:lpstr>
      <vt:lpstr>Arial Narrow</vt:lpstr>
      <vt:lpstr>Bahnschrift SemiBold</vt:lpstr>
      <vt:lpstr>Bauhaus 93</vt:lpstr>
      <vt:lpstr>Bodoni MT Black</vt:lpstr>
      <vt:lpstr>Book Antiqua</vt:lpstr>
      <vt:lpstr>Brush Script MT</vt:lpstr>
      <vt:lpstr>Copperplate Gothic Bold</vt:lpstr>
      <vt:lpstr>Corbel</vt:lpstr>
      <vt:lpstr>Gill Sans Ultra Bold</vt:lpstr>
      <vt:lpstr>Gill Sans Ultra Bold Condensed</vt:lpstr>
      <vt:lpstr>Goudy Stout</vt:lpstr>
      <vt:lpstr>Informal Roman</vt:lpstr>
      <vt:lpstr>Matura MT Script Capitals</vt:lpstr>
      <vt:lpstr>Ravie</vt:lpstr>
      <vt:lpstr>Rockwell Extra Bold</vt:lpstr>
      <vt:lpstr>Segoe UI Black</vt:lpstr>
      <vt:lpstr>Showcard Gothic</vt:lpstr>
      <vt:lpstr>Times New Roman</vt:lpstr>
      <vt:lpstr>Wide Latin</vt:lpstr>
      <vt:lpstr>Parallax</vt:lpstr>
      <vt:lpstr> </vt:lpstr>
      <vt:lpstr>Presentación de PowerPoint</vt:lpstr>
      <vt:lpstr>  </vt:lpstr>
      <vt:lpstr>En base a esa “declaración”…</vt:lpstr>
      <vt:lpstr>Todo cambia en solo 41 días…</vt:lpstr>
      <vt:lpstr>Una vez tardaron tres días… </vt:lpstr>
      <vt:lpstr>Una mínima cronología inicial…</vt:lpstr>
      <vt:lpstr>METODOLOGÍA</vt:lpstr>
      <vt:lpstr>Resultados</vt:lpstr>
      <vt:lpstr>Resultados</vt:lpstr>
      <vt:lpstr>RESULTADOS </vt:lpstr>
      <vt:lpstr>Resultados</vt:lpstr>
      <vt:lpstr>Resultados</vt:lpstr>
      <vt:lpstr>Spain is different</vt:lpstr>
      <vt:lpstr>El virus de los “expertos”</vt:lpstr>
      <vt:lpstr>El virus de los “expertos”</vt:lpstr>
      <vt:lpstr>¿actuación con retraso?</vt:lpstr>
      <vt:lpstr>3/3/2020</vt:lpstr>
      <vt:lpstr>O3/3/2020</vt:lpstr>
      <vt:lpstr>Uno de los primeros artículos…</vt:lpstr>
      <vt:lpstr>discusión</vt:lpstr>
      <vt:lpstr>DiScusión</vt:lpstr>
      <vt:lpstr>DiScusión</vt:lpstr>
      <vt:lpstr>DiScusión</vt:lpstr>
      <vt:lpstr>conclusioneS</vt:lpstr>
      <vt:lpstr>conclusiones</vt:lpstr>
      <vt:lpstr>conclusiones</vt:lpstr>
      <vt:lpstr>Bibliografía </vt:lpstr>
    </vt:vector>
  </TitlesOfParts>
  <Company>Universidad de Málaga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Congreso Internacional de Derechos Humanos y Globalización</dc:title>
  <dc:creator>Solo Instalar</dc:creator>
  <cp:lastModifiedBy>UMA</cp:lastModifiedBy>
  <cp:revision>61</cp:revision>
  <dcterms:created xsi:type="dcterms:W3CDTF">2020-03-12T09:24:31Z</dcterms:created>
  <dcterms:modified xsi:type="dcterms:W3CDTF">2020-09-01T07:51:38Z</dcterms:modified>
</cp:coreProperties>
</file>