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FEEF971-028A-4AF9-9472-5695F93BED2F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BE0DE53-9255-44DE-8348-43AC8836BA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F971-028A-4AF9-9472-5695F93BED2F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DE53-9255-44DE-8348-43AC8836BA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F971-028A-4AF9-9472-5695F93BED2F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DE53-9255-44DE-8348-43AC8836BA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F971-028A-4AF9-9472-5695F93BED2F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DE53-9255-44DE-8348-43AC8836BA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F971-028A-4AF9-9472-5695F93BED2F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DE53-9255-44DE-8348-43AC8836BA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F971-028A-4AF9-9472-5695F93BED2F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DE53-9255-44DE-8348-43AC8836BA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FEEF971-028A-4AF9-9472-5695F93BED2F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E0DE53-9255-44DE-8348-43AC8836BA1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FEEF971-028A-4AF9-9472-5695F93BED2F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BE0DE53-9255-44DE-8348-43AC8836BA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F971-028A-4AF9-9472-5695F93BED2F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DE53-9255-44DE-8348-43AC8836BA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F971-028A-4AF9-9472-5695F93BED2F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DE53-9255-44DE-8348-43AC8836BA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F971-028A-4AF9-9472-5695F93BED2F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DE53-9255-44DE-8348-43AC8836BA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FEEF971-028A-4AF9-9472-5695F93BED2F}" type="datetimeFigureOut">
              <a:rPr lang="es-ES" smtClean="0"/>
              <a:pPr/>
              <a:t>23/01/2018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BE0DE53-9255-44DE-8348-43AC8836BA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jlchinchilla@uma.e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1398017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dirty="0" smtClean="0"/>
              <a:t>Simposio</a:t>
            </a:r>
            <a:br>
              <a:rPr lang="es-ES_tradnl" dirty="0" smtClean="0"/>
            </a:br>
            <a:r>
              <a:rPr lang="es-ES_tradnl" sz="3600" b="1" dirty="0" smtClean="0"/>
              <a:t>“Actividad Física Saludable en Edad Escolar”</a:t>
            </a:r>
            <a:endParaRPr lang="es-ES" sz="36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632848" cy="1685045"/>
          </a:xfrm>
        </p:spPr>
        <p:txBody>
          <a:bodyPr>
            <a:normAutofit fontScale="92500" lnSpcReduction="10000"/>
          </a:bodyPr>
          <a:lstStyle/>
          <a:p>
            <a:r>
              <a:rPr lang="es-ES_tradnl" sz="1600" b="1" dirty="0" smtClean="0"/>
              <a:t>Nombre del Investigador Principal :   José Luis Chinchilla Minguet</a:t>
            </a:r>
          </a:p>
          <a:p>
            <a:r>
              <a:rPr lang="es-ES_tradnl" sz="1600" dirty="0" smtClean="0"/>
              <a:t>Grupo de Investigación : </a:t>
            </a:r>
            <a:r>
              <a:rPr lang="es-ES" sz="1600" dirty="0" smtClean="0"/>
              <a:t>Educación </a:t>
            </a:r>
            <a:r>
              <a:rPr lang="es-ES" sz="1600" dirty="0" smtClean="0"/>
              <a:t>Fisica y Deporte. </a:t>
            </a:r>
            <a:r>
              <a:rPr lang="es-ES" sz="1600" dirty="0" smtClean="0"/>
              <a:t>Formación </a:t>
            </a:r>
            <a:r>
              <a:rPr lang="es-ES" sz="1600" dirty="0" smtClean="0"/>
              <a:t>del Profesorado en </a:t>
            </a:r>
            <a:r>
              <a:rPr lang="es-ES" sz="1600" dirty="0" smtClean="0"/>
              <a:t>Andalucía</a:t>
            </a:r>
            <a:r>
              <a:rPr lang="es-ES" sz="1600" dirty="0" smtClean="0"/>
              <a:t>.  HUM 564</a:t>
            </a:r>
            <a:endParaRPr lang="es-ES_tradnl" sz="1600" dirty="0" smtClean="0"/>
          </a:p>
          <a:p>
            <a:r>
              <a:rPr lang="es-ES_tradnl" sz="1600" dirty="0" smtClean="0"/>
              <a:t>Departamento / Área  Didáctica de las Lenguas, las Artes y el Deporte. Didáctica de la Expresión Corporal</a:t>
            </a:r>
          </a:p>
          <a:p>
            <a:r>
              <a:rPr lang="es-ES_tradnl" sz="1600" dirty="0" smtClean="0"/>
              <a:t>Universidad  de Málaga</a:t>
            </a:r>
          </a:p>
          <a:p>
            <a:r>
              <a:rPr lang="es-ES_tradnl" sz="1600" dirty="0" smtClean="0"/>
              <a:t>Contacto:  </a:t>
            </a:r>
            <a:r>
              <a:rPr lang="es-ES_tradnl" sz="1600" dirty="0" smtClean="0">
                <a:hlinkClick r:id="rId2"/>
              </a:rPr>
              <a:t>jlchinchilla@uma.es</a:t>
            </a:r>
            <a:r>
              <a:rPr lang="es-ES_tradnl" sz="1600" dirty="0" smtClean="0"/>
              <a:t>        952132455</a:t>
            </a:r>
          </a:p>
          <a:p>
            <a:endParaRPr lang="es-ES" sz="16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451" y="6050149"/>
            <a:ext cx="3102870" cy="685801"/>
          </a:xfrm>
          <a:prstGeom prst="rect">
            <a:avLst/>
          </a:prstGeom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5657057" y="2996952"/>
            <a:ext cx="3384376" cy="648072"/>
          </a:xfrm>
          <a:prstGeom prst="rect">
            <a:avLst/>
          </a:prstGeom>
        </p:spPr>
        <p:txBody>
          <a:bodyPr vert="horz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_tradnl" sz="1400" b="1" dirty="0" smtClean="0"/>
              <a:t>Jueves 1 y Viernes 2 de Febrero del 2018</a:t>
            </a:r>
          </a:p>
          <a:p>
            <a:pPr algn="r"/>
            <a:r>
              <a:rPr lang="es-ES_tradnl" sz="1400" b="1" dirty="0" err="1" smtClean="0"/>
              <a:t>Universitat</a:t>
            </a:r>
            <a:r>
              <a:rPr lang="es-ES_tradnl" sz="1400" b="1" dirty="0" smtClean="0"/>
              <a:t> de les Illes Balears</a:t>
            </a:r>
          </a:p>
          <a:p>
            <a:pPr algn="r"/>
            <a:r>
              <a:rPr lang="es-ES_tradnl" sz="1400" b="1" dirty="0" smtClean="0"/>
              <a:t>Palma</a:t>
            </a:r>
            <a:endParaRPr lang="es-ES" sz="1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092134"/>
            <a:ext cx="1719262" cy="5826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66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ES_tradnl" sz="2800" dirty="0" smtClean="0"/>
              <a:t>Miembros </a:t>
            </a:r>
            <a:r>
              <a:rPr lang="es-ES_tradnl" sz="2800" dirty="0" smtClean="0"/>
              <a:t>del </a:t>
            </a:r>
            <a:r>
              <a:rPr lang="es-ES_tradnl" sz="2800" dirty="0" smtClean="0"/>
              <a:t>grupo: </a:t>
            </a:r>
            <a:r>
              <a:rPr lang="es-ES" sz="2800" dirty="0" smtClean="0"/>
              <a:t>Educación Fisica y Deporte. Formación del Profesorado en Andalucía.  HUM 564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889448"/>
            <a:ext cx="8496944" cy="47079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_tradnl" sz="1800" b="1" dirty="0" smtClean="0">
                <a:solidFill>
                  <a:srgbClr val="C00000"/>
                </a:solidFill>
              </a:rPr>
              <a:t>Componentes del grupo: </a:t>
            </a:r>
            <a:endParaRPr lang="es-ES_tradnl" dirty="0" smtClean="0"/>
          </a:p>
          <a:p>
            <a:pPr algn="just"/>
            <a:r>
              <a:rPr lang="es-ES" sz="1800" dirty="0" smtClean="0"/>
              <a:t>IVAN LÓPEZ FERNANDEZ. Doctor. </a:t>
            </a:r>
            <a:r>
              <a:rPr lang="es-ES" sz="1800" dirty="0" smtClean="0"/>
              <a:t>UMA</a:t>
            </a:r>
            <a:endParaRPr lang="es-ES" sz="1800" dirty="0" smtClean="0"/>
          </a:p>
          <a:p>
            <a:pPr algn="just"/>
            <a:r>
              <a:rPr lang="es-ES" sz="1800" dirty="0" smtClean="0"/>
              <a:t>A. RAMON ROMANCE GARCIA Doctor. </a:t>
            </a:r>
            <a:r>
              <a:rPr lang="es-ES" sz="1800" dirty="0" smtClean="0"/>
              <a:t>UMA  </a:t>
            </a:r>
            <a:endParaRPr lang="es-ES" sz="1800" dirty="0" smtClean="0"/>
          </a:p>
          <a:p>
            <a:pPr algn="just"/>
            <a:r>
              <a:rPr lang="es-ES" sz="1800" dirty="0" smtClean="0"/>
              <a:t>PEDRO MONTIEL GAMEZ. Doctor. UMA</a:t>
            </a:r>
          </a:p>
          <a:p>
            <a:pPr algn="just"/>
            <a:r>
              <a:rPr lang="es-ES" sz="1800" dirty="0" smtClean="0"/>
              <a:t>HONORATO </a:t>
            </a:r>
            <a:r>
              <a:rPr lang="es-ES" sz="1800" dirty="0" smtClean="0"/>
              <a:t>MORENTE ORIA. Doctor. </a:t>
            </a:r>
            <a:r>
              <a:rPr lang="es-ES" sz="1800" dirty="0" smtClean="0"/>
              <a:t>UMA</a:t>
            </a:r>
            <a:endParaRPr lang="es-ES" sz="1800" dirty="0" smtClean="0"/>
          </a:p>
          <a:p>
            <a:pPr algn="just"/>
            <a:r>
              <a:rPr lang="es-ES" sz="1800" dirty="0" smtClean="0"/>
              <a:t>JUAN </a:t>
            </a:r>
            <a:r>
              <a:rPr lang="es-ES" sz="1800" dirty="0" smtClean="0"/>
              <a:t>IGNACIO ÁLVAREZ DE TOLEDO ROHEDEA. Doctor. </a:t>
            </a:r>
          </a:p>
          <a:p>
            <a:pPr algn="just"/>
            <a:r>
              <a:rPr lang="es-ES" sz="1800" dirty="0" smtClean="0"/>
              <a:t>MANUEL DORADO GUZMANDEA . Doctor. </a:t>
            </a:r>
          </a:p>
          <a:p>
            <a:pPr algn="just"/>
            <a:r>
              <a:rPr lang="es-ES" sz="1800" dirty="0" smtClean="0"/>
              <a:t>ANTONIO </a:t>
            </a:r>
            <a:r>
              <a:rPr lang="es-ES" sz="1800" dirty="0" smtClean="0"/>
              <a:t>MERINO MANDLY . Doctor. Diputación Provincial de Málaga. Servicio de Deportes  </a:t>
            </a:r>
            <a:endParaRPr lang="es-ES" sz="1800" dirty="0" smtClean="0"/>
          </a:p>
          <a:p>
            <a:pPr algn="just">
              <a:buNone/>
            </a:pPr>
            <a:r>
              <a:rPr lang="es-ES" sz="1800" b="1" dirty="0" smtClean="0">
                <a:solidFill>
                  <a:srgbClr val="C00000"/>
                </a:solidFill>
              </a:rPr>
              <a:t>Colaboran:</a:t>
            </a:r>
          </a:p>
          <a:p>
            <a:pPr algn="just"/>
            <a:r>
              <a:rPr lang="es-ES" sz="1800" dirty="0" smtClean="0"/>
              <a:t>VICENTE </a:t>
            </a:r>
            <a:r>
              <a:rPr lang="es-ES" sz="1800" dirty="0" smtClean="0"/>
              <a:t>ROMO PÉREZ Doctor. Universidad de Vigo. Didácticas </a:t>
            </a:r>
            <a:r>
              <a:rPr lang="es-ES" sz="1800" dirty="0" smtClean="0"/>
              <a:t>Especiales</a:t>
            </a:r>
          </a:p>
          <a:p>
            <a:pPr algn="just"/>
            <a:r>
              <a:rPr lang="es-ES" sz="1800" dirty="0" smtClean="0"/>
              <a:t>MANUEL </a:t>
            </a:r>
            <a:r>
              <a:rPr lang="es-ES" sz="1800" dirty="0" smtClean="0"/>
              <a:t>FRANCISO ESCRIBANO CASTILLO .Doctor. Junta de Andalucía</a:t>
            </a:r>
            <a:r>
              <a:rPr lang="es-ES" sz="1800" dirty="0" smtClean="0"/>
              <a:t>.</a:t>
            </a:r>
          </a:p>
          <a:p>
            <a:pPr algn="just">
              <a:buNone/>
            </a:pPr>
            <a:r>
              <a:rPr lang="es-ES" sz="1800" b="1" dirty="0" smtClean="0">
                <a:solidFill>
                  <a:srgbClr val="C00000"/>
                </a:solidFill>
              </a:rPr>
              <a:t>Investigador Principal: </a:t>
            </a:r>
          </a:p>
          <a:p>
            <a:pPr algn="just">
              <a:buNone/>
            </a:pPr>
            <a:r>
              <a:rPr lang="es-ES" sz="1800" dirty="0" smtClean="0">
                <a:solidFill>
                  <a:srgbClr val="C00000"/>
                </a:solidFill>
              </a:rPr>
              <a:t> </a:t>
            </a:r>
            <a:r>
              <a:rPr lang="es-ES" sz="1800" dirty="0" smtClean="0">
                <a:solidFill>
                  <a:srgbClr val="C00000"/>
                </a:solidFill>
              </a:rPr>
              <a:t>    </a:t>
            </a:r>
            <a:r>
              <a:rPr lang="es-ES" sz="1800" dirty="0" smtClean="0"/>
              <a:t>JOSÉ </a:t>
            </a:r>
            <a:r>
              <a:rPr lang="es-ES" sz="1800" dirty="0" smtClean="0"/>
              <a:t>LUIS CHINCHILLA MINGUET. </a:t>
            </a:r>
            <a:r>
              <a:rPr lang="es-ES" sz="1800" dirty="0" smtClean="0"/>
              <a:t>UMA</a:t>
            </a:r>
            <a:endParaRPr lang="es-ES" sz="1800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323528" y="451817"/>
            <a:ext cx="5172725" cy="18001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_tradnl" sz="1400" dirty="0" smtClean="0"/>
              <a:t>Simposio </a:t>
            </a:r>
            <a:r>
              <a:rPr lang="es-ES_tradnl" sz="1400" b="1" dirty="0" smtClean="0"/>
              <a:t>“Actividad Física Saludable en Edad Escolar”</a:t>
            </a:r>
            <a:endParaRPr lang="es-ES" sz="14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772816"/>
            <a:ext cx="2880320" cy="11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2166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>
            <a:normAutofit/>
          </a:bodyPr>
          <a:lstStyle/>
          <a:p>
            <a:r>
              <a:rPr lang="es-ES_tradnl" sz="2400" b="1" dirty="0" smtClean="0"/>
              <a:t>Líneas y proyectos de Investigación</a:t>
            </a:r>
            <a:endParaRPr lang="es-ES" sz="2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501317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s-ES_tradnl" sz="2000" b="1" dirty="0" smtClean="0">
                <a:solidFill>
                  <a:srgbClr val="C00000"/>
                </a:solidFill>
              </a:rPr>
              <a:t>Principales líneas de </a:t>
            </a:r>
            <a:r>
              <a:rPr lang="es-ES_tradnl" sz="2000" b="1" dirty="0" smtClean="0">
                <a:solidFill>
                  <a:srgbClr val="C00000"/>
                </a:solidFill>
              </a:rPr>
              <a:t>investigación:</a:t>
            </a:r>
            <a:endParaRPr lang="es-ES" sz="1000" b="1" dirty="0" smtClean="0">
              <a:solidFill>
                <a:srgbClr val="C00000"/>
              </a:solidFill>
            </a:endParaRPr>
          </a:p>
          <a:p>
            <a:pPr algn="just"/>
            <a:r>
              <a:rPr lang="es-ES" sz="1400" dirty="0" smtClean="0"/>
              <a:t>FORMACIÓN DEL </a:t>
            </a:r>
            <a:r>
              <a:rPr lang="es-ES" sz="1400" dirty="0" smtClean="0"/>
              <a:t>PROFESORADO Y DESARROLLO </a:t>
            </a:r>
            <a:r>
              <a:rPr lang="es-ES" sz="1400" dirty="0" smtClean="0"/>
              <a:t>PROFESIONAL </a:t>
            </a:r>
            <a:r>
              <a:rPr lang="es-ES" sz="1400" dirty="0" smtClean="0"/>
              <a:t> </a:t>
            </a:r>
            <a:r>
              <a:rPr lang="es-ES" sz="1400" dirty="0" smtClean="0"/>
              <a:t>EN EDUCACIÓN FÍSICA </a:t>
            </a:r>
            <a:r>
              <a:rPr lang="es-ES" sz="1400" dirty="0" smtClean="0"/>
              <a:t> DESDE 1998</a:t>
            </a:r>
            <a:endParaRPr lang="es-ES" sz="1400" dirty="0" smtClean="0"/>
          </a:p>
          <a:p>
            <a:pPr algn="just"/>
            <a:r>
              <a:rPr lang="es-ES" sz="1400" dirty="0" smtClean="0"/>
              <a:t>INVESTIGACIÓN EN DIDÁCTICA DE LA EDUCACIÓN </a:t>
            </a:r>
            <a:r>
              <a:rPr lang="es-ES" sz="1400" dirty="0" smtClean="0"/>
              <a:t>FÍSICA</a:t>
            </a:r>
            <a:endParaRPr lang="es-ES" sz="1400" dirty="0" smtClean="0"/>
          </a:p>
          <a:p>
            <a:pPr algn="just">
              <a:buNone/>
            </a:pPr>
            <a:r>
              <a:rPr lang="es-ES" sz="1400" dirty="0" smtClean="0"/>
              <a:t>1º  </a:t>
            </a:r>
            <a:r>
              <a:rPr lang="es-ES" sz="1400" dirty="0" smtClean="0"/>
              <a:t>EDUCACION FISICA ESCOLAR Y </a:t>
            </a:r>
            <a:r>
              <a:rPr lang="es-ES" sz="1400" dirty="0" smtClean="0"/>
              <a:t>SALUD</a:t>
            </a:r>
            <a:endParaRPr lang="es-ES" sz="1400" dirty="0" smtClean="0"/>
          </a:p>
          <a:p>
            <a:pPr algn="just">
              <a:buNone/>
            </a:pPr>
            <a:r>
              <a:rPr lang="es-ES" sz="1400" dirty="0" smtClean="0"/>
              <a:t>2º PRACTICUM DE ENSEÑANZA EN EL ÁREA DE EDUCACIÓN </a:t>
            </a:r>
            <a:r>
              <a:rPr lang="es-ES" sz="1400" dirty="0" smtClean="0"/>
              <a:t>FÍSICA</a:t>
            </a:r>
            <a:endParaRPr lang="es-ES" sz="1400" dirty="0" smtClean="0"/>
          </a:p>
          <a:p>
            <a:pPr algn="just">
              <a:buNone/>
            </a:pPr>
            <a:r>
              <a:rPr lang="es-ES_tradnl" sz="1800" b="1" dirty="0" smtClean="0">
                <a:solidFill>
                  <a:srgbClr val="C00000"/>
                </a:solidFill>
              </a:rPr>
              <a:t>Proyectos de Investigación</a:t>
            </a:r>
            <a:r>
              <a:rPr lang="es-ES_tradnl" sz="1800" b="1" dirty="0" smtClean="0">
                <a:solidFill>
                  <a:srgbClr val="C00000"/>
                </a:solidFill>
              </a:rPr>
              <a:t>: 3 Europeos, 3 I+D Nacionales y 12 Autonómicos.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800" b="1" dirty="0" smtClean="0">
                <a:solidFill>
                  <a:srgbClr val="0000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Proyecto de Investigación Euroformación: EUROFORM</a:t>
            </a:r>
            <a:endParaRPr lang="es-ES" sz="1800" b="1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400" dirty="0" smtClean="0">
                <a:solidFill>
                  <a:srgbClr val="000000"/>
                </a:solidFill>
                <a:latin typeface="Times New Roman" pitchFamily="18" charset="0"/>
                <a:ea typeface="TimesNewRomanPSMT"/>
                <a:cs typeface="Times New Roman" pitchFamily="18" charset="0"/>
              </a:rPr>
              <a:t>ENTIDAD FINANCIADORA: </a:t>
            </a:r>
            <a:r>
              <a:rPr lang="es-ES" sz="1400" dirty="0" smtClean="0">
                <a:solidFill>
                  <a:srgbClr val="0000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Unión Europea</a:t>
            </a:r>
            <a:endParaRPr lang="es-ES" sz="14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400" dirty="0" smtClean="0">
                <a:solidFill>
                  <a:srgbClr val="000000"/>
                </a:solidFill>
                <a:latin typeface="Times New Roman" pitchFamily="18" charset="0"/>
                <a:ea typeface="TimesNewRomanPSMT"/>
                <a:cs typeface="Times New Roman" pitchFamily="18" charset="0"/>
              </a:rPr>
              <a:t>REFERENCIA DEL PROYECTO: </a:t>
            </a:r>
            <a:r>
              <a:rPr lang="es-ES" sz="1400" dirty="0" smtClean="0">
                <a:solidFill>
                  <a:srgbClr val="0000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EU 85</a:t>
            </a:r>
            <a:endParaRPr lang="es-ES" sz="14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400" dirty="0" smtClean="0">
                <a:solidFill>
                  <a:srgbClr val="000000"/>
                </a:solidFill>
                <a:latin typeface="Times New Roman" pitchFamily="18" charset="0"/>
                <a:ea typeface="TimesNewRomanPSMT"/>
                <a:cs typeface="Times New Roman" pitchFamily="18" charset="0"/>
              </a:rPr>
              <a:t>ENTIDADES PARTICIPANTES: </a:t>
            </a:r>
            <a:r>
              <a:rPr lang="es-ES" sz="1400" dirty="0" smtClean="0">
                <a:solidFill>
                  <a:srgbClr val="0000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Ministerios de Educación de INGLATERRA, ESPAÑA Y</a:t>
            </a:r>
            <a:r>
              <a:rPr lang="es-ES" sz="1400" dirty="0" smtClean="0">
                <a:latin typeface="Arial" pitchFamily="34" charset="0"/>
              </a:rPr>
              <a:t>  </a:t>
            </a:r>
            <a:r>
              <a:rPr lang="es-ES" sz="1400" dirty="0" smtClean="0">
                <a:solidFill>
                  <a:srgbClr val="0000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GRECIA .</a:t>
            </a:r>
            <a:endParaRPr lang="es-ES" sz="14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400" dirty="0" smtClean="0">
                <a:solidFill>
                  <a:srgbClr val="000000"/>
                </a:solidFill>
                <a:latin typeface="Times New Roman" pitchFamily="18" charset="0"/>
                <a:ea typeface="TimesNewRomanPSMT"/>
                <a:cs typeface="Times New Roman" pitchFamily="18" charset="0"/>
              </a:rPr>
              <a:t>DURACIÓN: </a:t>
            </a:r>
            <a:r>
              <a:rPr lang="es-ES" sz="1400" dirty="0" smtClean="0">
                <a:solidFill>
                  <a:srgbClr val="0000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Desde: 01/01/1990 Hasta: </a:t>
            </a:r>
            <a:r>
              <a:rPr lang="es-ES" sz="1400" dirty="0" smtClean="0">
                <a:solidFill>
                  <a:srgbClr val="0000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31/12/1994</a:t>
            </a:r>
            <a:endParaRPr lang="es-ES_tradnl" sz="1400" dirty="0" smtClean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s-ES" sz="1400" b="1" dirty="0" smtClean="0">
              <a:solidFill>
                <a:srgbClr val="000000"/>
              </a:solidFill>
              <a:ea typeface="Arial" pitchFamily="34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400" b="1" dirty="0" smtClean="0">
                <a:solidFill>
                  <a:srgbClr val="000000"/>
                </a:solidFill>
                <a:ea typeface="Arial" pitchFamily="34" charset="0"/>
                <a:cs typeface="Times New Roman" pitchFamily="18" charset="0"/>
              </a:rPr>
              <a:t>La </a:t>
            </a:r>
            <a:r>
              <a:rPr lang="es-ES" sz="1400" b="1" dirty="0" smtClean="0">
                <a:solidFill>
                  <a:srgbClr val="000000"/>
                </a:solidFill>
                <a:ea typeface="Arial" pitchFamily="34" charset="0"/>
                <a:cs typeface="Times New Roman" pitchFamily="18" charset="0"/>
              </a:rPr>
              <a:t>Educación infantil, compensadora de desigualdades: Un proyecto para prevenir la marginación, la delincuencia y el fracaso escolar.</a:t>
            </a:r>
            <a:endParaRPr lang="es-ES" sz="1400" b="1" dirty="0" smtClean="0"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400" dirty="0" smtClean="0">
                <a:solidFill>
                  <a:srgbClr val="000000"/>
                </a:solidFill>
                <a:ea typeface="TimesNewRomanPSMT"/>
                <a:cs typeface="Times New Roman" pitchFamily="18" charset="0"/>
              </a:rPr>
              <a:t>ENTIDAD FINANCIADORA: </a:t>
            </a:r>
            <a:r>
              <a:rPr lang="es-ES" sz="1400" dirty="0" smtClean="0">
                <a:solidFill>
                  <a:srgbClr val="000000"/>
                </a:solidFill>
                <a:ea typeface="Arial" pitchFamily="34" charset="0"/>
                <a:cs typeface="Times New Roman" pitchFamily="18" charset="0"/>
              </a:rPr>
              <a:t>Unión Europea</a:t>
            </a:r>
            <a:endParaRPr lang="es-ES" sz="1400" dirty="0" smtClean="0"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400" dirty="0" smtClean="0">
                <a:solidFill>
                  <a:srgbClr val="000000"/>
                </a:solidFill>
                <a:ea typeface="TimesNewRomanPSMT"/>
                <a:cs typeface="Times New Roman" pitchFamily="18" charset="0"/>
              </a:rPr>
              <a:t>REFERENCIA DEL PROYECTO: </a:t>
            </a:r>
            <a:r>
              <a:rPr lang="es-ES" sz="1400" dirty="0" smtClean="0">
                <a:solidFill>
                  <a:srgbClr val="000000"/>
                </a:solidFill>
                <a:ea typeface="Arial" pitchFamily="34" charset="0"/>
                <a:cs typeface="Times New Roman" pitchFamily="18" charset="0"/>
              </a:rPr>
              <a:t>Hum530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s-ES" sz="1400" b="1" dirty="0" smtClean="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400" b="1" dirty="0" smtClean="0"/>
              <a:t>Educación </a:t>
            </a:r>
            <a:r>
              <a:rPr lang="es-ES" sz="1400" b="1" dirty="0" smtClean="0"/>
              <a:t>Física. Gasto energético, Obesidad y salud Infantil: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400" b="1" dirty="0" smtClean="0"/>
              <a:t>¿</a:t>
            </a:r>
            <a:r>
              <a:rPr lang="es-ES" sz="1400" b="1" dirty="0" smtClean="0"/>
              <a:t>Es la </a:t>
            </a:r>
            <a:r>
              <a:rPr lang="es-ES" sz="1400" b="1" dirty="0" err="1" smtClean="0"/>
              <a:t>intervenciónescolar</a:t>
            </a:r>
            <a:r>
              <a:rPr lang="es-ES" sz="1400" b="1" dirty="0" smtClean="0"/>
              <a:t> </a:t>
            </a:r>
            <a:r>
              <a:rPr lang="es-ES" sz="1400" b="1" dirty="0" smtClean="0"/>
              <a:t>de los profesores de Educación Física una real arma en </a:t>
            </a:r>
            <a:r>
              <a:rPr lang="es-ES" sz="1400" b="1" dirty="0" smtClean="0"/>
              <a:t>la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400" b="1" dirty="0" smtClean="0"/>
              <a:t>guerra </a:t>
            </a:r>
            <a:r>
              <a:rPr lang="es-ES" sz="1400" b="1" dirty="0" smtClean="0"/>
              <a:t>contra la </a:t>
            </a:r>
            <a:r>
              <a:rPr lang="es-ES" sz="1400" b="1" dirty="0" smtClean="0"/>
              <a:t>obesidad?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400" dirty="0" smtClean="0"/>
              <a:t>ENTIDAD </a:t>
            </a:r>
            <a:r>
              <a:rPr lang="es-ES" sz="1400" dirty="0" smtClean="0"/>
              <a:t>FINANCIADORA: Ministerio de Educación. </a:t>
            </a:r>
            <a:r>
              <a:rPr lang="en-US" sz="1400" dirty="0" smtClean="0"/>
              <a:t>VI Plan Nacional I+D+I </a:t>
            </a:r>
            <a:r>
              <a:rPr lang="en-US" sz="1400" dirty="0" smtClean="0"/>
              <a:t>2008-2011</a:t>
            </a:r>
            <a:endParaRPr lang="es-ES" sz="1400" dirty="0" smtClean="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ES" sz="1400" dirty="0" smtClean="0"/>
              <a:t>REFERENCIA </a:t>
            </a:r>
            <a:r>
              <a:rPr lang="es-ES" sz="1400" dirty="0" smtClean="0"/>
              <a:t>DEL PROYECTO: DEP-2011-30565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s-ES" sz="1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s-ES" sz="1400" dirty="0" smtClean="0">
              <a:cs typeface="Times New Roman" pitchFamily="18" charset="0"/>
            </a:endParaRPr>
          </a:p>
          <a:p>
            <a:pPr algn="just">
              <a:buNone/>
            </a:pPr>
            <a:endParaRPr lang="es-ES" sz="1800" dirty="0" smtClean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23528" y="451817"/>
            <a:ext cx="5172725" cy="18001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_tradnl" sz="1400" dirty="0" smtClean="0"/>
              <a:t>Simposio </a:t>
            </a:r>
            <a:r>
              <a:rPr lang="es-ES_tradnl" sz="1400" b="1" dirty="0" smtClean="0"/>
              <a:t>“Actividad Física Saludable en Edad Escolar”</a:t>
            </a:r>
            <a:endParaRPr lang="es-ES" sz="14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764704"/>
            <a:ext cx="2880320" cy="11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9125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066800"/>
          </a:xfrm>
        </p:spPr>
        <p:txBody>
          <a:bodyPr/>
          <a:lstStyle/>
          <a:p>
            <a:r>
              <a:rPr lang="es-ES_tradnl" dirty="0" smtClean="0"/>
              <a:t>Líneas y proyectos de Investigación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532888"/>
            <a:ext cx="8229600" cy="4136472"/>
          </a:xfrm>
        </p:spPr>
        <p:txBody>
          <a:bodyPr/>
          <a:lstStyle/>
          <a:p>
            <a:pPr algn="just"/>
            <a:r>
              <a:rPr lang="es-ES_tradnl" dirty="0" smtClean="0"/>
              <a:t>Principales líneas de investigación</a:t>
            </a:r>
          </a:p>
          <a:p>
            <a:pPr algn="just"/>
            <a:endParaRPr lang="es-ES" sz="1000" dirty="0" smtClean="0"/>
          </a:p>
          <a:p>
            <a:pPr algn="just"/>
            <a:r>
              <a:rPr lang="es-ES" sz="1800" dirty="0" smtClean="0"/>
              <a:t>FORMACIÓN DEL </a:t>
            </a:r>
            <a:r>
              <a:rPr lang="es-ES" sz="1800" dirty="0" smtClean="0"/>
              <a:t>PROFESORADO Y DESARROLLO </a:t>
            </a:r>
            <a:r>
              <a:rPr lang="es-ES" sz="1800" dirty="0" smtClean="0"/>
              <a:t>PROFESIONAL </a:t>
            </a:r>
            <a:r>
              <a:rPr lang="es-ES" sz="1800" dirty="0" smtClean="0"/>
              <a:t> </a:t>
            </a:r>
            <a:r>
              <a:rPr lang="es-ES" sz="1800" dirty="0" smtClean="0"/>
              <a:t>EN EDUCACIÓN FÍSICA </a:t>
            </a:r>
            <a:r>
              <a:rPr lang="es-ES" sz="1800" dirty="0" smtClean="0"/>
              <a:t> DESDE 1998</a:t>
            </a:r>
            <a:endParaRPr lang="es-ES" sz="1800" dirty="0" smtClean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23528" y="451817"/>
            <a:ext cx="5172725" cy="18001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_tradnl" sz="1400" dirty="0" smtClean="0"/>
              <a:t>Simposio </a:t>
            </a:r>
            <a:r>
              <a:rPr lang="es-ES_tradnl" sz="1400" b="1" dirty="0" smtClean="0"/>
              <a:t>“Actividad Física Saludable en Edad Escolar”</a:t>
            </a:r>
            <a:endParaRPr lang="es-ES" sz="14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764704"/>
            <a:ext cx="2880320" cy="11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861048"/>
            <a:ext cx="2007840" cy="2789312"/>
          </a:xfrm>
          <a:prstGeom prst="rect">
            <a:avLst/>
          </a:prstGeom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051720" y="3861048"/>
          <a:ext cx="1944216" cy="2797572"/>
        </p:xfrm>
        <a:graphic>
          <a:graphicData uri="http://schemas.openxmlformats.org/presentationml/2006/ole">
            <p:oleObj spid="_x0000_s1026" name="Acrobat Document" r:id="rId5" imgW="5667177" imgH="8019676" progId="AcroExch.Document.DC">
              <p:embed/>
            </p:oleObj>
          </a:graphicData>
        </a:graphic>
      </p:graphicFrame>
      <p:pic>
        <p:nvPicPr>
          <p:cNvPr id="9" name="Picture 5" descr="C:\Users\jose luis papa\Desktop\libros y otros\Didactica CC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4005064"/>
            <a:ext cx="1908720" cy="2592288"/>
          </a:xfrm>
          <a:prstGeom prst="rect">
            <a:avLst/>
          </a:prstGeom>
          <a:noFill/>
        </p:spPr>
      </p:pic>
      <p:pic>
        <p:nvPicPr>
          <p:cNvPr id="10" name="Picture 1" descr="C:\Users\jose luis papa\Desktop\Presentación Final\Scanner libros\Contenidos primari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4005064"/>
            <a:ext cx="1512168" cy="2592288"/>
          </a:xfrm>
          <a:prstGeom prst="rect">
            <a:avLst/>
          </a:prstGeom>
          <a:noFill/>
        </p:spPr>
      </p:pic>
      <p:pic>
        <p:nvPicPr>
          <p:cNvPr id="11" name="Picture 2" descr="C:\Users\jose luis papa\Desktop\libros y otros\E F Wanceulem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4005064"/>
            <a:ext cx="1728192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9125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43000"/>
            <a:ext cx="6228184" cy="1066800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Nueva Línea de Investigación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es-ES" altLang="es-ES" dirty="0" smtClean="0">
                <a:solidFill>
                  <a:srgbClr val="0000CC"/>
                </a:solidFill>
                <a:latin typeface="Calibri"/>
              </a:rPr>
              <a:t>Análisis de las acciones metodológicas, en la formación del profesorado de Educación Física, que desarrollen hábitos de actividad </a:t>
            </a:r>
            <a:r>
              <a:rPr lang="es-ES" altLang="es-ES" dirty="0" smtClean="0">
                <a:solidFill>
                  <a:srgbClr val="0000CC"/>
                </a:solidFill>
                <a:latin typeface="Calibri"/>
              </a:rPr>
              <a:t>física </a:t>
            </a:r>
            <a:r>
              <a:rPr lang="es-ES" altLang="es-ES" dirty="0" smtClean="0">
                <a:solidFill>
                  <a:srgbClr val="0000CC"/>
                </a:solidFill>
                <a:latin typeface="Calibri"/>
              </a:rPr>
              <a:t>y salud en </a:t>
            </a:r>
            <a:r>
              <a:rPr lang="es-ES" altLang="es-ES" dirty="0" smtClean="0">
                <a:solidFill>
                  <a:srgbClr val="0000CC"/>
                </a:solidFill>
                <a:latin typeface="Calibri"/>
              </a:rPr>
              <a:t>primaria</a:t>
            </a:r>
          </a:p>
          <a:p>
            <a:pPr algn="ctr">
              <a:spcBef>
                <a:spcPts val="0"/>
              </a:spcBef>
              <a:buNone/>
            </a:pPr>
            <a:endParaRPr lang="es-ES" altLang="es-ES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23528" y="451817"/>
            <a:ext cx="5172725" cy="18001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_tradnl" sz="1400" dirty="0" smtClean="0"/>
              <a:t>Simposio </a:t>
            </a:r>
            <a:r>
              <a:rPr lang="es-ES_tradnl" sz="1400" b="1" dirty="0" smtClean="0"/>
              <a:t>“Actividad Física Saludable en Edad Escolar”</a:t>
            </a:r>
            <a:endParaRPr lang="es-ES" sz="14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3680" y="908720"/>
            <a:ext cx="2880320" cy="11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4 CuadroTexto"/>
          <p:cNvSpPr txBox="1">
            <a:spLocks noChangeArrowheads="1"/>
          </p:cNvSpPr>
          <p:nvPr/>
        </p:nvSpPr>
        <p:spPr bwMode="auto">
          <a:xfrm>
            <a:off x="683568" y="3861048"/>
            <a:ext cx="391949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Tx/>
              <a:buNone/>
            </a:pPr>
            <a:r>
              <a:rPr lang="es-ES" altLang="es-ES" sz="1600" b="1" dirty="0" smtClean="0">
                <a:latin typeface="Arial" pitchFamily="34" charset="0"/>
                <a:cs typeface="+mn-cs"/>
              </a:rPr>
              <a:t>Beneficios esperables del </a:t>
            </a:r>
            <a:r>
              <a:rPr lang="es-ES" altLang="es-ES" sz="1600" b="1" dirty="0">
                <a:latin typeface="Arial" pitchFamily="34" charset="0"/>
                <a:cs typeface="+mn-cs"/>
              </a:rPr>
              <a:t>proyecto, difusión y explotación en su caso de los </a:t>
            </a:r>
            <a:r>
              <a:rPr lang="es-ES" altLang="es-ES" sz="1600" b="1" dirty="0" smtClean="0">
                <a:latin typeface="Arial" pitchFamily="34" charset="0"/>
                <a:cs typeface="+mn-cs"/>
              </a:rPr>
              <a:t>resultados</a:t>
            </a:r>
            <a:r>
              <a:rPr lang="es-ES" altLang="es-ES" sz="1600" b="1" dirty="0">
                <a:solidFill>
                  <a:srgbClr val="FF3300"/>
                </a:solidFill>
                <a:latin typeface="Arial" pitchFamily="34" charset="0"/>
                <a:cs typeface="+mn-cs"/>
              </a:rPr>
              <a:t>.</a:t>
            </a:r>
            <a:endParaRPr lang="es-ES" altLang="es-ES" sz="1600" b="1" dirty="0" smtClean="0">
              <a:latin typeface="Arial" pitchFamily="34" charset="0"/>
              <a:cs typeface="+mn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899592" y="5157192"/>
            <a:ext cx="7340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/>
              <a:t>Según nuestras hipótesis, </a:t>
            </a:r>
            <a:r>
              <a:rPr lang="es-ES" sz="1800" b="1" dirty="0"/>
              <a:t>presagiamos</a:t>
            </a:r>
            <a:r>
              <a:rPr lang="es-ES" sz="1800" dirty="0"/>
              <a:t> </a:t>
            </a:r>
            <a:r>
              <a:rPr lang="es-ES" sz="1800" b="1" dirty="0"/>
              <a:t>que los comportamientos de los </a:t>
            </a:r>
            <a:r>
              <a:rPr lang="es-ES" sz="1800" b="1" dirty="0" smtClean="0"/>
              <a:t>participantes </a:t>
            </a:r>
            <a:r>
              <a:rPr lang="es-ES" sz="1800" b="1" dirty="0"/>
              <a:t>serán diferentes entre los distintos </a:t>
            </a:r>
            <a:r>
              <a:rPr lang="es-ES" sz="1800" b="1" dirty="0" smtClean="0"/>
              <a:t>modelos </a:t>
            </a:r>
            <a:r>
              <a:rPr lang="es-ES" sz="1800" b="1" dirty="0"/>
              <a:t>de enseñanza</a:t>
            </a:r>
            <a:r>
              <a:rPr lang="es-ES" sz="1800" dirty="0"/>
              <a:t>, siendo el </a:t>
            </a:r>
            <a:r>
              <a:rPr lang="es-ES" sz="1800" b="1" dirty="0"/>
              <a:t>modelo constructivista </a:t>
            </a:r>
            <a:r>
              <a:rPr lang="es-ES" sz="1800" dirty="0"/>
              <a:t>aquel que puede promover los mejores beneficios. </a:t>
            </a:r>
          </a:p>
        </p:txBody>
      </p:sp>
    </p:spTree>
    <p:extLst>
      <p:ext uri="{BB962C8B-B14F-4D97-AF65-F5344CB8AC3E}">
        <p14:creationId xmlns="" xmlns:p14="http://schemas.microsoft.com/office/powerpoint/2010/main" val="118606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620688"/>
            <a:ext cx="4968552" cy="1066800"/>
          </a:xfrm>
        </p:spPr>
        <p:txBody>
          <a:bodyPr/>
          <a:lstStyle/>
          <a:p>
            <a:r>
              <a:rPr lang="es-ES_tradnl" dirty="0" smtClean="0"/>
              <a:t>Recursos materiales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0405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_tradnl" sz="1400" dirty="0" smtClean="0"/>
              <a:t>Laboratorio de Motricidad y Composición Corporal.</a:t>
            </a:r>
          </a:p>
          <a:p>
            <a:pPr algn="just"/>
            <a:r>
              <a:rPr lang="es-ES_tradnl" sz="1400" dirty="0" smtClean="0"/>
              <a:t>Material:</a:t>
            </a:r>
            <a:endParaRPr lang="es-ES" sz="14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23528" y="451817"/>
            <a:ext cx="5172725" cy="18001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_tradnl" sz="1400" dirty="0" smtClean="0"/>
              <a:t>Simposio </a:t>
            </a:r>
            <a:r>
              <a:rPr lang="es-ES_tradnl" sz="1400" b="1" dirty="0" smtClean="0"/>
              <a:t>“Actividad Física Saludable en Edad Escolar”</a:t>
            </a:r>
            <a:endParaRPr lang="es-ES" sz="14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620688"/>
            <a:ext cx="2880320" cy="11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51520" y="2060848"/>
          <a:ext cx="8640960" cy="4709701"/>
        </p:xfrm>
        <a:graphic>
          <a:graphicData uri="http://schemas.openxmlformats.org/drawingml/2006/table">
            <a:tbl>
              <a:tblPr/>
              <a:tblGrid>
                <a:gridCol w="43204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656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b="1" dirty="0">
                          <a:latin typeface="Arial"/>
                          <a:ea typeface="Times New Roman"/>
                        </a:rPr>
                        <a:t>VARIABLES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b="1" dirty="0">
                          <a:latin typeface="Arial"/>
                          <a:ea typeface="Times New Roman"/>
                        </a:rPr>
                        <a:t>INSTRUMENTOS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56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Morfología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Kit Antropométrico </a:t>
                      </a:r>
                      <a:r>
                        <a:rPr lang="es-ES_tradnl" sz="1200" dirty="0" err="1">
                          <a:latin typeface="Arial"/>
                          <a:ea typeface="Times New Roman"/>
                        </a:rPr>
                        <a:t>Holtain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78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Composición corporal (masa grasa, muscular y ósea)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TANITA BC-418MA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78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Frecuencia de consumo de alimentos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Cuestionario de frecuencia de consumo de alimentos 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78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Tiempo de Aprendizaje Académico en Educación Física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ALT-PE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56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>
                          <a:latin typeface="Arial"/>
                          <a:ea typeface="Times New Roman"/>
                        </a:rPr>
                        <a:t>Calidad de Vida (estilos de vida)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SF-36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56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>
                          <a:latin typeface="Arial"/>
                          <a:ea typeface="Times New Roman"/>
                        </a:rPr>
                        <a:t>Motivación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EMD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56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>
                          <a:latin typeface="Arial"/>
                          <a:ea typeface="Times New Roman"/>
                        </a:rPr>
                        <a:t>Autoconcepto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AF5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36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>
                          <a:latin typeface="Arial"/>
                          <a:ea typeface="Times New Roman"/>
                        </a:rPr>
                        <a:t>Fuerza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Dinamómetro isométrico (TKK-5401, </a:t>
                      </a:r>
                      <a:r>
                        <a:rPr lang="es-ES_tradnl" sz="1200" dirty="0" err="1">
                          <a:latin typeface="Arial"/>
                          <a:ea typeface="Times New Roman"/>
                        </a:rPr>
                        <a:t>Tecsymp</a:t>
                      </a: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)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56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>
                          <a:latin typeface="Arial"/>
                          <a:ea typeface="Times New Roman"/>
                        </a:rPr>
                        <a:t>Amplitud de movimiento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 err="1">
                          <a:latin typeface="Arial"/>
                          <a:ea typeface="Times New Roman"/>
                        </a:rPr>
                        <a:t>Sit</a:t>
                      </a: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 &amp; </a:t>
                      </a:r>
                      <a:r>
                        <a:rPr lang="es-ES_tradnl" sz="1200" dirty="0" err="1">
                          <a:latin typeface="Arial"/>
                          <a:ea typeface="Times New Roman"/>
                        </a:rPr>
                        <a:t>Reach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56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>
                          <a:latin typeface="Arial"/>
                          <a:ea typeface="Times New Roman"/>
                        </a:rPr>
                        <a:t>Resistencia aeróbica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Test de </a:t>
                      </a:r>
                      <a:r>
                        <a:rPr lang="es-ES_tradnl" sz="1200" dirty="0" err="1">
                          <a:latin typeface="Arial"/>
                          <a:ea typeface="Times New Roman"/>
                        </a:rPr>
                        <a:t>Ruffier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378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>
                          <a:latin typeface="Arial"/>
                          <a:ea typeface="Times New Roman"/>
                        </a:rPr>
                        <a:t>Grabación de sesiones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Cámara de vídeo (Sony </a:t>
                      </a:r>
                      <a:r>
                        <a:rPr lang="es-ES_tradnl" sz="1200" dirty="0" err="1">
                          <a:latin typeface="Arial"/>
                          <a:ea typeface="Times New Roman"/>
                        </a:rPr>
                        <a:t>Handycam</a:t>
                      </a: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 HDRPJ240E)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56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Planificación de la enseñanza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200" dirty="0">
                          <a:latin typeface="Arial"/>
                          <a:ea typeface="Times New Roman"/>
                        </a:rPr>
                        <a:t>Hoja de registro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1576" marR="61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9125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323528" y="451817"/>
            <a:ext cx="5172725" cy="18001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_tradnl" sz="1400" dirty="0" smtClean="0"/>
              <a:t>Simposio </a:t>
            </a:r>
            <a:r>
              <a:rPr lang="es-ES_tradnl" sz="1400" b="1" dirty="0" smtClean="0"/>
              <a:t>“Actividad Física Saludable en Edad Escolar”</a:t>
            </a:r>
            <a:endParaRPr lang="es-ES" sz="14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052736"/>
            <a:ext cx="2880320" cy="11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ES" sz="6000" dirty="0" smtClean="0">
                <a:solidFill>
                  <a:srgbClr val="C00000"/>
                </a:solidFill>
              </a:rPr>
              <a:t>Muchas Gracias </a:t>
            </a:r>
          </a:p>
          <a:p>
            <a:pPr algn="ctr">
              <a:buNone/>
            </a:pPr>
            <a:r>
              <a:rPr lang="es-ES" sz="6000" dirty="0" smtClean="0">
                <a:solidFill>
                  <a:srgbClr val="C00000"/>
                </a:solidFill>
              </a:rPr>
              <a:t>por vuestra atención.</a:t>
            </a:r>
          </a:p>
          <a:p>
            <a:pPr algn="ctr">
              <a:buNone/>
            </a:pPr>
            <a:endParaRPr lang="es-ES" sz="60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s-ES" sz="4800" dirty="0" smtClean="0">
                <a:latin typeface="Times New Roman" pitchFamily="18" charset="0"/>
                <a:cs typeface="Times New Roman" pitchFamily="18" charset="0"/>
              </a:rPr>
              <a:t>José Luis Chinchilla Minguet</a:t>
            </a:r>
            <a:endParaRPr lang="es-ES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125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115</TotalTime>
  <Words>616</Words>
  <Application>Microsoft Office PowerPoint</Application>
  <PresentationFormat>Presentación en pantalla (4:3)</PresentationFormat>
  <Paragraphs>93</Paragraphs>
  <Slides>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9" baseType="lpstr">
      <vt:lpstr>Urbano</vt:lpstr>
      <vt:lpstr>Acrobat Document</vt:lpstr>
      <vt:lpstr>Simposio “Actividad Física Saludable en Edad Escolar”</vt:lpstr>
      <vt:lpstr>Miembros del grupo: Educación Fisica y Deporte. Formación del Profesorado en Andalucía.  HUM 564</vt:lpstr>
      <vt:lpstr>Líneas y proyectos de Investigación</vt:lpstr>
      <vt:lpstr>Líneas y proyectos de Investigación</vt:lpstr>
      <vt:lpstr>Nueva Línea de Investigación</vt:lpstr>
      <vt:lpstr>Recursos materiales</vt:lpstr>
      <vt:lpstr>Diapositiva 7</vt:lpstr>
    </vt:vector>
  </TitlesOfParts>
  <Company>UIB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Simposio “Actividad Física en Edad Escolar”</dc:title>
  <dc:creator>Jaume</dc:creator>
  <cp:lastModifiedBy>jose luis papa</cp:lastModifiedBy>
  <cp:revision>23</cp:revision>
  <dcterms:created xsi:type="dcterms:W3CDTF">2017-11-29T12:53:57Z</dcterms:created>
  <dcterms:modified xsi:type="dcterms:W3CDTF">2018-01-23T07:07:16Z</dcterms:modified>
</cp:coreProperties>
</file>