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omments/comment1.xml" ContentType="application/vnd.openxmlformats-officedocument.presentationml.comments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332" r:id="rId3"/>
    <p:sldId id="292" r:id="rId4"/>
    <p:sldId id="293" r:id="rId5"/>
    <p:sldId id="336" r:id="rId6"/>
    <p:sldId id="337" r:id="rId7"/>
    <p:sldId id="338" r:id="rId8"/>
    <p:sldId id="331" r:id="rId9"/>
    <p:sldId id="315" r:id="rId10"/>
    <p:sldId id="316" r:id="rId11"/>
    <p:sldId id="303" r:id="rId12"/>
    <p:sldId id="302" r:id="rId13"/>
    <p:sldId id="335" r:id="rId14"/>
    <p:sldId id="296" r:id="rId15"/>
    <p:sldId id="297" r:id="rId16"/>
    <p:sldId id="298" r:id="rId17"/>
    <p:sldId id="301" r:id="rId18"/>
    <p:sldId id="313" r:id="rId19"/>
    <p:sldId id="339" r:id="rId20"/>
    <p:sldId id="288" r:id="rId21"/>
    <p:sldId id="265" r:id="rId22"/>
    <p:sldId id="266" r:id="rId23"/>
    <p:sldId id="306" r:id="rId24"/>
    <p:sldId id="305" r:id="rId25"/>
    <p:sldId id="319" r:id="rId26"/>
    <p:sldId id="317" r:id="rId27"/>
    <p:sldId id="320" r:id="rId28"/>
    <p:sldId id="321" r:id="rId29"/>
    <p:sldId id="309" r:id="rId30"/>
    <p:sldId id="349" r:id="rId31"/>
    <p:sldId id="308" r:id="rId32"/>
    <p:sldId id="310" r:id="rId33"/>
    <p:sldId id="318" r:id="rId34"/>
    <p:sldId id="312" r:id="rId35"/>
    <p:sldId id="340" r:id="rId36"/>
    <p:sldId id="341" r:id="rId37"/>
    <p:sldId id="304" r:id="rId38"/>
    <p:sldId id="328" r:id="rId39"/>
    <p:sldId id="333" r:id="rId40"/>
    <p:sldId id="334" r:id="rId41"/>
    <p:sldId id="342" r:id="rId42"/>
    <p:sldId id="314" r:id="rId43"/>
    <p:sldId id="322" r:id="rId44"/>
    <p:sldId id="324" r:id="rId45"/>
    <p:sldId id="323" r:id="rId46"/>
    <p:sldId id="326" r:id="rId47"/>
    <p:sldId id="327" r:id="rId48"/>
    <p:sldId id="270" r:id="rId49"/>
    <p:sldId id="344" r:id="rId50"/>
    <p:sldId id="345" r:id="rId51"/>
    <p:sldId id="359" r:id="rId52"/>
    <p:sldId id="350" r:id="rId53"/>
    <p:sldId id="358" r:id="rId54"/>
    <p:sldId id="346" r:id="rId55"/>
    <p:sldId id="348" r:id="rId56"/>
    <p:sldId id="353" r:id="rId57"/>
    <p:sldId id="352" r:id="rId58"/>
    <p:sldId id="354" r:id="rId59"/>
    <p:sldId id="355" r:id="rId60"/>
    <p:sldId id="356" r:id="rId61"/>
    <p:sldId id="357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ques Himpens" initials="JH" lastIdx="1" clrIdx="0">
    <p:extLst>
      <p:ext uri="{19B8F6BF-5375-455C-9EA6-DF929625EA0E}">
        <p15:presenceInfo xmlns:p15="http://schemas.microsoft.com/office/powerpoint/2012/main" userId="d59ca24d7efffa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Glycemia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Normoglycemia</c:v>
                </c:pt>
                <c:pt idx="1">
                  <c:v>Hypoglycemia</c:v>
                </c:pt>
                <c:pt idx="2">
                  <c:v>Hyperglycemia</c:v>
                </c:pt>
                <c:pt idx="3">
                  <c:v>Hyperglycemia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0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583333333333331E-2"/>
          <c:y val="0.13864074803149606"/>
          <c:w val="0.95416666666666672"/>
          <c:h val="0.8207342519685039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Glycemia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Normoglycemia</c:v>
                </c:pt>
                <c:pt idx="1">
                  <c:v>Hypoglycemia</c:v>
                </c:pt>
                <c:pt idx="2">
                  <c:v>Hyperglycemia</c:v>
                </c:pt>
                <c:pt idx="3">
                  <c:v>Healed T2DM10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64</c:v>
                </c:pt>
                <c:pt idx="1">
                  <c:v>8</c:v>
                </c:pt>
                <c:pt idx="2">
                  <c:v>28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RYGB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80</c:v>
                </c:pt>
                <c:pt idx="1">
                  <c:v>110</c:v>
                </c:pt>
                <c:pt idx="2">
                  <c:v>200</c:v>
                </c:pt>
                <c:pt idx="3">
                  <c:v>100</c:v>
                </c:pt>
                <c:pt idx="4">
                  <c:v>80</c:v>
                </c:pt>
                <c:pt idx="5">
                  <c:v>70</c:v>
                </c:pt>
                <c:pt idx="6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32944"/>
        <c:axId val="247531376"/>
      </c:lineChart>
      <c:catAx>
        <c:axId val="247532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531376"/>
        <c:crosses val="autoZero"/>
        <c:auto val="1"/>
        <c:lblAlgn val="ctr"/>
        <c:lblOffset val="100"/>
        <c:noMultiLvlLbl val="0"/>
      </c:catAx>
      <c:valAx>
        <c:axId val="247531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532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82</c:v>
                </c:pt>
                <c:pt idx="1">
                  <c:v>94</c:v>
                </c:pt>
                <c:pt idx="2">
                  <c:v>110</c:v>
                </c:pt>
                <c:pt idx="3">
                  <c:v>160</c:v>
                </c:pt>
                <c:pt idx="4">
                  <c:v>110</c:v>
                </c:pt>
                <c:pt idx="5">
                  <c:v>100</c:v>
                </c:pt>
                <c:pt idx="6">
                  <c:v>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RYGB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80</c:v>
                </c:pt>
                <c:pt idx="1">
                  <c:v>110</c:v>
                </c:pt>
                <c:pt idx="2">
                  <c:v>200</c:v>
                </c:pt>
                <c:pt idx="3">
                  <c:v>100</c:v>
                </c:pt>
                <c:pt idx="4">
                  <c:v>80</c:v>
                </c:pt>
                <c:pt idx="5">
                  <c:v>70</c:v>
                </c:pt>
                <c:pt idx="6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28632"/>
        <c:axId val="247531768"/>
      </c:lineChart>
      <c:catAx>
        <c:axId val="247528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531768"/>
        <c:crosses val="autoZero"/>
        <c:auto val="1"/>
        <c:lblAlgn val="ctr"/>
        <c:lblOffset val="100"/>
        <c:noMultiLvlLbl val="0"/>
      </c:catAx>
      <c:valAx>
        <c:axId val="247531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528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82</c:v>
                </c:pt>
                <c:pt idx="1">
                  <c:v>94</c:v>
                </c:pt>
                <c:pt idx="2">
                  <c:v>110</c:v>
                </c:pt>
                <c:pt idx="3">
                  <c:v>160</c:v>
                </c:pt>
                <c:pt idx="4">
                  <c:v>110</c:v>
                </c:pt>
                <c:pt idx="5">
                  <c:v>100</c:v>
                </c:pt>
                <c:pt idx="6">
                  <c:v>85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Mini GB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86</c:v>
                </c:pt>
                <c:pt idx="1">
                  <c:v>100</c:v>
                </c:pt>
                <c:pt idx="2">
                  <c:v>120</c:v>
                </c:pt>
                <c:pt idx="3">
                  <c:v>170</c:v>
                </c:pt>
                <c:pt idx="4">
                  <c:v>100</c:v>
                </c:pt>
                <c:pt idx="5">
                  <c:v>95</c:v>
                </c:pt>
                <c:pt idx="6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29024"/>
        <c:axId val="247530200"/>
      </c:lineChart>
      <c:catAx>
        <c:axId val="247529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530200"/>
        <c:crosses val="autoZero"/>
        <c:auto val="1"/>
        <c:lblAlgn val="ctr"/>
        <c:lblOffset val="100"/>
        <c:noMultiLvlLbl val="0"/>
      </c:catAx>
      <c:valAx>
        <c:axId val="247530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529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Control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82</c:v>
                </c:pt>
                <c:pt idx="1">
                  <c:v>94</c:v>
                </c:pt>
                <c:pt idx="2">
                  <c:v>110</c:v>
                </c:pt>
                <c:pt idx="3">
                  <c:v>160</c:v>
                </c:pt>
                <c:pt idx="4">
                  <c:v>110</c:v>
                </c:pt>
                <c:pt idx="5">
                  <c:v>100</c:v>
                </c:pt>
                <c:pt idx="6">
                  <c:v>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RYGB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80</c:v>
                </c:pt>
                <c:pt idx="1">
                  <c:v>110</c:v>
                </c:pt>
                <c:pt idx="2">
                  <c:v>200</c:v>
                </c:pt>
                <c:pt idx="3">
                  <c:v>100</c:v>
                </c:pt>
                <c:pt idx="4">
                  <c:v>80</c:v>
                </c:pt>
                <c:pt idx="5">
                  <c:v>70</c:v>
                </c:pt>
                <c:pt idx="6">
                  <c:v>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Mini GB</c:v>
                </c:pt>
              </c:strCache>
            </c:strRef>
          </c:tx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0'</c:v>
                </c:pt>
                <c:pt idx="1">
                  <c:v>30'</c:v>
                </c:pt>
                <c:pt idx="2">
                  <c:v>60'</c:v>
                </c:pt>
                <c:pt idx="3">
                  <c:v>90"</c:v>
                </c:pt>
                <c:pt idx="4">
                  <c:v>120'</c:v>
                </c:pt>
                <c:pt idx="5">
                  <c:v>150'</c:v>
                </c:pt>
                <c:pt idx="6">
                  <c:v>180'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86</c:v>
                </c:pt>
                <c:pt idx="1">
                  <c:v>100</c:v>
                </c:pt>
                <c:pt idx="2">
                  <c:v>120</c:v>
                </c:pt>
                <c:pt idx="3">
                  <c:v>170</c:v>
                </c:pt>
                <c:pt idx="4">
                  <c:v>100</c:v>
                </c:pt>
                <c:pt idx="5">
                  <c:v>95</c:v>
                </c:pt>
                <c:pt idx="6">
                  <c:v>80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34512"/>
        <c:axId val="247532552"/>
      </c:lineChart>
      <c:catAx>
        <c:axId val="24753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532552"/>
        <c:crosses val="autoZero"/>
        <c:auto val="1"/>
        <c:lblAlgn val="ctr"/>
        <c:lblOffset val="100"/>
        <c:noMultiLvlLbl val="0"/>
      </c:catAx>
      <c:valAx>
        <c:axId val="247532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5345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Bypass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2003</c:v>
                </c:pt>
                <c:pt idx="1">
                  <c:v>2008</c:v>
                </c:pt>
                <c:pt idx="2">
                  <c:v>2011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65</c:v>
                </c:pt>
                <c:pt idx="1">
                  <c:v>49</c:v>
                </c:pt>
                <c:pt idx="2">
                  <c:v>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Sleeve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2003</c:v>
                </c:pt>
                <c:pt idx="1">
                  <c:v>2008</c:v>
                </c:pt>
                <c:pt idx="2">
                  <c:v>2011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Band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2003</c:v>
                </c:pt>
                <c:pt idx="1">
                  <c:v>2008</c:v>
                </c:pt>
                <c:pt idx="2">
                  <c:v>2011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24</c:v>
                </c:pt>
                <c:pt idx="1">
                  <c:v>42</c:v>
                </c:pt>
                <c:pt idx="2">
                  <c:v>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34120"/>
        <c:axId val="247530984"/>
      </c:lineChart>
      <c:catAx>
        <c:axId val="247534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7530984"/>
        <c:crosses val="autoZero"/>
        <c:auto val="1"/>
        <c:lblAlgn val="ctr"/>
        <c:lblOffset val="100"/>
        <c:noMultiLvlLbl val="0"/>
      </c:catAx>
      <c:valAx>
        <c:axId val="247530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534120"/>
        <c:crosses val="autoZero"/>
        <c:crossBetween val="between"/>
      </c:valAx>
      <c:spPr>
        <a:solidFill>
          <a:schemeClr val="bg2">
            <a:lumMod val="90000"/>
          </a:schemeClr>
        </a:solidFill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Insulin</a:t>
            </a:r>
            <a:r>
              <a:rPr lang="en-US" baseline="0" dirty="0" smtClean="0"/>
              <a:t> progression during OGTT after: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>
                <a:solidFill>
                  <a:srgbClr val="FF0000"/>
                </a:solidFill>
              </a:rPr>
              <a:t>OLGB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RYGB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>
                <a:solidFill>
                  <a:srgbClr val="00B050"/>
                </a:solidFill>
              </a:rPr>
              <a:t>Controls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>
                <a:solidFill>
                  <a:srgbClr val="FF0000"/>
                </a:solidFill>
              </a:rPr>
              <a:t>  </a:t>
            </a:r>
            <a:endParaRPr lang="en-US" baseline="0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34997329059829058"/>
          <c:y val="0.12297734627831715"/>
        </c:manualLayout>
      </c:layout>
      <c:overlay val="0"/>
      <c:spPr>
        <a:noFill/>
        <a:ln>
          <a:solidFill>
            <a:prstClr val="black"/>
          </a:solidFill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RYGB!$U$20:$AA$20</c:f>
              <c:numCache>
                <c:formatCode>General</c:formatCode>
                <c:ptCount val="7"/>
                <c:pt idx="0">
                  <c:v>5</c:v>
                </c:pt>
                <c:pt idx="1">
                  <c:v>101.13000000000001</c:v>
                </c:pt>
                <c:pt idx="2">
                  <c:v>33.698571428571434</c:v>
                </c:pt>
                <c:pt idx="3">
                  <c:v>9.2853571428571424</c:v>
                </c:pt>
                <c:pt idx="4">
                  <c:v>5.3742857142857163</c:v>
                </c:pt>
                <c:pt idx="5">
                  <c:v>3.5249999999999999</c:v>
                </c:pt>
                <c:pt idx="6">
                  <c:v>4.3585714285714285</c:v>
                </c:pt>
              </c:numCache>
            </c:numRef>
          </c:val>
          <c:smooth val="0"/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RYGB!$U$21:$AA$21</c:f>
              <c:numCache>
                <c:formatCode>General</c:formatCode>
                <c:ptCount val="7"/>
                <c:pt idx="0">
                  <c:v>5.7</c:v>
                </c:pt>
                <c:pt idx="1">
                  <c:v>153.14785714285716</c:v>
                </c:pt>
                <c:pt idx="2">
                  <c:v>37.693571428571431</c:v>
                </c:pt>
                <c:pt idx="3">
                  <c:v>10.254285714285714</c:v>
                </c:pt>
                <c:pt idx="4">
                  <c:v>5.8943571428571433</c:v>
                </c:pt>
                <c:pt idx="5">
                  <c:v>3.9510714285714292</c:v>
                </c:pt>
                <c:pt idx="6">
                  <c:v>4.1083333333333343</c:v>
                </c:pt>
              </c:numCache>
            </c:numRef>
          </c:val>
          <c:smooth val="0"/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RYGB!$U$22:$AA$22</c:f>
              <c:numCache>
                <c:formatCode>General</c:formatCode>
                <c:ptCount val="7"/>
                <c:pt idx="0">
                  <c:v>6.7</c:v>
                </c:pt>
                <c:pt idx="1">
                  <c:v>33.85</c:v>
                </c:pt>
                <c:pt idx="2">
                  <c:v>28.62</c:v>
                </c:pt>
                <c:pt idx="3">
                  <c:v>20.329999999999998</c:v>
                </c:pt>
                <c:pt idx="4">
                  <c:v>6.57</c:v>
                </c:pt>
                <c:pt idx="5">
                  <c:v>5</c:v>
                </c:pt>
                <c:pt idx="6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527848"/>
        <c:axId val="247528240"/>
      </c:lineChart>
      <c:catAx>
        <c:axId val="24752784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528240"/>
        <c:crosses val="autoZero"/>
        <c:auto val="1"/>
        <c:lblAlgn val="ctr"/>
        <c:lblOffset val="100"/>
        <c:noMultiLvlLbl val="0"/>
      </c:catAx>
      <c:valAx>
        <c:axId val="24752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527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3-07T17:00:03.361" idx="1">
    <p:pos x="4695" y="48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0.37397</cdr:x>
      <cdr:y>0.14994</cdr:y>
    </cdr:from>
    <cdr:to>
      <cdr:x>0.575</cdr:x>
      <cdr:y>0.4638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79746" y="609353"/>
          <a:ext cx="1225453" cy="1275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T2DM</a:t>
          </a:r>
        </a:p>
        <a:p xmlns:a="http://schemas.openxmlformats.org/drawingml/2006/main">
          <a:r>
            <a:rPr lang="en-US" sz="1800" dirty="0" smtClean="0"/>
            <a:t>Remission/</a:t>
          </a:r>
        </a:p>
        <a:p xmlns:a="http://schemas.openxmlformats.org/drawingml/2006/main">
          <a:r>
            <a:rPr lang="en-US" sz="1800" dirty="0" smtClean="0"/>
            <a:t>Improvement</a:t>
          </a:r>
          <a:endParaRPr lang="en-US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</cdr:x>
      <cdr:y>0</cdr:y>
    </cdr:from>
    <cdr:to>
      <cdr:x>0.2</cdr:x>
      <cdr:y>0.225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80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% of all procedures</a:t>
          </a:r>
          <a:endParaRPr lang="en-US" sz="2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0.0625</cdr:x>
      <cdr:y>0.3068</cdr:y>
    </cdr:from>
    <cdr:to>
      <cdr:x>0.25481</cdr:x>
      <cdr:y>0.53981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7180" y="120396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µU/ml</a:t>
          </a:r>
        </a:p>
      </cdr:txBody>
    </cdr:sp>
  </cdr:relSizeAnchor>
  <cdr:relSizeAnchor xmlns:cdr="http://schemas.openxmlformats.org/drawingml/2006/chartDrawing">
    <cdr:from>
      <cdr:x>0.10669</cdr:x>
      <cdr:y>0.93782</cdr:y>
    </cdr:from>
    <cdr:to>
      <cdr:x>0.33013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0309" y="4190035"/>
          <a:ext cx="1236201" cy="2777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0                  30             </a:t>
          </a:r>
          <a:r>
            <a:rPr lang="en-US" sz="1100" dirty="0" smtClean="0"/>
            <a:t>       </a:t>
          </a:r>
          <a:r>
            <a:rPr lang="en-US" sz="1100" dirty="0"/>
            <a:t>60              </a:t>
          </a:r>
          <a:r>
            <a:rPr lang="en-US" sz="1100" dirty="0" smtClean="0"/>
            <a:t>  90                 120               </a:t>
          </a:r>
          <a:r>
            <a:rPr lang="en-US" sz="1100" dirty="0"/>
            <a:t>180             240 min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668A8-6649-4CA8-923B-5A2D40DC324A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3432D-9C09-41E8-805C-78BFD859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4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054071E-8689-47BE-9552-3EE19BCBE0E3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13606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FB69E69-6C6B-4BCB-8A4D-88AD501B7AE9}" type="slidenum">
              <a:rPr lang="en-US" smtClean="0"/>
              <a:pPr eaLnBrk="1" hangingPunct="1"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5900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C1813-0A09-4865-BF43-219BE991027F}" type="slidenum">
              <a:rPr lang="en-US" smtClean="0"/>
              <a:pPr eaLnBrk="1" hangingPunct="1"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0325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E688256-51D7-4E40-A2B0-3EBFFF4322F8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7769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69031F3-D40D-4244-BE01-429D8970EF76}" type="slidenum">
              <a:rPr lang="en-US" smtClean="0"/>
              <a:pPr eaLnBrk="1" hangingPunct="1"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5767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3432D-9C09-41E8-805C-78BFD85936B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385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736DF68-1BD2-4F47-A2D4-178BA1DF38B5}" type="slidenum">
              <a:rPr lang="en-US" smtClean="0"/>
              <a:pPr eaLnBrk="1" hangingPunct="1"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655201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95797A-3CF8-42C1-AE15-F1FE75746C86}" type="slidenum">
              <a:rPr lang="en-US" smtClean="0"/>
              <a:pPr eaLnBrk="1" hangingPunct="1"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18208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95797A-3CF8-42C1-AE15-F1FE75746C86}" type="slidenum">
              <a:rPr lang="en-US" smtClean="0"/>
              <a:pPr eaLnBrk="1" hangingPunct="1"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843048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95797A-3CF8-42C1-AE15-F1FE75746C86}" type="slidenum">
              <a:rPr lang="en-US" smtClean="0"/>
              <a:pPr eaLnBrk="1" hangingPunct="1"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3170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95797A-3CF8-42C1-AE15-F1FE75746C86}" type="slidenum">
              <a:rPr lang="en-US" smtClean="0"/>
              <a:pPr eaLnBrk="1" hangingPunct="1"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50764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BB60BD5-851A-4707-BF36-10E9ED3A1823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48172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95797A-3CF8-42C1-AE15-F1FE75746C86}" type="slidenum">
              <a:rPr lang="en-US" smtClean="0"/>
              <a:pPr eaLnBrk="1" hangingPunct="1"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42756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2403A1-45AF-4C3C-BBA3-D630B937745C}" type="slidenum">
              <a:rPr lang="en-US" smtClean="0"/>
              <a:pPr eaLnBrk="1" hangingPunct="1"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2220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9F4B5F6-A5D4-4B2F-B4D7-05E623F4673E}" type="slidenum">
              <a:rPr lang="en-US" smtClean="0"/>
              <a:pPr eaLnBrk="1" hangingPunct="1"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2084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DD9F2E7-9323-4A2A-84AE-F241E7555BAB}" type="slidenum">
              <a:rPr lang="en-US" smtClean="0"/>
              <a:pPr eaLnBrk="1" hangingPunct="1"/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12689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DD9F2E7-9323-4A2A-84AE-F241E7555BAB}" type="slidenum">
              <a:rPr lang="en-US" smtClean="0"/>
              <a:pPr eaLnBrk="1" hangingPunct="1"/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557258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E9D37CB-4FD1-4EAC-BC3A-9CE7B28EB061}" type="slidenum">
              <a:rPr lang="en-US" smtClean="0"/>
              <a:pPr eaLnBrk="1" hangingPunct="1"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72916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04BA19-5442-4390-A0FD-4B7DA682EF09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3539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04BA19-5442-4390-A0FD-4B7DA682EF09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7939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04BA19-5442-4390-A0FD-4B7DA682EF09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71290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04BA19-5442-4390-A0FD-4B7DA682EF09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4912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7D0E05A-6B83-4D10-9A8D-23E60F74F219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63312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7D0E05A-6B83-4D10-9A8D-23E60F74F219}" type="slidenum">
              <a:rPr lang="en-US" smtClean="0"/>
              <a:pPr eaLnBrk="1" hangingPunct="1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7669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3745802-F82D-475B-9286-328F4BD7236D}" type="slidenum">
              <a:rPr lang="en-US" smtClean="0"/>
              <a:pPr eaLnBrk="1" hangingPunct="1"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5946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5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9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57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FEE53-1791-4CD5-A7B7-D426F14010E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35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8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1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63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9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41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30C1F-3D6A-4305-A52F-D18ADF74DAD7}" type="datetimeFigureOut">
              <a:rPr lang="en-US" smtClean="0"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933AA-D49E-49F4-91E5-40F41E293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8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Shift of paradigm from Roux-en-Y gastric bypass to loop (mini) gastric </a:t>
            </a:r>
            <a:r>
              <a:rPr lang="en-US" dirty="0" smtClean="0"/>
              <a:t>bypass because of glucose issues?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Himpens</a:t>
            </a:r>
            <a:r>
              <a:rPr lang="en-US" dirty="0" smtClean="0"/>
              <a:t> J, </a:t>
            </a:r>
            <a:r>
              <a:rPr lang="en-US" dirty="0" err="1" smtClean="0"/>
              <a:t>Cadière</a:t>
            </a:r>
            <a:r>
              <a:rPr lang="en-US" dirty="0" smtClean="0"/>
              <a:t> GB</a:t>
            </a:r>
          </a:p>
          <a:p>
            <a:r>
              <a:rPr lang="en-US" dirty="0" smtClean="0"/>
              <a:t>The European School of Laparoscopy</a:t>
            </a:r>
          </a:p>
          <a:p>
            <a:r>
              <a:rPr lang="en-US" dirty="0" smtClean="0"/>
              <a:t>Brussels Belgium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8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36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Insulin secretion regulated by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ANTI-INCRETINS produced in duodenum and proximal jejunum (foregut hypothesis)  (Rubino)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After bypass   incretins secretion increased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  GLP&amp;, PYY, insulin secretion 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After bypass insulin resistance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 DISAPPEARS (with time)  (Marcos)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 If sufficient insulin available (beta –cell function),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>
                <a:sym typeface="Wingdings" pitchFamily="2" charset="2"/>
              </a:rPr>
              <a:t> </a:t>
            </a:r>
            <a:r>
              <a:rPr lang="nl-BE" sz="3600" i="1" dirty="0" smtClean="0">
                <a:sym typeface="Wingdings" pitchFamily="2" charset="2"/>
              </a:rPr>
              <a:t>    diabetes remission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372226" y="3914775"/>
            <a:ext cx="428625" cy="357188"/>
          </a:xfrm>
          <a:prstGeom prst="straightConnector1">
            <a:avLst/>
          </a:prstGeom>
          <a:ln w="5080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014537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Lee WJ et al. </a:t>
            </a:r>
            <a:r>
              <a:rPr lang="en-US" dirty="0" err="1"/>
              <a:t>Obes</a:t>
            </a:r>
            <a:r>
              <a:rPr lang="en-US" dirty="0"/>
              <a:t> Surg. 2012 Feb;22(2):293-8. </a:t>
            </a:r>
          </a:p>
          <a:p>
            <a:r>
              <a:rPr lang="en-US" dirty="0">
                <a:solidFill>
                  <a:srgbClr val="FF0000"/>
                </a:solidFill>
              </a:rPr>
              <a:t>C-peptide predicts the remission of type 2 diabetes after bariatric surgery.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47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8958263" cy="5486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RESISTANCE</a:t>
            </a:r>
            <a:endParaRPr lang="nl-BE" sz="3600" i="1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          </a:t>
            </a:r>
          </a:p>
          <a:p>
            <a:pPr eaLnBrk="1" hangingPunct="1">
              <a:buFont typeface="Arial" charset="0"/>
              <a:buNone/>
              <a:defRPr/>
            </a:pPr>
            <a:endParaRPr lang="nl-BE" sz="3600" i="1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After bypass</a:t>
            </a:r>
            <a:r>
              <a:rPr lang="nl-BE" sz="3600" i="1" dirty="0" smtClean="0">
                <a:sym typeface="Wingdings" pitchFamily="2" charset="2"/>
              </a:rPr>
              <a:t>, and because of previous insulin resistance which is now abolished: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   </a:t>
            </a:r>
            <a:r>
              <a:rPr lang="nl-BE" sz="3600" i="1" dirty="0" smtClean="0">
                <a:solidFill>
                  <a:srgbClr val="FF0000"/>
                </a:solidFill>
                <a:sym typeface="Wingdings" pitchFamily="2" charset="2"/>
              </a:rPr>
              <a:t>When sugar is taken in orally, relatively too much insulin is produced (pancreatic memory) tendency towards hypoglycemia</a:t>
            </a:r>
          </a:p>
          <a:p>
            <a:pPr eaLnBrk="1" hangingPunct="1">
              <a:buFont typeface="Arial" charset="0"/>
              <a:buNone/>
              <a:defRPr/>
            </a:pPr>
            <a:endParaRPr lang="nl-BE" dirty="0" smtClean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1250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143000" y="1643064"/>
            <a:ext cx="6998454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2400">
                <a:solidFill>
                  <a:schemeClr val="tx1"/>
                </a:solidFill>
              </a:rPr>
              <a:t>Patti ME et al. (Harvard) </a:t>
            </a:r>
            <a:r>
              <a:rPr lang="nl-BE">
                <a:solidFill>
                  <a:schemeClr val="tx1"/>
                </a:solidFill>
              </a:rPr>
              <a:t>Diabetologia 2010 Nov; 53(11): 2276-9</a:t>
            </a:r>
          </a:p>
          <a:p>
            <a:pPr eaLnBrk="1" hangingPunct="1"/>
            <a:endParaRPr lang="nl-BE"/>
          </a:p>
          <a:p>
            <a:pPr eaLnBrk="1" hangingPunct="1"/>
            <a:endParaRPr lang="nl-BE" sz="2800"/>
          </a:p>
          <a:p>
            <a:pPr eaLnBrk="1" hangingPunct="1"/>
            <a:endParaRPr lang="nl-BE" sz="2800"/>
          </a:p>
          <a:p>
            <a:pPr eaLnBrk="1" hangingPunct="1"/>
            <a:r>
              <a:rPr lang="nl-BE" sz="2800"/>
              <a:t>Hypoglycemia post gastric bypass =</a:t>
            </a:r>
          </a:p>
          <a:p>
            <a:pPr eaLnBrk="1" hangingPunct="1"/>
            <a:r>
              <a:rPr lang="nl-BE" sz="2800"/>
              <a:t> diabetes remission in the extreme</a:t>
            </a:r>
            <a:endParaRPr lang="en-US" sz="280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0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3201" y="2667000"/>
            <a:ext cx="3780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HOWEVER….</a:t>
            </a:r>
            <a:endParaRPr lang="en-US" sz="5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43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38" y="1228727"/>
            <a:ext cx="8286750" cy="31924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800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DiGiorgi</a:t>
            </a:r>
            <a:r>
              <a:rPr lang="en-US" sz="2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M, et al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Columbia University Center 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Surg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Obes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Relat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Dis. 2010 May-Jun;6(3):249-53.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nl-BE" sz="105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Review of 42 RYGB patients with T2DM and &gt;or=3 years of follow-up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nl-BE" sz="2000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T2DM resolved or improved in all patients (64% and 36%, resp.)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000" dirty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30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38" y="1228725"/>
            <a:ext cx="8286750" cy="43005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800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DiGiorgi</a:t>
            </a:r>
            <a:r>
              <a:rPr lang="en-US" sz="2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M, et al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Columbia University Center 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Surg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Obes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Relat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Dis. 2010 May-Jun;6(3):249-53.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nl-BE" sz="105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Review of 42 RYGB patients with T2DM and &gt;or=3 years of follow-up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nl-BE" sz="2000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T2DM initially resolved or improved in all patients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(64% and 36%, resp.)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24% (10)recurred or worsened after 3 </a:t>
            </a:r>
            <a:r>
              <a:rPr lang="en-US" sz="2400" dirty="0" err="1">
                <a:latin typeface="Calibri" pitchFamily="34" charset="0"/>
                <a:ea typeface="Times New Roman" pitchFamily="18" charset="0"/>
                <a:cs typeface="Arial" pitchFamily="34" charset="0"/>
              </a:rPr>
              <a:t>yrs</a:t>
            </a:r>
            <a:endParaRPr lang="en-US" sz="2400" dirty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000" dirty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2938" y="1228725"/>
            <a:ext cx="8286750" cy="43088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400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DiGiorgi</a:t>
            </a: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M, et al </a:t>
            </a:r>
            <a:r>
              <a:rPr lang="en-US" sz="12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Columbia University Center 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Surg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Obes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Relat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Dis. 2010 May-Jun;6(3):249-53.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nl-BE" sz="105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Review of 42 RYGB patients with T2DM and &gt;or=3 years of follow-up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105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T2DM resolved or improved in all patients (64% and 36%, resp.)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24% (10)recurred or worsened. 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2000" dirty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</a:rPr>
              <a:t>The patients with recurrence or worsening:</a:t>
            </a:r>
            <a:endParaRPr lang="en-US" sz="1050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Lower preoperative BMI</a:t>
            </a: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More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regain of lost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weight</a:t>
            </a:r>
            <a:endParaRPr lang="en-US" sz="105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Greater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weight loss failure rate </a:t>
            </a:r>
            <a:endParaRPr lang="en-US" sz="105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Greater </a:t>
            </a:r>
            <a:r>
              <a:rPr lang="en-US" dirty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postoperative glucose levels </a:t>
            </a:r>
            <a:r>
              <a:rPr lang="en-US" dirty="0">
                <a:solidFill>
                  <a:schemeClr val="tx1"/>
                </a:solidFill>
                <a:latin typeface="Courier New" pitchFamily="49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</a:t>
            </a:r>
            <a:endParaRPr lang="en-US" sz="1050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1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997839"/>
            <a:ext cx="7086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Chikungowo</a:t>
            </a:r>
            <a:r>
              <a:rPr lang="en-US" dirty="0"/>
              <a:t> SM et al. </a:t>
            </a:r>
            <a:r>
              <a:rPr lang="en-US" dirty="0" err="1"/>
              <a:t>Surg</a:t>
            </a:r>
            <a:r>
              <a:rPr lang="en-US" dirty="0"/>
              <a:t> </a:t>
            </a:r>
            <a:r>
              <a:rPr lang="en-US" dirty="0" err="1"/>
              <a:t>Obes</a:t>
            </a:r>
            <a:r>
              <a:rPr lang="en-US" dirty="0"/>
              <a:t> </a:t>
            </a:r>
            <a:r>
              <a:rPr lang="en-US" dirty="0" err="1"/>
              <a:t>Relat</a:t>
            </a:r>
            <a:r>
              <a:rPr lang="en-US" dirty="0"/>
              <a:t> Dis. 2010 May-Jun;6(3):254-9. </a:t>
            </a:r>
          </a:p>
          <a:p>
            <a:endParaRPr lang="en-US" dirty="0"/>
          </a:p>
          <a:p>
            <a:r>
              <a:rPr lang="en-US" dirty="0"/>
              <a:t>177 patients with T2DM Roux-en-Y gastric bypass 5-year follow-up.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Early remission of T2DM occurred in 89% of patients </a:t>
            </a:r>
            <a:endParaRPr lang="en-US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30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997840"/>
            <a:ext cx="7086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Chikungowo</a:t>
            </a:r>
            <a:r>
              <a:rPr lang="en-US" dirty="0"/>
              <a:t> SM et al. </a:t>
            </a:r>
            <a:r>
              <a:rPr lang="en-US" dirty="0" err="1"/>
              <a:t>Surg</a:t>
            </a:r>
            <a:r>
              <a:rPr lang="en-US" dirty="0"/>
              <a:t> </a:t>
            </a:r>
            <a:r>
              <a:rPr lang="en-US" dirty="0" err="1"/>
              <a:t>Obes</a:t>
            </a:r>
            <a:r>
              <a:rPr lang="en-US" dirty="0"/>
              <a:t> </a:t>
            </a:r>
            <a:r>
              <a:rPr lang="en-US" dirty="0" err="1"/>
              <a:t>Relat</a:t>
            </a:r>
            <a:r>
              <a:rPr lang="en-US" dirty="0"/>
              <a:t> Dis. 2010 May-Jun;6(3):254-9. 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177 patients with T2DM Roux-en-Y gastric bypass 5-year follow-up. 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Early remission of T2DM occurred in 89% of patients 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T2DM </a:t>
            </a:r>
            <a:r>
              <a:rPr lang="en-US" dirty="0">
                <a:solidFill>
                  <a:srgbClr val="FF0000"/>
                </a:solidFill>
              </a:rPr>
              <a:t>recurred in 43.1%.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Durable </a:t>
            </a:r>
            <a:r>
              <a:rPr lang="en-US" dirty="0"/>
              <a:t>remission correlated most closely with an early disease stage at gastric bypass.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4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1" y="2743202"/>
            <a:ext cx="3216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In Practice…</a:t>
            </a:r>
            <a:endParaRPr lang="en-US" sz="48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2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066800"/>
            <a:ext cx="653717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DISCLOSURES of Jacques </a:t>
            </a:r>
            <a:r>
              <a:rPr lang="en-US" sz="3600" dirty="0" err="1" smtClean="0"/>
              <a:t>Himpens</a:t>
            </a:r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endParaRPr lang="en-US" dirty="0"/>
          </a:p>
          <a:p>
            <a:r>
              <a:rPr lang="en-US" sz="2800" dirty="0" smtClean="0"/>
              <a:t>Consultant with </a:t>
            </a:r>
            <a:r>
              <a:rPr lang="en-US" sz="2800" u="sng" dirty="0" smtClean="0"/>
              <a:t>Ethicon</a:t>
            </a:r>
          </a:p>
          <a:p>
            <a:r>
              <a:rPr lang="en-US" sz="2800" dirty="0" smtClean="0"/>
              <a:t>Work shop organizer for </a:t>
            </a:r>
            <a:r>
              <a:rPr lang="en-US" sz="2800" u="sng" dirty="0" smtClean="0"/>
              <a:t>GORE</a:t>
            </a:r>
          </a:p>
          <a:p>
            <a:r>
              <a:rPr lang="en-US" sz="2800" u="sng" dirty="0" err="1" smtClean="0"/>
              <a:t>Storz</a:t>
            </a:r>
            <a:r>
              <a:rPr lang="en-US" sz="2800" dirty="0" smtClean="0"/>
              <a:t> technical support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501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022" y="328136"/>
            <a:ext cx="6225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LRYGB at long-term (</a:t>
            </a:r>
            <a:r>
              <a:rPr lang="en-US" sz="2800" dirty="0" smtClean="0">
                <a:solidFill>
                  <a:schemeClr val="accent3"/>
                </a:solidFill>
              </a:rPr>
              <a:t>&gt;6 years</a:t>
            </a:r>
            <a:r>
              <a:rPr lang="en-US" sz="2800" dirty="0" smtClean="0"/>
              <a:t>): BMI</a:t>
            </a:r>
            <a:endParaRPr lang="en-US" sz="2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677" y="1511118"/>
            <a:ext cx="4724400" cy="512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626" y="1880064"/>
            <a:ext cx="466210" cy="4815838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TextBox 2"/>
          <p:cNvSpPr txBox="1"/>
          <p:nvPr/>
        </p:nvSpPr>
        <p:spPr>
          <a:xfrm>
            <a:off x="6858000" y="6488668"/>
            <a:ext cx="236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Obes</a:t>
            </a:r>
            <a:r>
              <a:rPr lang="en-US" dirty="0" smtClean="0"/>
              <a:t> </a:t>
            </a:r>
            <a:r>
              <a:rPr lang="en-US" dirty="0" err="1" smtClean="0"/>
              <a:t>Surg</a:t>
            </a:r>
            <a:r>
              <a:rPr lang="en-US" dirty="0" smtClean="0"/>
              <a:t> 2012;22(10)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32231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26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024" y="328138"/>
            <a:ext cx="68140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LRYGB at long-term (</a:t>
            </a:r>
            <a:r>
              <a:rPr lang="en-US" sz="2800" dirty="0" smtClean="0">
                <a:solidFill>
                  <a:schemeClr val="accent3"/>
                </a:solidFill>
              </a:rPr>
              <a:t>&gt;6 years</a:t>
            </a:r>
            <a:r>
              <a:rPr lang="en-US" sz="2800" dirty="0" smtClean="0"/>
              <a:t>):T2DM</a:t>
            </a:r>
          </a:p>
          <a:p>
            <a:pPr fontAlgn="base"/>
            <a:r>
              <a:rPr lang="en-US" sz="2800" dirty="0" smtClean="0"/>
              <a:t>                                    </a:t>
            </a:r>
          </a:p>
          <a:p>
            <a:pPr fontAlgn="base"/>
            <a:r>
              <a:rPr lang="en-US" sz="2800" dirty="0" smtClean="0"/>
              <a:t> Type 2 Diabetes (T2DM): incidence at 0 years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20554178"/>
              </p:ext>
            </p:extLst>
          </p:nvPr>
        </p:nvGraphicFramePr>
        <p:xfrm>
          <a:off x="2052683" y="201688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43401" y="4572000"/>
            <a:ext cx="166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Normoglycemia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7514" y="295266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T2DM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1433" y="6488668"/>
            <a:ext cx="2323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Obes</a:t>
            </a:r>
            <a:r>
              <a:rPr lang="en-US" dirty="0" smtClean="0"/>
              <a:t> </a:t>
            </a:r>
            <a:r>
              <a:rPr lang="en-US" dirty="0" err="1" smtClean="0"/>
              <a:t>Surg</a:t>
            </a:r>
            <a:r>
              <a:rPr lang="en-US" dirty="0" smtClean="0"/>
              <a:t> 2012:22(10)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1200" y="648866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N=77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002" y="15240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862161464"/>
              </p:ext>
            </p:extLst>
          </p:nvPr>
        </p:nvGraphicFramePr>
        <p:xfrm>
          <a:off x="2514600" y="184889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14800" y="3581401"/>
            <a:ext cx="119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onset</a:t>
            </a:r>
          </a:p>
          <a:p>
            <a:r>
              <a:rPr lang="en-US" dirty="0" smtClean="0"/>
              <a:t>T2DM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9597" y="4778415"/>
            <a:ext cx="150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1" y="4224417"/>
            <a:ext cx="166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Normoglycemia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905831"/>
            <a:ext cx="5105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LRYGB at long-term (</a:t>
            </a:r>
            <a:r>
              <a:rPr lang="en-US" sz="2800" dirty="0" smtClean="0">
                <a:solidFill>
                  <a:schemeClr val="accent3"/>
                </a:solidFill>
              </a:rPr>
              <a:t>&gt;6 years</a:t>
            </a:r>
            <a:r>
              <a:rPr lang="en-US" sz="2800" dirty="0" smtClean="0"/>
              <a:t>):</a:t>
            </a:r>
          </a:p>
          <a:p>
            <a:pPr fontAlgn="base"/>
            <a:r>
              <a:rPr lang="en-US" sz="2800" dirty="0" smtClean="0"/>
              <a:t>                                    </a:t>
            </a:r>
          </a:p>
          <a:p>
            <a:pPr fontAlgn="base"/>
            <a:r>
              <a:rPr lang="en-US" sz="2800" dirty="0" smtClean="0"/>
              <a:t> Type 2 Diabetes (T2DM): incidence at  9  years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6524368" y="6248400"/>
            <a:ext cx="2323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Obes</a:t>
            </a:r>
            <a:r>
              <a:rPr lang="en-US" dirty="0" smtClean="0"/>
              <a:t> </a:t>
            </a:r>
            <a:r>
              <a:rPr lang="en-US" dirty="0" err="1" smtClean="0"/>
              <a:t>Surg</a:t>
            </a:r>
            <a:r>
              <a:rPr lang="en-US" dirty="0" smtClean="0"/>
              <a:t> 2012:22(10)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6983" y="6258895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N=77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303" y="286706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34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/>
          </p:nvPr>
        </p:nvSpPr>
        <p:spPr>
          <a:xfrm>
            <a:off x="928688" y="928688"/>
            <a:ext cx="7772400" cy="5486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BE" sz="8800" dirty="0" smtClean="0">
                <a:solidFill>
                  <a:srgbClr val="FF0000"/>
                </a:solidFill>
              </a:rPr>
              <a:t>HOW TO </a:t>
            </a:r>
            <a:r>
              <a:rPr lang="nl-BE" sz="8800" dirty="0" smtClean="0">
                <a:solidFill>
                  <a:srgbClr val="FF0000"/>
                </a:solidFill>
              </a:rPr>
              <a:t>EXPLAIN      </a:t>
            </a:r>
            <a:r>
              <a:rPr lang="nl-BE" sz="8800" dirty="0" smtClean="0">
                <a:solidFill>
                  <a:srgbClr val="FF0000"/>
                </a:solidFill>
              </a:rPr>
              <a:t>		  THIS CONDITION ?</a:t>
            </a:r>
            <a:endParaRPr lang="en-US" sz="8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3" descr="Gastric bypa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438" y="928688"/>
            <a:ext cx="7405688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857501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00376" y="2928940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14626" y="1643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143375" y="1928813"/>
            <a:ext cx="4506362" cy="15696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/>
              <a:t>A</a:t>
            </a:r>
            <a:r>
              <a:rPr lang="nl-BE" sz="3200" dirty="0" smtClean="0"/>
              <a:t>bsorption</a:t>
            </a:r>
            <a:endParaRPr lang="nl-BE" sz="3200" dirty="0"/>
          </a:p>
          <a:p>
            <a:pPr eaLnBrk="1" hangingPunct="1"/>
            <a:r>
              <a:rPr lang="nl-BE" sz="3200" dirty="0"/>
              <a:t> and breakdown of </a:t>
            </a:r>
            <a:r>
              <a:rPr lang="nl-BE" sz="3200" dirty="0" smtClean="0"/>
              <a:t>sugars,</a:t>
            </a:r>
          </a:p>
          <a:p>
            <a:pPr eaLnBrk="1" hangingPunct="1"/>
            <a:r>
              <a:rPr lang="nl-BE" sz="3200" dirty="0" smtClean="0"/>
              <a:t>NOT of fat</a:t>
            </a:r>
            <a:endParaRPr lang="en-US" sz="3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45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3" descr="Gastric bypa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438" y="928688"/>
            <a:ext cx="7405688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857501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00376" y="2928940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14626" y="1643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143375" y="1928813"/>
            <a:ext cx="4506362" cy="15696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/>
              <a:t>A</a:t>
            </a:r>
            <a:r>
              <a:rPr lang="nl-BE" sz="3200" dirty="0" smtClean="0"/>
              <a:t>bsorption</a:t>
            </a:r>
            <a:endParaRPr lang="nl-BE" sz="3200" dirty="0"/>
          </a:p>
          <a:p>
            <a:pPr eaLnBrk="1" hangingPunct="1"/>
            <a:r>
              <a:rPr lang="nl-BE" sz="3200" dirty="0"/>
              <a:t> and breakdown of </a:t>
            </a:r>
            <a:r>
              <a:rPr lang="nl-BE" sz="3200" dirty="0" smtClean="0"/>
              <a:t>sugars,</a:t>
            </a:r>
          </a:p>
          <a:p>
            <a:pPr eaLnBrk="1" hangingPunct="1"/>
            <a:r>
              <a:rPr lang="nl-BE" sz="3200" dirty="0" smtClean="0"/>
              <a:t>NOT of fat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583639" y="3498473"/>
            <a:ext cx="5625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TRIGGER</a:t>
            </a:r>
            <a:r>
              <a:rPr lang="en-US" sz="2800" dirty="0" smtClean="0"/>
              <a:t> OF INCRETIN SECRETION???</a:t>
            </a:r>
            <a:endParaRPr lang="en-US" sz="28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7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3" descr="Gastric bypa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438" y="928688"/>
            <a:ext cx="7405688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857501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00376" y="2928940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14626" y="1643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143375" y="1928815"/>
            <a:ext cx="4546181" cy="206210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/>
              <a:t>A</a:t>
            </a:r>
            <a:r>
              <a:rPr lang="nl-BE" sz="3200" dirty="0" smtClean="0"/>
              <a:t>bsorption</a:t>
            </a:r>
            <a:endParaRPr lang="nl-BE" sz="3200" dirty="0"/>
          </a:p>
          <a:p>
            <a:pPr eaLnBrk="1" hangingPunct="1"/>
            <a:r>
              <a:rPr lang="nl-BE" sz="3200" dirty="0"/>
              <a:t> and breakdown of </a:t>
            </a:r>
            <a:r>
              <a:rPr lang="nl-BE" sz="3200" dirty="0" smtClean="0"/>
              <a:t>sugars,</a:t>
            </a:r>
          </a:p>
          <a:p>
            <a:pPr eaLnBrk="1" hangingPunct="1"/>
            <a:r>
              <a:rPr lang="nl-BE" sz="3200" dirty="0" smtClean="0"/>
              <a:t>NOT of fat: </a:t>
            </a:r>
            <a:r>
              <a:rPr lang="nl-BE" sz="3200" dirty="0" smtClean="0">
                <a:solidFill>
                  <a:schemeClr val="bg1"/>
                </a:solidFill>
              </a:rPr>
              <a:t>BILE SALTS </a:t>
            </a:r>
          </a:p>
          <a:p>
            <a:pPr eaLnBrk="1" hangingPunct="1"/>
            <a:r>
              <a:rPr lang="nl-BE" sz="3200" dirty="0" smtClean="0">
                <a:solidFill>
                  <a:schemeClr val="bg1"/>
                </a:solidFill>
              </a:rPr>
              <a:t>IMBALANCE (Leroux)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89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3" descr="Gastric bypa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438" y="928688"/>
            <a:ext cx="7405688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857501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00376" y="2928940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14626" y="1643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143375" y="1928815"/>
            <a:ext cx="4546181" cy="206210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/>
              <a:t>A</a:t>
            </a:r>
            <a:r>
              <a:rPr lang="nl-BE" sz="3200" dirty="0" smtClean="0"/>
              <a:t>bsorption</a:t>
            </a:r>
            <a:endParaRPr lang="nl-BE" sz="3200" dirty="0"/>
          </a:p>
          <a:p>
            <a:pPr eaLnBrk="1" hangingPunct="1"/>
            <a:r>
              <a:rPr lang="nl-BE" sz="3200" dirty="0"/>
              <a:t> and breakdown of </a:t>
            </a:r>
            <a:r>
              <a:rPr lang="nl-BE" sz="3200" dirty="0" smtClean="0"/>
              <a:t>sugars,</a:t>
            </a:r>
          </a:p>
          <a:p>
            <a:pPr eaLnBrk="1" hangingPunct="1"/>
            <a:r>
              <a:rPr lang="nl-BE" sz="3200" dirty="0" smtClean="0"/>
              <a:t>NOT of fat: </a:t>
            </a:r>
            <a:r>
              <a:rPr lang="nl-BE" sz="3200" dirty="0" smtClean="0">
                <a:solidFill>
                  <a:schemeClr val="bg1"/>
                </a:solidFill>
              </a:rPr>
              <a:t>BILE SALTS </a:t>
            </a:r>
          </a:p>
          <a:p>
            <a:pPr eaLnBrk="1" hangingPunct="1"/>
            <a:r>
              <a:rPr lang="nl-BE" sz="3200" dirty="0" smtClean="0">
                <a:solidFill>
                  <a:schemeClr val="bg1"/>
                </a:solidFill>
              </a:rPr>
              <a:t>IMBALANCE (Leroux)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153244" y="4495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43375" y="4267202"/>
            <a:ext cx="2994602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F</a:t>
            </a:r>
            <a:r>
              <a:rPr lang="en-US" sz="3600" dirty="0" smtClean="0">
                <a:solidFill>
                  <a:schemeClr val="bg1"/>
                </a:solidFill>
              </a:rPr>
              <a:t>at absorption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(bile salts)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5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3" descr="Gastric bypas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438" y="928688"/>
            <a:ext cx="7405688" cy="55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857501" y="2286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000376" y="2928940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14626" y="16430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4143375" y="1928815"/>
            <a:ext cx="4546181" cy="206210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/>
              <a:t>A</a:t>
            </a:r>
            <a:r>
              <a:rPr lang="nl-BE" sz="3200" dirty="0" smtClean="0"/>
              <a:t>bsorption</a:t>
            </a:r>
            <a:endParaRPr lang="nl-BE" sz="3200" dirty="0"/>
          </a:p>
          <a:p>
            <a:pPr eaLnBrk="1" hangingPunct="1"/>
            <a:r>
              <a:rPr lang="nl-BE" sz="3200" dirty="0"/>
              <a:t> and breakdown of </a:t>
            </a:r>
            <a:r>
              <a:rPr lang="nl-BE" sz="3200" dirty="0" smtClean="0"/>
              <a:t>sugars,</a:t>
            </a:r>
          </a:p>
          <a:p>
            <a:pPr eaLnBrk="1" hangingPunct="1"/>
            <a:r>
              <a:rPr lang="nl-BE" sz="3200" dirty="0" smtClean="0"/>
              <a:t>NOT of fat: </a:t>
            </a:r>
            <a:r>
              <a:rPr lang="nl-BE" sz="3200" dirty="0" smtClean="0">
                <a:solidFill>
                  <a:schemeClr val="bg1"/>
                </a:solidFill>
              </a:rPr>
              <a:t>BILE SALTS </a:t>
            </a:r>
          </a:p>
          <a:p>
            <a:pPr eaLnBrk="1" hangingPunct="1"/>
            <a:r>
              <a:rPr lang="nl-BE" sz="3200" dirty="0" smtClean="0">
                <a:solidFill>
                  <a:schemeClr val="bg1"/>
                </a:solidFill>
              </a:rPr>
              <a:t>IMBALANCE (Leroux)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153244" y="4495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43375" y="4267200"/>
            <a:ext cx="5002716" cy="175432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F</a:t>
            </a:r>
            <a:r>
              <a:rPr lang="en-US" sz="3600" dirty="0" smtClean="0">
                <a:solidFill>
                  <a:schemeClr val="bg1"/>
                </a:solidFill>
              </a:rPr>
              <a:t>at absorption 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(bile salts): TRIGGER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OF INCRETIN SECRETION?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226" y="6048376"/>
            <a:ext cx="5778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/>
          </p:nvPr>
        </p:nvSpPr>
        <p:spPr>
          <a:xfrm>
            <a:off x="928688" y="686900"/>
            <a:ext cx="7772400" cy="5486400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nl-BE" sz="8800" dirty="0" smtClean="0">
                <a:solidFill>
                  <a:srgbClr val="FF0000"/>
                </a:solidFill>
              </a:rPr>
              <a:t>  HOW MAY WE  AVOID THE BILE ACID IMBALANCE?</a:t>
            </a:r>
            <a:endParaRPr lang="en-US" sz="8800" dirty="0" smtClean="0">
              <a:solidFill>
                <a:srgbClr val="FF00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2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6"/>
          <p:cNvSpPr>
            <a:spLocks noGrp="1"/>
          </p:cNvSpPr>
          <p:nvPr>
            <p:ph type="title" idx="4294967295"/>
          </p:nvPr>
        </p:nvSpPr>
        <p:spPr>
          <a:xfrm>
            <a:off x="533400" y="213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/>
            </a:r>
            <a:br>
              <a:rPr lang="nl-BE" dirty="0" smtClean="0"/>
            </a:br>
            <a:r>
              <a:rPr lang="en-US" dirty="0" smtClean="0"/>
              <a:t>HOW DOES RYGB WORK ON T2DM?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5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43000" y="2514600"/>
            <a:ext cx="77724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AVOID BILE SALTS IMBALANCE IN RYGB IT MIGHT BE INDICATED TO MAKE ALIMENTARY LIMB AS SHORT AS POSSIBLE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1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3500439" y="1928813"/>
            <a:ext cx="357187" cy="3500437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Hexagon 4"/>
          <p:cNvSpPr/>
          <p:nvPr/>
        </p:nvSpPr>
        <p:spPr>
          <a:xfrm>
            <a:off x="3286126" y="857250"/>
            <a:ext cx="785813" cy="120015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3796" name="TextBox 9"/>
          <p:cNvSpPr txBox="1">
            <a:spLocks noChangeArrowheads="1"/>
          </p:cNvSpPr>
          <p:nvPr/>
        </p:nvSpPr>
        <p:spPr bwMode="auto">
          <a:xfrm>
            <a:off x="500063" y="1143000"/>
            <a:ext cx="21489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STOMACH POUCH</a:t>
            </a:r>
            <a:endParaRPr lang="en-US"/>
          </a:p>
        </p:txBody>
      </p:sp>
      <p:sp>
        <p:nvSpPr>
          <p:cNvPr id="33797" name="TextBox 10"/>
          <p:cNvSpPr txBox="1">
            <a:spLocks noChangeArrowheads="1"/>
          </p:cNvSpPr>
          <p:nvPr/>
        </p:nvSpPr>
        <p:spPr bwMode="auto">
          <a:xfrm>
            <a:off x="857250" y="1928814"/>
            <a:ext cx="18219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ANASTOMOSIS</a:t>
            </a:r>
            <a:endParaRPr lang="en-US"/>
          </a:p>
        </p:txBody>
      </p:sp>
      <p:sp>
        <p:nvSpPr>
          <p:cNvPr id="33798" name="TextBox 11"/>
          <p:cNvSpPr txBox="1">
            <a:spLocks noChangeArrowheads="1"/>
          </p:cNvSpPr>
          <p:nvPr/>
        </p:nvSpPr>
        <p:spPr bwMode="auto">
          <a:xfrm>
            <a:off x="1615466" y="2948048"/>
            <a:ext cx="17556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dirty="0"/>
              <a:t>ALIMENTARY</a:t>
            </a:r>
          </a:p>
          <a:p>
            <a:pPr eaLnBrk="1" hangingPunct="1"/>
            <a:r>
              <a:rPr lang="nl-BE" dirty="0" smtClean="0"/>
              <a:t>LIMB (Jejunum)</a:t>
            </a:r>
          </a:p>
          <a:p>
            <a:pPr eaLnBrk="1" hangingPunct="1"/>
            <a:r>
              <a:rPr lang="nl-BE" dirty="0" smtClean="0"/>
              <a:t>NO BILE!</a:t>
            </a:r>
            <a:endParaRPr lang="en-US" dirty="0"/>
          </a:p>
        </p:txBody>
      </p:sp>
      <p:sp>
        <p:nvSpPr>
          <p:cNvPr id="17" name="Round Single Corner Rectangle 16"/>
          <p:cNvSpPr/>
          <p:nvPr/>
        </p:nvSpPr>
        <p:spPr>
          <a:xfrm>
            <a:off x="1000126" y="5072063"/>
            <a:ext cx="2500313" cy="342900"/>
          </a:xfrm>
          <a:prstGeom prst="round1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3800" name="Rectangle 17"/>
          <p:cNvSpPr>
            <a:spLocks noChangeArrowheads="1"/>
          </p:cNvSpPr>
          <p:nvPr/>
        </p:nvSpPr>
        <p:spPr bwMode="auto">
          <a:xfrm>
            <a:off x="1563077" y="5791202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BE" dirty="0"/>
              <a:t>BILIARY</a:t>
            </a:r>
          </a:p>
          <a:p>
            <a:r>
              <a:rPr lang="nl-BE" dirty="0"/>
              <a:t>LIMB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43188" y="1285877"/>
            <a:ext cx="714375" cy="42863"/>
          </a:xfrm>
          <a:prstGeom prst="straightConnector1">
            <a:avLst/>
          </a:prstGeom>
          <a:ln w="1016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5" idx="2"/>
          </p:cNvCxnSpPr>
          <p:nvPr/>
        </p:nvCxnSpPr>
        <p:spPr>
          <a:xfrm flipV="1">
            <a:off x="2786063" y="2057400"/>
            <a:ext cx="696912" cy="14288"/>
          </a:xfrm>
          <a:prstGeom prst="straightConnector1">
            <a:avLst/>
          </a:prstGeom>
          <a:ln w="1016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14626" y="3786188"/>
            <a:ext cx="714375" cy="1587"/>
          </a:xfrm>
          <a:prstGeom prst="straightConnector1">
            <a:avLst/>
          </a:prstGeom>
          <a:ln w="1016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2564607" y="5507833"/>
            <a:ext cx="657225" cy="214312"/>
          </a:xfrm>
          <a:prstGeom prst="straightConnector1">
            <a:avLst/>
          </a:prstGeom>
          <a:ln w="1016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n 29"/>
          <p:cNvSpPr/>
          <p:nvPr/>
        </p:nvSpPr>
        <p:spPr>
          <a:xfrm>
            <a:off x="3500439" y="5284790"/>
            <a:ext cx="357187" cy="3146425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3806" name="Rectangle 30"/>
          <p:cNvSpPr>
            <a:spLocks noChangeArrowheads="1"/>
          </p:cNvSpPr>
          <p:nvPr/>
        </p:nvSpPr>
        <p:spPr bwMode="auto">
          <a:xfrm>
            <a:off x="5105401" y="5531647"/>
            <a:ext cx="2500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BE" dirty="0"/>
              <a:t>COMMON LIMB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rot="10800000">
            <a:off x="3929063" y="5715000"/>
            <a:ext cx="1000125" cy="1588"/>
          </a:xfrm>
          <a:prstGeom prst="straightConnector1">
            <a:avLst/>
          </a:prstGeom>
          <a:ln w="1016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8" name="TextBox 23"/>
          <p:cNvSpPr txBox="1">
            <a:spLocks noChangeArrowheads="1"/>
          </p:cNvSpPr>
          <p:nvPr/>
        </p:nvSpPr>
        <p:spPr bwMode="auto">
          <a:xfrm>
            <a:off x="4714876" y="2428875"/>
            <a:ext cx="40638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3200" dirty="0">
                <a:solidFill>
                  <a:schemeClr val="tx1"/>
                </a:solidFill>
              </a:rPr>
              <a:t>SCHEMATIC OF A </a:t>
            </a:r>
          </a:p>
          <a:p>
            <a:pPr eaLnBrk="1" hangingPunct="1"/>
            <a:r>
              <a:rPr lang="nl-BE" sz="3200" dirty="0" smtClean="0">
                <a:solidFill>
                  <a:schemeClr val="tx1"/>
                </a:solidFill>
              </a:rPr>
              <a:t>ROUX-EN-Y BYPASS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8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3500439" y="2643190"/>
            <a:ext cx="357187" cy="3214687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Hexagon 4"/>
          <p:cNvSpPr/>
          <p:nvPr/>
        </p:nvSpPr>
        <p:spPr>
          <a:xfrm>
            <a:off x="3286126" y="1500188"/>
            <a:ext cx="785813" cy="120015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1991" name="TextBox 9"/>
          <p:cNvSpPr txBox="1">
            <a:spLocks noChangeArrowheads="1"/>
          </p:cNvSpPr>
          <p:nvPr/>
        </p:nvSpPr>
        <p:spPr bwMode="auto">
          <a:xfrm>
            <a:off x="642938" y="1928814"/>
            <a:ext cx="21489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STOMACH POUCH</a:t>
            </a:r>
            <a:endParaRPr lang="en-US"/>
          </a:p>
        </p:txBody>
      </p:sp>
      <p:sp>
        <p:nvSpPr>
          <p:cNvPr id="41992" name="TextBox 10"/>
          <p:cNvSpPr txBox="1">
            <a:spLocks noChangeArrowheads="1"/>
          </p:cNvSpPr>
          <p:nvPr/>
        </p:nvSpPr>
        <p:spPr bwMode="auto">
          <a:xfrm>
            <a:off x="1071563" y="2571750"/>
            <a:ext cx="18219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ANASTOMOSIS</a:t>
            </a:r>
            <a:endParaRPr lang="en-US"/>
          </a:p>
        </p:txBody>
      </p:sp>
      <p:sp>
        <p:nvSpPr>
          <p:cNvPr id="41993" name="TextBox 11"/>
          <p:cNvSpPr txBox="1">
            <a:spLocks noChangeArrowheads="1"/>
          </p:cNvSpPr>
          <p:nvPr/>
        </p:nvSpPr>
        <p:spPr bwMode="auto">
          <a:xfrm>
            <a:off x="1571626" y="3286125"/>
            <a:ext cx="1800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dirty="0"/>
              <a:t>ALIMENTARY</a:t>
            </a:r>
          </a:p>
          <a:p>
            <a:pPr eaLnBrk="1" hangingPunct="1"/>
            <a:r>
              <a:rPr lang="nl-BE" dirty="0" smtClean="0"/>
              <a:t>LIMB NO BILE!</a:t>
            </a:r>
            <a:endParaRPr lang="en-US" dirty="0"/>
          </a:p>
        </p:txBody>
      </p:sp>
      <p:sp>
        <p:nvSpPr>
          <p:cNvPr id="41997" name="TextBox 17"/>
          <p:cNvSpPr txBox="1">
            <a:spLocks noChangeArrowheads="1"/>
          </p:cNvSpPr>
          <p:nvPr/>
        </p:nvSpPr>
        <p:spPr bwMode="auto">
          <a:xfrm>
            <a:off x="2500313" y="285751"/>
            <a:ext cx="3524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2800">
                <a:solidFill>
                  <a:srgbClr val="009900"/>
                </a:solidFill>
              </a:rPr>
              <a:t>THE “NEW” BYPASS</a:t>
            </a:r>
            <a:endParaRPr lang="en-US" sz="2800">
              <a:solidFill>
                <a:srgbClr val="009900"/>
              </a:solidFill>
            </a:endParaRPr>
          </a:p>
        </p:txBody>
      </p:sp>
      <p:sp>
        <p:nvSpPr>
          <p:cNvPr id="17" name="Round Single Corner Rectangle 16"/>
          <p:cNvSpPr/>
          <p:nvPr/>
        </p:nvSpPr>
        <p:spPr>
          <a:xfrm>
            <a:off x="1000126" y="5143500"/>
            <a:ext cx="2500313" cy="342900"/>
          </a:xfrm>
          <a:prstGeom prst="round1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1999" name="Rectangle 18"/>
          <p:cNvSpPr>
            <a:spLocks noChangeArrowheads="1"/>
          </p:cNvSpPr>
          <p:nvPr/>
        </p:nvSpPr>
        <p:spPr bwMode="auto">
          <a:xfrm>
            <a:off x="1071563" y="4497389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BE" dirty="0"/>
              <a:t>BILIARY</a:t>
            </a:r>
          </a:p>
          <a:p>
            <a:r>
              <a:rPr lang="nl-BE" dirty="0"/>
              <a:t>LIMB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895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3500439" y="2643190"/>
            <a:ext cx="357187" cy="3214687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Hexagon 4"/>
          <p:cNvSpPr/>
          <p:nvPr/>
        </p:nvSpPr>
        <p:spPr>
          <a:xfrm>
            <a:off x="3286126" y="1500188"/>
            <a:ext cx="785813" cy="120015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929064" y="3429000"/>
            <a:ext cx="785812" cy="41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1991" name="TextBox 9"/>
          <p:cNvSpPr txBox="1">
            <a:spLocks noChangeArrowheads="1"/>
          </p:cNvSpPr>
          <p:nvPr/>
        </p:nvSpPr>
        <p:spPr bwMode="auto">
          <a:xfrm>
            <a:off x="642938" y="1928814"/>
            <a:ext cx="21489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STOMACH POUCH</a:t>
            </a:r>
            <a:endParaRPr lang="en-US"/>
          </a:p>
        </p:txBody>
      </p:sp>
      <p:sp>
        <p:nvSpPr>
          <p:cNvPr id="41992" name="TextBox 10"/>
          <p:cNvSpPr txBox="1">
            <a:spLocks noChangeArrowheads="1"/>
          </p:cNvSpPr>
          <p:nvPr/>
        </p:nvSpPr>
        <p:spPr bwMode="auto">
          <a:xfrm>
            <a:off x="1071563" y="2571750"/>
            <a:ext cx="18219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ANASTOMOSIS</a:t>
            </a:r>
            <a:endParaRPr lang="en-US"/>
          </a:p>
        </p:txBody>
      </p:sp>
      <p:sp>
        <p:nvSpPr>
          <p:cNvPr id="41993" name="TextBox 11"/>
          <p:cNvSpPr txBox="1">
            <a:spLocks noChangeArrowheads="1"/>
          </p:cNvSpPr>
          <p:nvPr/>
        </p:nvSpPr>
        <p:spPr bwMode="auto">
          <a:xfrm>
            <a:off x="1571626" y="3286125"/>
            <a:ext cx="1800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dirty="0"/>
              <a:t>ALIMENTARY</a:t>
            </a:r>
          </a:p>
          <a:p>
            <a:pPr eaLnBrk="1" hangingPunct="1"/>
            <a:r>
              <a:rPr lang="nl-BE" dirty="0" smtClean="0"/>
              <a:t>LIMB NO BILE!</a:t>
            </a:r>
            <a:endParaRPr lang="en-US" dirty="0"/>
          </a:p>
        </p:txBody>
      </p:sp>
      <p:sp>
        <p:nvSpPr>
          <p:cNvPr id="41996" name="TextBox 15"/>
          <p:cNvSpPr txBox="1">
            <a:spLocks noChangeArrowheads="1"/>
          </p:cNvSpPr>
          <p:nvPr/>
        </p:nvSpPr>
        <p:spPr bwMode="auto">
          <a:xfrm>
            <a:off x="4857750" y="3357564"/>
            <a:ext cx="23634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>
                <a:solidFill>
                  <a:schemeClr val="tx1"/>
                </a:solidFill>
              </a:rPr>
              <a:t>ALIMENTARY LIMB </a:t>
            </a:r>
          </a:p>
          <a:p>
            <a:pPr eaLnBrk="1" hangingPunct="1"/>
            <a:r>
              <a:rPr lang="nl-BE">
                <a:solidFill>
                  <a:schemeClr val="tx1"/>
                </a:solidFill>
              </a:rPr>
              <a:t> REDUCED TO ZERO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1997" name="TextBox 17"/>
          <p:cNvSpPr txBox="1">
            <a:spLocks noChangeArrowheads="1"/>
          </p:cNvSpPr>
          <p:nvPr/>
        </p:nvSpPr>
        <p:spPr bwMode="auto">
          <a:xfrm>
            <a:off x="2500313" y="285751"/>
            <a:ext cx="3524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2800">
                <a:solidFill>
                  <a:srgbClr val="009900"/>
                </a:solidFill>
              </a:rPr>
              <a:t>THE “NEW” BYPASS</a:t>
            </a:r>
            <a:endParaRPr lang="en-US" sz="2800">
              <a:solidFill>
                <a:srgbClr val="009900"/>
              </a:solidFill>
            </a:endParaRPr>
          </a:p>
        </p:txBody>
      </p:sp>
      <p:sp>
        <p:nvSpPr>
          <p:cNvPr id="17" name="Round Single Corner Rectangle 16"/>
          <p:cNvSpPr/>
          <p:nvPr/>
        </p:nvSpPr>
        <p:spPr>
          <a:xfrm>
            <a:off x="1000126" y="5143500"/>
            <a:ext cx="2500313" cy="342900"/>
          </a:xfrm>
          <a:prstGeom prst="round1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1999" name="Rectangle 18"/>
          <p:cNvSpPr>
            <a:spLocks noChangeArrowheads="1"/>
          </p:cNvSpPr>
          <p:nvPr/>
        </p:nvSpPr>
        <p:spPr bwMode="auto">
          <a:xfrm>
            <a:off x="1071563" y="4497389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BE" dirty="0"/>
              <a:t>BILIARY</a:t>
            </a:r>
          </a:p>
          <a:p>
            <a:r>
              <a:rPr lang="nl-BE" dirty="0"/>
              <a:t>LIMB</a:t>
            </a:r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546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3500439" y="2643190"/>
            <a:ext cx="357187" cy="3214687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Hexagon 4"/>
          <p:cNvSpPr/>
          <p:nvPr/>
        </p:nvSpPr>
        <p:spPr>
          <a:xfrm>
            <a:off x="3286126" y="1500188"/>
            <a:ext cx="785813" cy="120015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3014" name="TextBox 9"/>
          <p:cNvSpPr txBox="1">
            <a:spLocks noChangeArrowheads="1"/>
          </p:cNvSpPr>
          <p:nvPr/>
        </p:nvSpPr>
        <p:spPr bwMode="auto">
          <a:xfrm>
            <a:off x="1143001" y="1857375"/>
            <a:ext cx="21489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/>
              <a:t>STOMACH POUCH</a:t>
            </a:r>
            <a:endParaRPr lang="en-US"/>
          </a:p>
        </p:txBody>
      </p:sp>
      <p:sp>
        <p:nvSpPr>
          <p:cNvPr id="43017" name="TextBox 15"/>
          <p:cNvSpPr txBox="1">
            <a:spLocks noChangeArrowheads="1"/>
          </p:cNvSpPr>
          <p:nvPr/>
        </p:nvSpPr>
        <p:spPr bwMode="auto">
          <a:xfrm>
            <a:off x="4083661" y="3365257"/>
            <a:ext cx="28735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dirty="0">
                <a:solidFill>
                  <a:schemeClr val="tx1"/>
                </a:solidFill>
              </a:rPr>
              <a:t>ALIMENTARY LIMB </a:t>
            </a:r>
          </a:p>
          <a:p>
            <a:pPr eaLnBrk="1" hangingPunct="1"/>
            <a:r>
              <a:rPr lang="nl-BE" dirty="0">
                <a:solidFill>
                  <a:schemeClr val="tx1"/>
                </a:solidFill>
              </a:rPr>
              <a:t> REDUCED TO </a:t>
            </a:r>
            <a:r>
              <a:rPr lang="nl-BE" dirty="0" smtClean="0">
                <a:solidFill>
                  <a:schemeClr val="tx1"/>
                </a:solidFill>
              </a:rPr>
              <a:t>ZERO:</a:t>
            </a:r>
          </a:p>
          <a:p>
            <a:pPr eaLnBrk="1" hangingPunct="1"/>
            <a:r>
              <a:rPr lang="nl-BE" dirty="0">
                <a:solidFill>
                  <a:schemeClr val="tx1"/>
                </a:solidFill>
              </a:rPr>
              <a:t>M</a:t>
            </a:r>
            <a:r>
              <a:rPr lang="nl-BE" dirty="0" smtClean="0">
                <a:solidFill>
                  <a:schemeClr val="tx1"/>
                </a:solidFill>
              </a:rPr>
              <a:t>ix of food stuffs with bile!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018" name="TextBox 17"/>
          <p:cNvSpPr txBox="1">
            <a:spLocks noChangeArrowheads="1"/>
          </p:cNvSpPr>
          <p:nvPr/>
        </p:nvSpPr>
        <p:spPr bwMode="auto">
          <a:xfrm>
            <a:off x="2500313" y="285751"/>
            <a:ext cx="3524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2800">
                <a:solidFill>
                  <a:srgbClr val="009900"/>
                </a:solidFill>
              </a:rPr>
              <a:t>THE “NEW” BYPASS</a:t>
            </a:r>
            <a:endParaRPr lang="en-US" sz="2800">
              <a:solidFill>
                <a:srgbClr val="009900"/>
              </a:solidFill>
            </a:endParaRPr>
          </a:p>
        </p:txBody>
      </p:sp>
      <p:sp>
        <p:nvSpPr>
          <p:cNvPr id="17" name="Round Single Corner Rectangle 16"/>
          <p:cNvSpPr/>
          <p:nvPr/>
        </p:nvSpPr>
        <p:spPr>
          <a:xfrm>
            <a:off x="1000126" y="2714625"/>
            <a:ext cx="2500313" cy="342900"/>
          </a:xfrm>
          <a:prstGeom prst="round1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3020" name="Rectangle 18"/>
          <p:cNvSpPr>
            <a:spLocks noChangeArrowheads="1"/>
          </p:cNvSpPr>
          <p:nvPr/>
        </p:nvSpPr>
        <p:spPr bwMode="auto">
          <a:xfrm>
            <a:off x="0" y="32146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BE"/>
              <a:t>BILIARY</a:t>
            </a:r>
          </a:p>
          <a:p>
            <a:r>
              <a:rPr lang="nl-BE"/>
              <a:t>LIMB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15810" y="3307258"/>
            <a:ext cx="1684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COMMON LIMB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1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ha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05708"/>
            <a:ext cx="6692840" cy="4187406"/>
          </a:xfrm>
          <a:prstGeom prst="rect">
            <a:avLst/>
          </a:prstGeom>
          <a:ln w="63500">
            <a:noFill/>
          </a:ln>
        </p:spPr>
      </p:pic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2500313" y="285751"/>
            <a:ext cx="35244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FF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nl-BE" sz="2800" dirty="0">
                <a:solidFill>
                  <a:srgbClr val="009900"/>
                </a:solidFill>
              </a:rPr>
              <a:t>THE “NEW” BYPASS</a:t>
            </a:r>
            <a:endParaRPr lang="en-US" sz="2800" dirty="0">
              <a:solidFill>
                <a:srgbClr val="0099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539" y="56197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3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1" y="2639943"/>
            <a:ext cx="4152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CLINICAL EXAMPLE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8091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122451176"/>
              </p:ext>
            </p:extLst>
          </p:nvPr>
        </p:nvGraphicFramePr>
        <p:xfrm>
          <a:off x="1524000" y="14096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2801" y="5750004"/>
            <a:ext cx="5631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Progression of plasma glucose after oral glucose challenge</a:t>
            </a:r>
          </a:p>
          <a:p>
            <a:r>
              <a:rPr lang="en-US" dirty="0" smtClean="0"/>
              <a:t>Of 50 grams, RYGB 2001 </a:t>
            </a:r>
          </a:p>
          <a:p>
            <a:r>
              <a:rPr lang="en-US" dirty="0" smtClean="0"/>
              <a:t>Female, 63 years, BMI= 22 kg/m², non-diabetic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415534"/>
            <a:ext cx="7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Mg/dl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9397"/>
            <a:ext cx="2502877" cy="162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269" y="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6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89427749"/>
              </p:ext>
            </p:extLst>
          </p:nvPr>
        </p:nvGraphicFramePr>
        <p:xfrm>
          <a:off x="1524000" y="14096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2801" y="5750004"/>
            <a:ext cx="5631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Progression of plasma glucose after oral glucose challenge</a:t>
            </a:r>
          </a:p>
          <a:p>
            <a:r>
              <a:rPr lang="en-US" dirty="0" smtClean="0"/>
              <a:t>Of 50 grams. Control = gastrostomy (2011)</a:t>
            </a:r>
          </a:p>
          <a:p>
            <a:r>
              <a:rPr lang="en-US" dirty="0" smtClean="0"/>
              <a:t>Female, 63 years, BMI= 22 kg/m², non-diabetic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415534"/>
            <a:ext cx="7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Mg/dl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524" y="3036277"/>
            <a:ext cx="1664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Mc</a:t>
            </a:r>
            <a:r>
              <a:rPr lang="en-US" sz="1200" i="1" dirty="0" smtClean="0"/>
              <a:t> Laughlin T et al. </a:t>
            </a:r>
          </a:p>
          <a:p>
            <a:r>
              <a:rPr lang="en-US" sz="1200" i="1" dirty="0" smtClean="0"/>
              <a:t>J </a:t>
            </a:r>
            <a:r>
              <a:rPr lang="en-US" sz="1200" i="1" dirty="0" err="1" smtClean="0"/>
              <a:t>Clin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Metab</a:t>
            </a:r>
            <a:r>
              <a:rPr lang="en-US" sz="1200" i="1" dirty="0" smtClean="0"/>
              <a:t> 2010;95(4)</a:t>
            </a:r>
            <a:endParaRPr lang="en-US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495801" y="501134"/>
            <a:ext cx="216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RYGB </a:t>
            </a:r>
            <a:r>
              <a:rPr lang="en-US" dirty="0" err="1" smtClean="0"/>
              <a:t>vs</a:t>
            </a:r>
            <a:r>
              <a:rPr lang="en-US" dirty="0" smtClean="0"/>
              <a:t> Gastrostomy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514" y="20515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7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204964052"/>
              </p:ext>
            </p:extLst>
          </p:nvPr>
        </p:nvGraphicFramePr>
        <p:xfrm>
          <a:off x="1524000" y="141553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2801" y="5750004"/>
            <a:ext cx="5631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Progression of plasma glucose after oral glucose challenge</a:t>
            </a:r>
          </a:p>
          <a:p>
            <a:r>
              <a:rPr lang="en-US" dirty="0" smtClean="0"/>
              <a:t>Of 50 grams. Control = gastrostomy (2011)</a:t>
            </a:r>
          </a:p>
          <a:p>
            <a:r>
              <a:rPr lang="en-US" dirty="0" smtClean="0"/>
              <a:t>Female, 63 years, BMI= 22 kg/m², non-diabetic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415534"/>
            <a:ext cx="7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Mg/dl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756111"/>
            <a:ext cx="2731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Gastrostomy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Minibypass</a:t>
            </a:r>
            <a:endParaRPr lang="en-US" dirty="0"/>
          </a:p>
        </p:txBody>
      </p:sp>
      <p:pic>
        <p:nvPicPr>
          <p:cNvPr id="6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595" y="4111528"/>
            <a:ext cx="2308312" cy="1444206"/>
          </a:xfrm>
          <a:prstGeom prst="rect">
            <a:avLst/>
          </a:prstGeom>
          <a:ln w="63500">
            <a:noFill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370" y="-112807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2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/>
          </p:nvPr>
        </p:nvSpPr>
        <p:spPr>
          <a:xfrm>
            <a:off x="182808" y="609600"/>
            <a:ext cx="8958262" cy="54864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nl-BE" i="1" dirty="0" smtClean="0"/>
              <a:t>    MORBID OBESITY </a:t>
            </a:r>
          </a:p>
          <a:p>
            <a:pPr eaLnBrk="1" hangingPunct="1">
              <a:buFontTx/>
              <a:buNone/>
            </a:pPr>
            <a:r>
              <a:rPr lang="nl-BE" i="1" dirty="0" smtClean="0">
                <a:sym typeface="Wingdings" pitchFamily="2" charset="2"/>
              </a:rPr>
              <a:t> METABOLIC SYNDROME</a:t>
            </a:r>
          </a:p>
          <a:p>
            <a:pPr eaLnBrk="1" hangingPunct="1">
              <a:buFontTx/>
              <a:buNone/>
            </a:pPr>
            <a:r>
              <a:rPr lang="nl-BE" i="1" dirty="0" smtClean="0">
                <a:sym typeface="Wingdings" pitchFamily="2" charset="2"/>
              </a:rPr>
              <a:t> DIABETES II </a:t>
            </a:r>
            <a:r>
              <a:rPr lang="nl-BE" i="1" dirty="0" smtClean="0"/>
              <a:t>INSULIN RESISTANCE (C-peptide  )</a:t>
            </a:r>
            <a:endParaRPr lang="nl-BE" sz="3600" i="1" dirty="0" smtClean="0"/>
          </a:p>
          <a:p>
            <a:pPr>
              <a:buNone/>
            </a:pPr>
            <a:r>
              <a:rPr lang="nl-BE" sz="3600" i="1" dirty="0" smtClean="0">
                <a:sym typeface="Wingdings" pitchFamily="2" charset="2"/>
              </a:rPr>
              <a:t>Morbidly obese patient needs more insulin than non obese in order to maintain eu-glycemic state</a:t>
            </a:r>
          </a:p>
          <a:p>
            <a:pPr eaLnBrk="1" hangingPunct="1">
              <a:buFont typeface="Wingdings" pitchFamily="2" charset="2"/>
              <a:buChar char="à"/>
            </a:pPr>
            <a:r>
              <a:rPr lang="nl-BE" sz="3600" i="1" dirty="0" smtClean="0">
                <a:sym typeface="Wingdings" pitchFamily="2" charset="2"/>
              </a:rPr>
              <a:t>When insulin secretion insufficient -&gt; T2DM</a:t>
            </a:r>
          </a:p>
          <a:p>
            <a:pPr marL="0" indent="0" eaLnBrk="1" hangingPunct="1">
              <a:buNone/>
            </a:pPr>
            <a:r>
              <a:rPr lang="nl-BE" sz="3600" i="1" dirty="0" smtClean="0">
                <a:sym typeface="Wingdings" pitchFamily="2" charset="2"/>
              </a:rPr>
              <a:t>     (HbA1c&gt;6.0%, which means the patient is 	mostly hyperglycemic)</a:t>
            </a:r>
            <a:endParaRPr lang="nl-BE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382000" y="1905000"/>
            <a:ext cx="1524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648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58683908"/>
              </p:ext>
            </p:extLst>
          </p:nvPr>
        </p:nvGraphicFramePr>
        <p:xfrm>
          <a:off x="381000" y="80186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58079" y="5257802"/>
            <a:ext cx="56314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Progression of plasma glucose after oral glucose challenge</a:t>
            </a:r>
          </a:p>
          <a:p>
            <a:r>
              <a:rPr lang="en-US" dirty="0" smtClean="0"/>
              <a:t>Of 50 grams. Control = gastrostomy</a:t>
            </a:r>
          </a:p>
          <a:p>
            <a:r>
              <a:rPr lang="en-US" dirty="0" smtClean="0"/>
              <a:t>Comparison of status with RYGB </a:t>
            </a:r>
            <a:r>
              <a:rPr lang="en-US" dirty="0" err="1" smtClean="0"/>
              <a:t>vs</a:t>
            </a:r>
            <a:r>
              <a:rPr lang="en-US" dirty="0" smtClean="0"/>
              <a:t> MGB</a:t>
            </a:r>
          </a:p>
          <a:p>
            <a:r>
              <a:rPr lang="en-US" dirty="0" smtClean="0"/>
              <a:t>Female, 63 years, BMI= 22 kg/m², non-diabetic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415534"/>
            <a:ext cx="7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Mg/dl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1" y="228600"/>
            <a:ext cx="352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RYGB </a:t>
            </a:r>
            <a:r>
              <a:rPr lang="en-US" dirty="0" err="1" smtClean="0"/>
              <a:t>vs</a:t>
            </a:r>
            <a:r>
              <a:rPr lang="en-US" dirty="0" smtClean="0"/>
              <a:t> Gastrostomy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Minibypass</a:t>
            </a:r>
            <a:endParaRPr lang="en-US" dirty="0"/>
          </a:p>
        </p:txBody>
      </p:sp>
      <p:pic>
        <p:nvPicPr>
          <p:cNvPr id="6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595" y="3276600"/>
            <a:ext cx="2308312" cy="1444206"/>
          </a:xfrm>
          <a:prstGeom prst="rect">
            <a:avLst/>
          </a:prstGeom>
          <a:ln w="63500">
            <a:solidFill>
              <a:srgbClr val="00B050"/>
            </a:solidFill>
          </a:ln>
        </p:spPr>
      </p:pic>
      <p:pic>
        <p:nvPicPr>
          <p:cNvPr id="7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595" y="1219202"/>
            <a:ext cx="2343481" cy="1522407"/>
          </a:xfrm>
          <a:prstGeom prst="rect">
            <a:avLst/>
          </a:prstGeom>
          <a:ln w="60325">
            <a:solidFill>
              <a:srgbClr val="FF0000"/>
            </a:solidFill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" y="5710342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0401" y="228600"/>
            <a:ext cx="352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RYGB </a:t>
            </a:r>
            <a:r>
              <a:rPr lang="en-US" dirty="0" err="1" smtClean="0"/>
              <a:t>vs</a:t>
            </a:r>
            <a:r>
              <a:rPr lang="en-US" dirty="0" smtClean="0"/>
              <a:t> Gastrostomy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Minibypass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" y="5710342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0321" y="2130669"/>
            <a:ext cx="78760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HOWEVER, IN AN ONGOING STUDY COMPARING RYGB VERSUS MINIGB </a:t>
            </a:r>
          </a:p>
          <a:p>
            <a:r>
              <a:rPr lang="en-US" dirty="0" smtClean="0"/>
              <a:t>(NON BIABETIC PATIENTS, 3 YEARS POSTOP)VERSUS CONTROLS </a:t>
            </a:r>
          </a:p>
          <a:p>
            <a:r>
              <a:rPr lang="en-US" dirty="0" smtClean="0"/>
              <a:t>WE WERE NOT ABLE TO </a:t>
            </a:r>
            <a:r>
              <a:rPr lang="en-US" dirty="0"/>
              <a:t>R</a:t>
            </a:r>
            <a:r>
              <a:rPr lang="en-US" dirty="0" smtClean="0"/>
              <a:t>EPRODUCE THESE FINDINGS.</a:t>
            </a:r>
          </a:p>
          <a:p>
            <a:r>
              <a:rPr lang="en-US" dirty="0" smtClean="0"/>
              <a:t>IN FACT, THE GLUCOSE PROGRESSION AFTER OGTT APPEARS TO BE IDENTICAL FOR</a:t>
            </a:r>
          </a:p>
          <a:p>
            <a:r>
              <a:rPr lang="en-US" dirty="0" smtClean="0"/>
              <a:t>BOTH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16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3069" y="1828802"/>
            <a:ext cx="6019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Lee WJ et al.</a:t>
            </a:r>
          </a:p>
          <a:p>
            <a:r>
              <a:rPr lang="en-US" sz="1400" i="1" dirty="0" err="1" smtClean="0"/>
              <a:t>Obes</a:t>
            </a:r>
            <a:r>
              <a:rPr lang="en-US" sz="1400" i="1" dirty="0" smtClean="0"/>
              <a:t> </a:t>
            </a:r>
            <a:r>
              <a:rPr lang="en-US" sz="1400" i="1" dirty="0"/>
              <a:t>Surg. 2012 Dec;22(12):1827-34. </a:t>
            </a:r>
            <a:endParaRPr lang="en-US" sz="1400" i="1" dirty="0" smtClean="0"/>
          </a:p>
          <a:p>
            <a:r>
              <a:rPr lang="en-US" dirty="0" smtClean="0"/>
              <a:t>Laparoscopic </a:t>
            </a:r>
            <a:r>
              <a:rPr lang="en-US" dirty="0"/>
              <a:t>Roux-en-Y </a:t>
            </a:r>
            <a:r>
              <a:rPr lang="en-US" dirty="0" smtClean="0"/>
              <a:t>versus mini-gastric </a:t>
            </a:r>
            <a:r>
              <a:rPr lang="en-US" dirty="0"/>
              <a:t>bypass for the treatment of morbid obesity: a 10-year experience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411480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LMGBP can be regarded as a simpler and safer alternative to LRYGB with similar efficacy at a 10-year experience</a:t>
            </a:r>
            <a:r>
              <a:rPr lang="en-US" dirty="0"/>
              <a:t>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7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133601"/>
            <a:ext cx="4572000" cy="22775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Lee </a:t>
            </a:r>
            <a:r>
              <a:rPr lang="en-US" dirty="0" err="1"/>
              <a:t>WJ,et</a:t>
            </a:r>
            <a:r>
              <a:rPr lang="en-US" dirty="0"/>
              <a:t> al</a:t>
            </a:r>
          </a:p>
          <a:p>
            <a:r>
              <a:rPr lang="en-US" sz="1400" i="1" dirty="0" smtClean="0"/>
              <a:t>Arch </a:t>
            </a:r>
            <a:r>
              <a:rPr lang="en-US" sz="1400" i="1" dirty="0"/>
              <a:t>Surg. 2011 Feb;146(2):</a:t>
            </a:r>
            <a:r>
              <a:rPr lang="en-US" sz="1400" i="1" dirty="0" smtClean="0"/>
              <a:t>143-8</a:t>
            </a:r>
            <a:endParaRPr lang="en-US" sz="1400" i="1" dirty="0"/>
          </a:p>
          <a:p>
            <a:r>
              <a:rPr lang="en-US" sz="1400" dirty="0"/>
              <a:t>Gastric bypass </a:t>
            </a:r>
            <a:r>
              <a:rPr lang="en-US" sz="1400" dirty="0" err="1"/>
              <a:t>vs</a:t>
            </a:r>
            <a:r>
              <a:rPr lang="en-US" sz="1400" dirty="0"/>
              <a:t> sleeve </a:t>
            </a:r>
            <a:r>
              <a:rPr lang="en-US" sz="1400" dirty="0" err="1"/>
              <a:t>gastrectomy</a:t>
            </a:r>
            <a:r>
              <a:rPr lang="en-US" sz="1400" dirty="0"/>
              <a:t> for type 2 diabetes mellitus: a randomized controlled trial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endParaRPr lang="en-US" sz="1400" i="1" dirty="0"/>
          </a:p>
          <a:p>
            <a:r>
              <a:rPr lang="en-US" i="1" dirty="0" smtClean="0"/>
              <a:t>Patients after MINI gastric </a:t>
            </a:r>
            <a:r>
              <a:rPr lang="en-US" i="1" dirty="0"/>
              <a:t>bypass were more likely to achieve remission of </a:t>
            </a:r>
            <a:r>
              <a:rPr lang="en-US" i="1" dirty="0" smtClean="0"/>
              <a:t>T2DM than after sleeve</a:t>
            </a:r>
            <a:endParaRPr lang="en-US" i="1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5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754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-While effective for glucose control,  RYGB will not prevent recurrent/ de novo T2DM in a number of patients</a:t>
            </a:r>
          </a:p>
          <a:p>
            <a:r>
              <a:rPr lang="en-US" sz="2400" dirty="0" smtClean="0"/>
              <a:t>-T2DM recurrence after RYGB is NOT directly linked with weight regain</a:t>
            </a:r>
          </a:p>
          <a:p>
            <a:endParaRPr lang="en-US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89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716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-While effective for glucose control, RYGB will not prevent recurrence of T2DM or de novo appearance of T2DM in a number of patients</a:t>
            </a:r>
          </a:p>
          <a:p>
            <a:endParaRPr lang="en-US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9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708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-While effective for glucose control, RYGB will not prevent recurrence of T2DM in a number of patients</a:t>
            </a:r>
          </a:p>
          <a:p>
            <a:r>
              <a:rPr lang="en-US" sz="2400" dirty="0" smtClean="0"/>
              <a:t>-T2DM recurrence after RYGB is NOT directly linked with weight regain</a:t>
            </a:r>
          </a:p>
          <a:p>
            <a:r>
              <a:rPr lang="en-US" sz="2400" dirty="0" smtClean="0"/>
              <a:t>-T2DM recurrence = pancreas </a:t>
            </a:r>
            <a:r>
              <a:rPr lang="el-GR" sz="2400" dirty="0" smtClean="0"/>
              <a:t>β</a:t>
            </a:r>
            <a:r>
              <a:rPr lang="en-US" sz="2400" dirty="0" smtClean="0"/>
              <a:t> cell exhaustion?</a:t>
            </a:r>
          </a:p>
          <a:p>
            <a:endParaRPr lang="en-US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9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85800"/>
            <a:ext cx="739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-While effective for glucose control,  RYGB will not prevent recurrence of T2DM in a number of patients</a:t>
            </a:r>
          </a:p>
          <a:p>
            <a:r>
              <a:rPr lang="en-US" sz="2400" dirty="0" smtClean="0"/>
              <a:t>-T2DM recurrence after RYGB is NOT directly linked with weight regain</a:t>
            </a:r>
          </a:p>
          <a:p>
            <a:r>
              <a:rPr lang="en-US" sz="2400" smtClean="0"/>
              <a:t>-</a:t>
            </a:r>
            <a:r>
              <a:rPr lang="en-US" sz="2400" dirty="0" smtClean="0"/>
              <a:t>T2DM recurrence = pancreas exhaustion?</a:t>
            </a:r>
          </a:p>
          <a:p>
            <a:r>
              <a:rPr lang="en-US" sz="2400" dirty="0" smtClean="0"/>
              <a:t>-Can the Mini bypass prevent </a:t>
            </a:r>
            <a:r>
              <a:rPr lang="el-GR" sz="2400" dirty="0" smtClean="0"/>
              <a:t>β</a:t>
            </a:r>
            <a:r>
              <a:rPr lang="en-US" sz="2400" dirty="0" smtClean="0"/>
              <a:t> cell exhaustion?</a:t>
            </a:r>
          </a:p>
          <a:p>
            <a:endParaRPr lang="en-US" sz="24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71172223"/>
              </p:ext>
            </p:extLst>
          </p:nvPr>
        </p:nvGraphicFramePr>
        <p:xfrm>
          <a:off x="1524000" y="990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6156542"/>
            <a:ext cx="445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Buchwald H, </a:t>
            </a:r>
            <a:r>
              <a:rPr lang="en-US" dirty="0" err="1" smtClean="0"/>
              <a:t>Oien</a:t>
            </a:r>
            <a:r>
              <a:rPr lang="en-US" dirty="0" smtClean="0"/>
              <a:t> DM  </a:t>
            </a:r>
            <a:r>
              <a:rPr lang="en-US" dirty="0" err="1" smtClean="0"/>
              <a:t>Obes</a:t>
            </a:r>
            <a:r>
              <a:rPr lang="en-US" dirty="0" smtClean="0"/>
              <a:t> </a:t>
            </a:r>
            <a:r>
              <a:rPr lang="en-US" dirty="0" err="1" smtClean="0"/>
              <a:t>Surg</a:t>
            </a:r>
            <a:r>
              <a:rPr lang="en-US" dirty="0" smtClean="0"/>
              <a:t> 2013 Jan 22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39453" y="5521530"/>
            <a:ext cx="6665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Evolution </a:t>
            </a:r>
            <a:r>
              <a:rPr lang="en-US" dirty="0" smtClean="0">
                <a:solidFill>
                  <a:srgbClr val="FF0000"/>
                </a:solidFill>
              </a:rPr>
              <a:t>in the world  </a:t>
            </a:r>
            <a:r>
              <a:rPr lang="en-US" dirty="0" smtClean="0"/>
              <a:t>of relative frequency of LRYGB, LSG and LAGB </a:t>
            </a:r>
          </a:p>
          <a:p>
            <a:r>
              <a:rPr lang="en-US" dirty="0" smtClean="0"/>
              <a:t>(in % of total procedures)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3001" y="152400"/>
            <a:ext cx="7248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PARADIGM SHIFT AWAY FROM RYGB AND LAGB?</a:t>
            </a:r>
            <a:endParaRPr 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44695"/>
            <a:ext cx="877831" cy="94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9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768" y="752093"/>
            <a:ext cx="1866418" cy="37267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4756090"/>
            <a:ext cx="63895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Fasting Plasma insulin in non-diabetic patients submitted to OLGB </a:t>
            </a:r>
          </a:p>
          <a:p>
            <a:r>
              <a:rPr lang="nl-BE" dirty="0" smtClean="0"/>
              <a:t>-preoperative: éch1 (median + IQR) </a:t>
            </a:r>
            <a:r>
              <a:rPr lang="nl-BE" dirty="0" smtClean="0">
                <a:sym typeface="Wingdings" panose="05000000000000000000" pitchFamily="2" charset="2"/>
              </a:rPr>
              <a:t> BMI 39.9 (2.5)</a:t>
            </a:r>
            <a:endParaRPr lang="nl-BE" dirty="0" smtClean="0"/>
          </a:p>
          <a:p>
            <a:r>
              <a:rPr lang="nl-BE" dirty="0" smtClean="0"/>
              <a:t>-3 years postoperative: éch2 (mean + SD) </a:t>
            </a:r>
            <a:r>
              <a:rPr lang="nl-BE" dirty="0" smtClean="0">
                <a:sym typeface="Wingdings" panose="05000000000000000000" pitchFamily="2" charset="2"/>
              </a:rPr>
              <a:t> BMI 24.5 (3.2)</a:t>
            </a:r>
            <a:endParaRPr lang="nl-BE" dirty="0" smtClean="0"/>
          </a:p>
          <a:p>
            <a:r>
              <a:rPr lang="nl-BE" dirty="0" smtClean="0"/>
              <a:t>Consecutive patients, N=14</a:t>
            </a:r>
          </a:p>
          <a:p>
            <a:r>
              <a:rPr lang="nl-BE" dirty="0" smtClean="0"/>
              <a:t>Vertical axis: µU/ml</a:t>
            </a:r>
          </a:p>
          <a:p>
            <a:r>
              <a:rPr lang="nl-BE" dirty="0" smtClean="0"/>
              <a:t>P&lt;0.001, Wilcoxon</a:t>
            </a:r>
          </a:p>
          <a:p>
            <a:r>
              <a:rPr lang="nl-BE" dirty="0" smtClean="0"/>
              <a:t>Validated Qtest Dixon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61899" y="105470"/>
            <a:ext cx="416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FASTING INSULIN PRE- VERSUS POST OLGB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3600" i="1" dirty="0" smtClean="0"/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ym typeface="Wingdings" pitchFamily="2" charset="2"/>
              </a:rPr>
              <a:t> Insulin secretion modulated by the incretins </a:t>
            </a:r>
          </a:p>
          <a:p>
            <a:pPr marL="0" indent="0" eaLnBrk="1" hangingPunct="1">
              <a:buNone/>
              <a:defRPr/>
            </a:pPr>
            <a:r>
              <a:rPr lang="nl-BE" sz="3600" i="1" dirty="0">
                <a:sym typeface="Wingdings" pitchFamily="2" charset="2"/>
              </a:rPr>
              <a:t>	</a:t>
            </a:r>
            <a:r>
              <a:rPr lang="nl-BE" sz="3600" i="1" dirty="0" smtClean="0">
                <a:sym typeface="Wingdings" pitchFamily="2" charset="2"/>
              </a:rPr>
              <a:t>GLP1, PYY, GIP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86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370" y="1367327"/>
            <a:ext cx="4287853" cy="3770334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358497" y="5470947"/>
            <a:ext cx="3005984" cy="14629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Progression of plasma insulin during OGTT (50 grams of glucose). Values in µu/ml. Values are mean + SD when normally distributed or median + interquartile range when not normally distributed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despiteDixon’s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nl-B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 point 1= 0, 2=30’, 3=60’, 4=90’,5=120;, 6= 180’, 7= 240’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1538" y="845481"/>
            <a:ext cx="5201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PLASMA INSULIN DURING OGTT 3 YEARS AFTER OLGB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94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71" y="762000"/>
            <a:ext cx="5268368" cy="4876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62400" y="5867400"/>
            <a:ext cx="3729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HOMA-IR BEFORE (lot 1) and 3 YEARS </a:t>
            </a:r>
          </a:p>
          <a:p>
            <a:r>
              <a:rPr lang="nl-BE" dirty="0" smtClean="0"/>
              <a:t>AFTER OLGB. Student TTEST p&lt;0.001</a:t>
            </a:r>
          </a:p>
          <a:p>
            <a:r>
              <a:rPr lang="nl-BE" dirty="0" smtClean="0"/>
              <a:t>N=14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762000"/>
            <a:ext cx="309866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dirty="0" smtClean="0"/>
              <a:t>                  HOMA</a:t>
            </a:r>
          </a:p>
          <a:p>
            <a:r>
              <a:rPr lang="nl-BE" dirty="0" smtClean="0"/>
              <a:t>MEAN + STANDARD DEVIATION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4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19666120"/>
              </p:ext>
            </p:extLst>
          </p:nvPr>
        </p:nvGraphicFramePr>
        <p:xfrm>
          <a:off x="2630347" y="1261642"/>
          <a:ext cx="4149524" cy="4467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47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990600"/>
            <a:ext cx="2701290" cy="4510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5800" y="1295400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MEDIAN + IQR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51179" y="5806167"/>
            <a:ext cx="5415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FASTING PLASMA GLUCOSE (mg/dl) BEFORE (éch1) AND</a:t>
            </a:r>
          </a:p>
          <a:p>
            <a:r>
              <a:rPr lang="nl-BE" dirty="0" smtClean="0"/>
              <a:t>(éch2),  3 YEARS AFTER OLGB</a:t>
            </a:r>
          </a:p>
          <a:p>
            <a:r>
              <a:rPr lang="nl-BE" dirty="0" smtClean="0"/>
              <a:t>P&lt;0.001, Wilcoxon.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1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993" y="1188403"/>
            <a:ext cx="4682014" cy="4481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529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852" y="758825"/>
            <a:ext cx="5418296" cy="5340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88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209800"/>
            <a:ext cx="4747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AT OGTT, PERFORMED WITH 50 GR OF GLUCOSE,</a:t>
            </a:r>
          </a:p>
          <a:p>
            <a:r>
              <a:rPr lang="nl-BE" dirty="0" smtClean="0"/>
              <a:t>58% OF OLGB PATIENTS</a:t>
            </a:r>
          </a:p>
          <a:p>
            <a:r>
              <a:rPr lang="nl-BE" dirty="0" smtClean="0"/>
              <a:t>50% OF RYGB PATIENTS</a:t>
            </a:r>
          </a:p>
          <a:p>
            <a:r>
              <a:rPr lang="nl-BE" dirty="0" smtClean="0"/>
              <a:t>7% OF CONTROL PATIENTS   p&lt;0.05</a:t>
            </a:r>
          </a:p>
          <a:p>
            <a:r>
              <a:rPr lang="nl-BE" dirty="0" smtClean="0"/>
              <a:t>DEVELOPED HYPOGLYCEMIA (&lt;50 mg/dl)</a:t>
            </a:r>
            <a:endParaRPr lang="en-US" dirty="0"/>
          </a:p>
        </p:txBody>
      </p:sp>
      <p:sp>
        <p:nvSpPr>
          <p:cNvPr id="3" name="Right Brace 2"/>
          <p:cNvSpPr/>
          <p:nvPr/>
        </p:nvSpPr>
        <p:spPr>
          <a:xfrm>
            <a:off x="3468119" y="2567464"/>
            <a:ext cx="45719" cy="480536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733800" y="2678668"/>
            <a:ext cx="1078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Ns (Z-test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8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-76200"/>
            <a:ext cx="3680460" cy="586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05600" y="1447800"/>
            <a:ext cx="218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ANOVA + TUKEY TEST</a:t>
            </a:r>
          </a:p>
        </p:txBody>
      </p:sp>
      <p:sp>
        <p:nvSpPr>
          <p:cNvPr id="6" name="Right Brace 5"/>
          <p:cNvSpPr/>
          <p:nvPr/>
        </p:nvSpPr>
        <p:spPr>
          <a:xfrm>
            <a:off x="3659124" y="4800600"/>
            <a:ext cx="152400" cy="5334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56397" y="488263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1524" y="5377934"/>
            <a:ext cx="2244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P&lt;0.05</a:t>
            </a:r>
          </a:p>
          <a:p>
            <a:r>
              <a:rPr lang="nl-BE" dirty="0" smtClean="0"/>
              <a:t>N=14 IN EACH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48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219200"/>
            <a:ext cx="637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WITH THE OGTT TEST NO DIFFERENCE BETWEEN OLGB  AND RYGB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5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219200"/>
            <a:ext cx="6378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WITH THE OGTT TEST NO DIFFERENCE BETWEEN OLGB  AND RYGB</a:t>
            </a:r>
          </a:p>
          <a:p>
            <a:r>
              <a:rPr lang="nl-BE" dirty="0" smtClean="0">
                <a:sym typeface="Wingdings" panose="05000000000000000000" pitchFamily="2" charset="2"/>
              </a:rPr>
              <a:t> NO CLINICAL SIGNS OF NEUROGLYCOPENIA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01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3600" i="1" dirty="0" smtClean="0"/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ym typeface="Wingdings" pitchFamily="2" charset="2"/>
              </a:rPr>
              <a:t> Insulin secretion modulated by the incretins </a:t>
            </a:r>
          </a:p>
          <a:p>
            <a:pPr marL="0" indent="0"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GLP1, PYY</a:t>
            </a:r>
            <a:r>
              <a:rPr lang="nl-BE" sz="3600" i="1" dirty="0">
                <a:sym typeface="Wingdings" pitchFamily="2" charset="2"/>
              </a:rPr>
              <a:t>, </a:t>
            </a:r>
            <a:r>
              <a:rPr lang="nl-BE" sz="3600" i="1" dirty="0" smtClean="0">
                <a:sym typeface="Wingdings" pitchFamily="2" charset="2"/>
              </a:rPr>
              <a:t>GIP</a:t>
            </a:r>
          </a:p>
          <a:p>
            <a:pPr marL="0" indent="0"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 Insulin </a:t>
            </a:r>
            <a:r>
              <a:rPr lang="nl-BE" sz="3600" i="1" dirty="0">
                <a:sym typeface="Wingdings" pitchFamily="2" charset="2"/>
              </a:rPr>
              <a:t>secretion POSSIBLY regulated by </a:t>
            </a:r>
          </a:p>
          <a:p>
            <a:pPr>
              <a:buNone/>
              <a:defRPr/>
            </a:pPr>
            <a:r>
              <a:rPr lang="nl-BE" sz="3600" i="1" dirty="0">
                <a:sym typeface="Wingdings" pitchFamily="2" charset="2"/>
              </a:rPr>
              <a:t>    ANTI-</a:t>
            </a:r>
            <a:r>
              <a:rPr lang="nl-BE" sz="3600" i="1" dirty="0">
                <a:solidFill>
                  <a:srgbClr val="FF0000"/>
                </a:solidFill>
                <a:sym typeface="Wingdings" pitchFamily="2" charset="2"/>
              </a:rPr>
              <a:t>INCRETINS </a:t>
            </a:r>
            <a:r>
              <a:rPr lang="nl-BE" sz="3600" i="1" dirty="0">
                <a:sym typeface="Wingdings" pitchFamily="2" charset="2"/>
              </a:rPr>
              <a:t>produced in duodenum and </a:t>
            </a:r>
          </a:p>
          <a:p>
            <a:pPr>
              <a:buNone/>
              <a:defRPr/>
            </a:pPr>
            <a:r>
              <a:rPr lang="nl-BE" sz="3600" i="1" dirty="0">
                <a:sym typeface="Wingdings" pitchFamily="2" charset="2"/>
              </a:rPr>
              <a:t>	proximal jejunum (</a:t>
            </a:r>
            <a:r>
              <a:rPr lang="nl-BE" sz="3600" i="1" dirty="0">
                <a:solidFill>
                  <a:srgbClr val="00B050"/>
                </a:solidFill>
                <a:sym typeface="Wingdings" pitchFamily="2" charset="2"/>
              </a:rPr>
              <a:t>foregut</a:t>
            </a:r>
            <a:r>
              <a:rPr lang="nl-BE" sz="3600" i="1" dirty="0">
                <a:sym typeface="Wingdings" pitchFamily="2" charset="2"/>
              </a:rPr>
              <a:t> hypothesis) (Rubino)</a:t>
            </a:r>
          </a:p>
          <a:p>
            <a:pPr marL="0" indent="0" eaLnBrk="1" hangingPunct="1">
              <a:buNone/>
              <a:defRPr/>
            </a:pPr>
            <a:endParaRPr lang="nl-BE" sz="3600" i="1" dirty="0" smtClean="0">
              <a:sym typeface="Wingdings" pitchFamily="2" charset="2"/>
            </a:endParaRPr>
          </a:p>
          <a:p>
            <a:pPr marL="0" indent="0" eaLnBrk="1" hangingPunct="1">
              <a:buNone/>
              <a:defRPr/>
            </a:pPr>
            <a:endParaRPr lang="nl-BE" sz="3600" i="1" dirty="0" smtClean="0">
              <a:sym typeface="Wingdings" pitchFamily="2" charset="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9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975" y="838200"/>
            <a:ext cx="8953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WITH THE OGTT TEST NO DIFFERENCE BETWEEN OLGB  AND RYGB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BE" dirty="0" smtClean="0">
                <a:sym typeface="Wingdings" panose="05000000000000000000" pitchFamily="2" charset="2"/>
              </a:rPr>
              <a:t>NO CLINICAL SIGNS OF NEUROGLYCOPENIA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BE" dirty="0" smtClean="0">
                <a:sym typeface="Wingdings" panose="05000000000000000000" pitchFamily="2" charset="2"/>
              </a:rPr>
              <a:t>RYGB HAD BEEN PERFORMED WITH BILIARY LIMB OF 150 CM AND ALIMENTARY OF 60 CM,</a:t>
            </a:r>
          </a:p>
          <a:p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smtClean="0">
                <a:sym typeface="Wingdings" panose="05000000000000000000" pitchFamily="2" charset="2"/>
              </a:rPr>
              <a:t>    A CONSTRUCTION THAT RESEMBLES THE OLGB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975" y="838200"/>
            <a:ext cx="89537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WITH THE OGTT TEST NO DIFFERENCE BETWEEN OLGB  AND RYGB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BE" dirty="0" smtClean="0">
                <a:sym typeface="Wingdings" panose="05000000000000000000" pitchFamily="2" charset="2"/>
              </a:rPr>
              <a:t>NO CLINICAL SIGNS OF NEUROGLYCOPENIA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BE" dirty="0" smtClean="0">
                <a:sym typeface="Wingdings" panose="05000000000000000000" pitchFamily="2" charset="2"/>
              </a:rPr>
              <a:t>RYGB HAD BEEN PERFORMED WITH BILIARY LIMB OF 150 CM AND ALIMENTARY OF 60 CM,</a:t>
            </a:r>
          </a:p>
          <a:p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smtClean="0">
                <a:sym typeface="Wingdings" panose="05000000000000000000" pitchFamily="2" charset="2"/>
              </a:rPr>
              <a:t>    A CONSTRUCTION THAT RESEMBLES THE OLGB</a:t>
            </a:r>
          </a:p>
          <a:p>
            <a:r>
              <a:rPr lang="nl-BE" dirty="0" smtClean="0">
                <a:sym typeface="Wingdings" panose="05000000000000000000" pitchFamily="2" charset="2"/>
              </a:rPr>
              <a:t> STUDY SHOULD BE REPEATED WITH A “CONVENTIONAL” RYGB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2800" i="1" dirty="0" smtClean="0"/>
          </a:p>
          <a:p>
            <a:pPr>
              <a:buFont typeface="Wingdings" pitchFamily="2" charset="2"/>
              <a:buChar char="à"/>
              <a:defRPr/>
            </a:pPr>
            <a:r>
              <a:rPr lang="nl-BE" sz="2800" i="1" dirty="0" smtClean="0">
                <a:sym typeface="Wingdings" pitchFamily="2" charset="2"/>
              </a:rPr>
              <a:t> </a:t>
            </a:r>
            <a:r>
              <a:rPr lang="nl-BE" sz="3600" i="1" dirty="0">
                <a:sym typeface="Wingdings" pitchFamily="2" charset="2"/>
              </a:rPr>
              <a:t>Insulin secretion modulated by the incretins </a:t>
            </a:r>
          </a:p>
          <a:p>
            <a:pPr marL="0" indent="0">
              <a:buNone/>
              <a:defRPr/>
            </a:pPr>
            <a:r>
              <a:rPr lang="nl-BE" sz="3600" i="1" dirty="0">
                <a:sym typeface="Wingdings" pitchFamily="2" charset="2"/>
              </a:rPr>
              <a:t>	GLP1, PYY, GIP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ym typeface="Wingdings" pitchFamily="2" charset="2"/>
              </a:rPr>
              <a:t>Insulin secretion POSSIBLY regulated by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    ANTI-</a:t>
            </a:r>
            <a:r>
              <a:rPr lang="nl-BE" sz="3600" i="1" dirty="0" smtClean="0">
                <a:solidFill>
                  <a:srgbClr val="FF0000"/>
                </a:solidFill>
                <a:sym typeface="Wingdings" pitchFamily="2" charset="2"/>
              </a:rPr>
              <a:t>INCRETINS </a:t>
            </a:r>
            <a:r>
              <a:rPr lang="nl-BE" sz="3600" i="1" dirty="0" smtClean="0">
                <a:sym typeface="Wingdings" pitchFamily="2" charset="2"/>
              </a:rPr>
              <a:t>produced in duodenum and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>
                <a:sym typeface="Wingdings" pitchFamily="2" charset="2"/>
              </a:rPr>
              <a:t>	</a:t>
            </a:r>
            <a:r>
              <a:rPr lang="nl-BE" sz="3600" i="1" dirty="0" smtClean="0">
                <a:sym typeface="Wingdings" pitchFamily="2" charset="2"/>
              </a:rPr>
              <a:t>proximal jejunum (foregut hypothesis) (Rubino)</a:t>
            </a:r>
          </a:p>
          <a:p>
            <a:pPr eaLnBrk="1" hangingPunct="1">
              <a:buFont typeface="Wingdings"/>
              <a:buChar char="à"/>
              <a:defRPr/>
            </a:pPr>
            <a:r>
              <a:rPr lang="nl-BE" sz="3600" i="1" dirty="0" smtClean="0">
                <a:sym typeface="Wingdings" pitchFamily="2" charset="2"/>
              </a:rPr>
              <a:t>Insulin secretion triggered by fast delivery of </a:t>
            </a:r>
          </a:p>
          <a:p>
            <a:pPr marL="0" indent="0" eaLnBrk="1" hangingPunct="1">
              <a:buNone/>
              <a:defRPr/>
            </a:pPr>
            <a:r>
              <a:rPr lang="nl-BE" sz="3600" i="1" dirty="0">
                <a:sym typeface="Wingdings" pitchFamily="2" charset="2"/>
              </a:rPr>
              <a:t> </a:t>
            </a:r>
            <a:r>
              <a:rPr lang="nl-BE" sz="3600" i="1" dirty="0" smtClean="0">
                <a:sym typeface="Wingdings" pitchFamily="2" charset="2"/>
              </a:rPr>
              <a:t>   food stuffs in distal small bowel (</a:t>
            </a:r>
            <a:r>
              <a:rPr lang="nl-BE" sz="3600" i="1" dirty="0" smtClean="0">
                <a:solidFill>
                  <a:srgbClr val="00B050"/>
                </a:solidFill>
                <a:sym typeface="Wingdings" pitchFamily="2" charset="2"/>
              </a:rPr>
              <a:t>hindgut </a:t>
            </a:r>
            <a:r>
              <a:rPr lang="nl-BE" sz="3600" i="1" dirty="0" smtClean="0">
                <a:sym typeface="Wingdings" pitchFamily="2" charset="2"/>
              </a:rPr>
              <a:t>hypothesis)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25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3600" i="1" dirty="0" smtClean="0"/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Insulin secretion POSSIBLY regulated by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ANTI-INCRETINS produced in duodenum and proximal jejunum (foregut hypothesis) (Rubino)</a:t>
            </a:r>
          </a:p>
          <a:p>
            <a:pPr eaLnBrk="1" hangingPunct="1">
              <a:buFont typeface="Wingdings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Insulin secretion triggered by fast delivery of food stuffs in distal small bowel (hindgut hypothesis)</a:t>
            </a:r>
          </a:p>
          <a:p>
            <a:pPr eaLnBrk="1" hangingPunct="1">
              <a:buFont typeface="Wingdings"/>
              <a:buChar char="à"/>
              <a:defRPr/>
            </a:pPr>
            <a:endParaRPr lang="nl-BE" sz="3600" i="1" dirty="0" smtClean="0">
              <a:solidFill>
                <a:schemeClr val="bg1">
                  <a:lumMod val="85000"/>
                </a:schemeClr>
              </a:solidFill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ym typeface="Wingdings" pitchFamily="2" charset="2"/>
              </a:rPr>
              <a:t> After bypass   incretins secretion increased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      GLP1, PYY, </a:t>
            </a:r>
            <a:r>
              <a:rPr lang="nl-BE" sz="3600" i="1" dirty="0" smtClean="0">
                <a:solidFill>
                  <a:srgbClr val="00B050"/>
                </a:solidFill>
                <a:sym typeface="Wingdings" pitchFamily="2" charset="2"/>
              </a:rPr>
              <a:t>insulin secretion         (immediate effect)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BE" sz="3600" i="1" dirty="0">
                <a:sym typeface="Wingdings" pitchFamily="2" charset="2"/>
              </a:rPr>
              <a:t> </a:t>
            </a:r>
            <a:r>
              <a:rPr lang="nl-BE" sz="3600" i="1" dirty="0" smtClean="0">
                <a:sym typeface="Wingdings" pitchFamily="2" charset="2"/>
              </a:rPr>
              <a:t>     </a:t>
            </a:r>
            <a:r>
              <a:rPr lang="nl-BE" sz="3600" i="1" dirty="0" smtClean="0">
                <a:solidFill>
                  <a:srgbClr val="00B050"/>
                </a:solidFill>
                <a:sym typeface="Wingdings" pitchFamily="2" charset="2"/>
              </a:rPr>
              <a:t>insulin resistance          (weight loss induced)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     		DISAPPEARS (with time)  (Campos, 2010)</a:t>
            </a:r>
            <a:endParaRPr lang="nl-BE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562601" y="4038600"/>
            <a:ext cx="428625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3962400" y="4469423"/>
            <a:ext cx="457200" cy="4572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83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10001250" cy="5486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nl-BE" i="1" dirty="0" smtClean="0"/>
              <a:t>    INSULIN AND RYGB</a:t>
            </a:r>
            <a:endParaRPr lang="nl-BE" sz="3600" i="1" dirty="0" smtClean="0"/>
          </a:p>
          <a:p>
            <a:pPr eaLnBrk="1" hangingPunct="1">
              <a:buFontTx/>
              <a:buNone/>
              <a:defRPr/>
            </a:pPr>
            <a:endParaRPr lang="nl-BE" sz="3600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Insulin secretion regulated by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ANTI-INCRETINS produced in duodenum and proximal jejunum (foregut hypothesis)  (Rubino)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After bypass   incretins secretion increased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  GLP&amp;, PYY, insulin secretion 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After bypass insulin resistance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olidFill>
                  <a:schemeClr val="bg1">
                    <a:lumMod val="85000"/>
                  </a:schemeClr>
                </a:solidFill>
                <a:sym typeface="Wingdings" pitchFamily="2" charset="2"/>
              </a:rPr>
              <a:t>     DISAPPEARS (with time)  (Marcos)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 smtClean="0">
                <a:sym typeface="Wingdings" pitchFamily="2" charset="2"/>
              </a:rPr>
              <a:t> If sufficient insulin available (beta –cell function),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BE" sz="3600" i="1" dirty="0">
                <a:sym typeface="Wingdings" pitchFamily="2" charset="2"/>
              </a:rPr>
              <a:t> </a:t>
            </a:r>
            <a:r>
              <a:rPr lang="nl-BE" sz="3600" i="1" dirty="0" smtClean="0">
                <a:sym typeface="Wingdings" pitchFamily="2" charset="2"/>
              </a:rPr>
              <a:t>    diabetes remission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638800" y="3370385"/>
            <a:ext cx="457200" cy="357188"/>
          </a:xfrm>
          <a:prstGeom prst="straightConnector1">
            <a:avLst/>
          </a:prstGeom>
          <a:ln w="5080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429250"/>
            <a:ext cx="11557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95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1854</Words>
  <Application>Microsoft Office PowerPoint</Application>
  <PresentationFormat>On-screen Show (4:3)</PresentationFormat>
  <Paragraphs>358</Paragraphs>
  <Slides>61</Slides>
  <Notes>25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Arial</vt:lpstr>
      <vt:lpstr>Calibri</vt:lpstr>
      <vt:lpstr>Courier New</vt:lpstr>
      <vt:lpstr>Times New Roman</vt:lpstr>
      <vt:lpstr>Wingdings</vt:lpstr>
      <vt:lpstr>Office Theme</vt:lpstr>
      <vt:lpstr>Shift of paradigm from Roux-en-Y gastric bypass to loop (mini) gastric bypass because of glucose issues?</vt:lpstr>
      <vt:lpstr>PowerPoint Presentation</vt:lpstr>
      <vt:lpstr> HOW DOES RYGB WORK ON T2DM?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Himpens</dc:creator>
  <cp:lastModifiedBy>Jacques Himpens</cp:lastModifiedBy>
  <cp:revision>71</cp:revision>
  <dcterms:created xsi:type="dcterms:W3CDTF">2013-03-02T20:18:11Z</dcterms:created>
  <dcterms:modified xsi:type="dcterms:W3CDTF">2014-03-07T16:14:19Z</dcterms:modified>
</cp:coreProperties>
</file>