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45"/>
  </p:notesMasterIdLst>
  <p:handoutMasterIdLst>
    <p:handoutMasterId r:id="rId46"/>
  </p:handoutMasterIdLst>
  <p:sldIdLst>
    <p:sldId id="348" r:id="rId2"/>
    <p:sldId id="354" r:id="rId3"/>
    <p:sldId id="398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33" r:id="rId12"/>
    <p:sldId id="406" r:id="rId13"/>
    <p:sldId id="435" r:id="rId14"/>
    <p:sldId id="438" r:id="rId15"/>
    <p:sldId id="439" r:id="rId16"/>
    <p:sldId id="437" r:id="rId17"/>
    <p:sldId id="440" r:id="rId18"/>
    <p:sldId id="441" r:id="rId19"/>
    <p:sldId id="444" r:id="rId20"/>
    <p:sldId id="445" r:id="rId21"/>
    <p:sldId id="446" r:id="rId22"/>
    <p:sldId id="442" r:id="rId23"/>
    <p:sldId id="408" r:id="rId24"/>
    <p:sldId id="409" r:id="rId25"/>
    <p:sldId id="448" r:id="rId26"/>
    <p:sldId id="411" r:id="rId27"/>
    <p:sldId id="412" r:id="rId28"/>
    <p:sldId id="413" r:id="rId29"/>
    <p:sldId id="414" r:id="rId30"/>
    <p:sldId id="417" r:id="rId31"/>
    <p:sldId id="415" r:id="rId32"/>
    <p:sldId id="416" r:id="rId33"/>
    <p:sldId id="419" r:id="rId34"/>
    <p:sldId id="420" r:id="rId35"/>
    <p:sldId id="421" r:id="rId36"/>
    <p:sldId id="422" r:id="rId37"/>
    <p:sldId id="423" r:id="rId38"/>
    <p:sldId id="424" r:id="rId39"/>
    <p:sldId id="425" r:id="rId40"/>
    <p:sldId id="427" r:id="rId41"/>
    <p:sldId id="428" r:id="rId42"/>
    <p:sldId id="429" r:id="rId43"/>
    <p:sldId id="430" r:id="rId44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976916-508B-47C6-AEB6-00C8D62D092E}" v="2" dt="2022-01-11T11:40:28.674"/>
  </p1510:revLst>
</p1510:revInfo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48" autoAdjust="0"/>
    <p:restoredTop sz="95382" autoAdjust="0"/>
  </p:normalViewPr>
  <p:slideViewPr>
    <p:cSldViewPr>
      <p:cViewPr varScale="1">
        <p:scale>
          <a:sx n="78" d="100"/>
          <a:sy n="78" d="100"/>
        </p:scale>
        <p:origin x="101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lácido Sierra Herrezuelo" userId="c4b901769b18762e" providerId="LiveId" clId="{9A976916-508B-47C6-AEB6-00C8D62D092E}"/>
    <pc:docChg chg="custSel delSld modSld">
      <pc:chgData name="Plácido Sierra Herrezuelo" userId="c4b901769b18762e" providerId="LiveId" clId="{9A976916-508B-47C6-AEB6-00C8D62D092E}" dt="2022-01-11T11:40:47.780" v="30" actId="47"/>
      <pc:docMkLst>
        <pc:docMk/>
      </pc:docMkLst>
      <pc:sldChg chg="delSp mod">
        <pc:chgData name="Plácido Sierra Herrezuelo" userId="c4b901769b18762e" providerId="LiveId" clId="{9A976916-508B-47C6-AEB6-00C8D62D092E}" dt="2022-01-11T11:38:38.640" v="7" actId="478"/>
        <pc:sldMkLst>
          <pc:docMk/>
          <pc:sldMk cId="0" sldId="348"/>
        </pc:sldMkLst>
        <pc:picChg chg="del">
          <ac:chgData name="Plácido Sierra Herrezuelo" userId="c4b901769b18762e" providerId="LiveId" clId="{9A976916-508B-47C6-AEB6-00C8D62D092E}" dt="2021-12-23T11:09:07.657" v="0" actId="478"/>
          <ac:picMkLst>
            <pc:docMk/>
            <pc:sldMk cId="0" sldId="348"/>
            <ac:picMk id="9" creationId="{00000000-0000-0000-0000-000000000000}"/>
          </ac:picMkLst>
        </pc:picChg>
        <pc:picChg chg="del">
          <ac:chgData name="Plácido Sierra Herrezuelo" userId="c4b901769b18762e" providerId="LiveId" clId="{9A976916-508B-47C6-AEB6-00C8D62D092E}" dt="2021-12-23T11:09:07.657" v="0" actId="478"/>
          <ac:picMkLst>
            <pc:docMk/>
            <pc:sldMk cId="0" sldId="348"/>
            <ac:picMk id="11" creationId="{00000000-0000-0000-0000-000000000000}"/>
          </ac:picMkLst>
        </pc:picChg>
        <pc:picChg chg="del">
          <ac:chgData name="Plácido Sierra Herrezuelo" userId="c4b901769b18762e" providerId="LiveId" clId="{9A976916-508B-47C6-AEB6-00C8D62D092E}" dt="2022-01-11T11:38:38.640" v="7" actId="478"/>
          <ac:picMkLst>
            <pc:docMk/>
            <pc:sldMk cId="0" sldId="348"/>
            <ac:picMk id="13" creationId="{00000000-0000-0000-0000-000000000000}"/>
          </ac:picMkLst>
        </pc:picChg>
        <pc:picChg chg="del">
          <ac:chgData name="Plácido Sierra Herrezuelo" userId="c4b901769b18762e" providerId="LiveId" clId="{9A976916-508B-47C6-AEB6-00C8D62D092E}" dt="2021-12-23T11:09:07.657" v="0" actId="478"/>
          <ac:picMkLst>
            <pc:docMk/>
            <pc:sldMk cId="0" sldId="348"/>
            <ac:picMk id="14" creationId="{00000000-0000-0000-0000-000000000000}"/>
          </ac:picMkLst>
        </pc:picChg>
        <pc:picChg chg="del">
          <ac:chgData name="Plácido Sierra Herrezuelo" userId="c4b901769b18762e" providerId="LiveId" clId="{9A976916-508B-47C6-AEB6-00C8D62D092E}" dt="2022-01-11T11:38:36.685" v="6" actId="478"/>
          <ac:picMkLst>
            <pc:docMk/>
            <pc:sldMk cId="0" sldId="348"/>
            <ac:picMk id="16" creationId="{00000000-0000-0000-0000-000000000000}"/>
          </ac:picMkLst>
        </pc:picChg>
      </pc:sldChg>
      <pc:sldChg chg="addSp modSp mod">
        <pc:chgData name="Plácido Sierra Herrezuelo" userId="c4b901769b18762e" providerId="LiveId" clId="{9A976916-508B-47C6-AEB6-00C8D62D092E}" dt="2022-01-11T11:40:21.338" v="25"/>
        <pc:sldMkLst>
          <pc:docMk/>
          <pc:sldMk cId="764097009" sldId="406"/>
        </pc:sldMkLst>
        <pc:spChg chg="mod">
          <ac:chgData name="Plácido Sierra Herrezuelo" userId="c4b901769b18762e" providerId="LiveId" clId="{9A976916-508B-47C6-AEB6-00C8D62D092E}" dt="2022-01-11T11:39:20.267" v="11" actId="14100"/>
          <ac:spMkLst>
            <pc:docMk/>
            <pc:sldMk cId="764097009" sldId="406"/>
            <ac:spMk id="3" creationId="{00000000-0000-0000-0000-000000000000}"/>
          </ac:spMkLst>
        </pc:spChg>
        <pc:spChg chg="add mod">
          <ac:chgData name="Plácido Sierra Herrezuelo" userId="c4b901769b18762e" providerId="LiveId" clId="{9A976916-508B-47C6-AEB6-00C8D62D092E}" dt="2022-01-11T11:40:21.338" v="25"/>
          <ac:spMkLst>
            <pc:docMk/>
            <pc:sldMk cId="764097009" sldId="406"/>
            <ac:spMk id="7" creationId="{5C7A6C2C-C0C1-4379-B650-5764095B3333}"/>
          </ac:spMkLst>
        </pc:spChg>
        <pc:picChg chg="mod">
          <ac:chgData name="Plácido Sierra Herrezuelo" userId="c4b901769b18762e" providerId="LiveId" clId="{9A976916-508B-47C6-AEB6-00C8D62D092E}" dt="2022-01-11T11:39:15.340" v="10" actId="1076"/>
          <ac:picMkLst>
            <pc:docMk/>
            <pc:sldMk cId="764097009" sldId="406"/>
            <ac:picMk id="5" creationId="{00000000-0000-0000-0000-000000000000}"/>
          </ac:picMkLst>
        </pc:picChg>
      </pc:sldChg>
      <pc:sldChg chg="del">
        <pc:chgData name="Plácido Sierra Herrezuelo" userId="c4b901769b18762e" providerId="LiveId" clId="{9A976916-508B-47C6-AEB6-00C8D62D092E}" dt="2021-12-23T11:09:41.804" v="2" actId="47"/>
        <pc:sldMkLst>
          <pc:docMk/>
          <pc:sldMk cId="296307823" sldId="432"/>
        </pc:sldMkLst>
      </pc:sldChg>
      <pc:sldChg chg="addSp modSp mod">
        <pc:chgData name="Plácido Sierra Herrezuelo" userId="c4b901769b18762e" providerId="LiveId" clId="{9A976916-508B-47C6-AEB6-00C8D62D092E}" dt="2022-01-11T11:40:38.455" v="29" actId="1076"/>
        <pc:sldMkLst>
          <pc:docMk/>
          <pc:sldMk cId="2932221868" sldId="435"/>
        </pc:sldMkLst>
        <pc:spChg chg="add mod">
          <ac:chgData name="Plácido Sierra Herrezuelo" userId="c4b901769b18762e" providerId="LiveId" clId="{9A976916-508B-47C6-AEB6-00C8D62D092E}" dt="2022-01-11T11:40:38.455" v="29" actId="1076"/>
          <ac:spMkLst>
            <pc:docMk/>
            <pc:sldMk cId="2932221868" sldId="435"/>
            <ac:spMk id="7" creationId="{447E47FB-6B37-4570-B776-F4027FEDAD15}"/>
          </ac:spMkLst>
        </pc:spChg>
        <pc:picChg chg="mod">
          <ac:chgData name="Plácido Sierra Herrezuelo" userId="c4b901769b18762e" providerId="LiveId" clId="{9A976916-508B-47C6-AEB6-00C8D62D092E}" dt="2022-01-11T11:40:35.377" v="28" actId="1076"/>
          <ac:picMkLst>
            <pc:docMk/>
            <pc:sldMk cId="2932221868" sldId="435"/>
            <ac:picMk id="5" creationId="{00000000-0000-0000-0000-000000000000}"/>
          </ac:picMkLst>
        </pc:picChg>
      </pc:sldChg>
      <pc:sldChg chg="delSp mod">
        <pc:chgData name="Plácido Sierra Herrezuelo" userId="c4b901769b18762e" providerId="LiveId" clId="{9A976916-508B-47C6-AEB6-00C8D62D092E}" dt="2021-12-23T11:09:21.784" v="1" actId="478"/>
        <pc:sldMkLst>
          <pc:docMk/>
          <pc:sldMk cId="2853533800" sldId="446"/>
        </pc:sldMkLst>
        <pc:picChg chg="del">
          <ac:chgData name="Plácido Sierra Herrezuelo" userId="c4b901769b18762e" providerId="LiveId" clId="{9A976916-508B-47C6-AEB6-00C8D62D092E}" dt="2021-12-23T11:09:21.784" v="1" actId="478"/>
          <ac:picMkLst>
            <pc:docMk/>
            <pc:sldMk cId="2853533800" sldId="446"/>
            <ac:picMk id="7" creationId="{00000000-0000-0000-0000-000000000000}"/>
          </ac:picMkLst>
        </pc:picChg>
        <pc:picChg chg="del">
          <ac:chgData name="Plácido Sierra Herrezuelo" userId="c4b901769b18762e" providerId="LiveId" clId="{9A976916-508B-47C6-AEB6-00C8D62D092E}" dt="2021-12-23T11:09:21.784" v="1" actId="478"/>
          <ac:picMkLst>
            <pc:docMk/>
            <pc:sldMk cId="2853533800" sldId="446"/>
            <ac:picMk id="8" creationId="{00000000-0000-0000-0000-000000000000}"/>
          </ac:picMkLst>
        </pc:picChg>
        <pc:picChg chg="del">
          <ac:chgData name="Plácido Sierra Herrezuelo" userId="c4b901769b18762e" providerId="LiveId" clId="{9A976916-508B-47C6-AEB6-00C8D62D092E}" dt="2021-12-23T11:09:21.784" v="1" actId="478"/>
          <ac:picMkLst>
            <pc:docMk/>
            <pc:sldMk cId="2853533800" sldId="446"/>
            <ac:picMk id="9" creationId="{00000000-0000-0000-0000-000000000000}"/>
          </ac:picMkLst>
        </pc:picChg>
      </pc:sldChg>
      <pc:sldChg chg="del">
        <pc:chgData name="Plácido Sierra Herrezuelo" userId="c4b901769b18762e" providerId="LiveId" clId="{9A976916-508B-47C6-AEB6-00C8D62D092E}" dt="2022-01-11T11:40:47.780" v="30" actId="47"/>
        <pc:sldMkLst>
          <pc:docMk/>
          <pc:sldMk cId="2853533800" sldId="447"/>
        </pc:sldMkLst>
      </pc:sldChg>
      <pc:sldChg chg="del">
        <pc:chgData name="Plácido Sierra Herrezuelo" userId="c4b901769b18762e" providerId="LiveId" clId="{9A976916-508B-47C6-AEB6-00C8D62D092E}" dt="2021-12-23T11:09:44.147" v="3" actId="47"/>
        <pc:sldMkLst>
          <pc:docMk/>
          <pc:sldMk cId="296307823" sldId="449"/>
        </pc:sldMkLst>
      </pc:sldChg>
      <pc:sldChg chg="del">
        <pc:chgData name="Plácido Sierra Herrezuelo" userId="c4b901769b18762e" providerId="LiveId" clId="{9A976916-508B-47C6-AEB6-00C8D62D092E}" dt="2021-12-23T11:09:44.956" v="4" actId="47"/>
        <pc:sldMkLst>
          <pc:docMk/>
          <pc:sldMk cId="296307823" sldId="450"/>
        </pc:sldMkLst>
      </pc:sldChg>
      <pc:sldChg chg="del">
        <pc:chgData name="Plácido Sierra Herrezuelo" userId="c4b901769b18762e" providerId="LiveId" clId="{9A976916-508B-47C6-AEB6-00C8D62D092E}" dt="2021-12-23T11:09:45.719" v="5" actId="47"/>
        <pc:sldMkLst>
          <pc:docMk/>
          <pc:sldMk cId="296307823" sldId="45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F6C8D7-0333-4A7F-9AD9-DBF6E0EB8556}" type="doc">
      <dgm:prSet loTypeId="urn:microsoft.com/office/officeart/2005/8/layout/venn3" loCatId="relationship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s-ES"/>
        </a:p>
      </dgm:t>
    </dgm:pt>
    <dgm:pt modelId="{D698F820-0890-4492-8BF7-678F8EDBE8E9}">
      <dgm:prSet phldrT="[Texto]"/>
      <dgm:spPr/>
      <dgm:t>
        <a:bodyPr/>
        <a:lstStyle/>
        <a:p>
          <a:r>
            <a:rPr lang="es-ES_tradnl" dirty="0"/>
            <a:t>Sistemas Verticales de Marketing</a:t>
          </a:r>
          <a:endParaRPr lang="es-ES" dirty="0"/>
        </a:p>
      </dgm:t>
    </dgm:pt>
    <dgm:pt modelId="{3FF9CA47-D303-45A9-9B83-9B11581060FC}" type="parTrans" cxnId="{6C35E423-4575-478F-874B-C78B5C214F62}">
      <dgm:prSet/>
      <dgm:spPr/>
      <dgm:t>
        <a:bodyPr/>
        <a:lstStyle/>
        <a:p>
          <a:endParaRPr lang="es-ES"/>
        </a:p>
      </dgm:t>
    </dgm:pt>
    <dgm:pt modelId="{9DAD4684-5603-434F-9CEE-0A3AE48593CC}" type="sibTrans" cxnId="{6C35E423-4575-478F-874B-C78B5C214F62}">
      <dgm:prSet/>
      <dgm:spPr/>
      <dgm:t>
        <a:bodyPr/>
        <a:lstStyle/>
        <a:p>
          <a:endParaRPr lang="es-ES"/>
        </a:p>
      </dgm:t>
    </dgm:pt>
    <dgm:pt modelId="{C379D5DF-4518-4D95-9245-285644EC3728}">
      <dgm:prSet phldrT="[Texto]"/>
      <dgm:spPr/>
      <dgm:t>
        <a:bodyPr/>
        <a:lstStyle/>
        <a:p>
          <a:r>
            <a:rPr lang="es-ES_tradnl" dirty="0"/>
            <a:t>Sistemas Horizontales de Marketing</a:t>
          </a:r>
          <a:endParaRPr lang="es-ES" dirty="0"/>
        </a:p>
      </dgm:t>
    </dgm:pt>
    <dgm:pt modelId="{518E6960-BF19-46BB-894E-ADBBEDE46BF6}" type="parTrans" cxnId="{AEDFE6CE-78F2-46EC-8A37-5482493D9AA9}">
      <dgm:prSet/>
      <dgm:spPr/>
      <dgm:t>
        <a:bodyPr/>
        <a:lstStyle/>
        <a:p>
          <a:endParaRPr lang="es-ES"/>
        </a:p>
      </dgm:t>
    </dgm:pt>
    <dgm:pt modelId="{4A86D6F1-083A-4A46-9414-C3ADAF65DED6}" type="sibTrans" cxnId="{AEDFE6CE-78F2-46EC-8A37-5482493D9AA9}">
      <dgm:prSet/>
      <dgm:spPr/>
      <dgm:t>
        <a:bodyPr/>
        <a:lstStyle/>
        <a:p>
          <a:endParaRPr lang="es-ES"/>
        </a:p>
      </dgm:t>
    </dgm:pt>
    <dgm:pt modelId="{D84C433B-EA01-44D0-914E-0FF259949D4A}" type="pres">
      <dgm:prSet presAssocID="{EEF6C8D7-0333-4A7F-9AD9-DBF6E0EB8556}" presName="Name0" presStyleCnt="0">
        <dgm:presLayoutVars>
          <dgm:dir/>
          <dgm:resizeHandles val="exact"/>
        </dgm:presLayoutVars>
      </dgm:prSet>
      <dgm:spPr/>
    </dgm:pt>
    <dgm:pt modelId="{F3E1CA3A-BD18-4C44-9459-4516B35DB0CC}" type="pres">
      <dgm:prSet presAssocID="{D698F820-0890-4492-8BF7-678F8EDBE8E9}" presName="Name5" presStyleLbl="vennNode1" presStyleIdx="0" presStyleCnt="2">
        <dgm:presLayoutVars>
          <dgm:bulletEnabled val="1"/>
        </dgm:presLayoutVars>
      </dgm:prSet>
      <dgm:spPr/>
    </dgm:pt>
    <dgm:pt modelId="{6486D4BA-5AB5-40CA-BB80-0874F6A17071}" type="pres">
      <dgm:prSet presAssocID="{9DAD4684-5603-434F-9CEE-0A3AE48593CC}" presName="space" presStyleCnt="0"/>
      <dgm:spPr/>
    </dgm:pt>
    <dgm:pt modelId="{E2458039-30D4-4DCF-9BEC-37470ACB1924}" type="pres">
      <dgm:prSet presAssocID="{C379D5DF-4518-4D95-9245-285644EC3728}" presName="Name5" presStyleLbl="vennNode1" presStyleIdx="1" presStyleCnt="2">
        <dgm:presLayoutVars>
          <dgm:bulletEnabled val="1"/>
        </dgm:presLayoutVars>
      </dgm:prSet>
      <dgm:spPr/>
    </dgm:pt>
  </dgm:ptLst>
  <dgm:cxnLst>
    <dgm:cxn modelId="{6C35E423-4575-478F-874B-C78B5C214F62}" srcId="{EEF6C8D7-0333-4A7F-9AD9-DBF6E0EB8556}" destId="{D698F820-0890-4492-8BF7-678F8EDBE8E9}" srcOrd="0" destOrd="0" parTransId="{3FF9CA47-D303-45A9-9B83-9B11581060FC}" sibTransId="{9DAD4684-5603-434F-9CEE-0A3AE48593CC}"/>
    <dgm:cxn modelId="{260A5938-C712-4CA3-87DB-9A9491B90F2E}" type="presOf" srcId="{C379D5DF-4518-4D95-9245-285644EC3728}" destId="{E2458039-30D4-4DCF-9BEC-37470ACB1924}" srcOrd="0" destOrd="0" presId="urn:microsoft.com/office/officeart/2005/8/layout/venn3"/>
    <dgm:cxn modelId="{AEDFE6CE-78F2-46EC-8A37-5482493D9AA9}" srcId="{EEF6C8D7-0333-4A7F-9AD9-DBF6E0EB8556}" destId="{C379D5DF-4518-4D95-9245-285644EC3728}" srcOrd="1" destOrd="0" parTransId="{518E6960-BF19-46BB-894E-ADBBEDE46BF6}" sibTransId="{4A86D6F1-083A-4A46-9414-C3ADAF65DED6}"/>
    <dgm:cxn modelId="{AE8CF9D5-4746-41B5-85AA-B94D7D9FFCAD}" type="presOf" srcId="{D698F820-0890-4492-8BF7-678F8EDBE8E9}" destId="{F3E1CA3A-BD18-4C44-9459-4516B35DB0CC}" srcOrd="0" destOrd="0" presId="urn:microsoft.com/office/officeart/2005/8/layout/venn3"/>
    <dgm:cxn modelId="{0DD62AEB-4BBE-49E0-9334-0E483CC09B82}" type="presOf" srcId="{EEF6C8D7-0333-4A7F-9AD9-DBF6E0EB8556}" destId="{D84C433B-EA01-44D0-914E-0FF259949D4A}" srcOrd="0" destOrd="0" presId="urn:microsoft.com/office/officeart/2005/8/layout/venn3"/>
    <dgm:cxn modelId="{614D5BEE-A96F-43C0-897C-8602E092C67B}" type="presParOf" srcId="{D84C433B-EA01-44D0-914E-0FF259949D4A}" destId="{F3E1CA3A-BD18-4C44-9459-4516B35DB0CC}" srcOrd="0" destOrd="0" presId="urn:microsoft.com/office/officeart/2005/8/layout/venn3"/>
    <dgm:cxn modelId="{41384097-7C1A-4AEF-A931-94F1D2CE9A9E}" type="presParOf" srcId="{D84C433B-EA01-44D0-914E-0FF259949D4A}" destId="{6486D4BA-5AB5-40CA-BB80-0874F6A17071}" srcOrd="1" destOrd="0" presId="urn:microsoft.com/office/officeart/2005/8/layout/venn3"/>
    <dgm:cxn modelId="{ED26B8D0-A5A2-455D-850C-8131CE103C39}" type="presParOf" srcId="{D84C433B-EA01-44D0-914E-0FF259949D4A}" destId="{E2458039-30D4-4DCF-9BEC-37470ACB1924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E1CA3A-BD18-4C44-9459-4516B35DB0CC}">
      <dsp:nvSpPr>
        <dsp:cNvPr id="0" name=""/>
        <dsp:cNvSpPr/>
      </dsp:nvSpPr>
      <dsp:spPr>
        <a:xfrm>
          <a:off x="6243" y="231539"/>
          <a:ext cx="4432771" cy="443277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3950" tIns="52070" rIns="243950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4100" kern="1200" dirty="0"/>
            <a:t>Sistemas Verticales de Marketing</a:t>
          </a:r>
          <a:endParaRPr lang="es-ES" sz="4100" kern="1200" dirty="0"/>
        </a:p>
      </dsp:txBody>
      <dsp:txXfrm>
        <a:off x="655407" y="880703"/>
        <a:ext cx="3134443" cy="3134443"/>
      </dsp:txXfrm>
    </dsp:sp>
    <dsp:sp modelId="{E2458039-30D4-4DCF-9BEC-37470ACB1924}">
      <dsp:nvSpPr>
        <dsp:cNvPr id="0" name=""/>
        <dsp:cNvSpPr/>
      </dsp:nvSpPr>
      <dsp:spPr>
        <a:xfrm>
          <a:off x="3552460" y="231539"/>
          <a:ext cx="4432771" cy="443277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3950" tIns="52070" rIns="243950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4100" kern="1200" dirty="0"/>
            <a:t>Sistemas Horizontales de Marketing</a:t>
          </a:r>
          <a:endParaRPr lang="es-ES" sz="4100" kern="1200" dirty="0"/>
        </a:p>
      </dsp:txBody>
      <dsp:txXfrm>
        <a:off x="4201624" y="880703"/>
        <a:ext cx="3134443" cy="3134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F6422-E804-4A70-BCCC-56DAA09A4ACE}" type="datetimeFigureOut">
              <a:rPr lang="es-ES" smtClean="0"/>
              <a:pPr/>
              <a:t>11/01/2022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FF8F3-49D7-4A4C-9F69-3D9FF2FB318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5519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AA76D-CAD7-4EC9-A214-EFFF89E4D269}" type="datetimeFigureOut">
              <a:rPr lang="es-ES" smtClean="0"/>
              <a:pPr/>
              <a:t>11/01/2022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9E686-2331-4A40-A586-21E8202A827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730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just"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algn="just">
              <a:lnSpc>
                <a:spcPct val="150000"/>
              </a:lnSpc>
              <a:buClr>
                <a:schemeClr val="accent5"/>
              </a:buClr>
              <a:buSzPct val="200000"/>
              <a:buFont typeface="Wingdings" pitchFamily="2" charset="2"/>
              <a:buChar char="§"/>
              <a:defRPr lang="es-ES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  <a:ea typeface="+mn-ea"/>
                <a:cs typeface="+mn-cs"/>
              </a:defRPr>
            </a:lvl1pPr>
            <a:lvl2pPr algn="just">
              <a:lnSpc>
                <a:spcPct val="15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defRPr>
            </a:lvl2pPr>
            <a:lvl3pPr algn="just">
              <a:lnSpc>
                <a:spcPct val="15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defRPr>
            </a:lvl3pPr>
            <a:lvl4pPr algn="just"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defRPr>
            </a:lvl4pPr>
            <a:lvl5pPr algn="just"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marL="742950" lvl="1" indent="-342900" algn="just" defTabSz="914400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chemeClr val="accent5"/>
              </a:buClr>
              <a:buSzPct val="200000"/>
              <a:buFont typeface="Wingdings" pitchFamily="2" charset="2"/>
              <a:buChar char="§"/>
            </a:pPr>
            <a:r>
              <a:rPr lang="es-ES" dirty="0"/>
              <a:t>Segundo nivel</a:t>
            </a:r>
          </a:p>
          <a:p>
            <a:pPr marL="1143000" lvl="2" indent="-342900" algn="just" defTabSz="914400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chemeClr val="accent5"/>
              </a:buClr>
              <a:buSzPct val="200000"/>
              <a:buFont typeface="Wingdings" pitchFamily="2" charset="2"/>
              <a:buChar char="§"/>
            </a:pPr>
            <a:r>
              <a:rPr lang="es-ES" dirty="0"/>
              <a:t>Tercer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676D-4665-491F-A452-9907131C67D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79512" y="6381329"/>
            <a:ext cx="648072" cy="3401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71600" y="6381328"/>
            <a:ext cx="7715200" cy="332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A3DCDF73-85D2-4237-9B32-053DBDB0C31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urspain.es/es-es/Conozcanos/Oficinas/Paginas/default.asp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turismodevino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95736" y="1"/>
            <a:ext cx="2448272" cy="54452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95736" y="1412776"/>
            <a:ext cx="2448272" cy="2808312"/>
          </a:xfrm>
        </p:spPr>
        <p:txBody>
          <a:bodyPr anchor="t">
            <a:noAutofit/>
          </a:bodyPr>
          <a:lstStyle/>
          <a:p>
            <a:pPr algn="l"/>
            <a:r>
              <a:rPr lang="es-ES" sz="2400" b="1" dirty="0">
                <a:solidFill>
                  <a:schemeClr val="bg1"/>
                </a:solidFill>
                <a:latin typeface="Corbel" pitchFamily="34" charset="0"/>
              </a:rPr>
              <a:t>MARKETING TURÍSTICO</a:t>
            </a:r>
            <a:br>
              <a:rPr lang="es-ES" sz="2400" b="1" dirty="0">
                <a:solidFill>
                  <a:schemeClr val="bg1"/>
                </a:solidFill>
                <a:latin typeface="Corbel" pitchFamily="34" charset="0"/>
              </a:rPr>
            </a:br>
            <a:br>
              <a:rPr lang="es-ES" sz="2400" b="1" dirty="0">
                <a:solidFill>
                  <a:schemeClr val="bg1"/>
                </a:solidFill>
                <a:latin typeface="Corbel" pitchFamily="34" charset="0"/>
              </a:rPr>
            </a:br>
            <a:r>
              <a:rPr lang="es-ES" sz="2400" b="1" dirty="0">
                <a:solidFill>
                  <a:schemeClr val="bg1"/>
                </a:solidFill>
                <a:latin typeface="Corbel" pitchFamily="34" charset="0"/>
              </a:rPr>
              <a:t>Lección 6: Canales de distribución en turismo</a:t>
            </a:r>
          </a:p>
        </p:txBody>
      </p:sp>
      <p:sp>
        <p:nvSpPr>
          <p:cNvPr id="8" name="4 Subtítulo"/>
          <p:cNvSpPr txBox="1">
            <a:spLocks/>
          </p:cNvSpPr>
          <p:nvPr/>
        </p:nvSpPr>
        <p:spPr>
          <a:xfrm>
            <a:off x="2267744" y="4293096"/>
            <a:ext cx="2304256" cy="1057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 pitchFamily="34" charset="0"/>
              </a:rPr>
              <a:t>Grado en Marketing e Investigación de Mercados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6.2. Los canales de distribución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340768"/>
            <a:ext cx="7992888" cy="4896544"/>
          </a:xfrm>
        </p:spPr>
        <p:txBody>
          <a:bodyPr anchor="t">
            <a:noAutofit/>
          </a:bodyPr>
          <a:lstStyle/>
          <a:p>
            <a:r>
              <a:rPr lang="es-ES" b="1" dirty="0">
                <a:solidFill>
                  <a:schemeClr val="accent5"/>
                </a:solidFill>
              </a:rPr>
              <a:t>Niveles del canal de distribución:</a:t>
            </a:r>
            <a:endParaRPr lang="es-ES" dirty="0"/>
          </a:p>
          <a:p>
            <a:pPr lvl="1">
              <a:lnSpc>
                <a:spcPct val="200000"/>
              </a:lnSpc>
            </a:pPr>
            <a:r>
              <a:rPr lang="es-ES" b="1" dirty="0">
                <a:solidFill>
                  <a:schemeClr val="accent5"/>
                </a:solidFill>
              </a:rPr>
              <a:t>Canal de nivel 2: </a:t>
            </a:r>
            <a:r>
              <a:rPr lang="es-ES" dirty="0"/>
              <a:t>existen dos niveles de intermediación (normalmente un mayorista y un minorista).</a:t>
            </a:r>
          </a:p>
          <a:p>
            <a:pPr lvl="2">
              <a:lnSpc>
                <a:spcPct val="200000"/>
              </a:lnSpc>
            </a:pPr>
            <a:r>
              <a:rPr lang="es-ES" dirty="0"/>
              <a:t>Ejemplo: Hotel-  Turoperador- Agencia de viajes- Consumidor.</a:t>
            </a:r>
          </a:p>
          <a:p>
            <a:pPr lvl="1">
              <a:lnSpc>
                <a:spcPct val="200000"/>
              </a:lnSpc>
            </a:pPr>
            <a:r>
              <a:rPr lang="es-ES" b="1" dirty="0">
                <a:solidFill>
                  <a:schemeClr val="accent5"/>
                </a:solidFill>
              </a:rPr>
              <a:t>Canal de nivel 3</a:t>
            </a:r>
            <a:r>
              <a:rPr lang="es-ES" dirty="0"/>
              <a:t>: existen tres niveles de intermediación. </a:t>
            </a:r>
          </a:p>
          <a:p>
            <a:pPr lvl="2">
              <a:lnSpc>
                <a:spcPct val="200000"/>
              </a:lnSpc>
            </a:pPr>
            <a:r>
              <a:rPr lang="es-ES" dirty="0"/>
              <a:t>Ejemplo: Hotel- Representante de ventas- Turoperador- Agencia de viajes- Consumidor final.</a:t>
            </a:r>
          </a:p>
          <a:p>
            <a:pPr marL="914400" lvl="1" indent="-457200">
              <a:buFont typeface="+mj-lt"/>
              <a:buAutoNum type="arabicPeriod" startAt="5"/>
            </a:pPr>
            <a:endParaRPr lang="es-ES" dirty="0"/>
          </a:p>
          <a:p>
            <a:pPr marL="457200" lvl="1" indent="0"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10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000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6.3. Los intermediarios comerciales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268760"/>
            <a:ext cx="7992888" cy="5040560"/>
          </a:xfrm>
        </p:spPr>
        <p:txBody>
          <a:bodyPr anchor="t">
            <a:noAutofit/>
          </a:bodyPr>
          <a:lstStyle/>
          <a:p>
            <a:pPr>
              <a:lnSpc>
                <a:spcPct val="200000"/>
              </a:lnSpc>
            </a:pPr>
            <a:r>
              <a:rPr lang="es-ES" b="1" dirty="0">
                <a:solidFill>
                  <a:schemeClr val="accent5"/>
                </a:solidFill>
              </a:rPr>
              <a:t>Agencias de viajes:</a:t>
            </a:r>
          </a:p>
          <a:p>
            <a:pPr lvl="1"/>
            <a:r>
              <a:rPr lang="es-ES" dirty="0"/>
              <a:t>Son los </a:t>
            </a:r>
            <a:r>
              <a:rPr lang="es-ES" b="1" i="1" dirty="0">
                <a:solidFill>
                  <a:schemeClr val="accent5"/>
                </a:solidFill>
              </a:rPr>
              <a:t>minoristas o </a:t>
            </a:r>
            <a:r>
              <a:rPr lang="es-ES" b="1" i="1" dirty="0" err="1">
                <a:solidFill>
                  <a:schemeClr val="accent5"/>
                </a:solidFill>
              </a:rPr>
              <a:t>retail</a:t>
            </a:r>
            <a:r>
              <a:rPr lang="es-ES" b="1" i="1" dirty="0">
                <a:solidFill>
                  <a:schemeClr val="accent5"/>
                </a:solidFill>
              </a:rPr>
              <a:t> </a:t>
            </a:r>
            <a:r>
              <a:rPr lang="es-ES" dirty="0"/>
              <a:t>en turismo.</a:t>
            </a:r>
          </a:p>
          <a:p>
            <a:pPr lvl="1"/>
            <a:r>
              <a:rPr lang="es-ES_tradnl" b="1" dirty="0">
                <a:solidFill>
                  <a:schemeClr val="accent5"/>
                </a:solidFill>
              </a:rPr>
              <a:t>Añaden una comisión </a:t>
            </a:r>
            <a:r>
              <a:rPr lang="es-ES_tradnl" b="1" i="1" dirty="0">
                <a:solidFill>
                  <a:schemeClr val="accent5"/>
                </a:solidFill>
              </a:rPr>
              <a:t>(</a:t>
            </a:r>
            <a:r>
              <a:rPr lang="es-ES_tradnl" b="1" i="1" dirty="0" err="1">
                <a:solidFill>
                  <a:schemeClr val="accent5"/>
                </a:solidFill>
              </a:rPr>
              <a:t>fee</a:t>
            </a:r>
            <a:r>
              <a:rPr lang="es-ES_tradnl" b="1" i="1" dirty="0">
                <a:solidFill>
                  <a:schemeClr val="accent5"/>
                </a:solidFill>
              </a:rPr>
              <a:t>) </a:t>
            </a:r>
            <a:r>
              <a:rPr lang="es-ES_tradnl" dirty="0"/>
              <a:t>al cliente final por su trabajo.</a:t>
            </a:r>
            <a:endParaRPr lang="es-ES" dirty="0"/>
          </a:p>
          <a:p>
            <a:pPr lvl="1"/>
            <a:r>
              <a:rPr lang="es-ES" dirty="0"/>
              <a:t>No pasan por su mejor momento porque la aparición de internet les ha quitado una importante cuota de mercado. </a:t>
            </a:r>
          </a:p>
          <a:p>
            <a:pPr lvl="1"/>
            <a:r>
              <a:rPr lang="es-ES" dirty="0"/>
              <a:t>Esto ha hecho que algunas desaparezcan, otras se especialicen en </a:t>
            </a:r>
            <a:r>
              <a:rPr lang="es-ES" b="1" dirty="0" err="1">
                <a:solidFill>
                  <a:schemeClr val="accent5"/>
                </a:solidFill>
              </a:rPr>
              <a:t>OPC’s</a:t>
            </a:r>
            <a:r>
              <a:rPr lang="es-ES" b="1" dirty="0">
                <a:solidFill>
                  <a:schemeClr val="accent5"/>
                </a:solidFill>
              </a:rPr>
              <a:t> (Organizadores Profesionales de Congresos), DMC (</a:t>
            </a:r>
            <a:r>
              <a:rPr lang="es-ES" b="1" i="1" dirty="0" err="1">
                <a:solidFill>
                  <a:schemeClr val="accent5"/>
                </a:solidFill>
              </a:rPr>
              <a:t>Destination</a:t>
            </a:r>
            <a:r>
              <a:rPr lang="es-ES" b="1" i="1" dirty="0">
                <a:solidFill>
                  <a:schemeClr val="accent5"/>
                </a:solidFill>
              </a:rPr>
              <a:t> Management Company</a:t>
            </a:r>
            <a:r>
              <a:rPr lang="es-ES" b="1" dirty="0">
                <a:solidFill>
                  <a:schemeClr val="accent5"/>
                </a:solidFill>
              </a:rPr>
              <a:t>), </a:t>
            </a:r>
            <a:r>
              <a:rPr lang="es-ES" dirty="0"/>
              <a:t>y otras aparezcan exclusivamente en internet: </a:t>
            </a:r>
            <a:r>
              <a:rPr lang="es-ES" b="1" dirty="0">
                <a:solidFill>
                  <a:schemeClr val="accent5"/>
                </a:solidFill>
              </a:rPr>
              <a:t>OTA (</a:t>
            </a:r>
            <a:r>
              <a:rPr lang="es-ES" b="1" i="1" dirty="0">
                <a:solidFill>
                  <a:schemeClr val="accent5"/>
                </a:solidFill>
              </a:rPr>
              <a:t>Online </a:t>
            </a:r>
            <a:r>
              <a:rPr lang="es-ES" b="1" i="1" dirty="0" err="1">
                <a:solidFill>
                  <a:schemeClr val="accent5"/>
                </a:solidFill>
              </a:rPr>
              <a:t>Travel</a:t>
            </a:r>
            <a:r>
              <a:rPr lang="es-ES" b="1" i="1" dirty="0">
                <a:solidFill>
                  <a:schemeClr val="accent5"/>
                </a:solidFill>
              </a:rPr>
              <a:t> Agency</a:t>
            </a:r>
            <a:r>
              <a:rPr lang="es-ES" b="1" dirty="0">
                <a:solidFill>
                  <a:schemeClr val="accent5"/>
                </a:solidFill>
              </a:rPr>
              <a:t>).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11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1649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6.3. Los intermediarios comerciales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340768"/>
            <a:ext cx="7344816" cy="1392520"/>
          </a:xfrm>
        </p:spPr>
        <p:txBody>
          <a:bodyPr anchor="t">
            <a:noAutofit/>
          </a:bodyPr>
          <a:lstStyle/>
          <a:p>
            <a:pPr>
              <a:lnSpc>
                <a:spcPct val="200000"/>
              </a:lnSpc>
            </a:pPr>
            <a:r>
              <a:rPr lang="es-ES" b="1" dirty="0">
                <a:solidFill>
                  <a:schemeClr val="accent5"/>
                </a:solidFill>
              </a:rPr>
              <a:t>Agencias de viajes. </a:t>
            </a:r>
          </a:p>
          <a:p>
            <a:pPr lvl="1">
              <a:lnSpc>
                <a:spcPct val="200000"/>
              </a:lnSpc>
            </a:pPr>
            <a:r>
              <a:rPr lang="es-ES" dirty="0"/>
              <a:t>Principales Agencias de Viajes en España:</a:t>
            </a:r>
            <a:endParaRPr lang="es-ES" b="1" dirty="0">
              <a:solidFill>
                <a:schemeClr val="accent5"/>
              </a:solidFill>
            </a:endParaRPr>
          </a:p>
          <a:p>
            <a:pPr marL="457200" lvl="1" indent="0">
              <a:lnSpc>
                <a:spcPct val="200000"/>
              </a:lnSpc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12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218" y="2733288"/>
            <a:ext cx="7079940" cy="2831976"/>
          </a:xfrm>
          <a:prstGeom prst="rect">
            <a:avLst/>
          </a:prstGeom>
        </p:spPr>
      </p:pic>
      <p:sp>
        <p:nvSpPr>
          <p:cNvPr id="7" name="CuadroTexto 4">
            <a:extLst>
              <a:ext uri="{FF2B5EF4-FFF2-40B4-BE49-F238E27FC236}">
                <a16:creationId xmlns:a16="http://schemas.microsoft.com/office/drawing/2014/main" id="{5C7A6C2C-C0C1-4379-B650-5764095B3333}"/>
              </a:ext>
            </a:extLst>
          </p:cNvPr>
          <p:cNvSpPr txBox="1"/>
          <p:nvPr/>
        </p:nvSpPr>
        <p:spPr>
          <a:xfrm>
            <a:off x="1043608" y="5565264"/>
            <a:ext cx="6480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dirty="0"/>
              <a:t>Fuente: Hosteltur. https://www.hosteltur.com/</a:t>
            </a:r>
          </a:p>
        </p:txBody>
      </p:sp>
    </p:spTree>
    <p:extLst>
      <p:ext uri="{BB962C8B-B14F-4D97-AF65-F5344CB8AC3E}">
        <p14:creationId xmlns:p14="http://schemas.microsoft.com/office/powerpoint/2010/main" val="764097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6.3. Los intermediarios comerciales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340768"/>
            <a:ext cx="7992888" cy="1321246"/>
          </a:xfrm>
        </p:spPr>
        <p:txBody>
          <a:bodyPr anchor="t">
            <a:noAutofit/>
          </a:bodyPr>
          <a:lstStyle/>
          <a:p>
            <a:pPr>
              <a:lnSpc>
                <a:spcPct val="200000"/>
              </a:lnSpc>
            </a:pPr>
            <a:r>
              <a:rPr lang="es-ES" b="1" dirty="0">
                <a:solidFill>
                  <a:schemeClr val="accent5"/>
                </a:solidFill>
              </a:rPr>
              <a:t>Principales de agencias de viajes online:</a:t>
            </a:r>
          </a:p>
          <a:p>
            <a:pPr lvl="1">
              <a:lnSpc>
                <a:spcPct val="200000"/>
              </a:lnSpc>
            </a:pPr>
            <a:r>
              <a:rPr lang="es-ES" dirty="0"/>
              <a:t>Principales Agencias de Viajes Online en España:</a:t>
            </a:r>
          </a:p>
          <a:p>
            <a:pPr lvl="1">
              <a:lnSpc>
                <a:spcPct val="200000"/>
              </a:lnSpc>
            </a:pPr>
            <a:endParaRPr lang="es-ES" b="1" dirty="0">
              <a:solidFill>
                <a:schemeClr val="accent5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13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93" y="2706392"/>
            <a:ext cx="7620000" cy="3143250"/>
          </a:xfrm>
          <a:prstGeom prst="rect">
            <a:avLst/>
          </a:prstGeom>
        </p:spPr>
      </p:pic>
      <p:sp>
        <p:nvSpPr>
          <p:cNvPr id="7" name="CuadroTexto 4">
            <a:extLst>
              <a:ext uri="{FF2B5EF4-FFF2-40B4-BE49-F238E27FC236}">
                <a16:creationId xmlns:a16="http://schemas.microsoft.com/office/drawing/2014/main" id="{447E47FB-6B37-4570-B776-F4027FEDAD15}"/>
              </a:ext>
            </a:extLst>
          </p:cNvPr>
          <p:cNvSpPr txBox="1"/>
          <p:nvPr/>
        </p:nvSpPr>
        <p:spPr>
          <a:xfrm>
            <a:off x="947285" y="5849642"/>
            <a:ext cx="6480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dirty="0"/>
              <a:t>Fuente: Hosteltur. https://www.hosteltur.com/</a:t>
            </a:r>
          </a:p>
        </p:txBody>
      </p:sp>
    </p:spTree>
    <p:extLst>
      <p:ext uri="{BB962C8B-B14F-4D97-AF65-F5344CB8AC3E}">
        <p14:creationId xmlns:p14="http://schemas.microsoft.com/office/powerpoint/2010/main" val="2932221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6.3. Los intermediarios comerciales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340768"/>
            <a:ext cx="7992888" cy="4896544"/>
          </a:xfrm>
        </p:spPr>
        <p:txBody>
          <a:bodyPr anchor="t">
            <a:noAutofit/>
          </a:bodyPr>
          <a:lstStyle/>
          <a:p>
            <a:pPr>
              <a:lnSpc>
                <a:spcPct val="200000"/>
              </a:lnSpc>
            </a:pPr>
            <a:r>
              <a:rPr lang="es-ES" b="1" dirty="0">
                <a:solidFill>
                  <a:schemeClr val="accent5"/>
                </a:solidFill>
              </a:rPr>
              <a:t>Turoperadores:</a:t>
            </a:r>
          </a:p>
          <a:p>
            <a:pPr lvl="1"/>
            <a:r>
              <a:rPr lang="es-ES" dirty="0"/>
              <a:t>Su función principal es el </a:t>
            </a:r>
            <a:r>
              <a:rPr lang="es-ES" b="1" dirty="0">
                <a:solidFill>
                  <a:schemeClr val="accent5"/>
                </a:solidFill>
              </a:rPr>
              <a:t>diseñar paquetes turísticos </a:t>
            </a:r>
            <a:r>
              <a:rPr lang="es-ES" dirty="0"/>
              <a:t>dirigidos al mercado. Normalmente incluyen </a:t>
            </a:r>
            <a:r>
              <a:rPr lang="es-ES" b="1" dirty="0">
                <a:solidFill>
                  <a:schemeClr val="accent5"/>
                </a:solidFill>
              </a:rPr>
              <a:t>transporte y alojamiento</a:t>
            </a:r>
            <a:r>
              <a:rPr lang="es-ES" dirty="0"/>
              <a:t>, aunque </a:t>
            </a:r>
            <a:r>
              <a:rPr lang="es-ES" b="1" dirty="0">
                <a:solidFill>
                  <a:schemeClr val="accent5"/>
                </a:solidFill>
              </a:rPr>
              <a:t>empiezan a sumarle algunos productos añadidos</a:t>
            </a:r>
            <a:r>
              <a:rPr lang="es-ES" dirty="0"/>
              <a:t>.</a:t>
            </a:r>
          </a:p>
          <a:p>
            <a:pPr lvl="1"/>
            <a:r>
              <a:rPr lang="es-ES" b="1" dirty="0">
                <a:solidFill>
                  <a:schemeClr val="accent5"/>
                </a:solidFill>
              </a:rPr>
              <a:t>Principal fórmula de contratación </a:t>
            </a:r>
            <a:r>
              <a:rPr lang="es-ES" dirty="0"/>
              <a:t>para </a:t>
            </a:r>
            <a:r>
              <a:rPr lang="es-ES" b="1" dirty="0">
                <a:solidFill>
                  <a:schemeClr val="accent5"/>
                </a:solidFill>
              </a:rPr>
              <a:t>mercados exteriores </a:t>
            </a:r>
            <a:r>
              <a:rPr lang="es-ES" dirty="0"/>
              <a:t>y del </a:t>
            </a:r>
            <a:r>
              <a:rPr lang="es-ES" b="1" dirty="0">
                <a:solidFill>
                  <a:schemeClr val="accent5"/>
                </a:solidFill>
              </a:rPr>
              <a:t>producto Sol y playa</a:t>
            </a:r>
            <a:r>
              <a:rPr lang="es-ES" dirty="0"/>
              <a:t>. </a:t>
            </a:r>
          </a:p>
          <a:p>
            <a:pPr lvl="1"/>
            <a:r>
              <a:rPr lang="es-ES" dirty="0"/>
              <a:t>Para diseñar el paquete </a:t>
            </a:r>
            <a:r>
              <a:rPr lang="es-ES" b="1" dirty="0">
                <a:solidFill>
                  <a:schemeClr val="accent5"/>
                </a:solidFill>
              </a:rPr>
              <a:t>contrata cupos </a:t>
            </a:r>
            <a:r>
              <a:rPr lang="es-ES" dirty="0"/>
              <a:t>en compañías de transporte y de alojamiento a cambio de un descuento por cantidad (</a:t>
            </a:r>
            <a:r>
              <a:rPr lang="es-ES" b="1" i="1" dirty="0">
                <a:solidFill>
                  <a:schemeClr val="accent5"/>
                </a:solidFill>
              </a:rPr>
              <a:t>rack </a:t>
            </a:r>
            <a:r>
              <a:rPr lang="es-ES" b="1" i="1" dirty="0" err="1">
                <a:solidFill>
                  <a:schemeClr val="accent5"/>
                </a:solidFill>
              </a:rPr>
              <a:t>rates</a:t>
            </a:r>
            <a:r>
              <a:rPr lang="es-ES" dirty="0"/>
              <a:t>).</a:t>
            </a:r>
            <a:endParaRPr lang="es-ES" sz="16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14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928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6.3. Los intermediarios comerciales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340768"/>
            <a:ext cx="7992888" cy="4896544"/>
          </a:xfrm>
        </p:spPr>
        <p:txBody>
          <a:bodyPr anchor="t">
            <a:noAutofit/>
          </a:bodyPr>
          <a:lstStyle/>
          <a:p>
            <a:pPr>
              <a:lnSpc>
                <a:spcPct val="200000"/>
              </a:lnSpc>
            </a:pPr>
            <a:r>
              <a:rPr lang="es-ES" b="1" dirty="0">
                <a:solidFill>
                  <a:schemeClr val="accent5"/>
                </a:solidFill>
              </a:rPr>
              <a:t>Turoperadores:</a:t>
            </a:r>
          </a:p>
          <a:p>
            <a:pPr lvl="1"/>
            <a:r>
              <a:rPr lang="es-ES" dirty="0"/>
              <a:t>Ofrecen los paquetes a sus clientes mediante </a:t>
            </a:r>
            <a:r>
              <a:rPr lang="es-ES" b="1" dirty="0">
                <a:solidFill>
                  <a:schemeClr val="accent5"/>
                </a:solidFill>
              </a:rPr>
              <a:t>su propia red de distribución</a:t>
            </a:r>
            <a:r>
              <a:rPr lang="es-ES" dirty="0"/>
              <a:t>, </a:t>
            </a:r>
            <a:r>
              <a:rPr lang="es-ES" b="1" dirty="0">
                <a:solidFill>
                  <a:schemeClr val="accent5"/>
                </a:solidFill>
              </a:rPr>
              <a:t>asumiendo totalmente el riesgo de llenar las plazas</a:t>
            </a:r>
            <a:r>
              <a:rPr lang="es-ES" dirty="0"/>
              <a:t>, puesto que el </a:t>
            </a:r>
            <a:r>
              <a:rPr lang="es-ES" b="1" dirty="0">
                <a:solidFill>
                  <a:schemeClr val="accent5"/>
                </a:solidFill>
              </a:rPr>
              <a:t>hotelero o la compañía aérea tiene garantizado el pago total de las plazas contratadas, estén o no finalmente ocupadas.</a:t>
            </a:r>
          </a:p>
          <a:p>
            <a:pPr lvl="1"/>
            <a:r>
              <a:rPr lang="es-ES" dirty="0"/>
              <a:t>Los mayoristas suelen </a:t>
            </a:r>
            <a:r>
              <a:rPr lang="es-ES" b="1" dirty="0">
                <a:solidFill>
                  <a:schemeClr val="accent5"/>
                </a:solidFill>
              </a:rPr>
              <a:t>trabajar a volumen </a:t>
            </a:r>
            <a:r>
              <a:rPr lang="es-ES" dirty="0"/>
              <a:t>debido al pequeño margen que les ofrecen los paquetes. Se ha estimado que </a:t>
            </a:r>
            <a:r>
              <a:rPr lang="es-ES" b="1" dirty="0">
                <a:solidFill>
                  <a:schemeClr val="accent5"/>
                </a:solidFill>
              </a:rPr>
              <a:t>necesitan vender el 85% de sus productos </a:t>
            </a:r>
            <a:r>
              <a:rPr lang="es-ES" dirty="0"/>
              <a:t>para alcanzar el punto muerto.</a:t>
            </a:r>
            <a:endParaRPr lang="es-ES" sz="16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15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5728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6.3. Los intermediarios comerciales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340767"/>
            <a:ext cx="7992888" cy="5112595"/>
          </a:xfrm>
        </p:spPr>
        <p:txBody>
          <a:bodyPr anchor="t">
            <a:noAutofit/>
          </a:bodyPr>
          <a:lstStyle/>
          <a:p>
            <a:pPr>
              <a:lnSpc>
                <a:spcPct val="200000"/>
              </a:lnSpc>
            </a:pPr>
            <a:r>
              <a:rPr lang="es-ES" b="1" dirty="0">
                <a:solidFill>
                  <a:schemeClr val="accent5"/>
                </a:solidFill>
              </a:rPr>
              <a:t>Turoperadores:</a:t>
            </a:r>
          </a:p>
          <a:p>
            <a:pPr lvl="1"/>
            <a:r>
              <a:rPr lang="es-ES" b="1" dirty="0">
                <a:solidFill>
                  <a:schemeClr val="accent5"/>
                </a:solidFill>
              </a:rPr>
              <a:t>Su importancia </a:t>
            </a:r>
            <a:r>
              <a:rPr lang="es-ES" dirty="0"/>
              <a:t>se debe a la expansión mundial del negocio turístico que hace que las agencias sean incapaces de </a:t>
            </a:r>
            <a:r>
              <a:rPr lang="es-ES" b="1" dirty="0">
                <a:solidFill>
                  <a:schemeClr val="accent5"/>
                </a:solidFill>
              </a:rPr>
              <a:t>conocer toda la oferta existente</a:t>
            </a:r>
            <a:r>
              <a:rPr lang="es-ES" dirty="0"/>
              <a:t>.</a:t>
            </a:r>
          </a:p>
          <a:p>
            <a:pPr lvl="1"/>
            <a:r>
              <a:rPr lang="es-ES" dirty="0"/>
              <a:t>Los principales turoperadores europeos son: </a:t>
            </a:r>
            <a:r>
              <a:rPr lang="es-ES" b="1" dirty="0">
                <a:solidFill>
                  <a:schemeClr val="accent5"/>
                </a:solidFill>
              </a:rPr>
              <a:t>TUI, Thomas Cook, </a:t>
            </a:r>
            <a:r>
              <a:rPr lang="es-ES" b="1" dirty="0" err="1">
                <a:solidFill>
                  <a:schemeClr val="accent5"/>
                </a:solidFill>
              </a:rPr>
              <a:t>First</a:t>
            </a:r>
            <a:r>
              <a:rPr lang="es-ES" b="1" dirty="0">
                <a:solidFill>
                  <a:schemeClr val="accent5"/>
                </a:solidFill>
              </a:rPr>
              <a:t> </a:t>
            </a:r>
            <a:r>
              <a:rPr lang="es-ES" b="1" dirty="0" err="1">
                <a:solidFill>
                  <a:schemeClr val="accent5"/>
                </a:solidFill>
              </a:rPr>
              <a:t>Choice</a:t>
            </a:r>
            <a:r>
              <a:rPr lang="es-ES" b="1" dirty="0">
                <a:solidFill>
                  <a:schemeClr val="accent5"/>
                </a:solidFill>
              </a:rPr>
              <a:t>, REWE, </a:t>
            </a:r>
            <a:r>
              <a:rPr lang="es-ES" b="1" dirty="0" err="1">
                <a:solidFill>
                  <a:schemeClr val="accent5"/>
                </a:solidFill>
              </a:rPr>
              <a:t>Kuoni</a:t>
            </a:r>
            <a:r>
              <a:rPr lang="es-ES" b="1" dirty="0">
                <a:solidFill>
                  <a:schemeClr val="accent5"/>
                </a:solidFill>
              </a:rPr>
              <a:t>, </a:t>
            </a:r>
            <a:r>
              <a:rPr lang="es-ES" b="1" dirty="0" err="1">
                <a:solidFill>
                  <a:schemeClr val="accent5"/>
                </a:solidFill>
              </a:rPr>
              <a:t>ClubMed</a:t>
            </a:r>
            <a:r>
              <a:rPr lang="es-ES" dirty="0"/>
              <a:t>, etc.</a:t>
            </a:r>
          </a:p>
          <a:p>
            <a:pPr lvl="1"/>
            <a:r>
              <a:rPr lang="es-ES" dirty="0"/>
              <a:t>Las principales compañías aéreas se han convertido en turoperadores, comercializando paquetes turísticos que incluyen (transporte hasta el destino, transporte en destino, alojamiento, etc.).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16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2100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6.3. Los intermediarios comerciales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5112595"/>
          </a:xfrm>
        </p:spPr>
        <p:txBody>
          <a:bodyPr anchor="t">
            <a:noAutofit/>
          </a:bodyPr>
          <a:lstStyle/>
          <a:p>
            <a:pPr>
              <a:lnSpc>
                <a:spcPct val="200000"/>
              </a:lnSpc>
            </a:pPr>
            <a:r>
              <a:rPr lang="es-ES" b="1" dirty="0">
                <a:solidFill>
                  <a:schemeClr val="accent5"/>
                </a:solidFill>
              </a:rPr>
              <a:t>Agencias Mayoristas:</a:t>
            </a:r>
          </a:p>
          <a:p>
            <a:pPr lvl="1"/>
            <a:r>
              <a:rPr lang="es-ES" b="1" dirty="0">
                <a:solidFill>
                  <a:schemeClr val="accent5"/>
                </a:solidFill>
              </a:rPr>
              <a:t>Editan y distribuyen a las minoristas un catálogo de establecimientos</a:t>
            </a:r>
            <a:r>
              <a:rPr lang="es-ES" dirty="0"/>
              <a:t> (su amplitud irá en función de la capacidad de contratación de la misma).</a:t>
            </a:r>
          </a:p>
          <a:p>
            <a:pPr lvl="1"/>
            <a:r>
              <a:rPr lang="es-ES" dirty="0"/>
              <a:t>Su fórmula de trabajo es la de </a:t>
            </a:r>
            <a:r>
              <a:rPr lang="es-ES" b="1" dirty="0">
                <a:solidFill>
                  <a:schemeClr val="accent5"/>
                </a:solidFill>
              </a:rPr>
              <a:t>cupos con </a:t>
            </a:r>
            <a:r>
              <a:rPr lang="es-ES" b="1" i="1" dirty="0" err="1">
                <a:solidFill>
                  <a:schemeClr val="accent5"/>
                </a:solidFill>
              </a:rPr>
              <a:t>relist</a:t>
            </a:r>
            <a:r>
              <a:rPr lang="es-ES" dirty="0"/>
              <a:t>, es decir pre-reservan un número determinado de plazas, que pueden reservar en firme hasta una fecha determinada, en la cual vence el </a:t>
            </a:r>
            <a:r>
              <a:rPr lang="es-ES" dirty="0" err="1"/>
              <a:t>relist</a:t>
            </a:r>
            <a:r>
              <a:rPr lang="es-ES" dirty="0"/>
              <a:t> y pasa a ser controlada por el propio establecimiento.</a:t>
            </a:r>
          </a:p>
          <a:p>
            <a:pPr lvl="1"/>
            <a:r>
              <a:rPr lang="es-ES" dirty="0"/>
              <a:t>Sus ingresos provienen por la </a:t>
            </a:r>
            <a:r>
              <a:rPr lang="es-ES" b="1" dirty="0">
                <a:solidFill>
                  <a:schemeClr val="accent5"/>
                </a:solidFill>
              </a:rPr>
              <a:t>comisión por intermediación </a:t>
            </a:r>
            <a:r>
              <a:rPr lang="es-ES" dirty="0"/>
              <a:t>que obtienen de las minoristas.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17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8257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6.3. Los intermediarios comerciales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268760"/>
            <a:ext cx="7992888" cy="5112595"/>
          </a:xfrm>
        </p:spPr>
        <p:txBody>
          <a:bodyPr anchor="t">
            <a:noAutofit/>
          </a:bodyPr>
          <a:lstStyle/>
          <a:p>
            <a:r>
              <a:rPr lang="es-ES" b="1" dirty="0">
                <a:solidFill>
                  <a:schemeClr val="accent5"/>
                </a:solidFill>
              </a:rPr>
              <a:t>Agencias Especializadas:</a:t>
            </a:r>
          </a:p>
          <a:p>
            <a:pPr lvl="1"/>
            <a:r>
              <a:rPr lang="es-ES" b="1" dirty="0">
                <a:solidFill>
                  <a:schemeClr val="accent5"/>
                </a:solidFill>
              </a:rPr>
              <a:t>Agencias Receptivas (</a:t>
            </a:r>
            <a:r>
              <a:rPr lang="es-ES" b="1" i="1" dirty="0">
                <a:solidFill>
                  <a:schemeClr val="accent5"/>
                </a:solidFill>
              </a:rPr>
              <a:t>DMC</a:t>
            </a:r>
            <a:r>
              <a:rPr lang="es-ES" b="1" dirty="0">
                <a:solidFill>
                  <a:schemeClr val="accent5"/>
                </a:solidFill>
              </a:rPr>
              <a:t>): </a:t>
            </a:r>
            <a:r>
              <a:rPr lang="es-ES" dirty="0"/>
              <a:t>comercializan servicios en el destino (circuitos, rutas, excursiones, guías, etc.). </a:t>
            </a:r>
          </a:p>
          <a:p>
            <a:pPr lvl="1"/>
            <a:r>
              <a:rPr lang="es-ES" b="1" dirty="0">
                <a:solidFill>
                  <a:schemeClr val="accent5"/>
                </a:solidFill>
              </a:rPr>
              <a:t>Operadores Profesionales de Congresos (OPC): </a:t>
            </a:r>
            <a:r>
              <a:rPr lang="es-ES" dirty="0"/>
              <a:t>los que organizan viajes específicos a modo de congresos, incentivos, convenciones, etc. Están especializados en el </a:t>
            </a:r>
            <a:r>
              <a:rPr lang="es-ES" b="1" dirty="0">
                <a:solidFill>
                  <a:schemeClr val="accent5"/>
                </a:solidFill>
              </a:rPr>
              <a:t>segmento MICE</a:t>
            </a:r>
            <a:r>
              <a:rPr lang="es-ES" dirty="0"/>
              <a:t>.</a:t>
            </a:r>
          </a:p>
          <a:p>
            <a:pPr lvl="1"/>
            <a:r>
              <a:rPr lang="es-ES_tradnl" b="1" dirty="0">
                <a:solidFill>
                  <a:schemeClr val="accent5"/>
                </a:solidFill>
              </a:rPr>
              <a:t>Agencias Lingüísticas</a:t>
            </a:r>
            <a:r>
              <a:rPr lang="es-ES_tradnl" dirty="0"/>
              <a:t>: especializadas en </a:t>
            </a:r>
            <a:r>
              <a:rPr lang="es-ES_tradnl" b="1" dirty="0">
                <a:solidFill>
                  <a:schemeClr val="accent5"/>
                </a:solidFill>
              </a:rPr>
              <a:t>turismo idiomático</a:t>
            </a:r>
            <a:r>
              <a:rPr lang="es-ES_tradnl" dirty="0"/>
              <a:t>, centran su trabajo en la creación de paquetes turísticos que incluyen el curso de idioma en el extranjero.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18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533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6.3. Los intermediarios comerciales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268760"/>
            <a:ext cx="7992888" cy="5112595"/>
          </a:xfrm>
        </p:spPr>
        <p:txBody>
          <a:bodyPr anchor="t">
            <a:noAutofit/>
          </a:bodyPr>
          <a:lstStyle/>
          <a:p>
            <a:r>
              <a:rPr lang="es-ES" b="1" dirty="0">
                <a:solidFill>
                  <a:schemeClr val="accent5"/>
                </a:solidFill>
              </a:rPr>
              <a:t>Centrales de Reservas:</a:t>
            </a:r>
          </a:p>
          <a:p>
            <a:pPr lvl="1"/>
            <a:r>
              <a:rPr lang="es-ES" dirty="0"/>
              <a:t>Empresas que proveen un </a:t>
            </a:r>
            <a:r>
              <a:rPr lang="es-ES" b="1" dirty="0">
                <a:solidFill>
                  <a:schemeClr val="accent5"/>
                </a:solidFill>
              </a:rPr>
              <a:t>servicio que permite a los clientes reservar con el proveedor final del producto</a:t>
            </a:r>
            <a:r>
              <a:rPr lang="es-ES" dirty="0"/>
              <a:t>, a través de su sistema.</a:t>
            </a:r>
          </a:p>
          <a:p>
            <a:pPr lvl="1"/>
            <a:r>
              <a:rPr lang="es-ES" dirty="0"/>
              <a:t>Antiguamente, el cliente llamaba por teléfono pero hoy día se hace directamente a través de un sitio web.</a:t>
            </a:r>
          </a:p>
          <a:p>
            <a:pPr lvl="1"/>
            <a:r>
              <a:rPr lang="es-ES" dirty="0"/>
              <a:t>Su modelo de negocio se basa en que es </a:t>
            </a:r>
            <a:r>
              <a:rPr lang="es-ES" b="1" dirty="0">
                <a:solidFill>
                  <a:schemeClr val="accent5"/>
                </a:solidFill>
              </a:rPr>
              <a:t>el proveedor </a:t>
            </a:r>
            <a:r>
              <a:rPr lang="es-ES" dirty="0"/>
              <a:t>del servicio el que </a:t>
            </a:r>
            <a:r>
              <a:rPr lang="es-ES" b="1" dirty="0">
                <a:solidFill>
                  <a:schemeClr val="accent5"/>
                </a:solidFill>
              </a:rPr>
              <a:t>fija el precio final </a:t>
            </a:r>
            <a:r>
              <a:rPr lang="es-ES" dirty="0"/>
              <a:t>(PVP) y </a:t>
            </a:r>
            <a:r>
              <a:rPr lang="es-ES" b="1" dirty="0">
                <a:solidFill>
                  <a:schemeClr val="accent5"/>
                </a:solidFill>
              </a:rPr>
              <a:t>la central le cobra al proveedor por cada habitación vendida</a:t>
            </a:r>
            <a:r>
              <a:rPr lang="es-ES" dirty="0"/>
              <a:t> en su sistema (no utiliza cupos).</a:t>
            </a:r>
          </a:p>
          <a:p>
            <a:pPr lvl="1"/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19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53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6.1. La red de generación de valor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872541"/>
          </a:xfrm>
        </p:spPr>
        <p:txBody>
          <a:bodyPr anchor="ctr">
            <a:noAutofit/>
          </a:bodyPr>
          <a:lstStyle/>
          <a:p>
            <a:pPr marL="0" indent="0" algn="l">
              <a:buNone/>
            </a:pPr>
            <a:r>
              <a:rPr lang="es-ES" sz="3200" i="1" dirty="0"/>
              <a:t>“Relaciones de poder basadas en la confrontación solo funcionan si usted nunca vuelve a ver o a trabajar con la otra parte”.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es-ES" sz="2800" dirty="0"/>
              <a:t>Peter Drucker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 smtClean="0"/>
              <a:pPr algn="l"/>
              <a:t>2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6.3. Los intermediarios comerciales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268760"/>
            <a:ext cx="7992888" cy="5112595"/>
          </a:xfrm>
        </p:spPr>
        <p:txBody>
          <a:bodyPr anchor="t">
            <a:noAutofit/>
          </a:bodyPr>
          <a:lstStyle/>
          <a:p>
            <a:r>
              <a:rPr lang="es-ES" b="1" i="1" dirty="0">
                <a:solidFill>
                  <a:schemeClr val="accent5"/>
                </a:solidFill>
              </a:rPr>
              <a:t>Global </a:t>
            </a:r>
            <a:r>
              <a:rPr lang="es-ES" b="1" i="1" dirty="0" err="1">
                <a:solidFill>
                  <a:schemeClr val="accent5"/>
                </a:solidFill>
              </a:rPr>
              <a:t>Distribution</a:t>
            </a:r>
            <a:r>
              <a:rPr lang="es-ES" b="1" i="1" dirty="0">
                <a:solidFill>
                  <a:schemeClr val="accent5"/>
                </a:solidFill>
              </a:rPr>
              <a:t> </a:t>
            </a:r>
            <a:r>
              <a:rPr lang="es-ES" b="1" i="1" dirty="0" err="1">
                <a:solidFill>
                  <a:schemeClr val="accent5"/>
                </a:solidFill>
              </a:rPr>
              <a:t>Systems</a:t>
            </a:r>
            <a:r>
              <a:rPr lang="es-ES" b="1" i="1" dirty="0">
                <a:solidFill>
                  <a:schemeClr val="accent5"/>
                </a:solidFill>
              </a:rPr>
              <a:t> </a:t>
            </a:r>
            <a:r>
              <a:rPr lang="es-ES" b="1" dirty="0">
                <a:solidFill>
                  <a:schemeClr val="accent5"/>
                </a:solidFill>
              </a:rPr>
              <a:t>(GDS):</a:t>
            </a:r>
          </a:p>
          <a:p>
            <a:pPr lvl="1"/>
            <a:r>
              <a:rPr lang="es-ES" dirty="0"/>
              <a:t>Son sistemas de reservas informatizados que </a:t>
            </a:r>
            <a:r>
              <a:rPr lang="es-ES" b="1" dirty="0">
                <a:solidFill>
                  <a:schemeClr val="accent5"/>
                </a:solidFill>
              </a:rPr>
              <a:t>sirven como catálogo de productos para agencias de viajes y otros intermediarios</a:t>
            </a:r>
          </a:p>
          <a:p>
            <a:pPr lvl="2"/>
            <a:r>
              <a:rPr lang="es-ES" dirty="0"/>
              <a:t>Los cuatro principales GDS son </a:t>
            </a:r>
            <a:r>
              <a:rPr lang="es-ES" b="1" dirty="0">
                <a:solidFill>
                  <a:schemeClr val="accent5"/>
                </a:solidFill>
              </a:rPr>
              <a:t>Amadeus, </a:t>
            </a:r>
            <a:r>
              <a:rPr lang="es-ES" b="1" dirty="0" err="1">
                <a:solidFill>
                  <a:schemeClr val="accent5"/>
                </a:solidFill>
              </a:rPr>
              <a:t>Sabre</a:t>
            </a:r>
            <a:r>
              <a:rPr lang="es-ES" b="1" dirty="0">
                <a:solidFill>
                  <a:schemeClr val="accent5"/>
                </a:solidFill>
              </a:rPr>
              <a:t>, Galileo y </a:t>
            </a:r>
            <a:r>
              <a:rPr lang="es-ES" b="1" dirty="0" err="1">
                <a:solidFill>
                  <a:schemeClr val="accent5"/>
                </a:solidFill>
              </a:rPr>
              <a:t>Worldspan</a:t>
            </a:r>
            <a:r>
              <a:rPr lang="es-ES" b="1" dirty="0">
                <a:solidFill>
                  <a:schemeClr val="accent5"/>
                </a:solidFill>
              </a:rPr>
              <a:t>.</a:t>
            </a:r>
          </a:p>
          <a:p>
            <a:pPr lvl="1"/>
            <a:r>
              <a:rPr lang="es-ES" dirty="0"/>
              <a:t>Debido a la mayor accesibilidad que tienen los intermediarios a la tecnología, ahora mismo no están pasando por su mejor momento.</a:t>
            </a:r>
          </a:p>
          <a:p>
            <a:pPr lvl="2"/>
            <a:r>
              <a:rPr lang="es-ES" dirty="0"/>
              <a:t>Su versión digital se conoce como </a:t>
            </a:r>
            <a:r>
              <a:rPr lang="es-ES" b="1" dirty="0">
                <a:solidFill>
                  <a:schemeClr val="accent5"/>
                </a:solidFill>
              </a:rPr>
              <a:t>IDS- </a:t>
            </a:r>
            <a:r>
              <a:rPr lang="es-ES" b="1" i="1" dirty="0">
                <a:solidFill>
                  <a:schemeClr val="accent5"/>
                </a:solidFill>
              </a:rPr>
              <a:t>Internet </a:t>
            </a:r>
            <a:r>
              <a:rPr lang="es-ES" b="1" i="1" dirty="0" err="1">
                <a:solidFill>
                  <a:schemeClr val="accent5"/>
                </a:solidFill>
              </a:rPr>
              <a:t>Distribution</a:t>
            </a:r>
            <a:r>
              <a:rPr lang="es-ES" b="1" i="1" dirty="0">
                <a:solidFill>
                  <a:schemeClr val="accent5"/>
                </a:solidFill>
              </a:rPr>
              <a:t> </a:t>
            </a:r>
            <a:r>
              <a:rPr lang="es-ES" b="1" i="1" dirty="0" err="1">
                <a:solidFill>
                  <a:schemeClr val="accent5"/>
                </a:solidFill>
              </a:rPr>
              <a:t>Systems</a:t>
            </a:r>
            <a:r>
              <a:rPr lang="es-ES" b="1" i="1" dirty="0">
                <a:solidFill>
                  <a:schemeClr val="accent5"/>
                </a:solidFill>
              </a:rPr>
              <a:t>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20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533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6.3. Los intermediarios comerciales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268760"/>
            <a:ext cx="7992888" cy="5112595"/>
          </a:xfrm>
        </p:spPr>
        <p:txBody>
          <a:bodyPr anchor="t">
            <a:noAutofit/>
          </a:bodyPr>
          <a:lstStyle/>
          <a:p>
            <a:r>
              <a:rPr lang="es-ES" b="1" dirty="0" err="1">
                <a:solidFill>
                  <a:schemeClr val="accent5"/>
                </a:solidFill>
              </a:rPr>
              <a:t>Metabuscadores</a:t>
            </a:r>
            <a:r>
              <a:rPr lang="es-ES" b="1" dirty="0">
                <a:solidFill>
                  <a:schemeClr val="accent5"/>
                </a:solidFill>
              </a:rPr>
              <a:t>:</a:t>
            </a:r>
          </a:p>
          <a:p>
            <a:pPr lvl="1"/>
            <a:r>
              <a:rPr lang="es-ES" dirty="0"/>
              <a:t>Es un sistema que </a:t>
            </a:r>
            <a:r>
              <a:rPr lang="es-ES" b="1" dirty="0">
                <a:solidFill>
                  <a:schemeClr val="accent5"/>
                </a:solidFill>
              </a:rPr>
              <a:t>localiza información en los motores de búsqueda de los diferentes operadores o prestadores de servicios </a:t>
            </a:r>
            <a:r>
              <a:rPr lang="es-ES" dirty="0"/>
              <a:t>con los que contrata.</a:t>
            </a:r>
          </a:p>
          <a:p>
            <a:pPr lvl="1"/>
            <a:r>
              <a:rPr lang="es-ES" dirty="0"/>
              <a:t>Su característica principal es que </a:t>
            </a:r>
            <a:r>
              <a:rPr lang="es-ES" b="1" dirty="0">
                <a:solidFill>
                  <a:schemeClr val="accent5"/>
                </a:solidFill>
              </a:rPr>
              <a:t>carece de base de datos propia</a:t>
            </a:r>
            <a:r>
              <a:rPr lang="es-ES" dirty="0"/>
              <a:t>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21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533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6.3. Los intermediarios comerciales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340768"/>
            <a:ext cx="7992888" cy="4896544"/>
          </a:xfrm>
        </p:spPr>
        <p:txBody>
          <a:bodyPr anchor="t">
            <a:noAutofit/>
          </a:bodyPr>
          <a:lstStyle/>
          <a:p>
            <a:r>
              <a:rPr lang="es-ES" b="1" dirty="0">
                <a:solidFill>
                  <a:schemeClr val="accent5"/>
                </a:solidFill>
              </a:rPr>
              <a:t>Oficinas de turismo:</a:t>
            </a:r>
          </a:p>
          <a:p>
            <a:pPr lvl="1"/>
            <a:r>
              <a:rPr lang="es-ES" b="1" dirty="0">
                <a:solidFill>
                  <a:schemeClr val="accent5"/>
                </a:solidFill>
              </a:rPr>
              <a:t>Nacionales</a:t>
            </a:r>
            <a:r>
              <a:rPr lang="es-ES" dirty="0"/>
              <a:t>: Son oficinas localizadas en los principales mercados emisores del destino. En España, se las conoce como la red de </a:t>
            </a:r>
            <a:r>
              <a:rPr lang="es-ES" dirty="0">
                <a:hlinkClick r:id="rId2"/>
              </a:rPr>
              <a:t>Oficinas Españolas de Turismo (OET).</a:t>
            </a:r>
            <a:endParaRPr lang="es-ES" dirty="0"/>
          </a:p>
          <a:p>
            <a:pPr lvl="2"/>
            <a:r>
              <a:rPr lang="es-ES" dirty="0"/>
              <a:t>Entre sus funciones destacan la investigación del mercado y la promoción del destino.</a:t>
            </a:r>
          </a:p>
          <a:p>
            <a:pPr lvl="1"/>
            <a:r>
              <a:rPr lang="es-ES" b="1" dirty="0">
                <a:solidFill>
                  <a:schemeClr val="accent5"/>
                </a:solidFill>
              </a:rPr>
              <a:t>Autonómicas</a:t>
            </a:r>
            <a:r>
              <a:rPr lang="es-ES" dirty="0"/>
              <a:t>: promocionan los destinos y recursos de la región.</a:t>
            </a:r>
          </a:p>
          <a:p>
            <a:pPr lvl="1"/>
            <a:r>
              <a:rPr lang="es-ES" b="1" dirty="0">
                <a:solidFill>
                  <a:schemeClr val="accent5"/>
                </a:solidFill>
              </a:rPr>
              <a:t>Locales</a:t>
            </a:r>
            <a:r>
              <a:rPr lang="es-ES" dirty="0"/>
              <a:t>: suministran información y promocionan la oferta turística de los municipios.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22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054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6.3. Los intermediarios comerciales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340768"/>
            <a:ext cx="7992888" cy="4896544"/>
          </a:xfrm>
        </p:spPr>
        <p:txBody>
          <a:bodyPr anchor="t">
            <a:noAutofit/>
          </a:bodyPr>
          <a:lstStyle/>
          <a:p>
            <a:pPr>
              <a:lnSpc>
                <a:spcPct val="200000"/>
              </a:lnSpc>
            </a:pPr>
            <a:r>
              <a:rPr lang="es-ES" b="1" dirty="0">
                <a:solidFill>
                  <a:schemeClr val="accent5"/>
                </a:solidFill>
              </a:rPr>
              <a:t>Representante de ventas:</a:t>
            </a:r>
          </a:p>
          <a:p>
            <a:pPr lvl="1">
              <a:lnSpc>
                <a:spcPct val="200000"/>
              </a:lnSpc>
            </a:pPr>
            <a:r>
              <a:rPr lang="es-ES" dirty="0"/>
              <a:t>Venden productos y servicios turísticos en un </a:t>
            </a:r>
            <a:r>
              <a:rPr lang="es-ES" b="1" dirty="0">
                <a:solidFill>
                  <a:schemeClr val="accent5"/>
                </a:solidFill>
              </a:rPr>
              <a:t>segmento de mercado determinado</a:t>
            </a:r>
            <a:r>
              <a:rPr lang="es-ES" b="1" dirty="0"/>
              <a:t>.</a:t>
            </a:r>
          </a:p>
          <a:p>
            <a:pPr lvl="2">
              <a:lnSpc>
                <a:spcPct val="200000"/>
              </a:lnSpc>
            </a:pPr>
            <a:r>
              <a:rPr lang="es-ES" dirty="0"/>
              <a:t>Suele ocurrir cuando se trata de </a:t>
            </a:r>
            <a:r>
              <a:rPr lang="es-ES" b="1" dirty="0">
                <a:solidFill>
                  <a:schemeClr val="accent5"/>
                </a:solidFill>
              </a:rPr>
              <a:t>un mercado lejano con importantes diferencias culturales</a:t>
            </a:r>
            <a:r>
              <a:rPr lang="es-ES" dirty="0"/>
              <a:t>.</a:t>
            </a:r>
          </a:p>
          <a:p>
            <a:pPr lvl="1">
              <a:lnSpc>
                <a:spcPct val="200000"/>
              </a:lnSpc>
            </a:pPr>
            <a:r>
              <a:rPr lang="es-ES" dirty="0"/>
              <a:t>Normalmente </a:t>
            </a:r>
            <a:r>
              <a:rPr lang="es-ES" b="1" dirty="0">
                <a:solidFill>
                  <a:schemeClr val="accent5"/>
                </a:solidFill>
              </a:rPr>
              <a:t>trabajan a comisión</a:t>
            </a:r>
            <a:r>
              <a:rPr lang="es-ES" dirty="0"/>
              <a:t>, </a:t>
            </a:r>
            <a:r>
              <a:rPr lang="es-ES" b="1" dirty="0">
                <a:solidFill>
                  <a:schemeClr val="accent5"/>
                </a:solidFill>
              </a:rPr>
              <a:t>aunque empiezan a introducirse en plantilla</a:t>
            </a:r>
            <a:r>
              <a:rPr lang="es-ES" dirty="0"/>
              <a:t>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23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61365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6.3. Los intermediarios comerciales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340768"/>
            <a:ext cx="7992888" cy="4896544"/>
          </a:xfrm>
        </p:spPr>
        <p:txBody>
          <a:bodyPr anchor="t">
            <a:noAutofit/>
          </a:bodyPr>
          <a:lstStyle/>
          <a:p>
            <a:pPr>
              <a:lnSpc>
                <a:spcPct val="200000"/>
              </a:lnSpc>
            </a:pPr>
            <a:r>
              <a:rPr lang="es-ES" b="1" dirty="0">
                <a:solidFill>
                  <a:schemeClr val="accent5"/>
                </a:solidFill>
              </a:rPr>
              <a:t>Consorcios:</a:t>
            </a:r>
          </a:p>
          <a:p>
            <a:pPr lvl="1">
              <a:lnSpc>
                <a:spcPct val="200000"/>
              </a:lnSpc>
            </a:pPr>
            <a:r>
              <a:rPr lang="es-ES" b="1" dirty="0">
                <a:solidFill>
                  <a:schemeClr val="accent5"/>
                </a:solidFill>
              </a:rPr>
              <a:t>Asociación entre organizaciones para el beneficio mutuo </a:t>
            </a:r>
            <a:r>
              <a:rPr lang="es-ES" dirty="0"/>
              <a:t>de las partes. </a:t>
            </a:r>
          </a:p>
          <a:p>
            <a:pPr lvl="2">
              <a:lnSpc>
                <a:spcPct val="200000"/>
              </a:lnSpc>
            </a:pPr>
            <a:r>
              <a:rPr lang="es-ES" dirty="0"/>
              <a:t>Normalmente para </a:t>
            </a:r>
            <a:r>
              <a:rPr lang="es-ES" b="1" dirty="0">
                <a:solidFill>
                  <a:schemeClr val="accent5"/>
                </a:solidFill>
              </a:rPr>
              <a:t>compartir programas de marketing</a:t>
            </a:r>
            <a:r>
              <a:rPr lang="es-ES" dirty="0"/>
              <a:t>.</a:t>
            </a:r>
          </a:p>
          <a:p>
            <a:pPr lvl="2">
              <a:lnSpc>
                <a:spcPct val="200000"/>
              </a:lnSpc>
            </a:pPr>
            <a:r>
              <a:rPr lang="es-ES" dirty="0"/>
              <a:t>Los miembros </a:t>
            </a:r>
            <a:r>
              <a:rPr lang="es-ES" b="1" dirty="0">
                <a:solidFill>
                  <a:schemeClr val="accent5"/>
                </a:solidFill>
              </a:rPr>
              <a:t>pagan unas cuotas anuales </a:t>
            </a:r>
            <a:r>
              <a:rPr lang="es-ES" dirty="0"/>
              <a:t>por estos servicios.</a:t>
            </a:r>
          </a:p>
          <a:p>
            <a:pPr lvl="1">
              <a:lnSpc>
                <a:spcPct val="200000"/>
              </a:lnSpc>
            </a:pPr>
            <a:r>
              <a:rPr lang="es-ES" dirty="0"/>
              <a:t>Ejemplo: </a:t>
            </a:r>
            <a:r>
              <a:rPr lang="es-ES" dirty="0">
                <a:hlinkClick r:id="rId2"/>
              </a:rPr>
              <a:t>turismodelvino.com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24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7626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6.3. Los intermediarios comerciales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340768"/>
            <a:ext cx="7992888" cy="4896544"/>
          </a:xfrm>
        </p:spPr>
        <p:txBody>
          <a:bodyPr anchor="t">
            <a:noAutofit/>
          </a:bodyPr>
          <a:lstStyle/>
          <a:p>
            <a:pPr>
              <a:lnSpc>
                <a:spcPct val="200000"/>
              </a:lnSpc>
            </a:pPr>
            <a:r>
              <a:rPr lang="es-ES" b="1" dirty="0">
                <a:solidFill>
                  <a:schemeClr val="accent5"/>
                </a:solidFill>
              </a:rPr>
              <a:t>Conserje y Personal de Recepción:</a:t>
            </a:r>
          </a:p>
          <a:p>
            <a:pPr lvl="1">
              <a:lnSpc>
                <a:spcPct val="200000"/>
              </a:lnSpc>
            </a:pPr>
            <a:r>
              <a:rPr lang="es-ES" dirty="0"/>
              <a:t>El más </a:t>
            </a:r>
            <a:r>
              <a:rPr lang="es-ES" b="1" dirty="0">
                <a:solidFill>
                  <a:schemeClr val="accent5"/>
                </a:solidFill>
              </a:rPr>
              <a:t>infrautilizado</a:t>
            </a:r>
            <a:r>
              <a:rPr lang="es-ES" dirty="0"/>
              <a:t>.</a:t>
            </a:r>
          </a:p>
          <a:p>
            <a:pPr lvl="1">
              <a:lnSpc>
                <a:spcPct val="200000"/>
              </a:lnSpc>
            </a:pPr>
            <a:r>
              <a:rPr lang="es-ES" dirty="0"/>
              <a:t>Los conserjes, los botones y el personal de recepción pueden ser buenos </a:t>
            </a:r>
            <a:r>
              <a:rPr lang="es-ES" b="1" dirty="0">
                <a:solidFill>
                  <a:schemeClr val="accent5"/>
                </a:solidFill>
              </a:rPr>
              <a:t>canales de distribución para los productos turísticos locales</a:t>
            </a:r>
            <a:r>
              <a:rPr lang="es-ES" dirty="0"/>
              <a:t>, tales como restaurantes, recorridos, guías turísticos, etc. </a:t>
            </a:r>
          </a:p>
          <a:p>
            <a:pPr lvl="1">
              <a:lnSpc>
                <a:spcPct val="200000"/>
              </a:lnSpc>
            </a:pPr>
            <a:r>
              <a:rPr lang="es-ES" dirty="0"/>
              <a:t>Y también para los </a:t>
            </a:r>
            <a:r>
              <a:rPr lang="es-ES" b="1" dirty="0">
                <a:solidFill>
                  <a:schemeClr val="accent5"/>
                </a:solidFill>
              </a:rPr>
              <a:t>productos del propio establecimiento</a:t>
            </a:r>
            <a:r>
              <a:rPr lang="es-ES" dirty="0"/>
              <a:t>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25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762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6.4. Gestión de los canales de distribución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340768"/>
            <a:ext cx="7992888" cy="4896544"/>
          </a:xfrm>
        </p:spPr>
        <p:txBody>
          <a:bodyPr anchor="t">
            <a:noAutofit/>
          </a:bodyPr>
          <a:lstStyle/>
          <a:p>
            <a:pPr>
              <a:lnSpc>
                <a:spcPct val="200000"/>
              </a:lnSpc>
            </a:pPr>
            <a:r>
              <a:rPr lang="es-ES" dirty="0"/>
              <a:t>Si el éxito de los miembros del canal depende del buen funcionamiento del mismo, </a:t>
            </a:r>
            <a:r>
              <a:rPr lang="es-ES" b="1" dirty="0">
                <a:solidFill>
                  <a:schemeClr val="accent5"/>
                </a:solidFill>
              </a:rPr>
              <a:t>todas las empresas deberían trabajar en sintonía</a:t>
            </a:r>
            <a:r>
              <a:rPr lang="es-ES" dirty="0"/>
              <a:t>.</a:t>
            </a:r>
          </a:p>
          <a:p>
            <a:pPr>
              <a:lnSpc>
                <a:spcPct val="200000"/>
              </a:lnSpc>
            </a:pPr>
            <a:r>
              <a:rPr lang="es-ES" dirty="0"/>
              <a:t>Sin embargo, con frecuencia </a:t>
            </a:r>
            <a:r>
              <a:rPr lang="es-ES" b="1" dirty="0">
                <a:solidFill>
                  <a:schemeClr val="accent5"/>
                </a:solidFill>
              </a:rPr>
              <a:t>no están de acuerdo con los desempeños de cada uno los miembros</a:t>
            </a:r>
            <a:r>
              <a:rPr lang="es-ES" dirty="0"/>
              <a:t>. Esto genera lo que se denomina </a:t>
            </a:r>
            <a:r>
              <a:rPr lang="es-ES" b="1" dirty="0">
                <a:solidFill>
                  <a:schemeClr val="accent5"/>
                </a:solidFill>
              </a:rPr>
              <a:t>conflictos del canal</a:t>
            </a:r>
            <a:r>
              <a:rPr lang="es-ES" dirty="0"/>
              <a:t>.</a:t>
            </a:r>
          </a:p>
          <a:p>
            <a:pPr>
              <a:lnSpc>
                <a:spcPct val="200000"/>
              </a:lnSpc>
            </a:pPr>
            <a:r>
              <a:rPr lang="es-ES_tradnl" dirty="0"/>
              <a:t>Estos conflictos, dependiendo de entre quiénes surjan, pueden ser </a:t>
            </a:r>
            <a:r>
              <a:rPr lang="es-ES_tradnl" b="1" dirty="0">
                <a:solidFill>
                  <a:schemeClr val="accent5"/>
                </a:solidFill>
              </a:rPr>
              <a:t>conflictos verticales u horizontales</a:t>
            </a:r>
            <a:r>
              <a:rPr lang="es-ES_tradnl" dirty="0"/>
              <a:t>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26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7920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6.4. Gestión de los canales de distribución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340768"/>
            <a:ext cx="7776864" cy="4896544"/>
          </a:xfrm>
        </p:spPr>
        <p:txBody>
          <a:bodyPr anchor="t">
            <a:noAutofit/>
          </a:bodyPr>
          <a:lstStyle/>
          <a:p>
            <a:r>
              <a:rPr lang="es-ES" b="1" dirty="0">
                <a:solidFill>
                  <a:schemeClr val="accent5"/>
                </a:solidFill>
              </a:rPr>
              <a:t>Conflicto horizontal</a:t>
            </a:r>
            <a:r>
              <a:rPr lang="es-ES" dirty="0"/>
              <a:t>: surgen entre empresas del canal situadas en el mismo nivel.</a:t>
            </a:r>
          </a:p>
          <a:p>
            <a:pPr lvl="1"/>
            <a:r>
              <a:rPr lang="es-ES" dirty="0"/>
              <a:t>Ejemplo: algunos minoristas pueden quejarse de que otros están engañando a los consumidores.</a:t>
            </a:r>
          </a:p>
          <a:p>
            <a:r>
              <a:rPr lang="es-ES" b="1" dirty="0">
                <a:solidFill>
                  <a:schemeClr val="accent5"/>
                </a:solidFill>
              </a:rPr>
              <a:t>Conflicto vertical</a:t>
            </a:r>
            <a:r>
              <a:rPr lang="es-ES" dirty="0"/>
              <a:t>: surgen entre empresas en distintos niveles del canal.</a:t>
            </a:r>
          </a:p>
          <a:p>
            <a:pPr lvl="1"/>
            <a:r>
              <a:rPr lang="es-ES" dirty="0"/>
              <a:t>Ejemplo: entre una agencia de viajes y un hotel, si un cliente al llegar al alojamiento le comunican que está en overbooking.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27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3070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6.4. Gestión de los canales de distribución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340768"/>
            <a:ext cx="7992888" cy="4896544"/>
          </a:xfrm>
        </p:spPr>
        <p:txBody>
          <a:bodyPr anchor="t">
            <a:noAutofit/>
          </a:bodyPr>
          <a:lstStyle/>
          <a:p>
            <a:pPr>
              <a:lnSpc>
                <a:spcPct val="250000"/>
              </a:lnSpc>
            </a:pPr>
            <a:r>
              <a:rPr lang="es-ES" dirty="0"/>
              <a:t>Estos conflictos suelen aparecer en los </a:t>
            </a:r>
            <a:r>
              <a:rPr lang="es-ES" b="1" dirty="0">
                <a:solidFill>
                  <a:schemeClr val="accent5"/>
                </a:solidFill>
              </a:rPr>
              <a:t>canales de distribución tradicionales</a:t>
            </a:r>
            <a:r>
              <a:rPr lang="es-ES" dirty="0"/>
              <a:t>, que se caracterizan por:</a:t>
            </a:r>
          </a:p>
          <a:p>
            <a:pPr marL="971550" lvl="1" indent="-457200">
              <a:lnSpc>
                <a:spcPct val="250000"/>
              </a:lnSpc>
              <a:buFont typeface="+mj-lt"/>
              <a:buAutoNum type="arabicPeriod"/>
            </a:pPr>
            <a:r>
              <a:rPr lang="es-ES" dirty="0"/>
              <a:t>Los miembros del canal </a:t>
            </a:r>
            <a:r>
              <a:rPr lang="es-ES" b="1" dirty="0">
                <a:solidFill>
                  <a:schemeClr val="accent5"/>
                </a:solidFill>
              </a:rPr>
              <a:t>actúan de forma independiente</a:t>
            </a:r>
            <a:r>
              <a:rPr lang="es-ES" dirty="0"/>
              <a:t>.</a:t>
            </a:r>
          </a:p>
          <a:p>
            <a:pPr marL="971550" lvl="1" indent="-457200">
              <a:lnSpc>
                <a:spcPct val="250000"/>
              </a:lnSpc>
              <a:buFont typeface="+mj-lt"/>
              <a:buAutoNum type="arabicPeriod"/>
            </a:pPr>
            <a:r>
              <a:rPr lang="es-ES" b="1" dirty="0">
                <a:solidFill>
                  <a:schemeClr val="accent5"/>
                </a:solidFill>
              </a:rPr>
              <a:t>No tienen mucho control </a:t>
            </a:r>
            <a:r>
              <a:rPr lang="es-ES" dirty="0"/>
              <a:t>sobre el resto.</a:t>
            </a:r>
          </a:p>
          <a:p>
            <a:pPr marL="971550" lvl="1" indent="-457200">
              <a:lnSpc>
                <a:spcPct val="250000"/>
              </a:lnSpc>
              <a:buFont typeface="+mj-lt"/>
              <a:buAutoNum type="arabicPeriod"/>
            </a:pPr>
            <a:r>
              <a:rPr lang="es-ES" b="1" dirty="0">
                <a:solidFill>
                  <a:schemeClr val="accent5"/>
                </a:solidFill>
              </a:rPr>
              <a:t>No hay sistemas formales </a:t>
            </a:r>
            <a:r>
              <a:rPr lang="es-ES" dirty="0"/>
              <a:t>para para resolver conflictos.</a:t>
            </a:r>
          </a:p>
          <a:p>
            <a:pPr marL="1371600" lvl="2" indent="-457200">
              <a:lnSpc>
                <a:spcPct val="250000"/>
              </a:lnSpc>
              <a:buFont typeface="+mj-lt"/>
              <a:buAutoNum type="arabicPeriod"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28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14240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6.4. Gestión de los canales de distribución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340768"/>
            <a:ext cx="7992888" cy="4896544"/>
          </a:xfrm>
        </p:spPr>
        <p:txBody>
          <a:bodyPr anchor="t">
            <a:noAutofit/>
          </a:bodyPr>
          <a:lstStyle/>
          <a:p>
            <a:pPr>
              <a:lnSpc>
                <a:spcPct val="200000"/>
              </a:lnSpc>
            </a:pPr>
            <a:r>
              <a:rPr lang="es-ES" dirty="0"/>
              <a:t>Hoy día se habla de </a:t>
            </a:r>
            <a:r>
              <a:rPr lang="es-ES" b="1" dirty="0">
                <a:solidFill>
                  <a:schemeClr val="accent5"/>
                </a:solidFill>
              </a:rPr>
              <a:t>Sistemas Integrales de Marketing (SIM), </a:t>
            </a:r>
            <a:r>
              <a:rPr lang="es-ES" dirty="0"/>
              <a:t>que se caracterizan por:</a:t>
            </a:r>
          </a:p>
          <a:p>
            <a:pPr marL="971550" lvl="1" indent="-457200">
              <a:lnSpc>
                <a:spcPct val="200000"/>
              </a:lnSpc>
              <a:buFont typeface="+mj-lt"/>
              <a:buAutoNum type="arabicPeriod"/>
            </a:pPr>
            <a:r>
              <a:rPr lang="es-ES" dirty="0"/>
              <a:t>Surgieron originalmente para </a:t>
            </a:r>
            <a:r>
              <a:rPr lang="es-ES" b="1" dirty="0">
                <a:solidFill>
                  <a:schemeClr val="accent5"/>
                </a:solidFill>
              </a:rPr>
              <a:t>resolver conflictos </a:t>
            </a:r>
            <a:r>
              <a:rPr lang="es-ES" dirty="0"/>
              <a:t>en los canales de distribución tradicionales.</a:t>
            </a:r>
          </a:p>
          <a:p>
            <a:pPr marL="971550" lvl="1" indent="-457200">
              <a:lnSpc>
                <a:spcPct val="200000"/>
              </a:lnSpc>
              <a:buFont typeface="+mj-lt"/>
              <a:buAutoNum type="arabicPeriod"/>
            </a:pPr>
            <a:r>
              <a:rPr lang="es-ES" dirty="0"/>
              <a:t>Todos los miembros del canal </a:t>
            </a:r>
            <a:r>
              <a:rPr lang="es-ES" b="1" dirty="0">
                <a:solidFill>
                  <a:schemeClr val="accent5"/>
                </a:solidFill>
              </a:rPr>
              <a:t>actúan de manera integrada</a:t>
            </a:r>
            <a:r>
              <a:rPr lang="es-ES" dirty="0"/>
              <a:t>.</a:t>
            </a:r>
          </a:p>
          <a:p>
            <a:pPr marL="971550" lvl="1" indent="-457200">
              <a:lnSpc>
                <a:spcPct val="200000"/>
              </a:lnSpc>
              <a:buFont typeface="+mj-lt"/>
              <a:buAutoNum type="arabicPeriod"/>
            </a:pPr>
            <a:r>
              <a:rPr lang="es-ES" dirty="0"/>
              <a:t>Un miembro del canal </a:t>
            </a:r>
            <a:r>
              <a:rPr lang="es-ES" b="1" dirty="0">
                <a:solidFill>
                  <a:schemeClr val="accent5"/>
                </a:solidFill>
              </a:rPr>
              <a:t>tiene el poder suficiente para dirigir al resto</a:t>
            </a:r>
            <a:r>
              <a:rPr lang="es-ES" dirty="0"/>
              <a:t>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29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1145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6.1. La red de generación de valor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5040560"/>
          </a:xfrm>
        </p:spPr>
        <p:txBody>
          <a:bodyPr anchor="t">
            <a:noAutofit/>
          </a:bodyPr>
          <a:lstStyle/>
          <a:p>
            <a:pPr>
              <a:lnSpc>
                <a:spcPct val="200000"/>
              </a:lnSpc>
            </a:pPr>
            <a:r>
              <a:rPr lang="es-ES" dirty="0"/>
              <a:t>Para hacer llegar a los compradores un producto una empresa requiere </a:t>
            </a:r>
            <a:r>
              <a:rPr lang="es-ES" b="1" dirty="0">
                <a:solidFill>
                  <a:schemeClr val="accent5"/>
                </a:solidFill>
              </a:rPr>
              <a:t>establecer relaciones </a:t>
            </a:r>
            <a:r>
              <a:rPr lang="es-ES" dirty="0"/>
              <a:t>no solo con los clientes, sino </a:t>
            </a:r>
            <a:r>
              <a:rPr lang="es-ES" b="1" dirty="0">
                <a:solidFill>
                  <a:schemeClr val="accent5"/>
                </a:solidFill>
              </a:rPr>
              <a:t>también con los proveedores y los intermediarios que conforman su cadena de suministro.</a:t>
            </a:r>
          </a:p>
          <a:p>
            <a:pPr>
              <a:lnSpc>
                <a:spcPct val="200000"/>
              </a:lnSpc>
            </a:pPr>
            <a:r>
              <a:rPr lang="es-ES" dirty="0"/>
              <a:t>Siguiendo el enfoque de marketing, a la cadena de suministro también se la conoce como </a:t>
            </a:r>
            <a:r>
              <a:rPr lang="es-ES" b="1" dirty="0">
                <a:solidFill>
                  <a:schemeClr val="accent5"/>
                </a:solidFill>
              </a:rPr>
              <a:t>red de generación de valor</a:t>
            </a:r>
            <a:r>
              <a:rPr lang="es-ES" dirty="0"/>
              <a:t>, compuesta por </a:t>
            </a:r>
            <a:r>
              <a:rPr lang="es-ES" b="1" dirty="0">
                <a:solidFill>
                  <a:schemeClr val="accent5"/>
                </a:solidFill>
              </a:rPr>
              <a:t>la empresa, los proveedores, los distribuidores y en última instancia los clientes</a:t>
            </a:r>
            <a:r>
              <a:rPr lang="es-ES" dirty="0"/>
              <a:t>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3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812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6.4. Gestión de los canales de distribución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862813"/>
              </p:ext>
            </p:extLst>
          </p:nvPr>
        </p:nvGraphicFramePr>
        <p:xfrm>
          <a:off x="684213" y="1341438"/>
          <a:ext cx="7991475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30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69796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6.4. Gestión de los canales de distribución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340768"/>
            <a:ext cx="7632848" cy="5112594"/>
          </a:xfrm>
        </p:spPr>
        <p:txBody>
          <a:bodyPr anchor="t">
            <a:noAutofit/>
          </a:bodyPr>
          <a:lstStyle/>
          <a:p>
            <a:pPr>
              <a:lnSpc>
                <a:spcPct val="200000"/>
              </a:lnSpc>
            </a:pPr>
            <a:r>
              <a:rPr lang="es-ES" dirty="0"/>
              <a:t>Existen 3 tipos de </a:t>
            </a:r>
            <a:r>
              <a:rPr lang="es-ES" b="1" dirty="0">
                <a:solidFill>
                  <a:schemeClr val="accent5"/>
                </a:solidFill>
              </a:rPr>
              <a:t>Sistemas Verticales de Marketing (SVM):</a:t>
            </a:r>
          </a:p>
          <a:p>
            <a:pPr lvl="1"/>
            <a:r>
              <a:rPr lang="es-ES" b="1" dirty="0">
                <a:solidFill>
                  <a:schemeClr val="accent5"/>
                </a:solidFill>
              </a:rPr>
              <a:t>Corporativo</a:t>
            </a:r>
            <a:r>
              <a:rPr lang="es-ES" dirty="0"/>
              <a:t>:  uno de los miembros del canal tiene </a:t>
            </a:r>
            <a:r>
              <a:rPr lang="es-ES" b="1" dirty="0">
                <a:solidFill>
                  <a:schemeClr val="accent5"/>
                </a:solidFill>
              </a:rPr>
              <a:t>la propiedad </a:t>
            </a:r>
            <a:r>
              <a:rPr lang="es-ES" dirty="0"/>
              <a:t>común en los distintos niveles.</a:t>
            </a:r>
          </a:p>
          <a:p>
            <a:pPr lvl="1"/>
            <a:r>
              <a:rPr lang="es-ES" b="1" dirty="0">
                <a:solidFill>
                  <a:schemeClr val="accent5"/>
                </a:solidFill>
              </a:rPr>
              <a:t>Administrado</a:t>
            </a:r>
            <a:r>
              <a:rPr lang="es-ES" dirty="0"/>
              <a:t>: uno de los miembros del canal asume el liderazgo debido a su </a:t>
            </a:r>
            <a:r>
              <a:rPr lang="es-ES" b="1" dirty="0">
                <a:solidFill>
                  <a:schemeClr val="accent5"/>
                </a:solidFill>
              </a:rPr>
              <a:t>posición dominante</a:t>
            </a:r>
            <a:r>
              <a:rPr lang="es-ES" dirty="0"/>
              <a:t>, ya sea económicamente o en el mercado.</a:t>
            </a:r>
          </a:p>
          <a:p>
            <a:pPr lvl="1"/>
            <a:r>
              <a:rPr lang="es-ES" b="1" dirty="0">
                <a:solidFill>
                  <a:schemeClr val="accent5"/>
                </a:solidFill>
              </a:rPr>
              <a:t>Contractual</a:t>
            </a:r>
            <a:r>
              <a:rPr lang="es-ES" dirty="0"/>
              <a:t>: uno de los miembros del canal obtiene el liderazgo mediante cualquier </a:t>
            </a:r>
            <a:r>
              <a:rPr lang="es-ES" b="1" dirty="0">
                <a:solidFill>
                  <a:schemeClr val="accent5"/>
                </a:solidFill>
              </a:rPr>
              <a:t>acuerdo/ convenio </a:t>
            </a:r>
            <a:r>
              <a:rPr lang="es-ES" dirty="0"/>
              <a:t>entre las organizaciones interesadas.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31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39459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6.4. Gestión de los canales de distribución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268760"/>
            <a:ext cx="7704856" cy="4968552"/>
          </a:xfrm>
        </p:spPr>
        <p:txBody>
          <a:bodyPr anchor="t">
            <a:noAutofit/>
          </a:bodyPr>
          <a:lstStyle/>
          <a:p>
            <a:pPr>
              <a:lnSpc>
                <a:spcPct val="200000"/>
              </a:lnSpc>
            </a:pP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Sistemas Verticales de Marketing (SVM). </a:t>
            </a:r>
            <a:r>
              <a:rPr lang="es-ES" b="1" dirty="0">
                <a:solidFill>
                  <a:schemeClr val="accent5"/>
                </a:solidFill>
              </a:rPr>
              <a:t>Ejemplos:</a:t>
            </a:r>
          </a:p>
          <a:p>
            <a:pPr lvl="1"/>
            <a:r>
              <a:rPr lang="es-ES" b="1" dirty="0">
                <a:solidFill>
                  <a:schemeClr val="accent5"/>
                </a:solidFill>
              </a:rPr>
              <a:t>Corporativo</a:t>
            </a:r>
            <a:r>
              <a:rPr lang="es-ES" dirty="0"/>
              <a:t>: TUI, el primer turoperador europeo cuenta con su propia flota de aviones, acuerdos con cadenas hoteleras en exclusividad, su propia red de agencias, etc.</a:t>
            </a:r>
          </a:p>
          <a:p>
            <a:pPr lvl="1"/>
            <a:r>
              <a:rPr lang="es-ES" b="1" dirty="0">
                <a:solidFill>
                  <a:schemeClr val="accent5"/>
                </a:solidFill>
              </a:rPr>
              <a:t>Administrado</a:t>
            </a:r>
            <a:r>
              <a:rPr lang="es-ES" dirty="0"/>
              <a:t>: en muchos países la compañía aérea nacional sigue ejerciendo a menudo un poder excesivo sobre el sistema de reservas.</a:t>
            </a:r>
          </a:p>
          <a:p>
            <a:pPr lvl="1"/>
            <a:r>
              <a:rPr lang="es-ES" b="1" dirty="0">
                <a:solidFill>
                  <a:schemeClr val="accent5"/>
                </a:solidFill>
              </a:rPr>
              <a:t>Contractual</a:t>
            </a:r>
            <a:r>
              <a:rPr lang="es-ES" dirty="0"/>
              <a:t>: Las </a:t>
            </a:r>
            <a:r>
              <a:rPr lang="es-ES" b="1" dirty="0">
                <a:solidFill>
                  <a:schemeClr val="accent5"/>
                </a:solidFill>
              </a:rPr>
              <a:t>franquicias</a:t>
            </a:r>
            <a:r>
              <a:rPr lang="es-ES" dirty="0"/>
              <a:t> son un claro ejemplo de este tipo de sistema.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32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39341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6.4. Gestión de los canales de distribución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268760"/>
            <a:ext cx="7704856" cy="4968552"/>
          </a:xfrm>
        </p:spPr>
        <p:txBody>
          <a:bodyPr anchor="t">
            <a:noAutofit/>
          </a:bodyPr>
          <a:lstStyle/>
          <a:p>
            <a:r>
              <a:rPr lang="es-ES" dirty="0"/>
              <a:t>Sistemas Verticales de Marketing (SVM) </a:t>
            </a:r>
            <a:r>
              <a:rPr lang="es-ES" b="1" dirty="0">
                <a:solidFill>
                  <a:schemeClr val="accent5"/>
                </a:solidFill>
              </a:rPr>
              <a:t>contractual:</a:t>
            </a:r>
          </a:p>
          <a:p>
            <a:pPr lvl="1"/>
            <a:r>
              <a:rPr lang="es-ES" b="1" dirty="0">
                <a:solidFill>
                  <a:schemeClr val="accent5"/>
                </a:solidFill>
              </a:rPr>
              <a:t>Franquicias:</a:t>
            </a:r>
            <a:r>
              <a:rPr lang="es-ES" dirty="0"/>
              <a:t> </a:t>
            </a:r>
          </a:p>
          <a:p>
            <a:pPr marL="1314450" lvl="2" indent="-457200"/>
            <a:r>
              <a:rPr lang="es-ES" dirty="0"/>
              <a:t>Fórmula empresarial mediante la cual un </a:t>
            </a:r>
            <a:r>
              <a:rPr lang="es-ES" dirty="0">
                <a:solidFill>
                  <a:schemeClr val="accent5"/>
                </a:solidFill>
              </a:rPr>
              <a:t>f</a:t>
            </a:r>
            <a:r>
              <a:rPr lang="es-ES" b="1" dirty="0">
                <a:solidFill>
                  <a:schemeClr val="accent5"/>
                </a:solidFill>
              </a:rPr>
              <a:t>ranquiciado obtiene el derecho de participar</a:t>
            </a:r>
            <a:r>
              <a:rPr lang="es-ES" dirty="0">
                <a:solidFill>
                  <a:schemeClr val="accent5"/>
                </a:solidFill>
              </a:rPr>
              <a:t> </a:t>
            </a:r>
            <a:r>
              <a:rPr lang="es-ES" dirty="0"/>
              <a:t>en la oferta, la venta o la distribución de productos </a:t>
            </a:r>
            <a:r>
              <a:rPr lang="es-ES" b="1" dirty="0">
                <a:solidFill>
                  <a:schemeClr val="accent5"/>
                </a:solidFill>
              </a:rPr>
              <a:t>bajo un plan de marketing diseñado por el franquiciador</a:t>
            </a:r>
            <a:r>
              <a:rPr lang="es-ES" dirty="0"/>
              <a:t>.</a:t>
            </a:r>
          </a:p>
          <a:p>
            <a:pPr marL="1771650" lvl="3" indent="-457200"/>
            <a:r>
              <a:rPr lang="es-ES" dirty="0"/>
              <a:t>Ejemplos: En USA, los hoteles </a:t>
            </a:r>
            <a:r>
              <a:rPr lang="es-ES" dirty="0" err="1"/>
              <a:t>franquiciados</a:t>
            </a:r>
            <a:r>
              <a:rPr lang="es-ES" dirty="0"/>
              <a:t> suponen el 65% de la oferta total de alojamiento del país.</a:t>
            </a:r>
          </a:p>
          <a:p>
            <a:pPr marL="914400" lvl="1" indent="-457200">
              <a:buFont typeface="+mj-lt"/>
              <a:buAutoNum type="arabicPeriod"/>
            </a:pPr>
            <a:endParaRPr lang="es-ES" b="1" dirty="0">
              <a:solidFill>
                <a:schemeClr val="accent5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33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45033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6.4. Gestión de los canales de distribución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124744"/>
            <a:ext cx="7848872" cy="5256584"/>
          </a:xfrm>
        </p:spPr>
        <p:txBody>
          <a:bodyPr anchor="t">
            <a:noAutofit/>
          </a:bodyPr>
          <a:lstStyle/>
          <a:p>
            <a:r>
              <a:rPr lang="es-ES" dirty="0"/>
              <a:t>Sistemas Verticales de Marketing (SVM) </a:t>
            </a:r>
            <a:r>
              <a:rPr lang="es-ES" b="1" dirty="0">
                <a:solidFill>
                  <a:schemeClr val="accent5"/>
                </a:solidFill>
              </a:rPr>
              <a:t>contractual:</a:t>
            </a:r>
          </a:p>
          <a:p>
            <a:pPr lvl="1"/>
            <a:r>
              <a:rPr lang="es-ES" b="1" dirty="0">
                <a:solidFill>
                  <a:schemeClr val="accent5"/>
                </a:solidFill>
              </a:rPr>
              <a:t>Franquicias:</a:t>
            </a:r>
            <a:r>
              <a:rPr lang="es-ES" dirty="0"/>
              <a:t> </a:t>
            </a:r>
          </a:p>
          <a:p>
            <a:pPr marL="1314450" lvl="2" indent="-457200"/>
            <a:r>
              <a:rPr lang="es-ES" dirty="0"/>
              <a:t>Por el derecho a operar bajo las condiciones del plan de marketing del franquiciador, </a:t>
            </a:r>
            <a:r>
              <a:rPr lang="es-ES" b="1" dirty="0">
                <a:solidFill>
                  <a:schemeClr val="accent5"/>
                </a:solidFill>
              </a:rPr>
              <a:t>el franquiciado paga una cuota inicial de adhesión, un royalty y un pago por marketing</a:t>
            </a:r>
            <a:r>
              <a:rPr lang="es-ES" dirty="0"/>
              <a:t>.</a:t>
            </a:r>
          </a:p>
          <a:p>
            <a:pPr marL="1314450" lvl="2" indent="-457200"/>
            <a:r>
              <a:rPr lang="es-ES" dirty="0"/>
              <a:t>Ejemplo: </a:t>
            </a:r>
            <a:r>
              <a:rPr lang="es-ES" dirty="0" err="1"/>
              <a:t>Radisson</a:t>
            </a:r>
            <a:r>
              <a:rPr lang="es-ES" dirty="0"/>
              <a:t> cobra una cuota inicial mínima de 50.000€, más un royalty del 4% de los ingresos brutos al año por habitación, más una tasa por marketing del 1,75% de los ingresos brutos al año por habitación, más una tasa por reservas del 2% de los ingresos brutos al año por habitación.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34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49538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6.4. Gestión de los canales de distribución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268760"/>
            <a:ext cx="7848872" cy="4968552"/>
          </a:xfrm>
        </p:spPr>
        <p:txBody>
          <a:bodyPr anchor="t">
            <a:noAutofit/>
          </a:bodyPr>
          <a:lstStyle/>
          <a:p>
            <a:pPr>
              <a:lnSpc>
                <a:spcPct val="200000"/>
              </a:lnSpc>
            </a:pPr>
            <a:r>
              <a:rPr lang="es-ES" dirty="0"/>
              <a:t>Sistemas Verticales de Marketing (SVM) </a:t>
            </a:r>
            <a:r>
              <a:rPr lang="es-ES" b="1" dirty="0">
                <a:solidFill>
                  <a:schemeClr val="accent5"/>
                </a:solidFill>
              </a:rPr>
              <a:t>contractual:</a:t>
            </a:r>
          </a:p>
          <a:p>
            <a:pPr lvl="1">
              <a:lnSpc>
                <a:spcPct val="200000"/>
              </a:lnSpc>
            </a:pPr>
            <a:r>
              <a:rPr lang="es-ES" b="1" dirty="0">
                <a:solidFill>
                  <a:schemeClr val="accent5"/>
                </a:solidFill>
              </a:rPr>
              <a:t>Franquicias:</a:t>
            </a:r>
            <a:r>
              <a:rPr lang="es-ES" dirty="0"/>
              <a:t> </a:t>
            </a:r>
          </a:p>
          <a:p>
            <a:pPr marL="1314450" lvl="2" indent="-457200">
              <a:lnSpc>
                <a:spcPct val="200000"/>
              </a:lnSpc>
            </a:pPr>
            <a:r>
              <a:rPr lang="es-ES" dirty="0"/>
              <a:t>Una variante de la franquicia es la </a:t>
            </a:r>
            <a:r>
              <a:rPr lang="es-ES" b="1" dirty="0" err="1">
                <a:solidFill>
                  <a:schemeClr val="accent5"/>
                </a:solidFill>
              </a:rPr>
              <a:t>subfranquicia</a:t>
            </a:r>
            <a:r>
              <a:rPr lang="es-ES" b="1" dirty="0">
                <a:solidFill>
                  <a:schemeClr val="accent5"/>
                </a:solidFill>
              </a:rPr>
              <a:t> o master franquicia</a:t>
            </a:r>
            <a:r>
              <a:rPr lang="es-ES" dirty="0"/>
              <a:t>, donde el franquiciador vende el derecho de distribución a un tercero y este lo vende a los franquiciados.</a:t>
            </a:r>
          </a:p>
          <a:p>
            <a:pPr marL="1314450" lvl="2" indent="-457200">
              <a:lnSpc>
                <a:spcPct val="200000"/>
              </a:lnSpc>
            </a:pPr>
            <a:r>
              <a:rPr lang="es-ES" dirty="0"/>
              <a:t>Actualmente, </a:t>
            </a:r>
            <a:r>
              <a:rPr lang="es-ES" b="1" dirty="0">
                <a:solidFill>
                  <a:schemeClr val="accent5"/>
                </a:solidFill>
              </a:rPr>
              <a:t>el 33% de los restaurantes</a:t>
            </a:r>
            <a:r>
              <a:rPr lang="es-ES" dirty="0"/>
              <a:t> franquiciados </a:t>
            </a:r>
            <a:r>
              <a:rPr lang="es-ES" b="1" dirty="0">
                <a:solidFill>
                  <a:schemeClr val="accent5"/>
                </a:solidFill>
              </a:rPr>
              <a:t>en España</a:t>
            </a:r>
            <a:r>
              <a:rPr lang="es-ES" dirty="0"/>
              <a:t> se gestionan de esta manera.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35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33866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6.4. Gestión de los canales de distribución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268760"/>
            <a:ext cx="7848872" cy="4968552"/>
          </a:xfrm>
        </p:spPr>
        <p:txBody>
          <a:bodyPr anchor="t">
            <a:noAutofit/>
          </a:bodyPr>
          <a:lstStyle/>
          <a:p>
            <a:r>
              <a:rPr lang="es-ES" b="1" dirty="0">
                <a:solidFill>
                  <a:schemeClr val="accent5"/>
                </a:solidFill>
              </a:rPr>
              <a:t>Sistemas Horizontales de Marketing (SHM)</a:t>
            </a:r>
            <a:r>
              <a:rPr lang="es-ES" dirty="0"/>
              <a:t>:</a:t>
            </a:r>
          </a:p>
          <a:p>
            <a:pPr marL="914400" lvl="1" indent="-457200"/>
            <a:r>
              <a:rPr lang="es-ES" dirty="0"/>
              <a:t>Cuando dos o más </a:t>
            </a:r>
            <a:r>
              <a:rPr lang="es-ES" b="1" dirty="0">
                <a:solidFill>
                  <a:schemeClr val="accent5"/>
                </a:solidFill>
              </a:rPr>
              <a:t>empresas del mismo nivel del canal</a:t>
            </a:r>
            <a:r>
              <a:rPr lang="es-ES" b="1" dirty="0"/>
              <a:t>, </a:t>
            </a:r>
            <a:r>
              <a:rPr lang="es-ES" b="1" dirty="0">
                <a:solidFill>
                  <a:schemeClr val="accent5"/>
                </a:solidFill>
              </a:rPr>
              <a:t>llegan a acuerdos</a:t>
            </a:r>
            <a:r>
              <a:rPr lang="es-ES" dirty="0"/>
              <a:t> contractuales donde ambas se benefician de las fortalezas de las otras o de alguna oportunidad del entorno.</a:t>
            </a:r>
          </a:p>
          <a:p>
            <a:pPr marL="1314450" lvl="2" indent="-457200"/>
            <a:r>
              <a:rPr lang="es-ES" dirty="0"/>
              <a:t>Ejemplo: la más actual y sonada en turismo fue la alianza entre: Iberia, British Airways y American </a:t>
            </a:r>
            <a:r>
              <a:rPr lang="es-ES" dirty="0" err="1"/>
              <a:t>Airlines</a:t>
            </a:r>
            <a:r>
              <a:rPr lang="es-ES" dirty="0"/>
              <a:t> (</a:t>
            </a:r>
            <a:r>
              <a:rPr lang="es-ES" b="1" i="1" dirty="0" err="1">
                <a:solidFill>
                  <a:schemeClr val="accent5"/>
                </a:solidFill>
              </a:rPr>
              <a:t>One</a:t>
            </a:r>
            <a:r>
              <a:rPr lang="es-ES" b="1" i="1" dirty="0">
                <a:solidFill>
                  <a:schemeClr val="accent5"/>
                </a:solidFill>
              </a:rPr>
              <a:t> </a:t>
            </a:r>
            <a:r>
              <a:rPr lang="es-ES" b="1" i="1" dirty="0" err="1">
                <a:solidFill>
                  <a:schemeClr val="accent5"/>
                </a:solidFill>
              </a:rPr>
              <a:t>World</a:t>
            </a:r>
            <a:r>
              <a:rPr lang="es-ES" dirty="0"/>
              <a:t>). </a:t>
            </a:r>
          </a:p>
          <a:p>
            <a:pPr marL="1314450" lvl="2" indent="-457200"/>
            <a:r>
              <a:rPr lang="es-ES" dirty="0"/>
              <a:t>Se aseguraron todas las conexiones entre América y Europa. </a:t>
            </a:r>
          </a:p>
          <a:p>
            <a:pPr marL="1314450" lvl="2" indent="-457200"/>
            <a:r>
              <a:rPr lang="es-ES" dirty="0"/>
              <a:t>Actualmente lo forman 13 compañías.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36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54246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6.4. Gestión de los canales de distribución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268760"/>
            <a:ext cx="7848872" cy="4968552"/>
          </a:xfrm>
        </p:spPr>
        <p:txBody>
          <a:bodyPr anchor="t">
            <a:noAutofit/>
          </a:bodyPr>
          <a:lstStyle/>
          <a:p>
            <a:r>
              <a:rPr lang="es-ES" dirty="0"/>
              <a:t>En el pasado, las empresas </a:t>
            </a:r>
            <a:r>
              <a:rPr lang="es-ES" b="1" dirty="0">
                <a:solidFill>
                  <a:schemeClr val="accent5"/>
                </a:solidFill>
              </a:rPr>
              <a:t>usaban un único canal para un único mercado</a:t>
            </a:r>
            <a:r>
              <a:rPr lang="es-ES" dirty="0"/>
              <a:t>. Hoy día, esto es impensable. Debido a la proliferación de clientes, optan por </a:t>
            </a:r>
            <a:r>
              <a:rPr lang="es-ES" b="1" dirty="0">
                <a:solidFill>
                  <a:schemeClr val="accent5"/>
                </a:solidFill>
              </a:rPr>
              <a:t>sistemas de distribución multicanal</a:t>
            </a:r>
            <a:r>
              <a:rPr lang="es-ES" dirty="0"/>
              <a:t> (uno o más canales por mercado).</a:t>
            </a:r>
          </a:p>
          <a:p>
            <a:pPr lvl="1"/>
            <a:r>
              <a:rPr lang="es-ES" dirty="0"/>
              <a:t>Por ejemplo: McDonald’s vende a través de una red de franquicias independientes, pero posee también establecimientos en propiedad.</a:t>
            </a:r>
          </a:p>
          <a:p>
            <a:r>
              <a:rPr lang="es-ES" dirty="0"/>
              <a:t>El distribuidor multicanal </a:t>
            </a:r>
            <a:r>
              <a:rPr lang="es-ES" b="1" dirty="0">
                <a:solidFill>
                  <a:schemeClr val="accent5"/>
                </a:solidFill>
              </a:rPr>
              <a:t>obtiene mayores ventas </a:t>
            </a:r>
            <a:r>
              <a:rPr lang="es-ES" dirty="0"/>
              <a:t>con la incorporación de un canal nuevo, </a:t>
            </a:r>
            <a:r>
              <a:rPr lang="es-ES" b="1" dirty="0">
                <a:solidFill>
                  <a:schemeClr val="accent5"/>
                </a:solidFill>
              </a:rPr>
              <a:t>pero se arriesga a entrar en conflicto con los ya existentes</a:t>
            </a:r>
            <a:r>
              <a:rPr lang="es-ES" dirty="0"/>
              <a:t>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37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1294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6.4. Gestión de los canales de distribución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268760"/>
            <a:ext cx="7992888" cy="4968552"/>
          </a:xfrm>
        </p:spPr>
        <p:txBody>
          <a:bodyPr anchor="t">
            <a:noAutofit/>
          </a:bodyPr>
          <a:lstStyle/>
          <a:p>
            <a:r>
              <a:rPr lang="es-ES" dirty="0"/>
              <a:t>Para la selección de nuevos miembros en el canal de distribución, las empresas han de tener en cuenta tres requisitos: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b="1" dirty="0">
                <a:solidFill>
                  <a:schemeClr val="accent5"/>
                </a:solidFill>
              </a:rPr>
              <a:t>La satisfacción de los consumidores</a:t>
            </a:r>
            <a:r>
              <a:rPr lang="es-ES" dirty="0"/>
              <a:t>: </a:t>
            </a:r>
            <a:r>
              <a:rPr lang="es-ES" dirty="0">
                <a:solidFill>
                  <a:schemeClr val="accent5"/>
                </a:solidFill>
              </a:rPr>
              <a:t>deberá contribuir a satisfacer mejor las necesidades </a:t>
            </a:r>
            <a:r>
              <a:rPr lang="es-ES" dirty="0"/>
              <a:t>de los clientes.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b="1" dirty="0">
                <a:solidFill>
                  <a:schemeClr val="accent5"/>
                </a:solidFill>
              </a:rPr>
              <a:t>La capacidad de atracción: </a:t>
            </a:r>
            <a:r>
              <a:rPr lang="es-ES" dirty="0"/>
              <a:t>deberá ser capaz de atraer a nuevos miembros al canal. Esto dependerá de su nivel de reputación (</a:t>
            </a:r>
            <a:r>
              <a:rPr lang="es-ES" dirty="0">
                <a:solidFill>
                  <a:schemeClr val="accent5"/>
                </a:solidFill>
              </a:rPr>
              <a:t>puntualidad en pago, mantenimiento de pedidos y precios</a:t>
            </a:r>
            <a:r>
              <a:rPr lang="es-ES" dirty="0"/>
              <a:t>, etc.).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b="1" dirty="0">
                <a:solidFill>
                  <a:schemeClr val="accent5"/>
                </a:solidFill>
              </a:rPr>
              <a:t>La viabilidad económica del acuerdo</a:t>
            </a:r>
            <a:r>
              <a:rPr lang="es-ES" dirty="0"/>
              <a:t>: tanto en costes directos como en costes de oportunidad.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_tradnl" b="1" dirty="0">
                <a:solidFill>
                  <a:schemeClr val="accent5"/>
                </a:solidFill>
              </a:rPr>
              <a:t>El nivel de control</a:t>
            </a:r>
            <a:r>
              <a:rPr lang="es-ES_tradnl" dirty="0"/>
              <a:t> del canal exigido.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38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9030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6.4. Gestión de los canales de distribución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268760"/>
            <a:ext cx="7992888" cy="4968552"/>
          </a:xfrm>
        </p:spPr>
        <p:txBody>
          <a:bodyPr anchor="t">
            <a:noAutofit/>
          </a:bodyPr>
          <a:lstStyle/>
          <a:p>
            <a:pPr>
              <a:lnSpc>
                <a:spcPct val="200000"/>
              </a:lnSpc>
            </a:pPr>
            <a:r>
              <a:rPr lang="es-ES" dirty="0"/>
              <a:t>Además de seleccionarlos, las empresas tienen que </a:t>
            </a:r>
            <a:r>
              <a:rPr lang="es-ES" b="1" dirty="0">
                <a:solidFill>
                  <a:schemeClr val="accent5"/>
                </a:solidFill>
              </a:rPr>
              <a:t>evaluar a los miembros del canal y comunicarles su rendimiento</a:t>
            </a:r>
            <a:r>
              <a:rPr lang="es-ES" dirty="0">
                <a:solidFill>
                  <a:schemeClr val="accent5"/>
                </a:solidFill>
              </a:rPr>
              <a:t>.</a:t>
            </a:r>
          </a:p>
          <a:p>
            <a:pPr lvl="1">
              <a:lnSpc>
                <a:spcPct val="200000"/>
              </a:lnSpc>
            </a:pPr>
            <a:r>
              <a:rPr lang="es-ES" dirty="0"/>
              <a:t>Si su capacidad está </a:t>
            </a:r>
            <a:r>
              <a:rPr lang="es-ES" b="1" dirty="0">
                <a:solidFill>
                  <a:schemeClr val="accent5"/>
                </a:solidFill>
              </a:rPr>
              <a:t>por debajo </a:t>
            </a:r>
            <a:r>
              <a:rPr lang="es-ES" dirty="0"/>
              <a:t>de lo acordado, habrá que </a:t>
            </a:r>
            <a:r>
              <a:rPr lang="es-ES" b="1" dirty="0">
                <a:solidFill>
                  <a:schemeClr val="accent5"/>
                </a:solidFill>
              </a:rPr>
              <a:t>descubrir las causas que provocan esta situación</a:t>
            </a:r>
            <a:r>
              <a:rPr lang="es-ES" dirty="0"/>
              <a:t>, y por último, </a:t>
            </a:r>
            <a:r>
              <a:rPr lang="es-ES" b="1" dirty="0">
                <a:solidFill>
                  <a:schemeClr val="accent5"/>
                </a:solidFill>
              </a:rPr>
              <a:t>decidir si prescindir de su colaboración</a:t>
            </a:r>
            <a:r>
              <a:rPr lang="es-ES" b="1" dirty="0"/>
              <a:t>.</a:t>
            </a:r>
          </a:p>
          <a:p>
            <a:pPr lvl="1">
              <a:lnSpc>
                <a:spcPct val="200000"/>
              </a:lnSpc>
            </a:pPr>
            <a:r>
              <a:rPr lang="es-ES_tradnl" dirty="0"/>
              <a:t>Si su rendimiento está </a:t>
            </a:r>
            <a:r>
              <a:rPr lang="es-ES_tradnl" b="1" dirty="0">
                <a:solidFill>
                  <a:schemeClr val="accent5"/>
                </a:solidFill>
              </a:rPr>
              <a:t>por encima </a:t>
            </a:r>
            <a:r>
              <a:rPr lang="es-ES_tradnl" dirty="0"/>
              <a:t>de lo acordado, al igual que con los clientes finales, </a:t>
            </a:r>
            <a:r>
              <a:rPr lang="es-ES_tradnl" b="1" dirty="0">
                <a:solidFill>
                  <a:schemeClr val="accent5"/>
                </a:solidFill>
              </a:rPr>
              <a:t>habrá que recompensarlo</a:t>
            </a:r>
            <a:r>
              <a:rPr lang="es-ES_tradnl" dirty="0"/>
              <a:t>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39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523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6.1. La red de generación de valor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5040560"/>
          </a:xfrm>
        </p:spPr>
        <p:txBody>
          <a:bodyPr anchor="t">
            <a:noAutofit/>
          </a:bodyPr>
          <a:lstStyle/>
          <a:p>
            <a:pPr>
              <a:lnSpc>
                <a:spcPct val="250000"/>
              </a:lnSpc>
            </a:pPr>
            <a:r>
              <a:rPr lang="es-ES" dirty="0"/>
              <a:t>Aun siendo conscientes de todos los eslabones de esta red, debido a su importancia, </a:t>
            </a:r>
            <a:r>
              <a:rPr lang="es-ES" b="1" dirty="0">
                <a:solidFill>
                  <a:schemeClr val="accent5"/>
                </a:solidFill>
              </a:rPr>
              <a:t>vamos a centrarnos en los canales de distribución</a:t>
            </a:r>
            <a:r>
              <a:rPr lang="es-ES" dirty="0"/>
              <a:t>.</a:t>
            </a:r>
          </a:p>
          <a:p>
            <a:pPr>
              <a:lnSpc>
                <a:spcPct val="250000"/>
              </a:lnSpc>
            </a:pPr>
            <a:r>
              <a:rPr lang="es-ES" dirty="0"/>
              <a:t>Hay empresas que </a:t>
            </a:r>
            <a:r>
              <a:rPr lang="es-ES" b="1" dirty="0">
                <a:solidFill>
                  <a:schemeClr val="accent5"/>
                </a:solidFill>
              </a:rPr>
              <a:t>basan su éxito </a:t>
            </a:r>
            <a:r>
              <a:rPr lang="es-ES" dirty="0"/>
              <a:t>en su buena gestión interna y otras </a:t>
            </a:r>
            <a:r>
              <a:rPr lang="es-ES" b="1" dirty="0">
                <a:solidFill>
                  <a:schemeClr val="accent5"/>
                </a:solidFill>
              </a:rPr>
              <a:t>en la gestión del sistema de distribución</a:t>
            </a:r>
            <a:r>
              <a:rPr lang="es-ES" dirty="0"/>
              <a:t>.</a:t>
            </a:r>
          </a:p>
          <a:p>
            <a:pPr lvl="1"/>
            <a:r>
              <a:rPr lang="es-ES" dirty="0"/>
              <a:t>Ejemplo: Ritz- </a:t>
            </a:r>
            <a:r>
              <a:rPr lang="es-ES" dirty="0" err="1"/>
              <a:t>Carlton</a:t>
            </a:r>
            <a:r>
              <a:rPr lang="es-ES" dirty="0"/>
              <a:t> recibe una importante cuota de sus reservas a través de agencias debido al sólido desarrollo de este canal.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4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83349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6.5. Decisiones sobre la localización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268760"/>
            <a:ext cx="7704856" cy="4968552"/>
          </a:xfrm>
        </p:spPr>
        <p:txBody>
          <a:bodyPr anchor="t">
            <a:noAutofit/>
          </a:bodyPr>
          <a:lstStyle/>
          <a:p>
            <a:r>
              <a:rPr lang="es-ES" dirty="0"/>
              <a:t>Una de las decisiones más importantes relacionadas con la distribución comercial es </a:t>
            </a:r>
            <a:r>
              <a:rPr lang="es-ES" b="1" dirty="0">
                <a:solidFill>
                  <a:schemeClr val="accent5"/>
                </a:solidFill>
              </a:rPr>
              <a:t>la localización del negocio</a:t>
            </a:r>
            <a:r>
              <a:rPr lang="es-ES" dirty="0"/>
              <a:t>.</a:t>
            </a:r>
          </a:p>
          <a:p>
            <a:r>
              <a:rPr lang="es-ES" dirty="0"/>
              <a:t>En general, hay cuatro pasos a seguir para la selección de la localización de un negocio: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_tradnl" dirty="0"/>
              <a:t>Conocer bien la estrategia de marketing y el mercado objetivo.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_tradnl" dirty="0"/>
              <a:t>Análisis regional.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_tradnl" dirty="0"/>
              <a:t>Selección del área.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_tradnl" dirty="0"/>
              <a:t>Elección del emplazamiento individual.</a:t>
            </a:r>
          </a:p>
          <a:p>
            <a:pPr marL="914400" lvl="1" indent="-457200">
              <a:buFont typeface="+mj-lt"/>
              <a:buAutoNum type="arabicPeriod"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40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965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6.5. Decisiones sobre la localización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268760"/>
            <a:ext cx="7704856" cy="4968552"/>
          </a:xfrm>
        </p:spPr>
        <p:txBody>
          <a:bodyPr anchor="t">
            <a:noAutofit/>
          </a:bodyPr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s-ES" b="1" dirty="0">
                <a:solidFill>
                  <a:schemeClr val="accent5"/>
                </a:solidFill>
              </a:rPr>
              <a:t>Conocer bien la estrategia de marketing y el mercado objetivo</a:t>
            </a:r>
            <a:r>
              <a:rPr lang="es-ES" b="1" dirty="0"/>
              <a:t>:</a:t>
            </a:r>
          </a:p>
          <a:p>
            <a:pPr lvl="1"/>
            <a:r>
              <a:rPr lang="es-ES" dirty="0"/>
              <a:t>Ejemplo: las estaciones de servicio “Los Abades” reciben a clientes que llegan en coche, por lo que se encuentran cerca de las autopistas (mucha visibilidad) en puntos estratégicos entre grandes urbes.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s-ES" b="1" dirty="0">
                <a:solidFill>
                  <a:schemeClr val="accent5"/>
                </a:solidFill>
              </a:rPr>
              <a:t>Análisis Regional: selección de áreas geográficas de mercado:</a:t>
            </a:r>
          </a:p>
          <a:p>
            <a:pPr lvl="1"/>
            <a:r>
              <a:rPr lang="es-ES" dirty="0"/>
              <a:t>Ejemplo: una empresa que esté realizando su expansión por el sudeste asiático se dirigirá a ciudades como Singapur, Bangkok, Kuala Lumpur o Yakarta, ya que son las de mayor crecimiento económico.</a:t>
            </a:r>
          </a:p>
          <a:p>
            <a:endParaRPr lang="es-ES" dirty="0"/>
          </a:p>
          <a:p>
            <a:pPr marL="914400" lvl="1" indent="-457200">
              <a:buFont typeface="+mj-lt"/>
              <a:buAutoNum type="arabicPeriod"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41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70262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6.5. Decisiones sobre la localización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268760"/>
            <a:ext cx="7704856" cy="4968552"/>
          </a:xfrm>
        </p:spPr>
        <p:txBody>
          <a:bodyPr anchor="t">
            <a:noAutofit/>
          </a:bodyPr>
          <a:lstStyle/>
          <a:p>
            <a:pPr marL="457200" indent="-457200">
              <a:buSzPct val="100000"/>
              <a:buFont typeface="+mj-lt"/>
              <a:buAutoNum type="arabicPeriod" startAt="3"/>
            </a:pPr>
            <a:r>
              <a:rPr lang="es-ES" b="1" dirty="0">
                <a:solidFill>
                  <a:schemeClr val="accent5"/>
                </a:solidFill>
              </a:rPr>
              <a:t>Selección de un área dentro de la región:  </a:t>
            </a:r>
          </a:p>
          <a:p>
            <a:pPr marL="857250" lvl="1" indent="-457200">
              <a:buSzPct val="100000"/>
            </a:pPr>
            <a:r>
              <a:rPr lang="es-ES" dirty="0"/>
              <a:t>La empresa estudiará las características demográficas y </a:t>
            </a:r>
            <a:r>
              <a:rPr lang="es-ES" dirty="0" err="1"/>
              <a:t>psicográficas</a:t>
            </a:r>
            <a:r>
              <a:rPr lang="es-ES" dirty="0"/>
              <a:t> de la población, la competencia. el crecimiento potencial de diferentes áreas, etc.</a:t>
            </a:r>
          </a:p>
          <a:p>
            <a:pPr marL="457200" indent="-457200">
              <a:buSzPct val="100000"/>
              <a:buFont typeface="+mj-lt"/>
              <a:buAutoNum type="arabicPeriod" startAt="3"/>
            </a:pPr>
            <a:r>
              <a:rPr lang="es-ES" b="1" dirty="0">
                <a:solidFill>
                  <a:schemeClr val="accent5"/>
                </a:solidFill>
              </a:rPr>
              <a:t>Elección del emplazamiento individual:  </a:t>
            </a:r>
          </a:p>
          <a:p>
            <a:pPr marL="857250" lvl="1" indent="-457200">
              <a:buSzPct val="100000"/>
            </a:pPr>
            <a:r>
              <a:rPr lang="es-ES" dirty="0"/>
              <a:t>Un factor clave es la compatibilidad de actividades comerciales (complejos empresariales, aeropuertos, competencia, accesibilidad, atractivo de los alrededores,  etc.).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42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33928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6.5. Decisiones sobre la localización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268760"/>
            <a:ext cx="7704856" cy="5040560"/>
          </a:xfrm>
        </p:spPr>
        <p:txBody>
          <a:bodyPr anchor="t">
            <a:noAutofit/>
          </a:bodyPr>
          <a:lstStyle/>
          <a:p>
            <a:pPr>
              <a:lnSpc>
                <a:spcPct val="200000"/>
              </a:lnSpc>
              <a:buSzPct val="100000"/>
            </a:pPr>
            <a:r>
              <a:rPr lang="es-ES" dirty="0"/>
              <a:t>Uno de las tendencias más importantes en la actualidad que ayudan a la localización del negocio, entre otras decisiones, es el </a:t>
            </a:r>
            <a:r>
              <a:rPr lang="es-ES" b="1" dirty="0" err="1">
                <a:solidFill>
                  <a:schemeClr val="accent5"/>
                </a:solidFill>
              </a:rPr>
              <a:t>geomarketing</a:t>
            </a:r>
            <a:r>
              <a:rPr lang="es-ES" dirty="0"/>
              <a:t>.</a:t>
            </a:r>
          </a:p>
          <a:p>
            <a:pPr>
              <a:lnSpc>
                <a:spcPct val="200000"/>
              </a:lnSpc>
              <a:buSzPct val="100000"/>
            </a:pPr>
            <a:r>
              <a:rPr lang="es-ES" dirty="0"/>
              <a:t>Utiliza una combinación entre el marketing y datos espaciales o geográficos, a través de información estadística, de negocio o de gestión empresarial, que se </a:t>
            </a:r>
            <a:r>
              <a:rPr lang="es-ES" b="1" dirty="0">
                <a:solidFill>
                  <a:schemeClr val="accent5"/>
                </a:solidFill>
              </a:rPr>
              <a:t>analiza a través de plataformas especializadas en datos espaciales (Sistemas de Información Geográfica).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43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4132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6.2. Los canales de distribución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5040560"/>
          </a:xfrm>
        </p:spPr>
        <p:txBody>
          <a:bodyPr anchor="t">
            <a:noAutofit/>
          </a:bodyPr>
          <a:lstStyle/>
          <a:p>
            <a:pPr>
              <a:lnSpc>
                <a:spcPct val="250000"/>
              </a:lnSpc>
            </a:pPr>
            <a:r>
              <a:rPr lang="es-ES" dirty="0"/>
              <a:t>¿Por qué motivo son necesarios los </a:t>
            </a:r>
            <a:r>
              <a:rPr lang="es-ES" b="1" dirty="0">
                <a:solidFill>
                  <a:schemeClr val="accent5"/>
                </a:solidFill>
              </a:rPr>
              <a:t>canales de distribución</a:t>
            </a:r>
            <a:r>
              <a:rPr lang="es-ES" dirty="0"/>
              <a:t>?</a:t>
            </a:r>
          </a:p>
          <a:p>
            <a:pPr lvl="1">
              <a:lnSpc>
                <a:spcPct val="250000"/>
              </a:lnSpc>
            </a:pPr>
            <a:r>
              <a:rPr lang="es-ES" dirty="0"/>
              <a:t>El fabricante </a:t>
            </a:r>
            <a:r>
              <a:rPr lang="es-ES" b="1" dirty="0">
                <a:solidFill>
                  <a:schemeClr val="accent5"/>
                </a:solidFill>
              </a:rPr>
              <a:t>se beneficia de la experiencia y cobertura de ventas </a:t>
            </a:r>
            <a:r>
              <a:rPr lang="es-ES" dirty="0"/>
              <a:t>que tiene el distribuidor.</a:t>
            </a:r>
          </a:p>
          <a:p>
            <a:pPr lvl="1">
              <a:lnSpc>
                <a:spcPct val="250000"/>
              </a:lnSpc>
            </a:pPr>
            <a:r>
              <a:rPr lang="es-ES" dirty="0"/>
              <a:t>De aquí surge el concepto de </a:t>
            </a:r>
            <a:r>
              <a:rPr lang="es-ES" b="1" i="1" dirty="0" err="1">
                <a:solidFill>
                  <a:schemeClr val="accent5"/>
                </a:solidFill>
              </a:rPr>
              <a:t>outsourcing</a:t>
            </a:r>
            <a:r>
              <a:rPr lang="es-ES" dirty="0"/>
              <a:t>: estrategia empresarial dirigida a obtener ventajas competitivas mediante la contratación de servicios para la empresa en el exterior de la misma.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5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1858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6.2. Los canales de distribución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5040560"/>
          </a:xfrm>
        </p:spPr>
        <p:txBody>
          <a:bodyPr anchor="t">
            <a:noAutofit/>
          </a:bodyPr>
          <a:lstStyle/>
          <a:p>
            <a:pPr>
              <a:lnSpc>
                <a:spcPct val="200000"/>
              </a:lnSpc>
            </a:pPr>
            <a:r>
              <a:rPr lang="es-ES" dirty="0"/>
              <a:t>¿Por qué motivo son necesarios los </a:t>
            </a:r>
            <a:r>
              <a:rPr lang="es-ES" b="1" dirty="0">
                <a:solidFill>
                  <a:schemeClr val="accent5"/>
                </a:solidFill>
              </a:rPr>
              <a:t>canales de distribución</a:t>
            </a:r>
            <a:r>
              <a:rPr lang="es-ES" dirty="0"/>
              <a:t>?</a:t>
            </a:r>
          </a:p>
          <a:p>
            <a:pPr lvl="1">
              <a:lnSpc>
                <a:spcPct val="200000"/>
              </a:lnSpc>
            </a:pPr>
            <a:r>
              <a:rPr lang="es-ES" dirty="0"/>
              <a:t>Porque los miembros del canal </a:t>
            </a:r>
            <a:r>
              <a:rPr lang="es-ES" b="1" dirty="0">
                <a:solidFill>
                  <a:schemeClr val="accent5"/>
                </a:solidFill>
              </a:rPr>
              <a:t>utilizan recursos escasos debido a su especialización</a:t>
            </a:r>
            <a:r>
              <a:rPr lang="es-ES" dirty="0"/>
              <a:t>, por lo que es aconsejable </a:t>
            </a:r>
            <a:r>
              <a:rPr lang="es-ES" b="1" dirty="0">
                <a:solidFill>
                  <a:schemeClr val="accent5"/>
                </a:solidFill>
              </a:rPr>
              <a:t>trasladar el desempeño de ciertas funciones</a:t>
            </a:r>
            <a:r>
              <a:rPr lang="es-ES" dirty="0"/>
              <a:t>.</a:t>
            </a:r>
          </a:p>
          <a:p>
            <a:pPr lvl="1">
              <a:lnSpc>
                <a:spcPct val="200000"/>
              </a:lnSpc>
            </a:pPr>
            <a:r>
              <a:rPr lang="es-ES" dirty="0"/>
              <a:t>En otras palabras, trasladar las funciones a los intermediarios </a:t>
            </a:r>
            <a:r>
              <a:rPr lang="es-ES" b="1" dirty="0">
                <a:solidFill>
                  <a:schemeClr val="accent5"/>
                </a:solidFill>
              </a:rPr>
              <a:t>contribuye a rebajar costes y precios </a:t>
            </a:r>
            <a:r>
              <a:rPr lang="es-ES" dirty="0"/>
              <a:t>(que se verán compensados en parte por los márgenes del intermediario), y a la </a:t>
            </a:r>
            <a:r>
              <a:rPr lang="es-ES" b="1" dirty="0">
                <a:solidFill>
                  <a:schemeClr val="accent5"/>
                </a:solidFill>
              </a:rPr>
              <a:t>eficacia en su realización.</a:t>
            </a:r>
          </a:p>
          <a:p>
            <a:pPr lvl="1">
              <a:lnSpc>
                <a:spcPct val="200000"/>
              </a:lnSpc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6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155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6.2. Los canales de distribución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5040560"/>
          </a:xfrm>
        </p:spPr>
        <p:txBody>
          <a:bodyPr anchor="t">
            <a:noAutofit/>
          </a:bodyPr>
          <a:lstStyle/>
          <a:p>
            <a:r>
              <a:rPr lang="es-ES" b="1" dirty="0">
                <a:solidFill>
                  <a:schemeClr val="accent5"/>
                </a:solidFill>
              </a:rPr>
              <a:t>Funciones clave  del canal de distribución: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b="1" dirty="0">
                <a:solidFill>
                  <a:schemeClr val="accent5"/>
                </a:solidFill>
              </a:rPr>
              <a:t>Información</a:t>
            </a:r>
            <a:r>
              <a:rPr lang="es-ES" dirty="0"/>
              <a:t>: recogen y distribuyen estudios de mercado e inteligencia de marketing sobre el entorno de la empresa.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b="1" dirty="0">
                <a:solidFill>
                  <a:schemeClr val="accent5"/>
                </a:solidFill>
              </a:rPr>
              <a:t>Promoción</a:t>
            </a:r>
            <a:r>
              <a:rPr lang="es-ES" dirty="0"/>
              <a:t>: desarrollan y difunden comunicaciones persuasivas sobre la oferta del fabricante.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b="1" dirty="0">
                <a:solidFill>
                  <a:schemeClr val="accent5"/>
                </a:solidFill>
              </a:rPr>
              <a:t>Contacto y venta</a:t>
            </a:r>
            <a:r>
              <a:rPr lang="es-ES" dirty="0"/>
              <a:t>: buscan y se comunican con potenciales compradores.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b="1" dirty="0">
                <a:solidFill>
                  <a:schemeClr val="accent5"/>
                </a:solidFill>
              </a:rPr>
              <a:t>Adaptación oferta- demanda</a:t>
            </a:r>
            <a:r>
              <a:rPr lang="es-ES" dirty="0"/>
              <a:t>: conforman y ajustan la oferta a las necesidades del comprador (tipo de producto, momento de entrega, etc.).</a:t>
            </a:r>
          </a:p>
          <a:p>
            <a:pPr marL="1371600" lvl="2" indent="-457200">
              <a:buFont typeface="+mj-lt"/>
              <a:buAutoNum type="arabicPeriod"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7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842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6.2. Los canales de distribución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5040560"/>
          </a:xfrm>
        </p:spPr>
        <p:txBody>
          <a:bodyPr anchor="t">
            <a:noAutofit/>
          </a:bodyPr>
          <a:lstStyle/>
          <a:p>
            <a:r>
              <a:rPr lang="es-ES" b="1" dirty="0">
                <a:solidFill>
                  <a:schemeClr val="accent5"/>
                </a:solidFill>
              </a:rPr>
              <a:t>Funciones clave  del canal de distribución:</a:t>
            </a:r>
          </a:p>
          <a:p>
            <a:pPr marL="914400" lvl="1" indent="-457200">
              <a:lnSpc>
                <a:spcPct val="200000"/>
              </a:lnSpc>
              <a:buFont typeface="+mj-lt"/>
              <a:buAutoNum type="arabicPeriod" startAt="5"/>
            </a:pPr>
            <a:r>
              <a:rPr lang="es-ES" b="1" dirty="0">
                <a:solidFill>
                  <a:schemeClr val="accent5"/>
                </a:solidFill>
              </a:rPr>
              <a:t>Negociación</a:t>
            </a:r>
            <a:r>
              <a:rPr lang="es-ES" dirty="0"/>
              <a:t>: acuerdan el precio y otros términos para que la propiedad del bien pueda ser transferida.</a:t>
            </a:r>
          </a:p>
          <a:p>
            <a:pPr marL="914400" lvl="1" indent="-457200">
              <a:lnSpc>
                <a:spcPct val="200000"/>
              </a:lnSpc>
              <a:buFont typeface="+mj-lt"/>
              <a:buAutoNum type="arabicPeriod" startAt="5"/>
            </a:pPr>
            <a:r>
              <a:rPr lang="es-ES" b="1" dirty="0">
                <a:solidFill>
                  <a:schemeClr val="accent5"/>
                </a:solidFill>
              </a:rPr>
              <a:t>Gestión de stock</a:t>
            </a:r>
            <a:r>
              <a:rPr lang="es-ES" dirty="0"/>
              <a:t>: asumen los riesgos derivados de la imposibilidad de vender el inventario en su totalidad.</a:t>
            </a:r>
          </a:p>
          <a:p>
            <a:pPr marL="914400" lvl="1" indent="-457200">
              <a:lnSpc>
                <a:spcPct val="200000"/>
              </a:lnSpc>
              <a:buFont typeface="+mj-lt"/>
              <a:buAutoNum type="arabicPeriod" startAt="5"/>
            </a:pPr>
            <a:r>
              <a:rPr lang="es-ES" b="1" dirty="0">
                <a:solidFill>
                  <a:schemeClr val="accent5"/>
                </a:solidFill>
              </a:rPr>
              <a:t>Financiación</a:t>
            </a:r>
            <a:r>
              <a:rPr lang="es-ES" dirty="0"/>
              <a:t>: adquieren y utilizan fondos para cubrir los gastos de funcionamiento del canal.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8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884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5"/>
                </a:solidFill>
              </a:rPr>
              <a:t>6.2. Los canales de distribución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196752"/>
            <a:ext cx="7992888" cy="5040560"/>
          </a:xfrm>
        </p:spPr>
        <p:txBody>
          <a:bodyPr anchor="t">
            <a:noAutofit/>
          </a:bodyPr>
          <a:lstStyle/>
          <a:p>
            <a:r>
              <a:rPr lang="es-ES" b="1" dirty="0">
                <a:solidFill>
                  <a:schemeClr val="accent5"/>
                </a:solidFill>
              </a:rPr>
              <a:t>Niveles del canal de distribución:</a:t>
            </a:r>
            <a:endParaRPr lang="es-ES" dirty="0"/>
          </a:p>
          <a:p>
            <a:pPr lvl="1">
              <a:lnSpc>
                <a:spcPct val="200000"/>
              </a:lnSpc>
            </a:pPr>
            <a:r>
              <a:rPr lang="es-ES" b="1" dirty="0">
                <a:solidFill>
                  <a:schemeClr val="accent5"/>
                </a:solidFill>
              </a:rPr>
              <a:t>Canal directo o de nivel 0</a:t>
            </a:r>
            <a:r>
              <a:rPr lang="es-ES" dirty="0"/>
              <a:t>: no existe la intermediación.</a:t>
            </a:r>
          </a:p>
          <a:p>
            <a:pPr lvl="2"/>
            <a:r>
              <a:rPr lang="es-ES" dirty="0"/>
              <a:t>Ejemplo: un restaurante comercializa sus mesas directamente al consumidor final.</a:t>
            </a:r>
          </a:p>
          <a:p>
            <a:pPr lvl="1">
              <a:lnSpc>
                <a:spcPct val="200000"/>
              </a:lnSpc>
            </a:pPr>
            <a:r>
              <a:rPr lang="es-ES" b="1" dirty="0">
                <a:solidFill>
                  <a:schemeClr val="accent5"/>
                </a:solidFill>
              </a:rPr>
              <a:t>Canal de nivel 1</a:t>
            </a:r>
            <a:r>
              <a:rPr lang="es-ES" dirty="0"/>
              <a:t>: existe un intermediario (que normalmente suele ser un minorista).</a:t>
            </a:r>
          </a:p>
          <a:p>
            <a:pPr lvl="2"/>
            <a:r>
              <a:rPr lang="es-ES" dirty="0"/>
              <a:t>Ejemplo: Naviera- Agencia de viajes- Consumidor.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71600" y="6453363"/>
            <a:ext cx="7715200" cy="24000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es-ES" dirty="0"/>
              <a:t>LECCIÓN 6: CANALES DE DISTRIBUCIÓN EN TURISMO					</a:t>
            </a:r>
            <a:fld id="{8ACC676D-4665-491F-A452-9907131C67DC}" type="slidenum">
              <a:rPr lang="es-ES"/>
              <a:pPr algn="l"/>
              <a:t>9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7504" y="6453363"/>
            <a:ext cx="792088" cy="2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5300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6378</TotalTime>
  <Words>3586</Words>
  <Application>Microsoft Office PowerPoint</Application>
  <PresentationFormat>Presentación en pantalla (4:3)</PresentationFormat>
  <Paragraphs>247</Paragraphs>
  <Slides>43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48" baseType="lpstr">
      <vt:lpstr>Arial</vt:lpstr>
      <vt:lpstr>Calibri</vt:lpstr>
      <vt:lpstr>Corbel</vt:lpstr>
      <vt:lpstr>Wingdings</vt:lpstr>
      <vt:lpstr>Tema de Office</vt:lpstr>
      <vt:lpstr>MARKETING TURÍSTICO  Lección 6: Canales de distribución en turismo</vt:lpstr>
      <vt:lpstr>6.1. La red de generación de valor</vt:lpstr>
      <vt:lpstr>6.1. La red de generación de valor</vt:lpstr>
      <vt:lpstr>6.1. La red de generación de valor</vt:lpstr>
      <vt:lpstr>6.2. Los canales de distribución</vt:lpstr>
      <vt:lpstr>6.2. Los canales de distribución</vt:lpstr>
      <vt:lpstr>6.2. Los canales de distribución</vt:lpstr>
      <vt:lpstr>6.2. Los canales de distribución</vt:lpstr>
      <vt:lpstr>6.2. Los canales de distribución</vt:lpstr>
      <vt:lpstr>6.2. Los canales de distribución</vt:lpstr>
      <vt:lpstr>6.3. Los intermediarios comerciales</vt:lpstr>
      <vt:lpstr>6.3. Los intermediarios comerciales</vt:lpstr>
      <vt:lpstr>6.3. Los intermediarios comerciales</vt:lpstr>
      <vt:lpstr>6.3. Los intermediarios comerciales</vt:lpstr>
      <vt:lpstr>6.3. Los intermediarios comerciales</vt:lpstr>
      <vt:lpstr>6.3. Los intermediarios comerciales</vt:lpstr>
      <vt:lpstr>6.3. Los intermediarios comerciales</vt:lpstr>
      <vt:lpstr>6.3. Los intermediarios comerciales</vt:lpstr>
      <vt:lpstr>6.3. Los intermediarios comerciales</vt:lpstr>
      <vt:lpstr>6.3. Los intermediarios comerciales</vt:lpstr>
      <vt:lpstr>6.3. Los intermediarios comerciales</vt:lpstr>
      <vt:lpstr>6.3. Los intermediarios comerciales</vt:lpstr>
      <vt:lpstr>6.3. Los intermediarios comerciales</vt:lpstr>
      <vt:lpstr>6.3. Los intermediarios comerciales</vt:lpstr>
      <vt:lpstr>6.3. Los intermediarios comerciales</vt:lpstr>
      <vt:lpstr>6.4. Gestión de los canales de distribución</vt:lpstr>
      <vt:lpstr>6.4. Gestión de los canales de distribución</vt:lpstr>
      <vt:lpstr>6.4. Gestión de los canales de distribución</vt:lpstr>
      <vt:lpstr>6.4. Gestión de los canales de distribución</vt:lpstr>
      <vt:lpstr>6.4. Gestión de los canales de distribución</vt:lpstr>
      <vt:lpstr>6.4. Gestión de los canales de distribución</vt:lpstr>
      <vt:lpstr>6.4. Gestión de los canales de distribución</vt:lpstr>
      <vt:lpstr>6.4. Gestión de los canales de distribución</vt:lpstr>
      <vt:lpstr>6.4. Gestión de los canales de distribución</vt:lpstr>
      <vt:lpstr>6.4. Gestión de los canales de distribución</vt:lpstr>
      <vt:lpstr>6.4. Gestión de los canales de distribución</vt:lpstr>
      <vt:lpstr>6.4. Gestión de los canales de distribución</vt:lpstr>
      <vt:lpstr>6.4. Gestión de los canales de distribución</vt:lpstr>
      <vt:lpstr>6.4. Gestión de los canales de distribución</vt:lpstr>
      <vt:lpstr>6.5. Decisiones sobre la localización</vt:lpstr>
      <vt:lpstr>6.5. Decisiones sobre la localización</vt:lpstr>
      <vt:lpstr>6.5. Decisiones sobre la localización</vt:lpstr>
      <vt:lpstr>6.5. Decisiones sobre la localización</vt:lpstr>
    </vt:vector>
  </TitlesOfParts>
  <Company>SOPDE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psierra</dc:creator>
  <cp:lastModifiedBy>Plácido Sierra Herrezuelo</cp:lastModifiedBy>
  <cp:revision>636</cp:revision>
  <dcterms:created xsi:type="dcterms:W3CDTF">2011-12-27T15:23:07Z</dcterms:created>
  <dcterms:modified xsi:type="dcterms:W3CDTF">2022-01-11T11:41:08Z</dcterms:modified>
</cp:coreProperties>
</file>